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319" r:id="rId3"/>
    <p:sldId id="321" r:id="rId4"/>
    <p:sldId id="323" r:id="rId5"/>
    <p:sldId id="320" r:id="rId6"/>
    <p:sldId id="324" r:id="rId7"/>
    <p:sldId id="322" r:id="rId8"/>
    <p:sldId id="325" r:id="rId9"/>
    <p:sldId id="327" r:id="rId10"/>
    <p:sldId id="326" r:id="rId11"/>
    <p:sldId id="328" r:id="rId12"/>
    <p:sldId id="329" r:id="rId13"/>
    <p:sldId id="277" r:id="rId14"/>
    <p:sldId id="278" r:id="rId15"/>
    <p:sldId id="279" r:id="rId16"/>
    <p:sldId id="258" r:id="rId17"/>
    <p:sldId id="335" r:id="rId18"/>
    <p:sldId id="280" r:id="rId19"/>
    <p:sldId id="293" r:id="rId20"/>
    <p:sldId id="294" r:id="rId21"/>
    <p:sldId id="271" r:id="rId22"/>
    <p:sldId id="295" r:id="rId23"/>
    <p:sldId id="296" r:id="rId24"/>
    <p:sldId id="301" r:id="rId25"/>
    <p:sldId id="302" r:id="rId26"/>
    <p:sldId id="260" r:id="rId27"/>
    <p:sldId id="300" r:id="rId28"/>
    <p:sldId id="299" r:id="rId29"/>
    <p:sldId id="266" r:id="rId30"/>
    <p:sldId id="261" r:id="rId31"/>
    <p:sldId id="267" r:id="rId32"/>
    <p:sldId id="268" r:id="rId33"/>
    <p:sldId id="316" r:id="rId34"/>
    <p:sldId id="298" r:id="rId35"/>
    <p:sldId id="270" r:id="rId36"/>
    <p:sldId id="303" r:id="rId37"/>
    <p:sldId id="315" r:id="rId38"/>
    <p:sldId id="304" r:id="rId39"/>
    <p:sldId id="333" r:id="rId40"/>
    <p:sldId id="331" r:id="rId41"/>
    <p:sldId id="305" r:id="rId42"/>
    <p:sldId id="308" r:id="rId43"/>
    <p:sldId id="272" r:id="rId44"/>
    <p:sldId id="274" r:id="rId45"/>
    <p:sldId id="273" r:id="rId46"/>
    <p:sldId id="275" r:id="rId47"/>
    <p:sldId id="276" r:id="rId48"/>
    <p:sldId id="33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04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94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4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5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41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34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8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99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49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46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7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C773861-C40E-49BA-BD17-7567558DAF6B}" type="datetimeFigureOut">
              <a:rPr lang="cs-CZ" smtClean="0"/>
              <a:pPr/>
              <a:t>02.05.2023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013368-F0EF-4FC3-A46E-2D2528C99C2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12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4E58E-744C-E444-7A06-59F98D06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Gottfried </a:t>
            </a:r>
            <a:r>
              <a:rPr lang="cs-CZ" dirty="0" err="1"/>
              <a:t>Semper</a:t>
            </a:r>
            <a:r>
              <a:rPr lang="cs-CZ" dirty="0"/>
              <a:t> (1803–1879)</a:t>
            </a:r>
          </a:p>
        </p:txBody>
      </p:sp>
      <p:pic>
        <p:nvPicPr>
          <p:cNvPr id="17412" name="Picture 4" descr="SEMPER, Gottfried Semper (1803-1879), deutscher Baumeister, ca. 1870:  (1870) Art&amp;nbsp;/&amp;nbsp;Print&amp;nbsp;/&amp;nbsp;Poster | ANTIQUARIAT.WIEN Fine  Books &amp; Prints">
            <a:extLst>
              <a:ext uri="{FF2B5EF4-FFF2-40B4-BE49-F238E27FC236}">
                <a16:creationId xmlns:a16="http://schemas.microsoft.com/office/drawing/2014/main" id="{69F9DFBB-332B-48E3-99A2-D02CEE6B8E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841500"/>
            <a:ext cx="3535172" cy="45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0DBD33-35A5-FBDB-3272-3E240DF8F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5585646" cy="4023360"/>
          </a:xfrm>
        </p:spPr>
        <p:txBody>
          <a:bodyPr/>
          <a:lstStyle/>
          <a:p>
            <a:r>
              <a:rPr lang="cs-CZ" dirty="0"/>
              <a:t>1834 – profesor na akademii v Drážďanech</a:t>
            </a:r>
          </a:p>
          <a:p>
            <a:r>
              <a:rPr lang="cs-CZ" dirty="0"/>
              <a:t>1848 – účast na revoluci a exil v Británii u </a:t>
            </a:r>
            <a:r>
              <a:rPr lang="cs-CZ" dirty="0" err="1"/>
              <a:t>Paxtona</a:t>
            </a:r>
            <a:endParaRPr lang="cs-CZ" dirty="0"/>
          </a:p>
          <a:p>
            <a:r>
              <a:rPr lang="cs-CZ" dirty="0"/>
              <a:t>1855 – profesor polytechniky v Curychu</a:t>
            </a:r>
          </a:p>
          <a:p>
            <a:r>
              <a:rPr lang="cs-CZ" dirty="0"/>
              <a:t>1871 – pozván císařem do Vídně</a:t>
            </a:r>
          </a:p>
          <a:p>
            <a:endParaRPr lang="cs-CZ" dirty="0"/>
          </a:p>
        </p:txBody>
      </p:sp>
      <p:pic>
        <p:nvPicPr>
          <p:cNvPr id="1026" name="Picture 2" descr="From the northeast, 1851">
            <a:extLst>
              <a:ext uri="{FF2B5EF4-FFF2-40B4-BE49-F238E27FC236}">
                <a16:creationId xmlns:a16="http://schemas.microsoft.com/office/drawing/2014/main" id="{EEF80389-9B40-FE8E-B099-4D38D99C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55" y="4593838"/>
            <a:ext cx="4188045" cy="22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12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4A7D2-E3CC-D617-E934-0DC678F1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228" y="4254500"/>
            <a:ext cx="9720072" cy="1499616"/>
          </a:xfrm>
        </p:spPr>
        <p:txBody>
          <a:bodyPr/>
          <a:lstStyle/>
          <a:p>
            <a:r>
              <a:rPr lang="cs-CZ" dirty="0" err="1"/>
              <a:t>Burgtheater</a:t>
            </a:r>
            <a:r>
              <a:rPr lang="cs-CZ" dirty="0"/>
              <a:t>, </a:t>
            </a:r>
            <a:r>
              <a:rPr lang="cs-CZ" dirty="0" err="1"/>
              <a:t>Videň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1873-1888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09BFB77-DEA8-1E5F-36FE-14ECF6C6763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37" r="-2038" b="18695"/>
          <a:stretch/>
        </p:blipFill>
        <p:spPr bwMode="auto">
          <a:xfrm>
            <a:off x="295466" y="94283"/>
            <a:ext cx="9005770" cy="32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390D2BD-DFC2-688D-6A4E-F2307CDEE9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6" y="3429000"/>
            <a:ext cx="5836024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2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29A2E-2EF2-2BB8-002C-9B4CAC15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79345A-9018-3BB6-AF4B-4A403C57D2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195E6E1-EBEA-7D3E-7EB0-95A9A17B8A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294"/>
            <a:ext cx="12288644" cy="81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4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3D353-0CF9-7C77-DC9A-EF0C4031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B72BE985-3424-E7EA-C7C2-000CD24D1A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4" y="3220860"/>
            <a:ext cx="4754562" cy="31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40BF9C85-E0A4-0281-07D7-F3C4967F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4" y="149436"/>
            <a:ext cx="7429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undefined">
            <a:extLst>
              <a:ext uri="{FF2B5EF4-FFF2-40B4-BE49-F238E27FC236}">
                <a16:creationId xmlns:a16="http://schemas.microsoft.com/office/drawing/2014/main" id="{2B253499-F35D-E378-F731-38B0132811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3378" y="2091490"/>
            <a:ext cx="4343730" cy="660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1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ka „medieval ancient stone wall texture“ ze služby Stock | Adobe Stock">
            <a:extLst>
              <a:ext uri="{FF2B5EF4-FFF2-40B4-BE49-F238E27FC236}">
                <a16:creationId xmlns:a16="http://schemas.microsoft.com/office/drawing/2014/main" id="{C67B0198-9698-A2C2-FE65-CE1AF86B91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8" y="664096"/>
            <a:ext cx="4145282" cy="27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E07C97-D585-9178-C383-D260961DE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90" y="664096"/>
            <a:ext cx="4149948" cy="27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 Hanáckém muzeu v přírodě přibyla unikátní roubená stavba - Národní muzeum  v přírodě">
            <a:extLst>
              <a:ext uri="{FF2B5EF4-FFF2-40B4-BE49-F238E27FC236}">
                <a16:creationId xmlns:a16="http://schemas.microsoft.com/office/drawing/2014/main" id="{C6D934A1-3E6C-872F-1392-416A8A39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58" y="3760768"/>
            <a:ext cx="4145330" cy="27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n Ancient Roman Brick Wall Stock Photo, Picture And Royalty Free Image.  Image 19414088.">
            <a:extLst>
              <a:ext uri="{FF2B5EF4-FFF2-40B4-BE49-F238E27FC236}">
                <a16:creationId xmlns:a16="http://schemas.microsoft.com/office/drawing/2014/main" id="{5BE76198-647B-6924-637A-6A3888FB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90" y="3760768"/>
            <a:ext cx="4150554" cy="27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34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84E00B-082D-8537-8C14-3D620134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3" y="166339"/>
            <a:ext cx="5270452" cy="32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386E2FA-1D03-5A7D-51B7-35DB46E1E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69" y="166339"/>
            <a:ext cx="5333398" cy="653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ffered half-dome, ruins of Temple of Venus and Roma, 141… | Flickr">
            <a:extLst>
              <a:ext uri="{FF2B5EF4-FFF2-40B4-BE49-F238E27FC236}">
                <a16:creationId xmlns:a16="http://schemas.microsoft.com/office/drawing/2014/main" id="{EBE224E3-5E46-9A5B-4688-B1A69294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83" y="3553165"/>
            <a:ext cx="4740198" cy="31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88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D7D4E-45A7-A54A-2CA5-D2D0CE75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ouse of the Faun: stuccoed column | Detail of a brick colum… | Flickr">
            <a:extLst>
              <a:ext uri="{FF2B5EF4-FFF2-40B4-BE49-F238E27FC236}">
                <a16:creationId xmlns:a16="http://schemas.microsoft.com/office/drawing/2014/main" id="{03044D3C-B49E-B096-3AF8-146F51B670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585216"/>
            <a:ext cx="4411867" cy="58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offered half-dome, ruins of Temple of Venus and Roma, 141… | Flickr">
            <a:extLst>
              <a:ext uri="{FF2B5EF4-FFF2-40B4-BE49-F238E27FC236}">
                <a16:creationId xmlns:a16="http://schemas.microsoft.com/office/drawing/2014/main" id="{51E98CA0-4C7F-EAE4-F7D9-B6D7615C55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967" y="2273765"/>
            <a:ext cx="6315584" cy="419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835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4984" y="198174"/>
            <a:ext cx="9720072" cy="1499616"/>
          </a:xfrm>
        </p:spPr>
        <p:txBody>
          <a:bodyPr>
            <a:normAutofit/>
          </a:bodyPr>
          <a:lstStyle/>
          <a:p>
            <a:r>
              <a:rPr lang="cs-CZ" sz="2400" dirty="0"/>
              <a:t>William </a:t>
            </a:r>
            <a:r>
              <a:rPr lang="cs-CZ" sz="2400" dirty="0" err="1"/>
              <a:t>Chambers</a:t>
            </a:r>
            <a:r>
              <a:rPr lang="cs-CZ" sz="2400" dirty="0"/>
              <a:t>, </a:t>
            </a:r>
            <a:r>
              <a:rPr lang="en-US" sz="2400" i="1" dirty="0"/>
              <a:t>Treatise on Civil Architecture</a:t>
            </a:r>
            <a:r>
              <a:rPr lang="cs-CZ" sz="2400" dirty="0"/>
              <a:t>, </a:t>
            </a:r>
            <a:r>
              <a:rPr lang="en-US" sz="2400" dirty="0"/>
              <a:t>1759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34622" t="5700" r="17875" b="-1706"/>
          <a:stretch/>
        </p:blipFill>
        <p:spPr>
          <a:xfrm>
            <a:off x="1014983" y="851834"/>
            <a:ext cx="4754880" cy="6006165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ECE90755-9278-C3D8-62F4-9A2BD3307A7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863" y="2452148"/>
            <a:ext cx="6308438" cy="42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64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1024128" y="1461737"/>
            <a:ext cx="4754880" cy="822960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/>
              <a:t>Metal tents made from unrolled</a:t>
            </a:r>
            <a:r>
              <a:rPr lang="cs-CZ" b="0" dirty="0"/>
              <a:t> </a:t>
            </a:r>
            <a:r>
              <a:rPr lang="en-US" b="0" dirty="0"/>
              <a:t>oil drums in the refugee camp at</a:t>
            </a:r>
            <a:r>
              <a:rPr lang="cs-CZ" b="0" dirty="0"/>
              <a:t> </a:t>
            </a:r>
            <a:r>
              <a:rPr lang="en-US" b="0" dirty="0" err="1"/>
              <a:t>Tindouf</a:t>
            </a:r>
            <a:r>
              <a:rPr lang="en-US" b="0" dirty="0"/>
              <a:t> (Algeria) in the Western</a:t>
            </a:r>
            <a:r>
              <a:rPr lang="cs-CZ" b="0" dirty="0"/>
              <a:t> Sahara, 2011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6096000" y="1471994"/>
            <a:ext cx="4754880" cy="822960"/>
          </a:xfrm>
        </p:spPr>
        <p:txBody>
          <a:bodyPr>
            <a:normAutofit fontScale="92500" lnSpcReduction="20000"/>
          </a:bodyPr>
          <a:lstStyle/>
          <a:p>
            <a:r>
              <a:rPr lang="cs-CZ" b="0" dirty="0" err="1"/>
              <a:t>Copper</a:t>
            </a:r>
            <a:r>
              <a:rPr lang="cs-CZ" b="0" dirty="0"/>
              <a:t> </a:t>
            </a:r>
            <a:r>
              <a:rPr lang="cs-CZ" b="0" dirty="0" err="1"/>
              <a:t>tent</a:t>
            </a:r>
            <a:r>
              <a:rPr lang="cs-CZ" b="0" dirty="0"/>
              <a:t> in </a:t>
            </a:r>
            <a:r>
              <a:rPr lang="cs-CZ" b="0" dirty="0" err="1"/>
              <a:t>Haga</a:t>
            </a:r>
            <a:r>
              <a:rPr lang="cs-CZ" b="0" dirty="0"/>
              <a:t> Park, Stockholm. </a:t>
            </a:r>
            <a:r>
              <a:rPr lang="cs-CZ" b="0" dirty="0" err="1"/>
              <a:t>Designed</a:t>
            </a:r>
            <a:r>
              <a:rPr lang="cs-CZ" b="0" dirty="0"/>
              <a:t> by </a:t>
            </a:r>
            <a:r>
              <a:rPr lang="cs-CZ" b="0" dirty="0" err="1"/>
              <a:t>the</a:t>
            </a:r>
            <a:r>
              <a:rPr lang="cs-CZ" b="0" dirty="0"/>
              <a:t> </a:t>
            </a:r>
            <a:r>
              <a:rPr lang="cs-CZ" b="0" dirty="0" err="1"/>
              <a:t>architect</a:t>
            </a:r>
            <a:r>
              <a:rPr lang="cs-CZ" b="0" dirty="0"/>
              <a:t> Louis Jean </a:t>
            </a:r>
            <a:r>
              <a:rPr lang="cs-CZ" b="0" dirty="0" err="1"/>
              <a:t>Desprez</a:t>
            </a:r>
            <a:r>
              <a:rPr lang="cs-CZ" b="0" dirty="0"/>
              <a:t> </a:t>
            </a:r>
            <a:r>
              <a:rPr lang="cs-CZ" b="0" dirty="0" err="1"/>
              <a:t>for</a:t>
            </a:r>
            <a:r>
              <a:rPr lang="cs-CZ" b="0" dirty="0"/>
              <a:t> King Gustav III, 1787–1790.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180978" y="2505075"/>
            <a:ext cx="3165631" cy="3684588"/>
          </a:xfrm>
          <a:prstGeom prst="rect">
            <a:avLst/>
          </a:prstGeom>
        </p:spPr>
      </p:pic>
      <p:pic>
        <p:nvPicPr>
          <p:cNvPr id="13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8213" y="3097400"/>
            <a:ext cx="5157787" cy="30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47182-A8AD-DE50-97A6-47EB5957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71" y="-39570"/>
            <a:ext cx="9720072" cy="1499616"/>
          </a:xfrm>
        </p:spPr>
        <p:txBody>
          <a:bodyPr>
            <a:normAutofit/>
          </a:bodyPr>
          <a:lstStyle/>
          <a:p>
            <a:r>
              <a:rPr lang="cs-CZ" sz="3600" dirty="0"/>
              <a:t>Josef Arnold, Palác </a:t>
            </a:r>
            <a:r>
              <a:rPr lang="cs-CZ" sz="3600" dirty="0" err="1"/>
              <a:t>Bochnerů</a:t>
            </a:r>
            <a:r>
              <a:rPr lang="cs-CZ" sz="3600" dirty="0"/>
              <a:t> ze Stražiska, </a:t>
            </a:r>
            <a:r>
              <a:rPr lang="cs-CZ" sz="3600" dirty="0" err="1"/>
              <a:t>brno</a:t>
            </a:r>
            <a:r>
              <a:rPr lang="cs-CZ" sz="3600" dirty="0"/>
              <a:t>, 1867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D6D34-B001-7AD8-408A-9FB201D3A7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DC474E-B6EF-CD35-0911-55248C5FDA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75392D2-C392-35E3-DF0F-F0E71B18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595" y="1084633"/>
            <a:ext cx="8314426" cy="55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4B8E0F-EDEB-0A75-1BC6-31CEF5368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9" r="82783" b="25674"/>
          <a:stretch/>
        </p:blipFill>
        <p:spPr bwMode="auto">
          <a:xfrm>
            <a:off x="0" y="-328047"/>
            <a:ext cx="5346039" cy="728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5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DCBA2C-82EE-D81E-6075-34C66B81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Architektonická ozdoba - 120 let stará !!! - Starožitnosti">
            <a:extLst>
              <a:ext uri="{FF2B5EF4-FFF2-40B4-BE49-F238E27FC236}">
                <a16:creationId xmlns:a16="http://schemas.microsoft.com/office/drawing/2014/main" id="{BA6ED744-A81D-0DBE-CDCA-B2DF19B5CF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746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chitektonická ozdoba - 120 let stará !!! - Starožitnosti">
            <a:extLst>
              <a:ext uri="{FF2B5EF4-FFF2-40B4-BE49-F238E27FC236}">
                <a16:creationId xmlns:a16="http://schemas.microsoft.com/office/drawing/2014/main" id="{62B9955B-4181-5896-59F6-D0D4DA206C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400"/>
            <a:ext cx="470746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8EAA80-9BF2-8883-004A-04C135A1B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37" y="868236"/>
            <a:ext cx="7322297" cy="47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7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BF2914-6156-3208-25CF-97DDA044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Opera, Drážďany, 1838-1841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BAB03AB4-8A4C-8E56-0BD5-F6A7877057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16814" r="18339" b="22697"/>
          <a:stretch/>
        </p:blipFill>
        <p:spPr bwMode="auto">
          <a:xfrm>
            <a:off x="769433" y="2084832"/>
            <a:ext cx="6284899" cy="46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undriss">
            <a:extLst>
              <a:ext uri="{FF2B5EF4-FFF2-40B4-BE49-F238E27FC236}">
                <a16:creationId xmlns:a16="http://schemas.microsoft.com/office/drawing/2014/main" id="{426C5AA3-77DC-F028-D07E-D165B9FDBCC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30" y="124134"/>
            <a:ext cx="4612238" cy="673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85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454CB-983C-9916-4FE5-0252A290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21101CE6-AF76-7707-DBBE-F5B9940873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453233"/>
            <a:ext cx="5628904" cy="415032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76B09BB-B5F4-9EFF-ECF2-6C3A7191E2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815" y="274637"/>
            <a:ext cx="4754562" cy="63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91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2536" y="1075372"/>
            <a:ext cx="9720072" cy="1857241"/>
          </a:xfrm>
        </p:spPr>
        <p:txBody>
          <a:bodyPr>
            <a:noAutofit/>
          </a:bodyPr>
          <a:lstStyle/>
          <a:p>
            <a:r>
              <a:rPr lang="cs-CZ" sz="3600" dirty="0" err="1"/>
              <a:t>BernHard</a:t>
            </a:r>
            <a:r>
              <a:rPr lang="cs-CZ" sz="3600" dirty="0"/>
              <a:t> </a:t>
            </a:r>
            <a:r>
              <a:rPr lang="cs-CZ" sz="3600" dirty="0" err="1"/>
              <a:t>Grueber</a:t>
            </a:r>
            <a:r>
              <a:rPr lang="cs-CZ" sz="3600" dirty="0"/>
              <a:t> (1807-1882)</a:t>
            </a:r>
            <a:br>
              <a:rPr lang="cs-CZ" sz="3600" dirty="0"/>
            </a:br>
            <a:r>
              <a:rPr lang="cs-CZ" sz="3600" dirty="0"/>
              <a:t>Přirozená staviva v Čechách, hledíc k jich praktické a dějepisné důležitost, 1869</a:t>
            </a: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br>
              <a:rPr lang="cs-CZ" sz="3600" dirty="0"/>
            </a:br>
            <a:endParaRPr lang="cs-CZ" sz="3600" dirty="0"/>
          </a:p>
        </p:txBody>
      </p:sp>
      <p:pic>
        <p:nvPicPr>
          <p:cNvPr id="27650" name="Picture 2" descr="Bernhard Grueber na portrétní kresbě Georga Kordika z roku 18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536" y="1878136"/>
            <a:ext cx="3155360" cy="4431224"/>
          </a:xfrm>
          <a:prstGeom prst="rect">
            <a:avLst/>
          </a:prstGeom>
          <a:noFill/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AFEC49-CA8F-EBB1-42E7-2B5D036A6E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85CC4C3-A968-F721-9BF6-42DEC1A2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864348"/>
            <a:ext cx="3608932" cy="4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C799B47-B226-F925-FE4D-893A3D195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92" y="1864348"/>
            <a:ext cx="3728300" cy="4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C8894-44DE-5A3B-6CE4-DD311E97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Jiří </a:t>
            </a:r>
            <a:r>
              <a:rPr lang="cs-CZ" sz="3600" dirty="0" err="1"/>
              <a:t>Pacold</a:t>
            </a:r>
            <a:r>
              <a:rPr lang="cs-CZ" sz="3600" dirty="0"/>
              <a:t> (1834-1907) </a:t>
            </a:r>
            <a:br>
              <a:rPr lang="cs-CZ" sz="3600" dirty="0"/>
            </a:br>
            <a:r>
              <a:rPr lang="cs-CZ" sz="3600" i="1" dirty="0"/>
              <a:t>Stavitelský Praktik, </a:t>
            </a:r>
            <a:r>
              <a:rPr lang="cs-CZ" sz="3600" dirty="0"/>
              <a:t>PRAHA 1891</a:t>
            </a:r>
            <a:br>
              <a:rPr lang="cs-CZ" sz="3600" dirty="0"/>
            </a:br>
            <a:r>
              <a:rPr lang="cs-CZ" sz="3600" i="1" dirty="0"/>
              <a:t>Konstrukce pozemního stavitelství</a:t>
            </a:r>
            <a:r>
              <a:rPr lang="cs-CZ" sz="3600" dirty="0"/>
              <a:t>, Praha 1903</a:t>
            </a:r>
            <a:br>
              <a:rPr lang="cs-CZ" sz="54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2A2819-99E5-1C55-CCFD-CB0C607AEE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Jiří Pacold (1884)">
            <a:extLst>
              <a:ext uri="{FF2B5EF4-FFF2-40B4-BE49-F238E27FC236}">
                <a16:creationId xmlns:a16="http://schemas.microsoft.com/office/drawing/2014/main" id="{1FC91A66-FF50-A5BF-9FCF-A05D8FA7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698" y="1932475"/>
            <a:ext cx="3340775" cy="4773130"/>
          </a:xfrm>
          <a:prstGeom prst="rect">
            <a:avLst/>
          </a:prstGeom>
          <a:noFill/>
        </p:spPr>
      </p:pic>
      <p:pic>
        <p:nvPicPr>
          <p:cNvPr id="7" name="Picture 10" descr="http://kramerius5.nkp.cz/search/api/v5.0/item/uuid:d4cf5b60-1439-11e7-94e5-001018b5eb5c/streams/IMG_FULL">
            <a:extLst>
              <a:ext uri="{FF2B5EF4-FFF2-40B4-BE49-F238E27FC236}">
                <a16:creationId xmlns:a16="http://schemas.microsoft.com/office/drawing/2014/main" id="{680A3CD8-47FD-5B8C-4A88-8B35439C3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305" t="11826" r="5008" b="7745"/>
          <a:stretch/>
        </p:blipFill>
        <p:spPr bwMode="auto">
          <a:xfrm>
            <a:off x="4668253" y="1932475"/>
            <a:ext cx="3392143" cy="4776880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02EEE2E-7408-1A50-5089-799C38174C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69" y="1932475"/>
            <a:ext cx="3392143" cy="47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87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EC919-7F76-6682-1A29-5239B09C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13080"/>
            <a:ext cx="10143746" cy="2014220"/>
          </a:xfrm>
        </p:spPr>
        <p:txBody>
          <a:bodyPr>
            <a:noAutofit/>
          </a:bodyPr>
          <a:lstStyle/>
          <a:p>
            <a:r>
              <a:rPr lang="cs-CZ" sz="4000" dirty="0" err="1"/>
              <a:t>Germano</a:t>
            </a:r>
            <a:r>
              <a:rPr lang="cs-CZ" sz="4000" dirty="0"/>
              <a:t> </a:t>
            </a:r>
            <a:r>
              <a:rPr lang="cs-CZ" sz="4000" dirty="0" err="1"/>
              <a:t>Wanderley</a:t>
            </a:r>
            <a:r>
              <a:rPr lang="cs-CZ" sz="4000" dirty="0"/>
              <a:t> (1845-1904)</a:t>
            </a:r>
            <a:br>
              <a:rPr lang="cs-CZ" sz="4000" dirty="0"/>
            </a:br>
            <a:r>
              <a:rPr lang="cs-CZ" sz="2800" i="1" dirty="0" err="1"/>
              <a:t>Handbuch</a:t>
            </a:r>
            <a:r>
              <a:rPr lang="cs-CZ" sz="2800" i="1" dirty="0"/>
              <a:t> der </a:t>
            </a:r>
            <a:r>
              <a:rPr lang="cs-CZ" sz="2800" i="1" dirty="0" err="1"/>
              <a:t>Baukonstrikcionslehre</a:t>
            </a:r>
            <a:r>
              <a:rPr lang="cs-CZ" sz="2800" dirty="0"/>
              <a:t>, Halle 1873</a:t>
            </a:r>
            <a:br>
              <a:rPr lang="cs-CZ" sz="2800" dirty="0"/>
            </a:br>
            <a:r>
              <a:rPr lang="cs-CZ" sz="2800" i="1" dirty="0"/>
              <a:t>Die </a:t>
            </a:r>
            <a:r>
              <a:rPr lang="cs-CZ" sz="2800" i="1" dirty="0" err="1"/>
              <a:t>Konstruktionen</a:t>
            </a:r>
            <a:r>
              <a:rPr lang="cs-CZ" sz="2800" i="1" dirty="0"/>
              <a:t> in </a:t>
            </a:r>
            <a:r>
              <a:rPr lang="cs-CZ" sz="2800" i="1" dirty="0" err="1"/>
              <a:t>STEin</a:t>
            </a:r>
            <a:r>
              <a:rPr lang="cs-CZ" sz="2800" dirty="0"/>
              <a:t>, </a:t>
            </a:r>
            <a:r>
              <a:rPr lang="cs-CZ" sz="2800" dirty="0" err="1"/>
              <a:t>Leipzig</a:t>
            </a:r>
            <a:r>
              <a:rPr lang="cs-CZ" sz="2800" dirty="0"/>
              <a:t> 1895</a:t>
            </a:r>
            <a:br>
              <a:rPr lang="cs-CZ" sz="2800" dirty="0"/>
            </a:br>
            <a:r>
              <a:rPr lang="cs-CZ" sz="2800" i="1" dirty="0"/>
              <a:t>Die </a:t>
            </a:r>
            <a:r>
              <a:rPr lang="cs-CZ" sz="2800" i="1" dirty="0" err="1"/>
              <a:t>Constructionen</a:t>
            </a:r>
            <a:r>
              <a:rPr lang="cs-CZ" sz="2800" i="1" dirty="0"/>
              <a:t> in </a:t>
            </a:r>
            <a:r>
              <a:rPr lang="cs-CZ" sz="2800" i="1" dirty="0" err="1"/>
              <a:t>Eisen</a:t>
            </a:r>
            <a:r>
              <a:rPr lang="cs-CZ" sz="2800" i="1" dirty="0"/>
              <a:t>, </a:t>
            </a:r>
            <a:r>
              <a:rPr lang="cs-CZ" sz="2800" dirty="0" err="1"/>
              <a:t>Leipzig</a:t>
            </a:r>
            <a:r>
              <a:rPr lang="cs-CZ" sz="2800" dirty="0"/>
              <a:t> 1895</a:t>
            </a:r>
            <a:br>
              <a:rPr lang="cs-CZ" sz="2800" i="1" dirty="0"/>
            </a:br>
            <a:r>
              <a:rPr lang="cs-CZ" sz="2800" i="1" dirty="0"/>
              <a:t>Die </a:t>
            </a:r>
            <a:r>
              <a:rPr lang="cs-CZ" sz="2800" i="1" dirty="0" err="1"/>
              <a:t>Constructionen</a:t>
            </a:r>
            <a:r>
              <a:rPr lang="cs-CZ" sz="2800" i="1" dirty="0"/>
              <a:t> in </a:t>
            </a:r>
            <a:r>
              <a:rPr lang="cs-CZ" sz="2800" i="1" dirty="0" err="1"/>
              <a:t>Holz</a:t>
            </a:r>
            <a:r>
              <a:rPr lang="cs-CZ" sz="2800" i="1" dirty="0"/>
              <a:t>, </a:t>
            </a:r>
            <a:r>
              <a:rPr lang="cs-CZ" sz="2800" dirty="0" err="1"/>
              <a:t>Leipzig</a:t>
            </a:r>
            <a:r>
              <a:rPr lang="cs-CZ" sz="2800" dirty="0"/>
              <a:t> 1895</a:t>
            </a:r>
            <a:endParaRPr lang="cs-CZ" sz="4000" i="1" dirty="0"/>
          </a:p>
        </p:txBody>
      </p:sp>
      <p:pic>
        <p:nvPicPr>
          <p:cNvPr id="5" name="Picture 8" descr="https://media.dwds.de/dta/images/wanderley_bauconstructionslehre02_1878/wanderley_bauconstructionslehre02_1878_0508_800px.jpg">
            <a:extLst>
              <a:ext uri="{FF2B5EF4-FFF2-40B4-BE49-F238E27FC236}">
                <a16:creationId xmlns:a16="http://schemas.microsoft.com/office/drawing/2014/main" id="{7F945141-B67F-F65A-036E-8001C0FFF3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60469" y="2717799"/>
            <a:ext cx="2599499" cy="4022725"/>
          </a:xfrm>
          <a:prstGeom prst="rect">
            <a:avLst/>
          </a:prstGeom>
          <a:noFill/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3379949-629B-0C86-FF7B-D2A28060697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45" y="2717799"/>
            <a:ext cx="272958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A44D5B9-78C2-F67F-A9DE-6D23032FB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438" y="2717799"/>
            <a:ext cx="2599500" cy="40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5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A4CAB-3800-AC68-A4F7-D4180E0A1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328" y="476250"/>
            <a:ext cx="9720072" cy="1499616"/>
          </a:xfrm>
        </p:spPr>
        <p:txBody>
          <a:bodyPr/>
          <a:lstStyle/>
          <a:p>
            <a:r>
              <a:rPr lang="cs-CZ" dirty="0"/>
              <a:t>Heinrich </a:t>
            </a:r>
            <a:r>
              <a:rPr lang="cs-CZ" dirty="0" err="1"/>
              <a:t>Hübsch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1795-1863</a:t>
            </a:r>
          </a:p>
        </p:txBody>
      </p:sp>
      <p:pic>
        <p:nvPicPr>
          <p:cNvPr id="13314" name="Picture 2" descr="Heinrich Hübsch">
            <a:extLst>
              <a:ext uri="{FF2B5EF4-FFF2-40B4-BE49-F238E27FC236}">
                <a16:creationId xmlns:a16="http://schemas.microsoft.com/office/drawing/2014/main" id="{695C1DE2-2032-F072-6D95-B4A347FF7A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28" y="1975866"/>
            <a:ext cx="3547872" cy="52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undefined">
            <a:extLst>
              <a:ext uri="{FF2B5EF4-FFF2-40B4-BE49-F238E27FC236}">
                <a16:creationId xmlns:a16="http://schemas.microsoft.com/office/drawing/2014/main" id="{30943C30-E3F4-C465-FDA1-5394BE9AC7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00" y="0"/>
            <a:ext cx="5075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10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93150-B6A8-CF1D-F830-7D487FDE9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Karl Friedrich </a:t>
            </a:r>
            <a:r>
              <a:rPr lang="cs-CZ" dirty="0" err="1"/>
              <a:t>Schinkel</a:t>
            </a:r>
            <a:r>
              <a:rPr lang="cs-CZ" dirty="0"/>
              <a:t> (1781–1841)</a:t>
            </a:r>
          </a:p>
        </p:txBody>
      </p:sp>
      <p:pic>
        <p:nvPicPr>
          <p:cNvPr id="14338" name="Picture 2" descr="undefined">
            <a:extLst>
              <a:ext uri="{FF2B5EF4-FFF2-40B4-BE49-F238E27FC236}">
                <a16:creationId xmlns:a16="http://schemas.microsoft.com/office/drawing/2014/main" id="{6208E0FE-911E-B8B2-9BE4-B0F22D2C72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" y="1893405"/>
            <a:ext cx="2493772" cy="35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ltes Museum Berlín">
            <a:extLst>
              <a:ext uri="{FF2B5EF4-FFF2-40B4-BE49-F238E27FC236}">
                <a16:creationId xmlns:a16="http://schemas.microsoft.com/office/drawing/2014/main" id="{89B5B769-A1A9-DED3-6CF4-B332F32316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47" y="2978150"/>
            <a:ext cx="3901440" cy="26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riedrichswerdersche Kirche">
            <a:extLst>
              <a:ext uri="{FF2B5EF4-FFF2-40B4-BE49-F238E27FC236}">
                <a16:creationId xmlns:a16="http://schemas.microsoft.com/office/drawing/2014/main" id="{4FF3FB40-CC40-8980-D0AD-FCF2C91D6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r="16695"/>
          <a:stretch/>
        </p:blipFill>
        <p:spPr bwMode="auto">
          <a:xfrm>
            <a:off x="9601200" y="0"/>
            <a:ext cx="2829209" cy="330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e-building (architectural) history? | discovering disegno">
            <a:extLst>
              <a:ext uri="{FF2B5EF4-FFF2-40B4-BE49-F238E27FC236}">
                <a16:creationId xmlns:a16="http://schemas.microsoft.com/office/drawing/2014/main" id="{5B688EB5-5757-33B9-7C6D-2FB8C8F6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34" y="329565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0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Theophil</a:t>
            </a:r>
            <a:r>
              <a:rPr lang="cs-CZ" sz="3600" dirty="0"/>
              <a:t> </a:t>
            </a:r>
            <a:r>
              <a:rPr lang="cs-CZ" sz="3600" dirty="0" err="1"/>
              <a:t>Hansen</a:t>
            </a:r>
            <a:r>
              <a:rPr lang="cs-CZ" sz="3600" dirty="0"/>
              <a:t>, PARLAMENT, Vídeň, 1874–1883</a:t>
            </a:r>
          </a:p>
        </p:txBody>
      </p:sp>
      <p:pic>
        <p:nvPicPr>
          <p:cNvPr id="4098" name="Picture 2" descr="File:Theophil Hansen Lith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084832"/>
            <a:ext cx="2666146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wien.info/resource/image/306902/19x10/1200/630/51e236f974159d115baa84a2ede00760/YP/parlament-pallas-athene-ringstrasse-theophil-hansen-aussenansich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7" y="2084832"/>
            <a:ext cx="766233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83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90F463-D5F8-9EDB-D474-88D4E3F0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191516"/>
            <a:ext cx="11167872" cy="1499616"/>
          </a:xfrm>
        </p:spPr>
        <p:txBody>
          <a:bodyPr>
            <a:normAutofit/>
          </a:bodyPr>
          <a:lstStyle/>
          <a:p>
            <a:r>
              <a:rPr lang="cs-CZ" sz="4000" dirty="0"/>
              <a:t>Ferdinand Hrach, nový zemský dům, Brno 1905-1907</a:t>
            </a:r>
          </a:p>
        </p:txBody>
      </p:sp>
      <p:pic>
        <p:nvPicPr>
          <p:cNvPr id="12290" name="Picture 2" descr="Nový zemský dům – Wikipedie">
            <a:extLst>
              <a:ext uri="{FF2B5EF4-FFF2-40B4-BE49-F238E27FC236}">
                <a16:creationId xmlns:a16="http://schemas.microsoft.com/office/drawing/2014/main" id="{7D5C21D6-025B-8C08-2941-D883C45D01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1497012"/>
            <a:ext cx="8495918" cy="552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5A04737-1753-F478-7AE2-E06E0888D8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7" y="1497012"/>
            <a:ext cx="31718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44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363A479D-16B5-F977-6270-E9406E5D7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4821" y="442382"/>
            <a:ext cx="4693278" cy="1224265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Detail kvádrového kamenného zdiva drážďanské galerie od Gottfrieda </a:t>
            </a:r>
            <a:r>
              <a:rPr lang="cs-CZ" dirty="0" err="1">
                <a:solidFill>
                  <a:schemeClr val="tx1"/>
                </a:solidFill>
              </a:rPr>
              <a:t>Sempera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" name="Zástupný obsah 9" descr="Obsah obrázku text, kniha&#10;&#10;Popis byl vytvořen automaticky">
            <a:extLst>
              <a:ext uri="{FF2B5EF4-FFF2-40B4-BE49-F238E27FC236}">
                <a16:creationId xmlns:a16="http://schemas.microsoft.com/office/drawing/2014/main" id="{3545E7B2-E0F0-E62E-F474-CCF723F06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1" y="2626880"/>
            <a:ext cx="4280899" cy="3154166"/>
          </a:xfrm>
        </p:spPr>
      </p:pic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7220412C-3F3E-8335-00ED-4A39FF3C6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2299" y="643035"/>
            <a:ext cx="4754880" cy="82296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tx1"/>
                </a:solidFill>
              </a:rPr>
              <a:t>Fasáda mnichovského palác s kamenným vnějším lícem.</a:t>
            </a:r>
          </a:p>
          <a:p>
            <a:r>
              <a:rPr lang="cs-CZ" dirty="0">
                <a:solidFill>
                  <a:schemeClr val="tx1"/>
                </a:solidFill>
              </a:rPr>
              <a:t>Z knihy Germana </a:t>
            </a:r>
            <a:r>
              <a:rPr lang="cs-CZ" dirty="0" err="1">
                <a:solidFill>
                  <a:schemeClr val="tx1"/>
                </a:solidFill>
              </a:rPr>
              <a:t>Wanderleye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E8A34B8-CF3A-D97A-DF29-5E13B97FE94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" t="16485" r="-3667" b="15966"/>
          <a:stretch/>
        </p:blipFill>
        <p:spPr bwMode="auto">
          <a:xfrm>
            <a:off x="6362299" y="1568919"/>
            <a:ext cx="5217699" cy="52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4213" y="496316"/>
            <a:ext cx="9720072" cy="1499616"/>
          </a:xfrm>
        </p:spPr>
        <p:txBody>
          <a:bodyPr>
            <a:normAutofit/>
          </a:bodyPr>
          <a:lstStyle/>
          <a:p>
            <a:r>
              <a:rPr lang="cs-CZ" sz="3100" dirty="0"/>
              <a:t>Rudolf </a:t>
            </a:r>
            <a:r>
              <a:rPr lang="cs-CZ" sz="3100" dirty="0" err="1"/>
              <a:t>Eitelberger</a:t>
            </a:r>
            <a:r>
              <a:rPr lang="cs-CZ" sz="3100" dirty="0"/>
              <a:t> von </a:t>
            </a:r>
            <a:r>
              <a:rPr lang="cs-CZ" sz="3100" dirty="0" err="1"/>
              <a:t>Edelberg</a:t>
            </a:r>
            <a:r>
              <a:rPr lang="cs-CZ" sz="3100" dirty="0"/>
              <a:t> (1817-1885)</a:t>
            </a:r>
            <a:br>
              <a:rPr lang="cs-CZ" sz="3100" dirty="0"/>
            </a:br>
            <a:br>
              <a:rPr lang="cs-CZ" sz="3100" dirty="0"/>
            </a:br>
            <a:r>
              <a:rPr lang="cs-CZ" sz="3100" dirty="0"/>
              <a:t>Arsenal </a:t>
            </a:r>
            <a:r>
              <a:rPr lang="cs-CZ" sz="3100" dirty="0" err="1"/>
              <a:t>VíDEŇ</a:t>
            </a:r>
            <a:r>
              <a:rPr lang="cs-CZ" sz="3100" dirty="0"/>
              <a:t>, 1848-185</a:t>
            </a:r>
            <a:r>
              <a:rPr lang="cs-CZ" sz="3200" dirty="0"/>
              <a:t>6</a:t>
            </a:r>
          </a:p>
        </p:txBody>
      </p:sp>
      <p:pic>
        <p:nvPicPr>
          <p:cNvPr id="6" name="Picture 2" descr="Rudolf Eitelberg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213" y="2247900"/>
            <a:ext cx="3117612" cy="4022725"/>
          </a:xfrm>
          <a:prstGeom prst="rect">
            <a:avLst/>
          </a:prstGeom>
          <a:noFill/>
        </p:spPr>
      </p:pic>
      <p:pic>
        <p:nvPicPr>
          <p:cNvPr id="8" name="Picture 4" descr="File:Arsenal Heeresgeschichtliches Museum-DSC 7920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2413259"/>
            <a:ext cx="5803900" cy="3729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B1426-C0A1-4CAE-C005-5DF1C6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95526"/>
            <a:ext cx="9720072" cy="1499616"/>
          </a:xfrm>
        </p:spPr>
        <p:txBody>
          <a:bodyPr/>
          <a:lstStyle/>
          <a:p>
            <a:r>
              <a:rPr lang="cs-CZ" dirty="0"/>
              <a:t>Synagoga, Drážďany, 1838-1840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CD3F14-0654-3B0F-012D-F2EC40950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C9282BAF-0DDC-04F2-3C81-C6A48DD52B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257366"/>
            <a:ext cx="8145462" cy="648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71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1167872" cy="1499616"/>
          </a:xfrm>
        </p:spPr>
        <p:txBody>
          <a:bodyPr>
            <a:normAutofit/>
          </a:bodyPr>
          <a:lstStyle/>
          <a:p>
            <a:r>
              <a:rPr lang="cs-CZ" sz="3200" dirty="0"/>
              <a:t>Heinrich Ferstel</a:t>
            </a:r>
            <a:br>
              <a:rPr lang="cs-CZ" sz="3200" dirty="0"/>
            </a:br>
            <a:r>
              <a:rPr lang="de-DE" sz="3200" dirty="0"/>
              <a:t>k. k. Österreichischen Museums für Kunst und Industrie</a:t>
            </a:r>
            <a:r>
              <a:rPr lang="cs-CZ" sz="3200" dirty="0"/>
              <a:t>, Vídeň, 1869-1871</a:t>
            </a:r>
          </a:p>
        </p:txBody>
      </p:sp>
      <p:pic>
        <p:nvPicPr>
          <p:cNvPr id="5122" name="Picture 2" descr="Ferstel Lith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084832"/>
            <a:ext cx="269303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ien 01 Museum für angewandte Kunst 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083841"/>
            <a:ext cx="7163240" cy="4029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1441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0100" y="585216"/>
            <a:ext cx="11849100" cy="1688084"/>
          </a:xfrm>
        </p:spPr>
        <p:txBody>
          <a:bodyPr>
            <a:normAutofit/>
          </a:bodyPr>
          <a:lstStyle/>
          <a:p>
            <a:r>
              <a:rPr lang="cs-CZ" sz="3200" dirty="0"/>
              <a:t>VÍTKOVICE, HOTEL (1886) a RADNICE (1902) A– </a:t>
            </a:r>
            <a:r>
              <a:rPr lang="cs-CZ" sz="3200" dirty="0" err="1"/>
              <a:t>WannieckOVA</a:t>
            </a:r>
            <a:r>
              <a:rPr lang="cs-CZ" sz="3200" dirty="0"/>
              <a:t> </a:t>
            </a:r>
            <a:r>
              <a:rPr lang="cs-CZ" sz="3200" dirty="0" err="1"/>
              <a:t>STROJíRNA</a:t>
            </a:r>
            <a:r>
              <a:rPr lang="cs-CZ" sz="3200" dirty="0"/>
              <a:t>, Brno, 1891</a:t>
            </a: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pic>
        <p:nvPicPr>
          <p:cNvPr id="11" name="Picture 6" descr="http://www.pruvodcebrnem.cz/fotografie/moderni-stavby/galerie-vankovka/galerie-vankovka-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483" y="1619347"/>
            <a:ext cx="6775346" cy="4977297"/>
          </a:xfrm>
          <a:prstGeom prst="rect">
            <a:avLst/>
          </a:prstGeom>
          <a:noFill/>
        </p:spPr>
      </p:pic>
      <p:pic>
        <p:nvPicPr>
          <p:cNvPr id="16386" name="Picture 2" descr="Fotografie k článku Procházka okolo Mírového náměstí ve Vítkovicích ">
            <a:extLst>
              <a:ext uri="{FF2B5EF4-FFF2-40B4-BE49-F238E27FC236}">
                <a16:creationId xmlns:a16="http://schemas.microsoft.com/office/drawing/2014/main" id="{B1459389-B68A-868A-3E96-26AD921190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1619347"/>
            <a:ext cx="7341146" cy="49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Heinrich </a:t>
            </a:r>
            <a:r>
              <a:rPr lang="cs-CZ" sz="3200" dirty="0" err="1"/>
              <a:t>Ferstel</a:t>
            </a:r>
            <a:r>
              <a:rPr lang="cs-CZ" sz="3200" dirty="0"/>
              <a:t>, </a:t>
            </a:r>
            <a:r>
              <a:rPr lang="cs-CZ" sz="3200" dirty="0" err="1"/>
              <a:t>Christuskirche</a:t>
            </a:r>
            <a:r>
              <a:rPr lang="cs-CZ" sz="3200" dirty="0"/>
              <a:t>, Brno, 1862-1868</a:t>
            </a:r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August Prokop, </a:t>
            </a:r>
            <a:r>
              <a:rPr lang="cs-CZ" sz="3200" dirty="0" err="1"/>
              <a:t>Turnhalle</a:t>
            </a:r>
            <a:r>
              <a:rPr lang="cs-CZ" sz="3200" dirty="0"/>
              <a:t>, </a:t>
            </a:r>
            <a:r>
              <a:rPr lang="cs-CZ" sz="3200" dirty="0" err="1"/>
              <a:t>brno</a:t>
            </a:r>
            <a:r>
              <a:rPr lang="cs-CZ" sz="3200" dirty="0"/>
              <a:t>, 1867</a:t>
            </a:r>
          </a:p>
        </p:txBody>
      </p:sp>
      <p:pic>
        <p:nvPicPr>
          <p:cNvPr id="6" name="Picture 2" descr="https://www.martinkoplik.cz/_files/200001723-64bfd64bff/T%C4%9Blocvi%C4%8Dny%20k%C5%99iv%C3%A9-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594" y="2171700"/>
            <a:ext cx="4186250" cy="4022725"/>
          </a:xfrm>
          <a:prstGeom prst="rect">
            <a:avLst/>
          </a:prstGeom>
          <a:noFill/>
        </p:spPr>
      </p:pic>
      <p:pic>
        <p:nvPicPr>
          <p:cNvPr id="8" name="Picture 4" descr="Českobratrský evangelický chrám Jana Amose Komenskéh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972" y="2184400"/>
            <a:ext cx="5459106" cy="400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CDCD7-A633-33DD-6981-392808CF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8B3F2296-5CEF-65E2-8491-C701CF8AF7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827" t="3799" r="34982" b="6016"/>
          <a:stretch/>
        </p:blipFill>
        <p:spPr>
          <a:xfrm>
            <a:off x="6718300" y="-176758"/>
            <a:ext cx="4698576" cy="6971437"/>
          </a:xfr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3ED4FE55-5759-57AD-3074-145258A9A0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5CB08FE8-BBAA-633C-90CF-8781A74D8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Zástupný obsah 9" descr="Obsah obrázku diagram&#10;&#10;Popis byl vytvořen automaticky">
            <a:extLst>
              <a:ext uri="{FF2B5EF4-FFF2-40B4-BE49-F238E27FC236}">
                <a16:creationId xmlns:a16="http://schemas.microsoft.com/office/drawing/2014/main" id="{12BFEE08-ED0C-BF72-A213-3E80DCCB0E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524" y="0"/>
            <a:ext cx="5473276" cy="68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93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FFCB1-6493-3405-678D-DAA9B4EB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62277"/>
            <a:ext cx="9453372" cy="942055"/>
          </a:xfrm>
        </p:spPr>
        <p:txBody>
          <a:bodyPr/>
          <a:lstStyle/>
          <a:p>
            <a:r>
              <a:rPr lang="cs-CZ" dirty="0"/>
              <a:t>„HIERARCHIE“ STAVEB Vídeňské RINGSTRASSE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DE03E-921B-D8A3-09E8-408BF74415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1155823"/>
            <a:ext cx="10383570" cy="5798635"/>
          </a:xfrm>
        </p:spPr>
        <p:txBody>
          <a:bodyPr>
            <a:normAutofit/>
          </a:bodyPr>
          <a:lstStyle/>
          <a:p>
            <a:r>
              <a:rPr lang="cs-CZ" sz="2800" u="sng" dirty="0"/>
              <a:t>MONUMENTALBAUE</a:t>
            </a:r>
            <a:r>
              <a:rPr lang="cs-CZ" sz="2800" dirty="0"/>
              <a:t> – monumentální stavby</a:t>
            </a:r>
          </a:p>
          <a:p>
            <a:pPr marL="128016" lvl="1" indent="0">
              <a:buNone/>
            </a:pPr>
            <a:r>
              <a:rPr lang="cs-CZ" sz="2800" dirty="0"/>
              <a:t>	</a:t>
            </a:r>
          </a:p>
          <a:p>
            <a:pPr marL="128016" lvl="1" indent="0">
              <a:buNone/>
            </a:pPr>
            <a:r>
              <a:rPr lang="cs-CZ" sz="2800" dirty="0"/>
              <a:t>			</a:t>
            </a:r>
          </a:p>
          <a:p>
            <a:pPr marL="128016" lvl="1" indent="0">
              <a:buNone/>
            </a:pPr>
            <a:r>
              <a:rPr lang="cs-CZ" sz="2800" dirty="0"/>
              <a:t>			</a:t>
            </a:r>
            <a:r>
              <a:rPr lang="cs-CZ" sz="2800" u="sng" dirty="0"/>
              <a:t>STEINBAUE</a:t>
            </a:r>
            <a:r>
              <a:rPr lang="cs-CZ" sz="2800" dirty="0"/>
              <a:t> – stavby z kamene</a:t>
            </a:r>
          </a:p>
          <a:p>
            <a:pPr marL="128016" lvl="1" indent="0">
              <a:buNone/>
            </a:pPr>
            <a:endParaRPr lang="cs-CZ" sz="2800" dirty="0"/>
          </a:p>
          <a:p>
            <a:pPr marL="128016" lvl="1" indent="0">
              <a:buNone/>
            </a:pPr>
            <a:endParaRPr lang="cs-CZ" sz="2800" dirty="0"/>
          </a:p>
          <a:p>
            <a:pPr marL="128016" lvl="1" indent="0">
              <a:buNone/>
            </a:pPr>
            <a:r>
              <a:rPr lang="cs-CZ" sz="2800" u="sng" dirty="0"/>
              <a:t>MATERIALBAUE</a:t>
            </a:r>
            <a:r>
              <a:rPr lang="cs-CZ" sz="2800" dirty="0"/>
              <a:t> – stavby z „přirozeného“ materiálu</a:t>
            </a:r>
          </a:p>
          <a:p>
            <a:pPr marL="128016" lvl="1" indent="0">
              <a:buNone/>
            </a:pPr>
            <a:endParaRPr lang="cs-CZ" sz="2800" dirty="0"/>
          </a:p>
          <a:p>
            <a:pPr marL="128016" lvl="1" indent="0">
              <a:buNone/>
            </a:pPr>
            <a:endParaRPr lang="cs-CZ" sz="2800" dirty="0">
              <a:solidFill>
                <a:srgbClr val="000000"/>
              </a:solidFill>
              <a:latin typeface="TT Bells"/>
            </a:endParaRPr>
          </a:p>
          <a:p>
            <a:pPr marL="128016" lvl="1" indent="0">
              <a:buNone/>
            </a:pPr>
            <a:r>
              <a:rPr lang="cs-CZ" sz="2800" dirty="0">
                <a:solidFill>
                  <a:srgbClr val="000000"/>
                </a:solidFill>
                <a:latin typeface="TT Bells"/>
              </a:rPr>
              <a:t>		</a:t>
            </a:r>
            <a:r>
              <a:rPr lang="cs-CZ" sz="2800" u="sng" dirty="0">
                <a:solidFill>
                  <a:srgbClr val="000000"/>
                </a:solidFill>
                <a:latin typeface="TT Bells"/>
              </a:rPr>
              <a:t>ZIEGELROHBAUE</a:t>
            </a:r>
            <a:r>
              <a:rPr lang="cs-CZ" sz="2800" dirty="0">
                <a:solidFill>
                  <a:srgbClr val="000000"/>
                </a:solidFill>
                <a:latin typeface="TT Bells"/>
              </a:rPr>
              <a:t> – stavby s režnou fasádou</a:t>
            </a:r>
          </a:p>
          <a:p>
            <a:pPr marL="128016" lvl="1" indent="0">
              <a:buNone/>
            </a:pPr>
            <a:endParaRPr lang="cs-CZ" sz="2800" dirty="0"/>
          </a:p>
          <a:p>
            <a:pPr marL="128016" lvl="1" indent="0">
              <a:buNone/>
            </a:pPr>
            <a:r>
              <a:rPr lang="cs-CZ" sz="2800" u="sng" dirty="0"/>
              <a:t>OSTATNÍ (BEŽNÉ) STAVBY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566667F-71F9-D6C5-D444-35B39783419B}"/>
              </a:ext>
            </a:extLst>
          </p:cNvPr>
          <p:cNvCxnSpPr>
            <a:cxnSpLocks/>
          </p:cNvCxnSpPr>
          <p:nvPr/>
        </p:nvCxnSpPr>
        <p:spPr>
          <a:xfrm>
            <a:off x="3336073" y="1801813"/>
            <a:ext cx="680224" cy="592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A2BC2A4-488A-6E3B-098C-D16DF66C8FF1}"/>
              </a:ext>
            </a:extLst>
          </p:cNvPr>
          <p:cNvCxnSpPr>
            <a:cxnSpLocks/>
          </p:cNvCxnSpPr>
          <p:nvPr/>
        </p:nvCxnSpPr>
        <p:spPr>
          <a:xfrm flipV="1">
            <a:off x="3349082" y="3234271"/>
            <a:ext cx="691376" cy="64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3EA7C444-1D16-3CFA-F914-87C65C142106}"/>
              </a:ext>
            </a:extLst>
          </p:cNvPr>
          <p:cNvCxnSpPr>
            <a:cxnSpLocks/>
          </p:cNvCxnSpPr>
          <p:nvPr/>
        </p:nvCxnSpPr>
        <p:spPr>
          <a:xfrm>
            <a:off x="3129776" y="4431351"/>
            <a:ext cx="680224" cy="592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B55F11FD-6DBA-E8B6-68AD-85119FEC6E67}"/>
              </a:ext>
            </a:extLst>
          </p:cNvPr>
          <p:cNvCxnSpPr>
            <a:cxnSpLocks/>
          </p:cNvCxnSpPr>
          <p:nvPr/>
        </p:nvCxnSpPr>
        <p:spPr>
          <a:xfrm flipV="1">
            <a:off x="3225800" y="5717294"/>
            <a:ext cx="691376" cy="640080"/>
          </a:xfrm>
          <a:prstGeom prst="straightConnector1">
            <a:avLst/>
          </a:prstGeom>
          <a:ln w="38100"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id="{3CD85573-6D28-1E56-1FE1-1A81587E0DAF}"/>
              </a:ext>
            </a:extLst>
          </p:cNvPr>
          <p:cNvSpPr/>
          <p:nvPr/>
        </p:nvSpPr>
        <p:spPr>
          <a:xfrm>
            <a:off x="667687" y="1884556"/>
            <a:ext cx="2064362" cy="3769112"/>
          </a:xfrm>
          <a:custGeom>
            <a:avLst/>
            <a:gdLst>
              <a:gd name="connsiteX0" fmla="*/ 2064362 w 2064362"/>
              <a:gd name="connsiteY0" fmla="*/ 3534936 h 3534936"/>
              <a:gd name="connsiteX1" fmla="*/ 45991 w 2064362"/>
              <a:gd name="connsiteY1" fmla="*/ 2575931 h 3534936"/>
              <a:gd name="connsiteX2" fmla="*/ 848879 w 2064362"/>
              <a:gd name="connsiteY2" fmla="*/ 0 h 353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62" h="3534936">
                <a:moveTo>
                  <a:pt x="2064362" y="3534936"/>
                </a:moveTo>
                <a:cubicBezTo>
                  <a:pt x="1156466" y="3350011"/>
                  <a:pt x="248571" y="3165087"/>
                  <a:pt x="45991" y="2575931"/>
                </a:cubicBezTo>
                <a:cubicBezTo>
                  <a:pt x="-156589" y="1986775"/>
                  <a:pt x="346145" y="993387"/>
                  <a:pt x="848879" y="0"/>
                </a:cubicBezTo>
              </a:path>
            </a:pathLst>
          </a:custGeom>
          <a:noFill/>
          <a:ln w="38100">
            <a:prstDash val="lg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40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Antonín </a:t>
            </a:r>
            <a:r>
              <a:rPr lang="cs-CZ" sz="2400" dirty="0" err="1"/>
              <a:t>Goller</a:t>
            </a:r>
            <a:r>
              <a:rPr lang="cs-CZ" sz="2400" dirty="0"/>
              <a:t>, </a:t>
            </a:r>
            <a:r>
              <a:rPr lang="cs-CZ" sz="2400" dirty="0" err="1"/>
              <a:t>Cemetery</a:t>
            </a:r>
            <a:r>
              <a:rPr lang="cs-CZ" sz="2400" dirty="0"/>
              <a:t> </a:t>
            </a:r>
            <a:r>
              <a:rPr lang="cs-CZ" sz="2400" dirty="0" err="1"/>
              <a:t>gate</a:t>
            </a:r>
            <a:r>
              <a:rPr lang="cs-CZ" sz="2400" dirty="0"/>
              <a:t>, Ústí nad Labem, 1870</a:t>
            </a:r>
          </a:p>
        </p:txBody>
      </p:sp>
      <p:pic>
        <p:nvPicPr>
          <p:cNvPr id="6" name="Picture 2" descr="https://kramerius.techlib.cz/search/api/v5.0/item/uuid:294a3c38-dbf5-11e6-a7df-001b63bd97ba/streams/IMG_FU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854" t="2752" r="27513"/>
          <a:stretch>
            <a:fillRect/>
          </a:stretch>
        </p:blipFill>
        <p:spPr bwMode="auto">
          <a:xfrm>
            <a:off x="464456" y="1872343"/>
            <a:ext cx="5544457" cy="5524284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2571" t="64082" r="22162" b="3366"/>
          <a:stretch>
            <a:fillRect/>
          </a:stretch>
        </p:blipFill>
        <p:spPr bwMode="auto">
          <a:xfrm>
            <a:off x="6255658" y="1872343"/>
            <a:ext cx="5486400" cy="426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4E58E-744C-E444-7A06-59F98D06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Gottfried </a:t>
            </a:r>
            <a:r>
              <a:rPr lang="cs-CZ" dirty="0" err="1"/>
              <a:t>Semper</a:t>
            </a:r>
            <a:r>
              <a:rPr lang="cs-CZ" dirty="0"/>
              <a:t> (1803–1879)</a:t>
            </a:r>
          </a:p>
        </p:txBody>
      </p:sp>
      <p:pic>
        <p:nvPicPr>
          <p:cNvPr id="17412" name="Picture 4" descr="SEMPER, Gottfried Semper (1803-1879), deutscher Baumeister, ca. 1870:  (1870) Art&amp;nbsp;/&amp;nbsp;Print&amp;nbsp;/&amp;nbsp;Poster | ANTIQUARIAT.WIEN Fine  Books &amp; Prints">
            <a:extLst>
              <a:ext uri="{FF2B5EF4-FFF2-40B4-BE49-F238E27FC236}">
                <a16:creationId xmlns:a16="http://schemas.microsoft.com/office/drawing/2014/main" id="{69F9DFBB-332B-48E3-99A2-D02CEE6B8E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1841500"/>
            <a:ext cx="3535172" cy="459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obsah 8" descr="Obsah obrázku text, účtenka&#10;&#10;Popis byl vytvořen automaticky">
            <a:extLst>
              <a:ext uri="{FF2B5EF4-FFF2-40B4-BE49-F238E27FC236}">
                <a16:creationId xmlns:a16="http://schemas.microsoft.com/office/drawing/2014/main" id="{2F8807A0-0727-B3C0-FDD2-9F204F98A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98" y="1841500"/>
            <a:ext cx="3031902" cy="5234546"/>
          </a:xfrm>
        </p:spPr>
      </p:pic>
    </p:spTree>
    <p:extLst>
      <p:ext uri="{BB962C8B-B14F-4D97-AF65-F5344CB8AC3E}">
        <p14:creationId xmlns:p14="http://schemas.microsoft.com/office/powerpoint/2010/main" val="48675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4C421-6288-7A92-B464-FA5AE367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62B02E-3B4F-64ED-4653-50F5B2E59F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195568-814A-5A48-BD2E-FAC7C6E6DC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85" y="585216"/>
            <a:ext cx="9720071" cy="60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343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ECB22FD-5860-AEA1-13FA-637BBCB96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892" y="636432"/>
            <a:ext cx="4754880" cy="822960"/>
          </a:xfrm>
        </p:spPr>
        <p:txBody>
          <a:bodyPr/>
          <a:lstStyle/>
          <a:p>
            <a:r>
              <a:rPr lang="cs-CZ" dirty="0"/>
              <a:t>Karibská chýše podle </a:t>
            </a:r>
            <a:r>
              <a:rPr lang="cs-CZ" dirty="0" err="1"/>
              <a:t>Sempera</a:t>
            </a:r>
            <a:endParaRPr 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22FDC781-4DAA-78B8-45EA-E82CF665B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41120" y="585822"/>
            <a:ext cx="4754880" cy="822960"/>
          </a:xfrm>
        </p:spPr>
        <p:txBody>
          <a:bodyPr/>
          <a:lstStyle/>
          <a:p>
            <a:r>
              <a:rPr lang="cs-CZ" dirty="0" err="1"/>
              <a:t>Laughier</a:t>
            </a:r>
            <a:r>
              <a:rPr lang="cs-CZ" dirty="0"/>
              <a:t>, </a:t>
            </a:r>
            <a:r>
              <a:rPr lang="cs-CZ" dirty="0" err="1"/>
              <a:t>pracháše</a:t>
            </a:r>
            <a:endParaRPr lang="cs-CZ" dirty="0"/>
          </a:p>
        </p:txBody>
      </p:sp>
      <p:pic>
        <p:nvPicPr>
          <p:cNvPr id="3" name="Picture 2" descr="Caribbean Hut on display at the great Exhibition of 1851 in London by g. Semper (1863) Der Stil, vol. II. Copyright 1863 by Der Stil. ">
            <a:extLst>
              <a:ext uri="{FF2B5EF4-FFF2-40B4-BE49-F238E27FC236}">
                <a16:creationId xmlns:a16="http://schemas.microsoft.com/office/drawing/2014/main" id="{62739F6A-BDDA-B198-94C6-6BC7C1FCC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4023" y="1656899"/>
            <a:ext cx="3027850" cy="48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fthmb.tqn.com/7Y4lf0pSu0_6jlIuSBzT8wUObSk=/primitivehut-mit-56a02c045f9b58eba4af40e1.jpg">
            <a:extLst>
              <a:ext uri="{FF2B5EF4-FFF2-40B4-BE49-F238E27FC236}">
                <a16:creationId xmlns:a16="http://schemas.microsoft.com/office/drawing/2014/main" id="{A5690359-A8C7-37D6-921B-ECADC79BF1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74" y="1818899"/>
            <a:ext cx="2709568" cy="452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B5CBA0-3345-15B2-3543-E7C427FE4F5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095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Toskánský chrám podle </a:t>
            </a:r>
            <a:r>
              <a:rPr lang="cs-CZ" dirty="0" err="1"/>
              <a:t>Sempera</a:t>
            </a:r>
            <a:r>
              <a:rPr lang="cs-CZ" dirty="0"/>
              <a:t> / Midasova Hrobka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71BBBCD-5C5D-1BD3-7CD7-5BF14A2C333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79" b="38451"/>
          <a:stretch/>
        </p:blipFill>
        <p:spPr bwMode="auto">
          <a:xfrm>
            <a:off x="-287466" y="2559486"/>
            <a:ext cx="6276786" cy="32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C0DE322-9CBA-94B2-8064-91C4871488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7">
            <a:extLst>
              <a:ext uri="{FF2B5EF4-FFF2-40B4-BE49-F238E27FC236}">
                <a16:creationId xmlns:a16="http://schemas.microsoft.com/office/drawing/2014/main" id="{6F4CA2E6-55A6-C40F-87CB-057B524C5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45" t="34019" r="2450" b="20720"/>
          <a:stretch/>
        </p:blipFill>
        <p:spPr>
          <a:xfrm>
            <a:off x="5773616" y="1651207"/>
            <a:ext cx="6418384" cy="48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07497-1C5E-1812-3028-63A346DE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Vila Rosa, Drážďany, 1839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26CEDFF-13D7-109E-BFAE-5C228CD5B3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2037270"/>
            <a:ext cx="5990561" cy="42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pi.europeana.eu/thumbnail/v2/url.json?uri=http%3A%2F%2Ffotothek.slub-dresden.de%2Ffotos%2Fdf%2Fhauptkatalog%2F0123000%2Fdf_hauptkatalog_0123841.jpg&amp;type=IMAGE">
            <a:extLst>
              <a:ext uri="{FF2B5EF4-FFF2-40B4-BE49-F238E27FC236}">
                <a16:creationId xmlns:a16="http://schemas.microsoft.com/office/drawing/2014/main" id="{52B025FC-BE7E-D5E3-0D6D-186AEC3BD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15" y="73469"/>
            <a:ext cx="4782061" cy="66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74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Muzeum podle </a:t>
            </a:r>
            <a:r>
              <a:rPr lang="cs-CZ" dirty="0" err="1"/>
              <a:t>Sempera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6740" y="1539081"/>
            <a:ext cx="4579620" cy="436972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0244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94BAC5-D2D8-5C19-1B5A-743E8DE3F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3778" y="236536"/>
            <a:ext cx="4754880" cy="822960"/>
          </a:xfrm>
        </p:spPr>
        <p:txBody>
          <a:bodyPr/>
          <a:lstStyle/>
          <a:p>
            <a:r>
              <a:rPr lang="cs-CZ" dirty="0"/>
              <a:t>Dům pro </a:t>
            </a:r>
            <a:r>
              <a:rPr lang="cs-CZ" dirty="0" err="1"/>
              <a:t>Willhelma</a:t>
            </a:r>
            <a:r>
              <a:rPr lang="cs-CZ" dirty="0"/>
              <a:t> </a:t>
            </a:r>
            <a:r>
              <a:rPr lang="cs-CZ" dirty="0" err="1"/>
              <a:t>Sempera</a:t>
            </a:r>
            <a:r>
              <a:rPr lang="cs-CZ" dirty="0"/>
              <a:t>, Hamburg, 1848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A53E007-04A1-1AF4-454E-5FF57F48A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9488" y="236536"/>
            <a:ext cx="4754880" cy="822960"/>
          </a:xfrm>
        </p:spPr>
        <p:txBody>
          <a:bodyPr/>
          <a:lstStyle/>
          <a:p>
            <a:r>
              <a:rPr lang="cs-CZ" dirty="0"/>
              <a:t>Vila Rosa, Drážďany, 1839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ADEE7FA-FFED-151E-427D-70BDCF6F86E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58543"/>
            <a:ext cx="5562758" cy="87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undefined">
            <a:extLst>
              <a:ext uri="{FF2B5EF4-FFF2-40B4-BE49-F238E27FC236}">
                <a16:creationId xmlns:a16="http://schemas.microsoft.com/office/drawing/2014/main" id="{3ADC7E6F-E132-4488-9DDF-07B1D607236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88" y="1187036"/>
            <a:ext cx="4600912" cy="59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1644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4213" y="496316"/>
            <a:ext cx="9720072" cy="1499616"/>
          </a:xfrm>
        </p:spPr>
        <p:txBody>
          <a:bodyPr>
            <a:normAutofit fontScale="90000"/>
          </a:bodyPr>
          <a:lstStyle/>
          <a:p>
            <a:br>
              <a:rPr lang="cs-CZ" sz="4000" dirty="0"/>
            </a:br>
            <a:r>
              <a:rPr lang="cs-CZ" sz="4000" dirty="0"/>
              <a:t>SEMPER POLYTECHNIKA V CURYCHU 1858-1864</a:t>
            </a:r>
            <a:br>
              <a:rPr lang="cs-CZ" sz="4000" dirty="0"/>
            </a:br>
            <a:endParaRPr lang="cs-CZ" sz="4400" dirty="0"/>
          </a:p>
        </p:txBody>
      </p:sp>
      <p:pic>
        <p:nvPicPr>
          <p:cNvPr id="9" name="Picture 2" descr="ETH Zurich main building Map - College - Zurich, Switzerland - Mapcarta">
            <a:extLst>
              <a:ext uri="{FF2B5EF4-FFF2-40B4-BE49-F238E27FC236}">
                <a16:creationId xmlns:a16="http://schemas.microsoft.com/office/drawing/2014/main" id="{FE16FB02-C47D-8B85-DA63-0C1F6A95A9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13" y="1805193"/>
            <a:ext cx="7980362" cy="53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A9C73199-6EC0-787F-CEAA-DE1A2407A7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3820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Ocelový rám střechy národního divadla v Praze, Josef Schulz, 1882</a:t>
            </a:r>
            <a:br>
              <a:rPr lang="cs-CZ" sz="2400" dirty="0"/>
            </a:br>
            <a:r>
              <a:rPr lang="cs-CZ" sz="2400" dirty="0"/>
              <a:t>Ocelový krov katedrály sv. Víta v Praze 1901, </a:t>
            </a:r>
            <a:r>
              <a:rPr lang="cs-CZ" sz="2400" dirty="0" err="1"/>
              <a:t>Ruston</a:t>
            </a:r>
            <a:r>
              <a:rPr lang="cs-CZ" sz="2400" dirty="0"/>
              <a:t> a spol. Prague &amp; </a:t>
            </a:r>
            <a:r>
              <a:rPr lang="cs-CZ" sz="2400" dirty="0" err="1"/>
              <a:t>Griedl</a:t>
            </a:r>
            <a:r>
              <a:rPr lang="cs-CZ" sz="2400" dirty="0"/>
              <a:t> Wien</a:t>
            </a:r>
            <a:br>
              <a:rPr lang="cs-CZ" sz="2400" dirty="0"/>
            </a:br>
            <a:br>
              <a:rPr lang="cs-CZ" sz="2400" dirty="0"/>
            </a:br>
            <a:endParaRPr lang="cs-CZ" sz="2400" dirty="0"/>
          </a:p>
        </p:txBody>
      </p:sp>
      <p:pic>
        <p:nvPicPr>
          <p:cNvPr id="11" name="Picture 6" descr="https://www.dekpartner.cz/img/novinky/strecha-narodniho-divadla/ilustrace16.jpg?2017-05-17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3486"/>
            <a:ext cx="4968989" cy="3726742"/>
          </a:xfrm>
          <a:prstGeom prst="rect">
            <a:avLst/>
          </a:prstGeom>
          <a:noFill/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AD1EEA-22B3-706F-7EDE-8146202E87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https://kramerius.techlib.cz/search/api/v5.0/item/uuid:080ae3ee-dbba-11e6-8be1-001b63bd97ba/streams/IMG_FULL">
            <a:extLst>
              <a:ext uri="{FF2B5EF4-FFF2-40B4-BE49-F238E27FC236}">
                <a16:creationId xmlns:a16="http://schemas.microsoft.com/office/drawing/2014/main" id="{95627008-7A0A-5372-C54E-916E7F9DE68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551" t="33255" r="23649" b="43805"/>
          <a:stretch>
            <a:fillRect/>
          </a:stretch>
        </p:blipFill>
        <p:spPr bwMode="auto">
          <a:xfrm>
            <a:off x="5989638" y="2497388"/>
            <a:ext cx="4754562" cy="3599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4805172" cy="1332484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L. KRYSL, O výzdobě objektů z armovaného betonu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Ferdinand Hrach, nový zemský dům </a:t>
            </a:r>
            <a:r>
              <a:rPr lang="cs-CZ" sz="2400" dirty="0" err="1"/>
              <a:t>brno</a:t>
            </a:r>
            <a:r>
              <a:rPr lang="cs-CZ" sz="2400" dirty="0"/>
              <a:t>, Brno, 1905-1907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 descr="https://kramerius5.nkp.cz/search/api/v5.0/item/uuid:89e4bd10-1e10-11e9-90cf-5ef3fc9bb22f/streams/IMG_FULL"/>
          <p:cNvPicPr>
            <a:picLocks noChangeAspect="1" noChangeArrowheads="1"/>
          </p:cNvPicPr>
          <p:nvPr/>
        </p:nvPicPr>
        <p:blipFill rotWithShape="1">
          <a:blip r:embed="rId2" cstate="print"/>
          <a:srcRect l="13009" t="32579" r="18040" b="27911"/>
          <a:stretch/>
        </p:blipFill>
        <p:spPr bwMode="auto">
          <a:xfrm>
            <a:off x="5989320" y="1924131"/>
            <a:ext cx="6360385" cy="4747098"/>
          </a:xfrm>
          <a:prstGeom prst="rect">
            <a:avLst/>
          </a:prstGeom>
          <a:noFill/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024127" y="5848350"/>
            <a:ext cx="3757423" cy="46101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1748" name="Picture 4" descr="Nový zemský dům - schodiště v atri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933" y="2286000"/>
            <a:ext cx="5825067" cy="436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1464" y="0"/>
            <a:ext cx="9396536" cy="121920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Cambria" pitchFamily="18" charset="0"/>
              </a:rPr>
              <a:t>Robert </a:t>
            </a:r>
            <a:r>
              <a:rPr lang="cs-CZ" sz="4000" dirty="0" err="1">
                <a:latin typeface="Cambria" pitchFamily="18" charset="0"/>
              </a:rPr>
              <a:t>Raschka</a:t>
            </a:r>
            <a:r>
              <a:rPr lang="cs-CZ" sz="4000" dirty="0">
                <a:latin typeface="Cambria" pitchFamily="18" charset="0"/>
              </a:rPr>
              <a:t> </a:t>
            </a:r>
            <a:br>
              <a:rPr lang="cs-CZ" sz="4000" dirty="0">
                <a:latin typeface="Cambria" pitchFamily="18" charset="0"/>
              </a:rPr>
            </a:br>
            <a:r>
              <a:rPr lang="cs-CZ" sz="4000" dirty="0">
                <a:latin typeface="Cambria" pitchFamily="18" charset="0"/>
              </a:rPr>
              <a:t>(1847 Bukurešť–1908 Vídeň</a:t>
            </a:r>
            <a:r>
              <a:rPr lang="cs-CZ" sz="3200" dirty="0">
                <a:latin typeface="Cambria" pitchFamily="18" charset="0"/>
              </a:rPr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524000" y="1988840"/>
            <a:ext cx="4716016" cy="5257800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  <a:latin typeface="Cambria" pitchFamily="18" charset="0"/>
              </a:rPr>
              <a:t>Architekt a malíř</a:t>
            </a:r>
          </a:p>
          <a:p>
            <a:r>
              <a:rPr lang="cs-CZ" dirty="0">
                <a:solidFill>
                  <a:schemeClr val="tx2"/>
                </a:solidFill>
                <a:latin typeface="Cambria" pitchFamily="18" charset="0"/>
              </a:rPr>
              <a:t>studium na Polytechnice v Curychu a na Akademii ve Vídni</a:t>
            </a:r>
          </a:p>
          <a:p>
            <a:r>
              <a:rPr lang="cs-CZ" dirty="0">
                <a:solidFill>
                  <a:schemeClr val="tx2"/>
                </a:solidFill>
                <a:latin typeface="Cambria" pitchFamily="18" charset="0"/>
              </a:rPr>
              <a:t>realizace: nájemní domy ve Vídni</a:t>
            </a:r>
          </a:p>
          <a:p>
            <a:pPr>
              <a:buNone/>
            </a:pPr>
            <a:endParaRPr lang="cs-CZ" dirty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4" name="Picture 2" descr="C:\ZUMPA\škola\4. Doktorandos\3. rok\Robert Raschka\FINAL\Obry\OBR 01.JPG"/>
          <p:cNvPicPr>
            <a:picLocks noChangeAspect="1" noChangeArrowheads="1"/>
          </p:cNvPicPr>
          <p:nvPr/>
        </p:nvPicPr>
        <p:blipFill>
          <a:blip r:embed="rId2" cstate="print"/>
          <a:srcRect l="20454" t="9546" r="21106" b="9313"/>
          <a:stretch>
            <a:fillRect/>
          </a:stretch>
        </p:blipFill>
        <p:spPr bwMode="auto">
          <a:xfrm>
            <a:off x="6093374" y="1628800"/>
            <a:ext cx="4574626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8618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01600"/>
            <a:ext cx="12192000" cy="165839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Cambria" pitchFamily="18" charset="0"/>
              </a:rPr>
              <a:t>Gottfried Semper, Polytechnika v Curychu, 1861-1864</a:t>
            </a:r>
            <a:br>
              <a:rPr lang="cs-CZ" dirty="0">
                <a:latin typeface="Cambria" pitchFamily="18" charset="0"/>
              </a:rPr>
            </a:br>
            <a:r>
              <a:rPr lang="cs-CZ" dirty="0" err="1">
                <a:latin typeface="Cambria" pitchFamily="18" charset="0"/>
              </a:rPr>
              <a:t>Hefft</a:t>
            </a:r>
            <a:r>
              <a:rPr lang="cs-CZ" dirty="0">
                <a:latin typeface="Cambria" pitchFamily="18" charset="0"/>
              </a:rPr>
              <a:t> a </a:t>
            </a:r>
            <a:r>
              <a:rPr lang="cs-CZ" dirty="0" err="1">
                <a:latin typeface="Cambria" pitchFamily="18" charset="0"/>
              </a:rPr>
              <a:t>Raschka</a:t>
            </a:r>
            <a:r>
              <a:rPr lang="cs-CZ" dirty="0">
                <a:latin typeface="Cambria" pitchFamily="18" charset="0"/>
              </a:rPr>
              <a:t>, moravská zemská sněmovna, 1875-1878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8" t="15833" r="22911" b="9157"/>
          <a:stretch/>
        </p:blipFill>
        <p:spPr>
          <a:xfrm>
            <a:off x="876300" y="1446687"/>
            <a:ext cx="9105900" cy="53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78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6485" y="1221544"/>
            <a:ext cx="6969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ZUMPA\škola\4. Doktorandos\Literatura\3 archivni materialy\MZA D24 Moravská zemská sněmovna\IMG_0827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2176" t="8582" r="5383" b="8860"/>
          <a:stretch>
            <a:fillRect/>
          </a:stretch>
        </p:blipFill>
        <p:spPr bwMode="auto">
          <a:xfrm rot="5400000">
            <a:off x="4879343" y="1144650"/>
            <a:ext cx="6933307" cy="4644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587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9701"/>
            <a:ext cx="4394200" cy="6197600"/>
          </a:xfrm>
        </p:spPr>
        <p:txBody>
          <a:bodyPr>
            <a:normAutofit/>
          </a:bodyPr>
          <a:lstStyle/>
          <a:p>
            <a:pPr algn="ctr"/>
            <a:r>
              <a:rPr lang="cs-CZ" sz="2000" dirty="0" err="1">
                <a:latin typeface="Cambria" pitchFamily="18" charset="0"/>
              </a:rPr>
              <a:t>Semper</a:t>
            </a:r>
            <a:r>
              <a:rPr lang="cs-CZ" sz="2000" dirty="0">
                <a:latin typeface="Cambria" pitchFamily="18" charset="0"/>
              </a:rPr>
              <a:t>, Galerie </a:t>
            </a:r>
            <a:r>
              <a:rPr lang="cs-CZ" sz="2000" dirty="0" err="1">
                <a:latin typeface="Cambria" pitchFamily="18" charset="0"/>
              </a:rPr>
              <a:t>Drazdany</a:t>
            </a:r>
            <a:r>
              <a:rPr lang="cs-CZ" sz="2000" dirty="0">
                <a:latin typeface="Cambria" pitchFamily="18" charset="0"/>
              </a:rPr>
              <a:t> 1855</a:t>
            </a: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r>
              <a:rPr lang="cs-CZ" sz="2000" dirty="0" err="1">
                <a:latin typeface="Cambria" pitchFamily="18" charset="0"/>
              </a:rPr>
              <a:t>Semper</a:t>
            </a:r>
            <a:r>
              <a:rPr lang="cs-CZ" sz="2000" dirty="0">
                <a:latin typeface="Cambria" pitchFamily="18" charset="0"/>
              </a:rPr>
              <a:t> a </a:t>
            </a:r>
            <a:r>
              <a:rPr lang="cs-CZ" sz="2000" dirty="0" err="1">
                <a:latin typeface="Cambria" pitchFamily="18" charset="0"/>
              </a:rPr>
              <a:t>Hasenauer</a:t>
            </a:r>
            <a:r>
              <a:rPr lang="cs-CZ" sz="2000" dirty="0">
                <a:latin typeface="Cambria" pitchFamily="18" charset="0"/>
              </a:rPr>
              <a:t>, Uměleckoprůmyslové muzeum Vídeň, 1871 -1891</a:t>
            </a: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br>
              <a:rPr lang="cs-CZ" sz="2000" dirty="0">
                <a:latin typeface="Cambria" pitchFamily="18" charset="0"/>
              </a:rPr>
            </a:br>
            <a:r>
              <a:rPr lang="cs-CZ" sz="2000" dirty="0">
                <a:latin typeface="Cambria" pitchFamily="18" charset="0"/>
              </a:rPr>
              <a:t>Robert </a:t>
            </a:r>
            <a:r>
              <a:rPr lang="cs-CZ" sz="2000" dirty="0" err="1">
                <a:latin typeface="Cambria" pitchFamily="18" charset="0"/>
              </a:rPr>
              <a:t>Raschka</a:t>
            </a:r>
            <a:r>
              <a:rPr lang="cs-CZ" sz="2000" dirty="0">
                <a:latin typeface="Cambria" pitchFamily="18" charset="0"/>
              </a:rPr>
              <a:t>, soutěžní projekt na muzeum v Liberci, 1895</a:t>
            </a:r>
          </a:p>
        </p:txBody>
      </p:sp>
      <p:pic>
        <p:nvPicPr>
          <p:cNvPr id="6" name="Picture 2" descr="C:\ZUMPA\škola\4. Doktorandos\3. rok\Robert Raschka\FINAL\Obry\OBR 10.jpg"/>
          <p:cNvPicPr>
            <a:picLocks noChangeAspect="1" noChangeArrowheads="1"/>
          </p:cNvPicPr>
          <p:nvPr/>
        </p:nvPicPr>
        <p:blipFill rotWithShape="1">
          <a:blip r:embed="rId2" cstate="print"/>
          <a:srcRect l="2717" t="40352" r="1835" b="10490"/>
          <a:stretch/>
        </p:blipFill>
        <p:spPr bwMode="auto">
          <a:xfrm>
            <a:off x="4254500" y="3907450"/>
            <a:ext cx="7937500" cy="3042725"/>
          </a:xfrm>
          <a:prstGeom prst="rect">
            <a:avLst/>
          </a:prstGeom>
          <a:noFill/>
        </p:spPr>
      </p:pic>
      <p:pic>
        <p:nvPicPr>
          <p:cNvPr id="7170" name="Picture 2" descr="https://upload.wikimedia.org/wikipedia/commons/f/fd/Dresden_1042012_10_Zwinger_Panoram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6107" r="13393" b="16651"/>
          <a:stretch/>
        </p:blipFill>
        <p:spPr bwMode="auto">
          <a:xfrm>
            <a:off x="4535385" y="-11424"/>
            <a:ext cx="7656616" cy="205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fcc.at/event/img1000/255.jpeg"/>
          <p:cNvPicPr>
            <a:picLocks noChangeAspect="1" noChangeArrowheads="1"/>
          </p:cNvPicPr>
          <p:nvPr/>
        </p:nvPicPr>
        <p:blipFill rotWithShape="1">
          <a:blip r:embed="rId4" cstate="print"/>
          <a:srcRect l="663" t="11597" r="2789" b="32302"/>
          <a:stretch/>
        </p:blipFill>
        <p:spPr bwMode="auto">
          <a:xfrm>
            <a:off x="5391150" y="1851326"/>
            <a:ext cx="5803900" cy="2249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92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B9372-84AE-5FB6-E0DD-A71CB8D4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100584"/>
            <a:ext cx="9720072" cy="1499616"/>
          </a:xfrm>
        </p:spPr>
        <p:txBody>
          <a:bodyPr/>
          <a:lstStyle/>
          <a:p>
            <a:r>
              <a:rPr lang="cs-CZ" dirty="0"/>
              <a:t>Galerie, Drážďany, 1847-1854</a:t>
            </a:r>
          </a:p>
        </p:txBody>
      </p:sp>
      <p:pic>
        <p:nvPicPr>
          <p:cNvPr id="5" name="Picture 2" descr="https://upload.wikimedia.org/wikipedia/commons/f/fd/Dresden_1042012_10_Zwinger_Panorama.jpg">
            <a:extLst>
              <a:ext uri="{FF2B5EF4-FFF2-40B4-BE49-F238E27FC236}">
                <a16:creationId xmlns:a16="http://schemas.microsoft.com/office/drawing/2014/main" id="{943D3A54-71C5-DE85-358C-60DDA6762D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6107" r="13393" b="16651"/>
          <a:stretch/>
        </p:blipFill>
        <p:spPr bwMode="auto">
          <a:xfrm>
            <a:off x="-57147" y="984095"/>
            <a:ext cx="11882621" cy="31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F8D7A4D-C551-C2C9-C61D-A077B92BCB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4176" r="8915" b="30377"/>
          <a:stretch/>
        </p:blipFill>
        <p:spPr bwMode="auto">
          <a:xfrm>
            <a:off x="0" y="4172907"/>
            <a:ext cx="4754562" cy="26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FBB3308-697F-3002-816D-AF70C0F6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09" y="4172907"/>
            <a:ext cx="9028684" cy="268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41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8C514-5E77-DC22-B327-DF9443E9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Polytechnika, CURYCH, 1858-1864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8348E20-F10C-CA00-92EA-7943262625B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36"/>
            <a:ext cx="6949891" cy="521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49E4283-2162-43FF-C3A4-5352FEA2A6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891" y="2718419"/>
            <a:ext cx="5372179" cy="348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617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2DAA4-8C52-A8E3-581E-03A1A0F4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96" y="260661"/>
            <a:ext cx="9720072" cy="1499616"/>
          </a:xfrm>
        </p:spPr>
        <p:txBody>
          <a:bodyPr/>
          <a:lstStyle/>
          <a:p>
            <a:r>
              <a:rPr lang="cs-CZ" dirty="0"/>
              <a:t>OBSERVATOR, CURYCH,</a:t>
            </a:r>
            <a:br>
              <a:rPr lang="cs-CZ" dirty="0"/>
            </a:br>
            <a:r>
              <a:rPr lang="cs-CZ" dirty="0"/>
              <a:t>1861-1864</a:t>
            </a:r>
          </a:p>
        </p:txBody>
      </p:sp>
      <p:pic>
        <p:nvPicPr>
          <p:cNvPr id="8196" name="Picture 4" descr="UNESCO Astronomy and World Heritage Webportal - Show entity">
            <a:extLst>
              <a:ext uri="{FF2B5EF4-FFF2-40B4-BE49-F238E27FC236}">
                <a16:creationId xmlns:a16="http://schemas.microsoft.com/office/drawing/2014/main" id="{F5480480-A3F1-B79C-548F-74CE83E9DB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" y="1879102"/>
            <a:ext cx="4999832" cy="33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ení k dispozici žádný popis fotky.">
            <a:extLst>
              <a:ext uri="{FF2B5EF4-FFF2-40B4-BE49-F238E27FC236}">
                <a16:creationId xmlns:a16="http://schemas.microsoft.com/office/drawing/2014/main" id="{F13C2F5C-7A00-8445-508F-C29554B1E0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t="7045" r="13268" b="12720"/>
          <a:stretch/>
        </p:blipFill>
        <p:spPr bwMode="auto">
          <a:xfrm>
            <a:off x="5825332" y="-215900"/>
            <a:ext cx="6747668" cy="50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3352E151-A336-91CD-192A-16AD794B1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39575" r="10564" b="14321"/>
          <a:stretch/>
        </p:blipFill>
        <p:spPr bwMode="auto">
          <a:xfrm>
            <a:off x="5232400" y="3938005"/>
            <a:ext cx="3340100" cy="31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2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EB5C5-5910-C7B8-794A-CB08D4DB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C8EC2B-C279-17E5-569A-17EF530151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369253-1688-02D3-72A0-092032F06B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1E36230-8DB1-BCD6-3A88-0A8E01121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076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14F5B-9170-C60F-1B4E-54B589521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-145057"/>
            <a:ext cx="9720072" cy="1499616"/>
          </a:xfrm>
        </p:spPr>
        <p:txBody>
          <a:bodyPr/>
          <a:lstStyle/>
          <a:p>
            <a:r>
              <a:rPr lang="cs-CZ" dirty="0"/>
              <a:t>Divadlo pro Mnichov,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1864-1866</a:t>
            </a:r>
            <a:endParaRPr lang="cs-CZ" dirty="0"/>
          </a:p>
        </p:txBody>
      </p:sp>
      <p:pic>
        <p:nvPicPr>
          <p:cNvPr id="9" name="Zástupný obsah 8" descr="Obsah obrázku diagram&#10;&#10;Popis byl vytvořen automaticky">
            <a:extLst>
              <a:ext uri="{FF2B5EF4-FFF2-40B4-BE49-F238E27FC236}">
                <a16:creationId xmlns:a16="http://schemas.microsoft.com/office/drawing/2014/main" id="{7F41B592-9882-D721-38F6-D432FC490C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38" y="924536"/>
            <a:ext cx="5386794" cy="3546194"/>
          </a:xfrm>
        </p:spPr>
      </p:pic>
      <p:pic>
        <p:nvPicPr>
          <p:cNvPr id="7" name="Zástupný obsah 6" descr="Obsah obrázku diagram&#10;&#10;Popis byl vytvořen automaticky">
            <a:extLst>
              <a:ext uri="{FF2B5EF4-FFF2-40B4-BE49-F238E27FC236}">
                <a16:creationId xmlns:a16="http://schemas.microsoft.com/office/drawing/2014/main" id="{F44977B9-7BD9-21F5-09A1-775FCA1DB5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" y="924536"/>
            <a:ext cx="6332944" cy="4180864"/>
          </a:xfrm>
        </p:spPr>
      </p:pic>
      <p:pic>
        <p:nvPicPr>
          <p:cNvPr id="11" name="Obrázek 10" descr="Obsah obrázku diagram&#10;&#10;Popis byl vytvořen automaticky">
            <a:extLst>
              <a:ext uri="{FF2B5EF4-FFF2-40B4-BE49-F238E27FC236}">
                <a16:creationId xmlns:a16="http://schemas.microsoft.com/office/drawing/2014/main" id="{EA4C6646-58B2-8FE4-6C2B-FDBC3F4E6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7" t="18263" r="17519" b="31616"/>
          <a:stretch/>
        </p:blipFill>
        <p:spPr>
          <a:xfrm>
            <a:off x="6624638" y="4762500"/>
            <a:ext cx="3810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8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752</TotalTime>
  <Words>583</Words>
  <Application>Microsoft Office PowerPoint</Application>
  <PresentationFormat>Širokoúhlá obrazovka</PresentationFormat>
  <Paragraphs>62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5" baseType="lpstr">
      <vt:lpstr>Arial</vt:lpstr>
      <vt:lpstr>Cambria</vt:lpstr>
      <vt:lpstr>TT Bells</vt:lpstr>
      <vt:lpstr>Tw Cen MT</vt:lpstr>
      <vt:lpstr>Tw Cen MT Condensed</vt:lpstr>
      <vt:lpstr>Wingdings 3</vt:lpstr>
      <vt:lpstr>Integrál</vt:lpstr>
      <vt:lpstr>Gottfried Semper (1803–1879)</vt:lpstr>
      <vt:lpstr>Opera, Drážďany, 1838-1841</vt:lpstr>
      <vt:lpstr>Synagoga, Drážďany, 1838-1840</vt:lpstr>
      <vt:lpstr>Vila Rosa, Drážďany, 1839</vt:lpstr>
      <vt:lpstr>Galerie, Drážďany, 1847-1854</vt:lpstr>
      <vt:lpstr>Polytechnika, CURYCH, 1858-1864</vt:lpstr>
      <vt:lpstr>OBSERVATOR, CURYCH, 1861-1864</vt:lpstr>
      <vt:lpstr>Prezentace aplikace PowerPoint</vt:lpstr>
      <vt:lpstr>Divadlo pro Mnichov, 1864-1866</vt:lpstr>
      <vt:lpstr>Burgtheater, Videň,  1873-1888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William Chambers, Treatise on Civil Architecture, 1759  </vt:lpstr>
      <vt:lpstr> </vt:lpstr>
      <vt:lpstr>Josef Arnold, Palác Bochnerů ze Stražiska, brno, 1867</vt:lpstr>
      <vt:lpstr>Prezentace aplikace PowerPoint</vt:lpstr>
      <vt:lpstr>Prezentace aplikace PowerPoint</vt:lpstr>
      <vt:lpstr>BernHard Grueber (1807-1882) Přirozená staviva v Čechách, hledíc k jich praktické a dějepisné důležitost, 1869     </vt:lpstr>
      <vt:lpstr>Jiří Pacold (1834-1907)  Stavitelský Praktik, PRAHA 1891 Konstrukce pozemního stavitelství, Praha 1903 </vt:lpstr>
      <vt:lpstr>Germano Wanderley (1845-1904) Handbuch der Baukonstrikcionslehre, Halle 1873 Die Konstruktionen in STEin, Leipzig 1895 Die Constructionen in Eisen, Leipzig 1895 Die Constructionen in Holz, Leipzig 1895</vt:lpstr>
      <vt:lpstr>Heinrich Hübsch  1795-1863</vt:lpstr>
      <vt:lpstr>Karl Friedrich Schinkel (1781–1841)</vt:lpstr>
      <vt:lpstr>Theophil Hansen, PARLAMENT, Vídeň, 1874–1883</vt:lpstr>
      <vt:lpstr>Ferdinand Hrach, nový zemský dům, Brno 1905-1907</vt:lpstr>
      <vt:lpstr>Prezentace aplikace PowerPoint</vt:lpstr>
      <vt:lpstr>Rudolf Eitelberger von Edelberg (1817-1885)  Arsenal VíDEŇ, 1848-1856</vt:lpstr>
      <vt:lpstr>Heinrich Ferstel k. k. Österreichischen Museums für Kunst und Industrie, Vídeň, 1869-1871</vt:lpstr>
      <vt:lpstr>VÍTKOVICE, HOTEL (1886) a RADNICE (1902) A– WannieckOVA STROJíRNA, Brno, 1891  </vt:lpstr>
      <vt:lpstr>Heinrich Ferstel, Christuskirche, Brno, 1862-1868  August Prokop, Turnhalle, brno, 1867</vt:lpstr>
      <vt:lpstr>Prezentace aplikace PowerPoint</vt:lpstr>
      <vt:lpstr>„HIERARCHIE“ STAVEB Vídeňské RINGSTRASSE</vt:lpstr>
      <vt:lpstr>Antonín Goller, Cemetery gate, Ústí nad Labem, 1870</vt:lpstr>
      <vt:lpstr>Gottfried Semper (1803–1879)</vt:lpstr>
      <vt:lpstr>Prezentace aplikace PowerPoint</vt:lpstr>
      <vt:lpstr>Prezentace aplikace PowerPoint</vt:lpstr>
      <vt:lpstr>Toskánský chrám podle Sempera / Midasova Hrobka</vt:lpstr>
      <vt:lpstr>Muzeum podle Sempera</vt:lpstr>
      <vt:lpstr>Prezentace aplikace PowerPoint</vt:lpstr>
      <vt:lpstr> SEMPER POLYTECHNIKA V CURYCHU 1858-1864 </vt:lpstr>
      <vt:lpstr>  Ocelový rám střechy národního divadla v Praze, Josef Schulz, 1882 Ocelový krov katedrály sv. Víta v Praze 1901, Ruston a spol. Prague &amp; Griedl Wien  </vt:lpstr>
      <vt:lpstr>L. KRYSL, O výzdobě objektů z armovaného betonu  Ferdinand Hrach, nový zemský dům brno, Brno, 1905-1907</vt:lpstr>
      <vt:lpstr>Robert Raschka  (1847 Bukurešť–1908 Vídeň)</vt:lpstr>
      <vt:lpstr>Gottfried Semper, Polytechnika v Curychu, 1861-1864 Hefft a Raschka, moravská zemská sněmovna, 1875-1878</vt:lpstr>
      <vt:lpstr>Prezentace aplikace PowerPoint</vt:lpstr>
      <vt:lpstr>Semper, Galerie Drazdany 1855       Semper a Hasenauer, Uměleckoprůmyslové muzeum Vídeň, 1871 -1891     Robert Raschka, soutěžní projekt na muzeum v Liberci, 1895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„Pravdivost“ a „faleš“ materiálu v architektuře 19. a 20. století</dc:title>
  <dc:creator>Jan Galeta</dc:creator>
  <cp:lastModifiedBy>Jan Galeta</cp:lastModifiedBy>
  <cp:revision>19</cp:revision>
  <dcterms:created xsi:type="dcterms:W3CDTF">2021-06-02T13:27:12Z</dcterms:created>
  <dcterms:modified xsi:type="dcterms:W3CDTF">2023-05-02T14:04:05Z</dcterms:modified>
</cp:coreProperties>
</file>