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5" roundtripDataSignature="AMtx7mj3nhOsgs2I/ERXN9hVcphnWslj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5" name="Google Shape;7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1" name="Google Shape;8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 name="Google Shape;2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30" name="Google Shape;3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6" name="Google Shape;36;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7" name="Google Shape;3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3" name="Google Shape;43;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4" name="Google Shape;44;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5" name="Google Shape;45;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6" name="Google Shape;4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61" name="Google Shape;61;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2" name="Google Shape;6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0"/>
          <p:cNvSpPr/>
          <p:nvPr>
            <p:ph idx="2" type="pic"/>
          </p:nvPr>
        </p:nvSpPr>
        <p:spPr>
          <a:xfrm>
            <a:off x="5183188" y="987425"/>
            <a:ext cx="6172200" cy="4873625"/>
          </a:xfrm>
          <a:prstGeom prst="rect">
            <a:avLst/>
          </a:prstGeom>
          <a:noFill/>
          <a:ln>
            <a:noFill/>
          </a:ln>
        </p:spPr>
      </p:sp>
      <p:sp>
        <p:nvSpPr>
          <p:cNvPr id="68" name="Google Shape;68;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9" name="Google Shape;6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6.jpg"/><Relationship Id="rId5"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5.png"/><Relationship Id="rId5"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hyperlink" Target="https://secondaryarchive.org/artists/mara-olah-omar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87" name="Shape 87"/>
        <p:cNvGrpSpPr/>
        <p:nvPr/>
      </p:nvGrpSpPr>
      <p:grpSpPr>
        <a:xfrm>
          <a:off x="0" y="0"/>
          <a:ext cx="0" cy="0"/>
          <a:chOff x="0" y="0"/>
          <a:chExt cx="0" cy="0"/>
        </a:xfrm>
      </p:grpSpPr>
      <p:sp>
        <p:nvSpPr>
          <p:cNvPr id="88" name="Google Shape;88;p1"/>
          <p:cNvSpPr txBox="1"/>
          <p:nvPr>
            <p:ph type="ctrTitle"/>
          </p:nvPr>
        </p:nvSpPr>
        <p:spPr>
          <a:xfrm>
            <a:off x="6594959" y="347435"/>
            <a:ext cx="4503523" cy="280936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venir"/>
              <a:buNone/>
            </a:pPr>
            <a:r>
              <a:rPr b="0" i="0" lang="en-GB" sz="4000" u="none" strike="noStrike">
                <a:latin typeface="Avenir"/>
                <a:ea typeface="Avenir"/>
                <a:cs typeface="Avenir"/>
                <a:sym typeface="Avenir"/>
              </a:rPr>
              <a:t>Returning a name: how to make individuals visible</a:t>
            </a:r>
            <a:endParaRPr/>
          </a:p>
        </p:txBody>
      </p:sp>
      <p:sp>
        <p:nvSpPr>
          <p:cNvPr id="89" name="Google Shape;89;p1"/>
          <p:cNvSpPr txBox="1"/>
          <p:nvPr>
            <p:ph idx="1" type="subTitle"/>
          </p:nvPr>
        </p:nvSpPr>
        <p:spPr>
          <a:xfrm>
            <a:off x="4274720" y="4614949"/>
            <a:ext cx="9144000" cy="109839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1700"/>
              <a:buNone/>
            </a:pPr>
            <a:r>
              <a:t/>
            </a:r>
            <a:endParaRPr sz="1700">
              <a:solidFill>
                <a:srgbClr val="FFFFFF"/>
              </a:solidFill>
              <a:latin typeface="Avenir"/>
              <a:ea typeface="Avenir"/>
              <a:cs typeface="Avenir"/>
              <a:sym typeface="Avenir"/>
            </a:endParaRPr>
          </a:p>
          <a:p>
            <a:pPr indent="0" lvl="0" marL="0" rtl="0" algn="ctr">
              <a:lnSpc>
                <a:spcPct val="90000"/>
              </a:lnSpc>
              <a:spcBef>
                <a:spcPts val="1000"/>
              </a:spcBef>
              <a:spcAft>
                <a:spcPts val="0"/>
              </a:spcAft>
              <a:buClr>
                <a:schemeClr val="lt1"/>
              </a:buClr>
              <a:buSzPts val="1700"/>
              <a:buNone/>
            </a:pPr>
            <a:r>
              <a:t/>
            </a:r>
            <a:endParaRPr sz="1700">
              <a:solidFill>
                <a:srgbClr val="FFFFFF"/>
              </a:solidFill>
              <a:latin typeface="Avenir"/>
              <a:ea typeface="Avenir"/>
              <a:cs typeface="Avenir"/>
              <a:sym typeface="Avenir"/>
            </a:endParaRPr>
          </a:p>
          <a:p>
            <a:pPr indent="0" lvl="0" marL="0" rtl="0" algn="ctr">
              <a:lnSpc>
                <a:spcPct val="90000"/>
              </a:lnSpc>
              <a:spcBef>
                <a:spcPts val="1000"/>
              </a:spcBef>
              <a:spcAft>
                <a:spcPts val="0"/>
              </a:spcAft>
              <a:buClr>
                <a:srgbClr val="FFFFFF"/>
              </a:buClr>
              <a:buSzPts val="1700"/>
              <a:buNone/>
            </a:pPr>
            <a:r>
              <a:rPr lang="en-GB" sz="1700">
                <a:solidFill>
                  <a:srgbClr val="FFFFFF"/>
                </a:solidFill>
                <a:latin typeface="Avenir"/>
                <a:ea typeface="Avenir"/>
                <a:cs typeface="Avenir"/>
                <a:sym typeface="Avenir"/>
              </a:rPr>
              <a:t>23  March 2023</a:t>
            </a:r>
            <a:endParaRPr sz="1700">
              <a:solidFill>
                <a:srgbClr val="FFFFFF"/>
              </a:solidFill>
              <a:latin typeface="Avenir"/>
              <a:ea typeface="Avenir"/>
              <a:cs typeface="Avenir"/>
              <a:sym typeface="Avenir"/>
            </a:endParaRPr>
          </a:p>
        </p:txBody>
      </p:sp>
      <p:sp>
        <p:nvSpPr>
          <p:cNvPr id="90" name="Google Shape;90;p1"/>
          <p:cNvSpPr txBox="1"/>
          <p:nvPr/>
        </p:nvSpPr>
        <p:spPr>
          <a:xfrm>
            <a:off x="6096000" y="3701206"/>
            <a:ext cx="55014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lt1"/>
                </a:solidFill>
                <a:latin typeface="Calibri"/>
                <a:ea typeface="Calibri"/>
                <a:cs typeface="Calibri"/>
                <a:sym typeface="Calibri"/>
              </a:rPr>
              <a:t>Gender and sexual politics through an intersectional lens</a:t>
            </a:r>
            <a:endParaRPr/>
          </a:p>
        </p:txBody>
      </p:sp>
      <p:pic>
        <p:nvPicPr>
          <p:cNvPr descr="A picture containing text, colorful&#10;&#10;Description automatically generated" id="91" name="Google Shape;91;p1"/>
          <p:cNvPicPr preferRelativeResize="0"/>
          <p:nvPr/>
        </p:nvPicPr>
        <p:blipFill rotWithShape="1">
          <a:blip r:embed="rId3">
            <a:alphaModFix/>
          </a:blip>
          <a:srcRect b="0" l="0" r="0" t="0"/>
          <a:stretch/>
        </p:blipFill>
        <p:spPr>
          <a:xfrm>
            <a:off x="0" y="0"/>
            <a:ext cx="5391509" cy="6858000"/>
          </a:xfrm>
          <a:prstGeom prst="rect">
            <a:avLst/>
          </a:prstGeom>
          <a:noFill/>
          <a:ln>
            <a:noFill/>
          </a:ln>
        </p:spPr>
      </p:pic>
      <p:sp>
        <p:nvSpPr>
          <p:cNvPr id="92" name="Google Shape;92;p1"/>
          <p:cNvSpPr txBox="1"/>
          <p:nvPr/>
        </p:nvSpPr>
        <p:spPr>
          <a:xfrm>
            <a:off x="5391509" y="6531402"/>
            <a:ext cx="448887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lt1"/>
                </a:solidFill>
                <a:latin typeface="Calibri"/>
                <a:ea typeface="Calibri"/>
                <a:cs typeface="Calibri"/>
                <a:sym typeface="Calibri"/>
              </a:rPr>
              <a:t>Małgorzata Mirga-Tas, </a:t>
            </a:r>
            <a:r>
              <a:rPr i="1" lang="en-GB" sz="1400">
                <a:solidFill>
                  <a:schemeClr val="lt1"/>
                </a:solidFill>
                <a:latin typeface="Calibri"/>
                <a:ea typeface="Calibri"/>
                <a:cs typeface="Calibri"/>
                <a:sym typeface="Calibri"/>
              </a:rPr>
              <a:t>Tímea Junghaus</a:t>
            </a:r>
            <a:r>
              <a:rPr lang="en-GB" sz="1400">
                <a:solidFill>
                  <a:schemeClr val="lt1"/>
                </a:solidFill>
                <a:latin typeface="Calibri"/>
                <a:ea typeface="Calibri"/>
                <a:cs typeface="Calibri"/>
                <a:sym typeface="Calibri"/>
              </a:rPr>
              <a:t>, 2020</a:t>
            </a:r>
            <a:endParaRPr/>
          </a:p>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67" name="Shape 167"/>
        <p:cNvGrpSpPr/>
        <p:nvPr/>
      </p:nvGrpSpPr>
      <p:grpSpPr>
        <a:xfrm>
          <a:off x="0" y="0"/>
          <a:ext cx="0" cy="0"/>
          <a:chOff x="0" y="0"/>
          <a:chExt cx="0" cy="0"/>
        </a:xfrm>
      </p:grpSpPr>
      <p:sp>
        <p:nvSpPr>
          <p:cNvPr id="168" name="Google Shape;168;p10"/>
          <p:cNvSpPr txBox="1"/>
          <p:nvPr/>
        </p:nvSpPr>
        <p:spPr>
          <a:xfrm>
            <a:off x="581891" y="465513"/>
            <a:ext cx="382053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800">
                <a:solidFill>
                  <a:schemeClr val="lt1"/>
                </a:solidFill>
                <a:latin typeface="Calibri"/>
                <a:ea typeface="Calibri"/>
                <a:cs typeface="Calibri"/>
                <a:sym typeface="Calibri"/>
              </a:rPr>
              <a:t>Markéta Šestáková </a:t>
            </a:r>
            <a:r>
              <a:rPr lang="en-GB" sz="1800">
                <a:solidFill>
                  <a:schemeClr val="lt1"/>
                </a:solidFill>
                <a:latin typeface="Calibri"/>
                <a:ea typeface="Calibri"/>
                <a:cs typeface="Calibri"/>
                <a:sym typeface="Calibri"/>
              </a:rPr>
              <a:t>(*1952)</a:t>
            </a:r>
            <a:endParaRPr/>
          </a:p>
        </p:txBody>
      </p:sp>
      <p:pic>
        <p:nvPicPr>
          <p:cNvPr descr="A picture containing text, bedclothes, fabric&#10;&#10;Description automatically generated" id="169" name="Google Shape;169;p10"/>
          <p:cNvPicPr preferRelativeResize="0"/>
          <p:nvPr/>
        </p:nvPicPr>
        <p:blipFill rotWithShape="1">
          <a:blip r:embed="rId3">
            <a:alphaModFix/>
          </a:blip>
          <a:srcRect b="0" l="0" r="0" t="0"/>
          <a:stretch/>
        </p:blipFill>
        <p:spPr>
          <a:xfrm>
            <a:off x="436420" y="1365942"/>
            <a:ext cx="5334000" cy="3136900"/>
          </a:xfrm>
          <a:prstGeom prst="rect">
            <a:avLst/>
          </a:prstGeom>
          <a:noFill/>
          <a:ln>
            <a:noFill/>
          </a:ln>
        </p:spPr>
      </p:pic>
      <p:sp>
        <p:nvSpPr>
          <p:cNvPr id="170" name="Google Shape;170;p10"/>
          <p:cNvSpPr txBox="1"/>
          <p:nvPr/>
        </p:nvSpPr>
        <p:spPr>
          <a:xfrm>
            <a:off x="1930310" y="4531937"/>
            <a:ext cx="23462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Children’s dream, 2010</a:t>
            </a:r>
            <a:endParaRPr/>
          </a:p>
        </p:txBody>
      </p:sp>
      <p:pic>
        <p:nvPicPr>
          <p:cNvPr descr="A picture containing text&#10;&#10;Description automatically generated" id="171" name="Google Shape;171;p10"/>
          <p:cNvPicPr preferRelativeResize="0"/>
          <p:nvPr/>
        </p:nvPicPr>
        <p:blipFill rotWithShape="1">
          <a:blip r:embed="rId4">
            <a:alphaModFix/>
          </a:blip>
          <a:srcRect b="0" l="0" r="0" t="0"/>
          <a:stretch/>
        </p:blipFill>
        <p:spPr>
          <a:xfrm>
            <a:off x="6222076" y="2753937"/>
            <a:ext cx="5334000" cy="3556000"/>
          </a:xfrm>
          <a:prstGeom prst="rect">
            <a:avLst/>
          </a:prstGeom>
          <a:noFill/>
          <a:ln>
            <a:noFill/>
          </a:ln>
        </p:spPr>
      </p:pic>
      <p:sp>
        <p:nvSpPr>
          <p:cNvPr id="172" name="Google Shape;172;p10"/>
          <p:cNvSpPr txBox="1"/>
          <p:nvPr/>
        </p:nvSpPr>
        <p:spPr>
          <a:xfrm>
            <a:off x="7799835" y="2244436"/>
            <a:ext cx="21784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800">
                <a:solidFill>
                  <a:schemeClr val="lt1"/>
                </a:solidFill>
                <a:latin typeface="Calibri"/>
                <a:ea typeface="Calibri"/>
                <a:cs typeface="Calibri"/>
                <a:sym typeface="Calibri"/>
              </a:rPr>
              <a:t>Mother Nature</a:t>
            </a:r>
            <a:r>
              <a:rPr lang="en-GB" sz="1800">
                <a:solidFill>
                  <a:schemeClr val="lt1"/>
                </a:solidFill>
                <a:latin typeface="Calibri"/>
                <a:ea typeface="Calibri"/>
                <a:cs typeface="Calibri"/>
                <a:sym typeface="Calibri"/>
              </a:rPr>
              <a:t>, 2012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76" name="Shape 176"/>
        <p:cNvGrpSpPr/>
        <p:nvPr/>
      </p:nvGrpSpPr>
      <p:grpSpPr>
        <a:xfrm>
          <a:off x="0" y="0"/>
          <a:ext cx="0" cy="0"/>
          <a:chOff x="0" y="0"/>
          <a:chExt cx="0" cy="0"/>
        </a:xfrm>
      </p:grpSpPr>
      <p:sp>
        <p:nvSpPr>
          <p:cNvPr id="177" name="Google Shape;177;p11"/>
          <p:cNvSpPr txBox="1"/>
          <p:nvPr/>
        </p:nvSpPr>
        <p:spPr>
          <a:xfrm>
            <a:off x="538587" y="434632"/>
            <a:ext cx="60980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Małgorzata Mirga-Tas (*1978)</a:t>
            </a:r>
            <a:endParaRPr/>
          </a:p>
        </p:txBody>
      </p:sp>
      <p:pic>
        <p:nvPicPr>
          <p:cNvPr descr="A picture containing indoor, floor, ceiling, gallery&#10;&#10;Description automatically generated" id="178" name="Google Shape;178;p11"/>
          <p:cNvPicPr preferRelativeResize="0"/>
          <p:nvPr/>
        </p:nvPicPr>
        <p:blipFill rotWithShape="1">
          <a:blip r:embed="rId3">
            <a:alphaModFix/>
          </a:blip>
          <a:srcRect b="0" l="0" r="0" t="0"/>
          <a:stretch/>
        </p:blipFill>
        <p:spPr>
          <a:xfrm>
            <a:off x="2414284" y="1014153"/>
            <a:ext cx="7772400" cy="5180335"/>
          </a:xfrm>
          <a:prstGeom prst="rect">
            <a:avLst/>
          </a:prstGeom>
          <a:noFill/>
          <a:ln>
            <a:noFill/>
          </a:ln>
        </p:spPr>
      </p:pic>
      <p:sp>
        <p:nvSpPr>
          <p:cNvPr id="179" name="Google Shape;179;p11"/>
          <p:cNvSpPr txBox="1"/>
          <p:nvPr/>
        </p:nvSpPr>
        <p:spPr>
          <a:xfrm>
            <a:off x="2527069" y="6194488"/>
            <a:ext cx="7659615"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Małgorzata Mirga-Tas, Re-enchanting the World, exhibition view, Polish Pavilion at the 2022 Venice. Biennale. Image courtesy Zachęta National Gallery of Art. Photo: Daniel Rumiancew.</a:t>
            </a:r>
            <a:endParaRPr sz="14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83" name="Shape 183"/>
        <p:cNvGrpSpPr/>
        <p:nvPr/>
      </p:nvGrpSpPr>
      <p:grpSpPr>
        <a:xfrm>
          <a:off x="0" y="0"/>
          <a:ext cx="0" cy="0"/>
          <a:chOff x="0" y="0"/>
          <a:chExt cx="0" cy="0"/>
        </a:xfrm>
      </p:grpSpPr>
      <p:sp>
        <p:nvSpPr>
          <p:cNvPr id="184" name="Google Shape;184;p12"/>
          <p:cNvSpPr txBox="1"/>
          <p:nvPr/>
        </p:nvSpPr>
        <p:spPr>
          <a:xfrm>
            <a:off x="523702" y="355937"/>
            <a:ext cx="6101542" cy="29546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“For Mirga-Tas, the stories of real women who often live outside of ideology rooted in a meritocratic system become examples of emancipation and strength. According to the artist, her work speaks about women of her community to emphasize their ability to “foster the reality around them,” not the least because of their role in rearing the new generation.”</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GB" sz="1200">
                <a:solidFill>
                  <a:schemeClr val="lt1"/>
                </a:solidFill>
                <a:latin typeface="Calibri"/>
                <a:ea typeface="Calibri"/>
                <a:cs typeface="Calibri"/>
                <a:sym typeface="Calibri"/>
              </a:rPr>
              <a:t>Alexandra Timonina, “Małgorzata Mirga-Tas: Re-enchanting the World, Polish Pavilion at the 2022 Venice Biennale”, </a:t>
            </a:r>
            <a:r>
              <a:rPr i="1" lang="en-GB" sz="1200">
                <a:solidFill>
                  <a:schemeClr val="lt1"/>
                </a:solidFill>
                <a:latin typeface="Calibri"/>
                <a:ea typeface="Calibri"/>
                <a:cs typeface="Calibri"/>
                <a:sym typeface="Calibri"/>
              </a:rPr>
              <a:t>Art Margins, </a:t>
            </a:r>
            <a:r>
              <a:rPr lang="en-GB" sz="1200">
                <a:solidFill>
                  <a:schemeClr val="lt1"/>
                </a:solidFill>
                <a:latin typeface="Calibri"/>
                <a:ea typeface="Calibri"/>
                <a:cs typeface="Calibri"/>
                <a:sym typeface="Calibri"/>
              </a:rPr>
              <a:t>2023</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10;&#10;Description automatically generated" id="185" name="Google Shape;185;p12"/>
          <p:cNvPicPr preferRelativeResize="0"/>
          <p:nvPr/>
        </p:nvPicPr>
        <p:blipFill rotWithShape="1">
          <a:blip r:embed="rId3">
            <a:alphaModFix/>
          </a:blip>
          <a:srcRect b="0" l="0" r="0" t="0"/>
          <a:stretch/>
        </p:blipFill>
        <p:spPr>
          <a:xfrm>
            <a:off x="7401098" y="203200"/>
            <a:ext cx="4267200" cy="6451600"/>
          </a:xfrm>
          <a:prstGeom prst="rect">
            <a:avLst/>
          </a:prstGeom>
          <a:noFill/>
          <a:ln>
            <a:noFill/>
          </a:ln>
        </p:spPr>
      </p:pic>
      <p:sp>
        <p:nvSpPr>
          <p:cNvPr id="186" name="Google Shape;186;p12"/>
          <p:cNvSpPr txBox="1"/>
          <p:nvPr/>
        </p:nvSpPr>
        <p:spPr>
          <a:xfrm>
            <a:off x="3574473" y="5805391"/>
            <a:ext cx="3815542" cy="84940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600">
                <a:solidFill>
                  <a:schemeClr val="lt1"/>
                </a:solidFill>
                <a:latin typeface="Calibri"/>
                <a:ea typeface="Calibri"/>
                <a:cs typeface="Calibri"/>
                <a:sym typeface="Calibri"/>
              </a:rPr>
              <a:t>Silvia Federici, </a:t>
            </a:r>
            <a:r>
              <a:rPr i="1" lang="en-GB" sz="1600">
                <a:solidFill>
                  <a:schemeClr val="lt1"/>
                </a:solidFill>
                <a:latin typeface="Calibri"/>
                <a:ea typeface="Calibri"/>
                <a:cs typeface="Calibri"/>
                <a:sym typeface="Calibri"/>
              </a:rPr>
              <a:t>Re-enchanting the World: Feminism and the Politics of the Commons</a:t>
            </a:r>
            <a:r>
              <a:rPr lang="en-GB" sz="1600">
                <a:solidFill>
                  <a:schemeClr val="lt1"/>
                </a:solidFill>
                <a:latin typeface="Calibri"/>
                <a:ea typeface="Calibri"/>
                <a:cs typeface="Calibri"/>
                <a:sym typeface="Calibri"/>
              </a:rPr>
              <a:t>,2018</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90" name="Shape 190"/>
        <p:cNvGrpSpPr/>
        <p:nvPr/>
      </p:nvGrpSpPr>
      <p:grpSpPr>
        <a:xfrm>
          <a:off x="0" y="0"/>
          <a:ext cx="0" cy="0"/>
          <a:chOff x="0" y="0"/>
          <a:chExt cx="0" cy="0"/>
        </a:xfrm>
      </p:grpSpPr>
      <p:pic>
        <p:nvPicPr>
          <p:cNvPr descr="A picture containing colorful&#10;&#10;Description automatically generated" id="191" name="Google Shape;191;p13"/>
          <p:cNvPicPr preferRelativeResize="0"/>
          <p:nvPr/>
        </p:nvPicPr>
        <p:blipFill rotWithShape="1">
          <a:blip r:embed="rId3">
            <a:alphaModFix/>
          </a:blip>
          <a:srcRect b="0" l="0" r="0" t="0"/>
          <a:stretch/>
        </p:blipFill>
        <p:spPr>
          <a:xfrm>
            <a:off x="2278459" y="0"/>
            <a:ext cx="7635082" cy="6858000"/>
          </a:xfrm>
          <a:prstGeom prst="rect">
            <a:avLst/>
          </a:prstGeom>
          <a:noFill/>
          <a:ln>
            <a:noFill/>
          </a:ln>
        </p:spPr>
      </p:pic>
      <p:sp>
        <p:nvSpPr>
          <p:cNvPr id="192" name="Google Shape;192;p13"/>
          <p:cNvSpPr txBox="1"/>
          <p:nvPr/>
        </p:nvSpPr>
        <p:spPr>
          <a:xfrm>
            <a:off x="9913541" y="6134793"/>
            <a:ext cx="165000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Siostry (Phenia)</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2019</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13"/>
          <p:cNvSpPr txBox="1"/>
          <p:nvPr/>
        </p:nvSpPr>
        <p:spPr>
          <a:xfrm>
            <a:off x="-32479" y="0"/>
            <a:ext cx="231093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https://ingart.pl/pl/kolekcja/artysci/malgorzata_mirga_tas</a:t>
            </a: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97" name="Shape 197"/>
        <p:cNvGrpSpPr/>
        <p:nvPr/>
      </p:nvGrpSpPr>
      <p:grpSpPr>
        <a:xfrm>
          <a:off x="0" y="0"/>
          <a:ext cx="0" cy="0"/>
          <a:chOff x="0" y="0"/>
          <a:chExt cx="0" cy="0"/>
        </a:xfrm>
      </p:grpSpPr>
      <p:pic>
        <p:nvPicPr>
          <p:cNvPr descr="A picture containing text, bedclothes, fabric&#10;&#10;Description automatically generated" id="198" name="Google Shape;198;p14"/>
          <p:cNvPicPr preferRelativeResize="0"/>
          <p:nvPr/>
        </p:nvPicPr>
        <p:blipFill rotWithShape="1">
          <a:blip r:embed="rId3">
            <a:alphaModFix/>
          </a:blip>
          <a:srcRect b="0" l="0" r="0" t="0"/>
          <a:stretch/>
        </p:blipFill>
        <p:spPr>
          <a:xfrm>
            <a:off x="1529542" y="0"/>
            <a:ext cx="8572500" cy="6858000"/>
          </a:xfrm>
          <a:prstGeom prst="rect">
            <a:avLst/>
          </a:prstGeom>
          <a:noFill/>
          <a:ln>
            <a:noFill/>
          </a:ln>
        </p:spPr>
      </p:pic>
      <p:sp>
        <p:nvSpPr>
          <p:cNvPr id="199" name="Google Shape;199;p14"/>
          <p:cNvSpPr txBox="1"/>
          <p:nvPr/>
        </p:nvSpPr>
        <p:spPr>
          <a:xfrm>
            <a:off x="10102042" y="6211669"/>
            <a:ext cx="154080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Delaine Le Bas</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2020</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203" name="Shape 203"/>
        <p:cNvGrpSpPr/>
        <p:nvPr/>
      </p:nvGrpSpPr>
      <p:grpSpPr>
        <a:xfrm>
          <a:off x="0" y="0"/>
          <a:ext cx="0" cy="0"/>
          <a:chOff x="0" y="0"/>
          <a:chExt cx="0" cy="0"/>
        </a:xfrm>
      </p:grpSpPr>
      <p:pic>
        <p:nvPicPr>
          <p:cNvPr descr="A picture containing person, indoor&#10;&#10;Description automatically generated" id="204" name="Google Shape;204;p15"/>
          <p:cNvPicPr preferRelativeResize="0"/>
          <p:nvPr/>
        </p:nvPicPr>
        <p:blipFill rotWithShape="1">
          <a:blip r:embed="rId3">
            <a:alphaModFix/>
          </a:blip>
          <a:srcRect b="0" l="0" r="0" t="0"/>
          <a:stretch/>
        </p:blipFill>
        <p:spPr>
          <a:xfrm>
            <a:off x="525319" y="1051033"/>
            <a:ext cx="3443778" cy="4600467"/>
          </a:xfrm>
          <a:prstGeom prst="rect">
            <a:avLst/>
          </a:prstGeom>
          <a:noFill/>
          <a:ln>
            <a:noFill/>
          </a:ln>
        </p:spPr>
      </p:pic>
      <p:sp>
        <p:nvSpPr>
          <p:cNvPr id="205" name="Google Shape;205;p15"/>
          <p:cNvSpPr txBox="1"/>
          <p:nvPr/>
        </p:nvSpPr>
        <p:spPr>
          <a:xfrm>
            <a:off x="525319" y="5651500"/>
            <a:ext cx="33274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Delaine LeBas: Élő szobor-sorozat /Living Sculpture Series, 2012</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15"/>
          <p:cNvSpPr txBox="1"/>
          <p:nvPr/>
        </p:nvSpPr>
        <p:spPr>
          <a:xfrm>
            <a:off x="4189614" y="966586"/>
            <a:ext cx="7593445" cy="54784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400" u="none" strike="noStrike">
                <a:solidFill>
                  <a:schemeClr val="lt1"/>
                </a:solidFill>
                <a:latin typeface="Arial"/>
                <a:ea typeface="Arial"/>
                <a:cs typeface="Arial"/>
                <a:sym typeface="Arial"/>
              </a:rPr>
              <a:t>“We are stolen artefacts, physically, mentally, artistically. Even now in 2015 we are still seen and contextualised by everyone else but ourselves. How we are perceived by 'others' is still valued more important than how we see ourselves in the world view.  We have been and continue to be stereotyped out of our own existence; our mere presence as human beings is a contested site. A colonialist way of seeing dominates the language that surrounds us and many others still, and continues to try and suppress us.</a:t>
            </a:r>
            <a:endParaRPr/>
          </a:p>
          <a:p>
            <a:pPr indent="0" lvl="0" marL="0" marR="0" rtl="0" algn="l">
              <a:spcBef>
                <a:spcPts val="0"/>
              </a:spcBef>
              <a:spcAft>
                <a:spcPts val="0"/>
              </a:spcAft>
              <a:buNone/>
            </a:pPr>
            <a:r>
              <a:rPr b="0" i="0" lang="en-GB" sz="1400" u="none" strike="noStrike">
                <a:solidFill>
                  <a:schemeClr val="lt1"/>
                </a:solidFill>
                <a:latin typeface="Arial"/>
                <a:ea typeface="Arial"/>
                <a:cs typeface="Arial"/>
                <a:sym typeface="Arial"/>
              </a:rPr>
              <a:t>Artistically across practice I continue to question this. </a:t>
            </a:r>
            <a:endParaRPr/>
          </a:p>
          <a:p>
            <a:pPr indent="0" lvl="0" marL="0" marR="0" rtl="0" algn="l">
              <a:spcBef>
                <a:spcPts val="0"/>
              </a:spcBef>
              <a:spcAft>
                <a:spcPts val="0"/>
              </a:spcAft>
              <a:buNone/>
            </a:pPr>
            <a:r>
              <a:rPr b="0" i="0" lang="en-GB" sz="1400" u="none" strike="noStrike">
                <a:solidFill>
                  <a:schemeClr val="lt1"/>
                </a:solidFill>
                <a:latin typeface="Arial"/>
                <a:ea typeface="Arial"/>
                <a:cs typeface="Arial"/>
                <a:sym typeface="Arial"/>
              </a:rPr>
              <a:t> </a:t>
            </a:r>
            <a:endParaRPr/>
          </a:p>
          <a:p>
            <a:pPr indent="0" lvl="0" marL="0" marR="0" rtl="0" algn="l">
              <a:spcBef>
                <a:spcPts val="0"/>
              </a:spcBef>
              <a:spcAft>
                <a:spcPts val="0"/>
              </a:spcAft>
              <a:buNone/>
            </a:pPr>
            <a:r>
              <a:rPr b="0" i="0" lang="en-GB" sz="1400" u="none" strike="noStrike">
                <a:solidFill>
                  <a:schemeClr val="lt1"/>
                </a:solidFill>
                <a:latin typeface="Arial"/>
                <a:ea typeface="Arial"/>
                <a:cs typeface="Arial"/>
                <a:sym typeface="Arial"/>
              </a:rPr>
              <a:t>My body as artefact, the object, the artistic site. A living sculpture. The works take place within the gallery setting and on the street.</a:t>
            </a:r>
            <a:endParaRPr/>
          </a:p>
          <a:p>
            <a:pPr indent="0" lvl="0" marL="0" marR="0" rtl="0" algn="l">
              <a:spcBef>
                <a:spcPts val="0"/>
              </a:spcBef>
              <a:spcAft>
                <a:spcPts val="0"/>
              </a:spcAft>
              <a:buNone/>
            </a:pPr>
            <a:r>
              <a:rPr b="0" i="0" lang="en-GB" sz="1400" u="none" strike="noStrike">
                <a:solidFill>
                  <a:schemeClr val="lt1"/>
                </a:solidFill>
                <a:latin typeface="Arial"/>
                <a:ea typeface="Arial"/>
                <a:cs typeface="Arial"/>
                <a:sym typeface="Arial"/>
              </a:rPr>
              <a:t> </a:t>
            </a:r>
            <a:endParaRPr/>
          </a:p>
          <a:p>
            <a:pPr indent="0" lvl="0" marL="0" marR="0" rtl="0" algn="l">
              <a:spcBef>
                <a:spcPts val="0"/>
              </a:spcBef>
              <a:spcAft>
                <a:spcPts val="0"/>
              </a:spcAft>
              <a:buNone/>
            </a:pPr>
            <a:r>
              <a:rPr b="0" i="0" lang="en-GB" sz="1400" u="none" strike="noStrike">
                <a:solidFill>
                  <a:schemeClr val="lt1"/>
                </a:solidFill>
                <a:latin typeface="Arial"/>
                <a:ea typeface="Arial"/>
                <a:cs typeface="Arial"/>
                <a:sym typeface="Arial"/>
              </a:rPr>
              <a:t>The multiplicity of my identity and my questioning of this is an ongoing everyday artistic unravelling of what it means to always to be seen by outside positions. Orientalism and it's legacy still infiltrates ways of seeing and in order to be seen a different space needs to be created that refuses to speak in the language that has continued and allowed our bodies to be objectified, highly sexualised and stereotyped.I say no to Identity theft. I say no to who you think I am. I say no to what you think I should look like.</a:t>
            </a:r>
            <a:endParaRPr/>
          </a:p>
          <a:p>
            <a:pPr indent="0" lvl="0" marL="0" marR="0" rtl="0" algn="l">
              <a:spcBef>
                <a:spcPts val="0"/>
              </a:spcBef>
              <a:spcAft>
                <a:spcPts val="0"/>
              </a:spcAft>
              <a:buNone/>
            </a:pPr>
            <a:r>
              <a:rPr b="0" i="0" lang="en-GB" sz="1400" u="none" strike="noStrike">
                <a:solidFill>
                  <a:schemeClr val="lt1"/>
                </a:solidFill>
                <a:latin typeface="Arial"/>
                <a:ea typeface="Arial"/>
                <a:cs typeface="Arial"/>
                <a:sym typeface="Arial"/>
              </a:rPr>
              <a:t> </a:t>
            </a:r>
            <a:endParaRPr/>
          </a:p>
          <a:p>
            <a:pPr indent="0" lvl="0" marL="0" marR="0" rtl="0" algn="l">
              <a:spcBef>
                <a:spcPts val="0"/>
              </a:spcBef>
              <a:spcAft>
                <a:spcPts val="0"/>
              </a:spcAft>
              <a:buNone/>
            </a:pPr>
            <a:r>
              <a:rPr b="0" i="0" lang="en-GB" sz="1400" u="none" strike="noStrike">
                <a:solidFill>
                  <a:schemeClr val="lt1"/>
                </a:solidFill>
                <a:latin typeface="Arial"/>
                <a:ea typeface="Arial"/>
                <a:cs typeface="Arial"/>
                <a:sym typeface="Arial"/>
              </a:rPr>
              <a:t>The gaze that is put upon us is disrupted. The 'passing' of being white is played upon and the true historical legacy that continues to dominate our identity is exposed for the antiquated and exclusion based structure that it is.  To question these structures that are based in 'old fashioned' ways of thinking and seeing is to question ideas of culture itself and who owns this in terms of visual representation, historical and academic documentation.”</a:t>
            </a:r>
            <a:endParaRPr/>
          </a:p>
          <a:p>
            <a:pPr indent="0" lvl="0" marL="0" marR="0" rtl="0" algn="l">
              <a:spcBef>
                <a:spcPts val="0"/>
              </a:spcBef>
              <a:spcAft>
                <a:spcPts val="0"/>
              </a:spcAft>
              <a:buNone/>
            </a:pPr>
            <a:r>
              <a:t/>
            </a:r>
            <a:endParaRPr b="0" i="0" sz="1400" u="none" strike="noStrike">
              <a:solidFill>
                <a:schemeClr val="lt1"/>
              </a:solidFill>
              <a:latin typeface="Arial"/>
              <a:ea typeface="Arial"/>
              <a:cs typeface="Arial"/>
              <a:sym typeface="Arial"/>
            </a:endParaRPr>
          </a:p>
          <a:p>
            <a:pPr indent="0" lvl="0" marL="0" marR="0" rtl="0" algn="l">
              <a:spcBef>
                <a:spcPts val="0"/>
              </a:spcBef>
              <a:spcAft>
                <a:spcPts val="0"/>
              </a:spcAft>
              <a:buNone/>
            </a:pPr>
            <a:r>
              <a:rPr b="0" i="0" lang="en-GB" sz="1400" u="none" strike="noStrike">
                <a:solidFill>
                  <a:schemeClr val="lt1"/>
                </a:solidFill>
                <a:latin typeface="Arial"/>
                <a:ea typeface="Arial"/>
                <a:cs typeface="Arial"/>
                <a:sym typeface="Arial"/>
              </a:rPr>
              <a:t>(Introduction for the </a:t>
            </a:r>
            <a:r>
              <a:rPr b="0" i="1" lang="en-GB" sz="1400" u="none" strike="noStrike">
                <a:solidFill>
                  <a:schemeClr val="lt1"/>
                </a:solidFill>
                <a:latin typeface="Arial"/>
                <a:ea typeface="Arial"/>
                <a:cs typeface="Arial"/>
                <a:sym typeface="Arial"/>
              </a:rPr>
              <a:t>Say No to Identity Theft</a:t>
            </a:r>
            <a:r>
              <a:rPr b="0" i="0" lang="en-GB" sz="1400" u="none" strike="noStrike">
                <a:solidFill>
                  <a:schemeClr val="lt1"/>
                </a:solidFill>
                <a:latin typeface="Arial"/>
                <a:ea typeface="Arial"/>
                <a:cs typeface="Arial"/>
                <a:sym typeface="Arial"/>
              </a:rPr>
              <a:t> – Exhibition at Gallery8, March, 2015.)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210" name="Shape 210"/>
        <p:cNvGrpSpPr/>
        <p:nvPr/>
      </p:nvGrpSpPr>
      <p:grpSpPr>
        <a:xfrm>
          <a:off x="0" y="0"/>
          <a:ext cx="0" cy="0"/>
          <a:chOff x="0" y="0"/>
          <a:chExt cx="0" cy="0"/>
        </a:xfrm>
      </p:grpSpPr>
      <p:sp>
        <p:nvSpPr>
          <p:cNvPr id="211" name="Google Shape;211;p16"/>
          <p:cNvSpPr txBox="1"/>
          <p:nvPr/>
        </p:nvSpPr>
        <p:spPr>
          <a:xfrm>
            <a:off x="700632" y="461048"/>
            <a:ext cx="307808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lt1"/>
                </a:solidFill>
                <a:latin typeface="Avenir"/>
                <a:ea typeface="Avenir"/>
                <a:cs typeface="Avenir"/>
                <a:sym typeface="Avenir"/>
              </a:rPr>
              <a:t>Emilia Rigová </a:t>
            </a:r>
            <a:r>
              <a:rPr lang="en-GB" sz="1800">
                <a:solidFill>
                  <a:schemeClr val="lt1"/>
                </a:solidFill>
                <a:latin typeface="Avenir"/>
                <a:ea typeface="Avenir"/>
                <a:cs typeface="Avenir"/>
                <a:sym typeface="Avenir"/>
              </a:rPr>
              <a:t>(*1980)</a:t>
            </a:r>
            <a:endParaRPr/>
          </a:p>
        </p:txBody>
      </p:sp>
      <p:pic>
        <p:nvPicPr>
          <p:cNvPr descr="A picture containing person, dark&#10;&#10;Description automatically generated" id="212" name="Google Shape;212;p16"/>
          <p:cNvPicPr preferRelativeResize="0"/>
          <p:nvPr/>
        </p:nvPicPr>
        <p:blipFill rotWithShape="1">
          <a:blip r:embed="rId3">
            <a:alphaModFix/>
          </a:blip>
          <a:srcRect b="0" l="0" r="0" t="0"/>
          <a:stretch/>
        </p:blipFill>
        <p:spPr>
          <a:xfrm>
            <a:off x="700632" y="1076807"/>
            <a:ext cx="5636995" cy="5320145"/>
          </a:xfrm>
          <a:prstGeom prst="rect">
            <a:avLst/>
          </a:prstGeom>
          <a:noFill/>
          <a:ln>
            <a:noFill/>
          </a:ln>
        </p:spPr>
      </p:pic>
      <p:sp>
        <p:nvSpPr>
          <p:cNvPr id="213" name="Google Shape;213;p16"/>
          <p:cNvSpPr txBox="1"/>
          <p:nvPr/>
        </p:nvSpPr>
        <p:spPr>
          <a:xfrm>
            <a:off x="6456368" y="1474721"/>
            <a:ext cx="4884555"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800">
                <a:solidFill>
                  <a:schemeClr val="lt1"/>
                </a:solidFill>
                <a:latin typeface="Calibri"/>
                <a:ea typeface="Calibri"/>
                <a:cs typeface="Calibri"/>
                <a:sym typeface="Calibri"/>
              </a:rPr>
              <a:t>Crossing B(l)ack</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2017</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Digital Photograph</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130x100cm, C-Print, aluminium dibond</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130 x 100 cm</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The impulse for this work is the author’s light skin-color which allows her to pass in the society as a non-Roma.</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The self-portrait is a declaratory act of making herself visible as a Roma and simultaneously self-stylization as a black Madonna, i.e. an iconic female figure with whom Roma could identify.</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https://emiliarigova.com/a-self-portrait.html</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217" name="Shape 217"/>
        <p:cNvGrpSpPr/>
        <p:nvPr/>
      </p:nvGrpSpPr>
      <p:grpSpPr>
        <a:xfrm>
          <a:off x="0" y="0"/>
          <a:ext cx="0" cy="0"/>
          <a:chOff x="0" y="0"/>
          <a:chExt cx="0" cy="0"/>
        </a:xfrm>
      </p:grpSpPr>
      <p:pic>
        <p:nvPicPr>
          <p:cNvPr descr="A picture containing floor, person, wall, indoor&#10;&#10;Description automatically generated" id="218" name="Google Shape;218;p17"/>
          <p:cNvPicPr preferRelativeResize="0"/>
          <p:nvPr/>
        </p:nvPicPr>
        <p:blipFill rotWithShape="1">
          <a:blip r:embed="rId3">
            <a:alphaModFix/>
          </a:blip>
          <a:srcRect b="0" l="0" r="0" t="0"/>
          <a:stretch/>
        </p:blipFill>
        <p:spPr>
          <a:xfrm>
            <a:off x="839275" y="2664228"/>
            <a:ext cx="5372059" cy="3624349"/>
          </a:xfrm>
          <a:prstGeom prst="rect">
            <a:avLst/>
          </a:prstGeom>
          <a:noFill/>
          <a:ln>
            <a:noFill/>
          </a:ln>
        </p:spPr>
      </p:pic>
      <p:sp>
        <p:nvSpPr>
          <p:cNvPr id="219" name="Google Shape;219;p17"/>
          <p:cNvSpPr txBox="1"/>
          <p:nvPr/>
        </p:nvSpPr>
        <p:spPr>
          <a:xfrm>
            <a:off x="839274" y="2356001"/>
            <a:ext cx="537205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lt1"/>
                </a:solidFill>
                <a:latin typeface="Avenir"/>
                <a:ea typeface="Avenir"/>
                <a:cs typeface="Avenir"/>
                <a:sym typeface="Avenir"/>
              </a:rPr>
              <a:t>Emilia Rigová, </a:t>
            </a:r>
            <a:r>
              <a:rPr i="1" lang="en-GB" sz="1200">
                <a:solidFill>
                  <a:schemeClr val="lt1"/>
                </a:solidFill>
                <a:latin typeface="Avenir"/>
                <a:ea typeface="Avenir"/>
                <a:cs typeface="Avenir"/>
                <a:sym typeface="Avenir"/>
              </a:rPr>
              <a:t>Transgressing the past, shaping the future, </a:t>
            </a:r>
            <a:r>
              <a:rPr lang="en-GB" sz="1200">
                <a:solidFill>
                  <a:schemeClr val="lt1"/>
                </a:solidFill>
                <a:latin typeface="Avenir"/>
                <a:ea typeface="Avenir"/>
                <a:cs typeface="Avenir"/>
                <a:sym typeface="Avenir"/>
              </a:rPr>
              <a:t>2017</a:t>
            </a:r>
            <a:endParaRPr/>
          </a:p>
        </p:txBody>
      </p:sp>
      <p:pic>
        <p:nvPicPr>
          <p:cNvPr descr="A picture containing text, person, dancer&#10;&#10;Description automatically generated" id="220" name="Google Shape;220;p17"/>
          <p:cNvPicPr preferRelativeResize="0"/>
          <p:nvPr/>
        </p:nvPicPr>
        <p:blipFill rotWithShape="1">
          <a:blip r:embed="rId4">
            <a:alphaModFix/>
          </a:blip>
          <a:srcRect b="0" l="0" r="0" t="0"/>
          <a:stretch/>
        </p:blipFill>
        <p:spPr>
          <a:xfrm>
            <a:off x="6949439" y="365760"/>
            <a:ext cx="4243339" cy="4257483"/>
          </a:xfrm>
          <a:prstGeom prst="rect">
            <a:avLst/>
          </a:prstGeom>
          <a:noFill/>
          <a:ln>
            <a:noFill/>
          </a:ln>
        </p:spPr>
      </p:pic>
      <p:sp>
        <p:nvSpPr>
          <p:cNvPr id="221" name="Google Shape;221;p17"/>
          <p:cNvSpPr txBox="1"/>
          <p:nvPr/>
        </p:nvSpPr>
        <p:spPr>
          <a:xfrm>
            <a:off x="6949439" y="4623243"/>
            <a:ext cx="42433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lt1"/>
                </a:solidFill>
                <a:latin typeface="Avenir"/>
                <a:ea typeface="Avenir"/>
                <a:cs typeface="Avenir"/>
                <a:sym typeface="Avenir"/>
              </a:rPr>
              <a:t>Frida Kahlo, The Two Fridas, 1939, https://www.fridakahlo.org/the-two-fridas.jsp</a:t>
            </a:r>
            <a:endParaRPr sz="1200">
              <a:solidFill>
                <a:schemeClr val="lt1"/>
              </a:solidFill>
              <a:latin typeface="Avenir"/>
              <a:ea typeface="Avenir"/>
              <a:cs typeface="Avenir"/>
              <a:sym typeface="Avenir"/>
            </a:endParaRPr>
          </a:p>
          <a:p>
            <a:pPr indent="0" lvl="0" marL="0" marR="0" rtl="0" algn="l">
              <a:spcBef>
                <a:spcPts val="0"/>
              </a:spcBef>
              <a:spcAft>
                <a:spcPts val="0"/>
              </a:spcAft>
              <a:buNone/>
            </a:pPr>
            <a:r>
              <a:t/>
            </a:r>
            <a:endParaRPr sz="1200">
              <a:solidFill>
                <a:schemeClr val="lt1"/>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225" name="Shape 225"/>
        <p:cNvGrpSpPr/>
        <p:nvPr/>
      </p:nvGrpSpPr>
      <p:grpSpPr>
        <a:xfrm>
          <a:off x="0" y="0"/>
          <a:ext cx="0" cy="0"/>
          <a:chOff x="0" y="0"/>
          <a:chExt cx="0" cy="0"/>
        </a:xfrm>
      </p:grpSpPr>
      <p:pic>
        <p:nvPicPr>
          <p:cNvPr descr="A picture containing grass, building, outdoor, person&#10;&#10;Description automatically generated" id="226" name="Google Shape;226;p18"/>
          <p:cNvPicPr preferRelativeResize="0"/>
          <p:nvPr/>
        </p:nvPicPr>
        <p:blipFill rotWithShape="1">
          <a:blip r:embed="rId3">
            <a:alphaModFix/>
          </a:blip>
          <a:srcRect b="0" l="0" r="0" t="0"/>
          <a:stretch/>
        </p:blipFill>
        <p:spPr>
          <a:xfrm>
            <a:off x="3816467" y="0"/>
            <a:ext cx="4559066" cy="6858000"/>
          </a:xfrm>
          <a:prstGeom prst="rect">
            <a:avLst/>
          </a:prstGeom>
          <a:noFill/>
          <a:ln>
            <a:noFill/>
          </a:ln>
        </p:spPr>
      </p:pic>
      <p:pic>
        <p:nvPicPr>
          <p:cNvPr descr="A picture containing building, outdoor, sidewalk, stone&#10;&#10;Description automatically generated" id="227" name="Google Shape;227;p18"/>
          <p:cNvPicPr preferRelativeResize="0"/>
          <p:nvPr/>
        </p:nvPicPr>
        <p:blipFill rotWithShape="1">
          <a:blip r:embed="rId4">
            <a:alphaModFix/>
          </a:blip>
          <a:srcRect b="0" l="0" r="0" t="0"/>
          <a:stretch/>
        </p:blipFill>
        <p:spPr>
          <a:xfrm>
            <a:off x="8375533" y="0"/>
            <a:ext cx="3881887" cy="6858000"/>
          </a:xfrm>
          <a:prstGeom prst="rect">
            <a:avLst/>
          </a:prstGeom>
          <a:noFill/>
          <a:ln>
            <a:noFill/>
          </a:ln>
        </p:spPr>
      </p:pic>
      <p:sp>
        <p:nvSpPr>
          <p:cNvPr id="228" name="Google Shape;228;p18"/>
          <p:cNvSpPr txBox="1"/>
          <p:nvPr/>
        </p:nvSpPr>
        <p:spPr>
          <a:xfrm>
            <a:off x="1307319" y="80595"/>
            <a:ext cx="250914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800">
                <a:solidFill>
                  <a:schemeClr val="lt1"/>
                </a:solidFill>
                <a:latin typeface="Avenir"/>
                <a:ea typeface="Avenir"/>
                <a:cs typeface="Avenir"/>
                <a:sym typeface="Avenir"/>
              </a:rPr>
              <a:t>Icons of the Peripheral</a:t>
            </a:r>
            <a:endParaRPr/>
          </a:p>
        </p:txBody>
      </p:sp>
      <p:sp>
        <p:nvSpPr>
          <p:cNvPr id="229" name="Google Shape;229;p18"/>
          <p:cNvSpPr txBox="1"/>
          <p:nvPr/>
        </p:nvSpPr>
        <p:spPr>
          <a:xfrm>
            <a:off x="53112" y="685215"/>
            <a:ext cx="2967645" cy="8002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lt1"/>
                </a:solidFill>
                <a:latin typeface="Avenir"/>
                <a:ea typeface="Avenir"/>
                <a:cs typeface="Avenir"/>
                <a:sym typeface="Avenir"/>
              </a:rPr>
              <a:t>Czarna Gora, Krakow, Banská Bystrica 2014 / PL, SK /</a:t>
            </a:r>
            <a:endParaRPr/>
          </a:p>
          <a:p>
            <a:pPr indent="0" lvl="0" marL="0" marR="0" rtl="0" algn="l">
              <a:spcBef>
                <a:spcPts val="0"/>
              </a:spcBef>
              <a:spcAft>
                <a:spcPts val="0"/>
              </a:spcAft>
              <a:buNone/>
            </a:pPr>
            <a:r>
              <a:t/>
            </a:r>
            <a:endParaRPr sz="1800">
              <a:solidFill>
                <a:schemeClr val="lt1"/>
              </a:solidFill>
              <a:latin typeface="Avenir"/>
              <a:ea typeface="Avenir"/>
              <a:cs typeface="Avenir"/>
              <a:sym typeface="Avenir"/>
            </a:endParaRPr>
          </a:p>
        </p:txBody>
      </p:sp>
      <p:sp>
        <p:nvSpPr>
          <p:cNvPr id="230" name="Google Shape;230;p18"/>
          <p:cNvSpPr txBox="1"/>
          <p:nvPr/>
        </p:nvSpPr>
        <p:spPr>
          <a:xfrm>
            <a:off x="274320" y="1791425"/>
            <a:ext cx="3300153" cy="46166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400">
                <a:solidFill>
                  <a:schemeClr val="lt1"/>
                </a:solidFill>
                <a:latin typeface="Avenir"/>
                <a:ea typeface="Avenir"/>
                <a:cs typeface="Avenir"/>
                <a:sym typeface="Avenir"/>
              </a:rPr>
              <a:t>“For the work Icons of the Peripheral (2014), I created life-size face-in-the hole boards which represented Roma people in their home setting. The photos were taken in the Roma settlement in Czarna Gora, Poland. I installed these photo-objects in main squares of various towns and cities. In this project, I worked with the visual archetype of Roma and presented it as a cut out, the familiar object used as a fairground attraction, whereby the Roma becomes a pop icon. With these objects, I recreated a fairground setting in which people could “become a Roma” for the moment the picture is taken. My aim was to point out that we have no power over the circumstances of our life into which we have been born, and ask the viewer: would you like to be Roma?”</a:t>
            </a:r>
            <a:endParaRPr sz="1400">
              <a:solidFill>
                <a:schemeClr val="lt1"/>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234" name="Shape 234"/>
        <p:cNvGrpSpPr/>
        <p:nvPr/>
      </p:nvGrpSpPr>
      <p:grpSpPr>
        <a:xfrm>
          <a:off x="0" y="0"/>
          <a:ext cx="0" cy="0"/>
          <a:chOff x="0" y="0"/>
          <a:chExt cx="0" cy="0"/>
        </a:xfrm>
      </p:grpSpPr>
      <p:pic>
        <p:nvPicPr>
          <p:cNvPr descr="A collage of a house&#10;&#10;Description automatically generated with low confidence" id="235" name="Google Shape;235;p19"/>
          <p:cNvPicPr preferRelativeResize="0"/>
          <p:nvPr/>
        </p:nvPicPr>
        <p:blipFill rotWithShape="1">
          <a:blip r:embed="rId3">
            <a:alphaModFix/>
          </a:blip>
          <a:srcRect b="0" l="0" r="0" t="0"/>
          <a:stretch/>
        </p:blipFill>
        <p:spPr>
          <a:xfrm>
            <a:off x="709940" y="637948"/>
            <a:ext cx="10772119" cy="5582103"/>
          </a:xfrm>
          <a:prstGeom prst="rect">
            <a:avLst/>
          </a:prstGeom>
          <a:noFill/>
          <a:ln>
            <a:noFill/>
          </a:ln>
        </p:spPr>
      </p:pic>
      <p:sp>
        <p:nvSpPr>
          <p:cNvPr id="236" name="Google Shape;236;p19"/>
          <p:cNvSpPr txBox="1"/>
          <p:nvPr/>
        </p:nvSpPr>
        <p:spPr>
          <a:xfrm>
            <a:off x="709940" y="208295"/>
            <a:ext cx="23278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Selma Selman (*1991) </a:t>
            </a:r>
            <a:endParaRPr/>
          </a:p>
        </p:txBody>
      </p:sp>
      <p:sp>
        <p:nvSpPr>
          <p:cNvPr id="237" name="Google Shape;237;p19"/>
          <p:cNvSpPr txBox="1"/>
          <p:nvPr/>
        </p:nvSpPr>
        <p:spPr>
          <a:xfrm>
            <a:off x="4528390" y="6280372"/>
            <a:ext cx="31352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https://www.selmanselma.com</a:t>
            </a: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A3838"/>
        </a:solidFill>
      </p:bgPr>
    </p:bg>
    <p:spTree>
      <p:nvGrpSpPr>
        <p:cNvPr id="97" name="Shape 97"/>
        <p:cNvGrpSpPr/>
        <p:nvPr/>
      </p:nvGrpSpPr>
      <p:grpSpPr>
        <a:xfrm>
          <a:off x="0" y="0"/>
          <a:ext cx="0" cy="0"/>
          <a:chOff x="0" y="0"/>
          <a:chExt cx="0" cy="0"/>
        </a:xfrm>
      </p:grpSpPr>
      <p:sp>
        <p:nvSpPr>
          <p:cNvPr id="98" name="Google Shape;98;p2"/>
          <p:cNvSpPr txBox="1"/>
          <p:nvPr/>
        </p:nvSpPr>
        <p:spPr>
          <a:xfrm>
            <a:off x="218627" y="566989"/>
            <a:ext cx="310646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What does adding a name do?</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9" name="Google Shape;99;p2"/>
          <p:cNvSpPr txBox="1"/>
          <p:nvPr/>
        </p:nvSpPr>
        <p:spPr>
          <a:xfrm>
            <a:off x="218626" y="1213008"/>
            <a:ext cx="287308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How does it challenge hegemonic art histories? </a:t>
            </a:r>
            <a:endParaRPr/>
          </a:p>
        </p:txBody>
      </p:sp>
      <p:sp>
        <p:nvSpPr>
          <p:cNvPr id="100" name="Google Shape;100;p2"/>
          <p:cNvSpPr txBox="1"/>
          <p:nvPr/>
        </p:nvSpPr>
        <p:spPr>
          <a:xfrm>
            <a:off x="7340138" y="612844"/>
            <a:ext cx="6101542" cy="56323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Identity</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Is the crisis can't you see</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Identity, Identity</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When you look in the mirror</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Do you see yourself</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Do you see yourself</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On the TV screen</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Do you see yourself in the magazine</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When you see yourself</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Does it make you scream</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When you look in the mirror</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Do you smash it quick</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Do you take the glass</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And slash you wrists </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Did you do it for fame</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Did you do it in a fit</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Did you do it before you read about it</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 </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Identity by X-Ray Spex</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1978</a:t>
            </a:r>
            <a:endParaRPr/>
          </a:p>
        </p:txBody>
      </p:sp>
      <p:pic>
        <p:nvPicPr>
          <p:cNvPr descr="A picture containing sky, outdoor&#10;&#10;Description automatically generated" id="101" name="Google Shape;101;p2"/>
          <p:cNvPicPr preferRelativeResize="0"/>
          <p:nvPr/>
        </p:nvPicPr>
        <p:blipFill rotWithShape="1">
          <a:blip r:embed="rId3">
            <a:alphaModFix/>
          </a:blip>
          <a:srcRect b="0" l="0" r="0" t="0"/>
          <a:stretch/>
        </p:blipFill>
        <p:spPr>
          <a:xfrm>
            <a:off x="3442480" y="612844"/>
            <a:ext cx="3546886" cy="5455447"/>
          </a:xfrm>
          <a:prstGeom prst="rect">
            <a:avLst/>
          </a:prstGeom>
          <a:noFill/>
          <a:ln>
            <a:noFill/>
          </a:ln>
        </p:spPr>
      </p:pic>
      <p:sp>
        <p:nvSpPr>
          <p:cNvPr id="102" name="Google Shape;102;p2"/>
          <p:cNvSpPr txBox="1"/>
          <p:nvPr/>
        </p:nvSpPr>
        <p:spPr>
          <a:xfrm>
            <a:off x="3442480" y="6068291"/>
            <a:ext cx="354688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lt1"/>
                </a:solidFill>
                <a:latin typeface="Calibri"/>
                <a:ea typeface="Calibri"/>
                <a:cs typeface="Calibri"/>
                <a:sym typeface="Calibri"/>
              </a:rPr>
              <a:t>Delaine LeBas, Butterfly Ball, Vogue Italia 98, https://delainelebas.com/works/gypsy-couture/</a:t>
            </a:r>
            <a:endParaRPr sz="12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241" name="Shape 241"/>
        <p:cNvGrpSpPr/>
        <p:nvPr/>
      </p:nvGrpSpPr>
      <p:grpSpPr>
        <a:xfrm>
          <a:off x="0" y="0"/>
          <a:ext cx="0" cy="0"/>
          <a:chOff x="0" y="0"/>
          <a:chExt cx="0" cy="0"/>
        </a:xfrm>
      </p:grpSpPr>
      <p:pic>
        <p:nvPicPr>
          <p:cNvPr descr="Graphical user interface, text&#10;&#10;Description automatically generated" id="242" name="Google Shape;242;p20"/>
          <p:cNvPicPr preferRelativeResize="0"/>
          <p:nvPr/>
        </p:nvPicPr>
        <p:blipFill rotWithShape="1">
          <a:blip r:embed="rId3">
            <a:alphaModFix/>
          </a:blip>
          <a:srcRect b="0" l="0" r="0" t="0"/>
          <a:stretch/>
        </p:blipFill>
        <p:spPr>
          <a:xfrm>
            <a:off x="2924002" y="5440796"/>
            <a:ext cx="4648200" cy="1130300"/>
          </a:xfrm>
          <a:prstGeom prst="rect">
            <a:avLst/>
          </a:prstGeom>
          <a:noFill/>
          <a:ln>
            <a:noFill/>
          </a:ln>
        </p:spPr>
      </p:pic>
      <p:sp>
        <p:nvSpPr>
          <p:cNvPr id="243" name="Google Shape;243;p20"/>
          <p:cNvSpPr txBox="1"/>
          <p:nvPr/>
        </p:nvSpPr>
        <p:spPr>
          <a:xfrm>
            <a:off x="648393" y="731520"/>
            <a:ext cx="22526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Robert Gabris (*1986)</a:t>
            </a:r>
            <a:endParaRPr/>
          </a:p>
        </p:txBody>
      </p:sp>
      <p:pic>
        <p:nvPicPr>
          <p:cNvPr descr="A picture containing mosquito net, bath&#10;&#10;Description automatically generated" id="244" name="Google Shape;244;p20"/>
          <p:cNvPicPr preferRelativeResize="0"/>
          <p:nvPr/>
        </p:nvPicPr>
        <p:blipFill rotWithShape="1">
          <a:blip r:embed="rId4">
            <a:alphaModFix/>
          </a:blip>
          <a:srcRect b="0" l="0" r="0" t="0"/>
          <a:stretch/>
        </p:blipFill>
        <p:spPr>
          <a:xfrm>
            <a:off x="7874885" y="0"/>
            <a:ext cx="4317115" cy="6858000"/>
          </a:xfrm>
          <a:prstGeom prst="rect">
            <a:avLst/>
          </a:prstGeom>
          <a:noFill/>
          <a:ln>
            <a:noFill/>
          </a:ln>
        </p:spPr>
      </p:pic>
      <p:pic>
        <p:nvPicPr>
          <p:cNvPr descr="A picture containing mosquito net, baby bed, bath&#10;&#10;Description automatically generated" id="245" name="Google Shape;245;p20"/>
          <p:cNvPicPr preferRelativeResize="0"/>
          <p:nvPr/>
        </p:nvPicPr>
        <p:blipFill rotWithShape="1">
          <a:blip r:embed="rId5">
            <a:alphaModFix/>
          </a:blip>
          <a:srcRect b="0" l="0" r="0" t="0"/>
          <a:stretch/>
        </p:blipFill>
        <p:spPr>
          <a:xfrm>
            <a:off x="4385817" y="286904"/>
            <a:ext cx="3186385" cy="49790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06" name="Shape 106"/>
        <p:cNvGrpSpPr/>
        <p:nvPr/>
      </p:nvGrpSpPr>
      <p:grpSpPr>
        <a:xfrm>
          <a:off x="0" y="0"/>
          <a:ext cx="0" cy="0"/>
          <a:chOff x="0" y="0"/>
          <a:chExt cx="0" cy="0"/>
        </a:xfrm>
      </p:grpSpPr>
      <p:sp>
        <p:nvSpPr>
          <p:cNvPr id="107" name="Google Shape;107;p3"/>
          <p:cNvSpPr txBox="1"/>
          <p:nvPr/>
        </p:nvSpPr>
        <p:spPr>
          <a:xfrm>
            <a:off x="454968" y="378253"/>
            <a:ext cx="238321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800">
                <a:solidFill>
                  <a:schemeClr val="lt1"/>
                </a:solidFill>
                <a:latin typeface="Calibri"/>
                <a:ea typeface="Calibri"/>
                <a:cs typeface="Calibri"/>
                <a:sym typeface="Calibri"/>
              </a:rPr>
              <a:t>Fenella Lowell </a:t>
            </a:r>
            <a:endParaRPr/>
          </a:p>
        </p:txBody>
      </p:sp>
      <p:pic>
        <p:nvPicPr>
          <p:cNvPr descr="A drawing of a person&#10;&#10;Description automatically generated with low confidence" id="108" name="Google Shape;108;p3"/>
          <p:cNvPicPr preferRelativeResize="0"/>
          <p:nvPr/>
        </p:nvPicPr>
        <p:blipFill rotWithShape="1">
          <a:blip r:embed="rId3">
            <a:alphaModFix/>
          </a:blip>
          <a:srcRect b="0" l="0" r="0" t="0"/>
          <a:stretch/>
        </p:blipFill>
        <p:spPr>
          <a:xfrm>
            <a:off x="8066732" y="562919"/>
            <a:ext cx="3670300" cy="4064000"/>
          </a:xfrm>
          <a:prstGeom prst="rect">
            <a:avLst/>
          </a:prstGeom>
          <a:noFill/>
          <a:ln>
            <a:noFill/>
          </a:ln>
        </p:spPr>
      </p:pic>
      <p:pic>
        <p:nvPicPr>
          <p:cNvPr descr="A drawing of a person&#10;&#10;Description automatically generated with low confidence" id="109" name="Google Shape;109;p3"/>
          <p:cNvPicPr preferRelativeResize="0"/>
          <p:nvPr/>
        </p:nvPicPr>
        <p:blipFill rotWithShape="1">
          <a:blip r:embed="rId4">
            <a:alphaModFix/>
          </a:blip>
          <a:srcRect b="0" l="0" r="0" t="0"/>
          <a:stretch/>
        </p:blipFill>
        <p:spPr>
          <a:xfrm>
            <a:off x="4279900" y="3429000"/>
            <a:ext cx="3632200" cy="2476500"/>
          </a:xfrm>
          <a:prstGeom prst="rect">
            <a:avLst/>
          </a:prstGeom>
          <a:noFill/>
          <a:ln>
            <a:noFill/>
          </a:ln>
        </p:spPr>
      </p:pic>
      <p:pic>
        <p:nvPicPr>
          <p:cNvPr descr="A picture containing linedrawing&#10;&#10;Description automatically generated" id="110" name="Google Shape;110;p3"/>
          <p:cNvPicPr preferRelativeResize="0"/>
          <p:nvPr/>
        </p:nvPicPr>
        <p:blipFill rotWithShape="1">
          <a:blip r:embed="rId5">
            <a:alphaModFix/>
          </a:blip>
          <a:srcRect b="0" l="0" r="0" t="0"/>
          <a:stretch/>
        </p:blipFill>
        <p:spPr>
          <a:xfrm>
            <a:off x="467669" y="993689"/>
            <a:ext cx="3657600" cy="2819400"/>
          </a:xfrm>
          <a:prstGeom prst="rect">
            <a:avLst/>
          </a:prstGeom>
          <a:noFill/>
          <a:ln>
            <a:noFill/>
          </a:ln>
        </p:spPr>
      </p:pic>
      <p:sp>
        <p:nvSpPr>
          <p:cNvPr id="111" name="Google Shape;111;p3"/>
          <p:cNvSpPr txBox="1"/>
          <p:nvPr/>
        </p:nvSpPr>
        <p:spPr>
          <a:xfrm>
            <a:off x="2162433" y="6282724"/>
            <a:ext cx="92624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Sketches of Fenella Lowell by József Rippl-Rónai (1861 –1927) 1910, Hungarian National Museum</a:t>
            </a: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15" name="Shape 115"/>
        <p:cNvGrpSpPr/>
        <p:nvPr/>
      </p:nvGrpSpPr>
      <p:grpSpPr>
        <a:xfrm>
          <a:off x="0" y="0"/>
          <a:ext cx="0" cy="0"/>
          <a:chOff x="0" y="0"/>
          <a:chExt cx="0" cy="0"/>
        </a:xfrm>
      </p:grpSpPr>
      <p:sp>
        <p:nvSpPr>
          <p:cNvPr id="116" name="Google Shape;116;p4"/>
          <p:cNvSpPr txBox="1"/>
          <p:nvPr/>
        </p:nvSpPr>
        <p:spPr>
          <a:xfrm>
            <a:off x="2718487" y="6036961"/>
            <a:ext cx="73455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a:solidFill>
                  <a:schemeClr val="lt1"/>
                </a:solidFill>
                <a:latin typeface="Avenir"/>
                <a:ea typeface="Avenir"/>
                <a:cs typeface="Avenir"/>
                <a:sym typeface="Avenir"/>
              </a:rPr>
              <a:t>József Rippl-Rónai: My models in my garden in Kaposvár, 1911 (GM)</a:t>
            </a:r>
            <a:endParaRPr sz="1800">
              <a:solidFill>
                <a:schemeClr val="lt1"/>
              </a:solidFill>
              <a:latin typeface="Avenir"/>
              <a:ea typeface="Avenir"/>
              <a:cs typeface="Avenir"/>
              <a:sym typeface="Avenir"/>
            </a:endParaRPr>
          </a:p>
        </p:txBody>
      </p:sp>
      <p:pic>
        <p:nvPicPr>
          <p:cNvPr descr="A picture containing text, indoor, fabric&#10;&#10;Description automatically generated" id="117" name="Google Shape;117;p4"/>
          <p:cNvPicPr preferRelativeResize="0"/>
          <p:nvPr/>
        </p:nvPicPr>
        <p:blipFill rotWithShape="1">
          <a:blip r:embed="rId3">
            <a:alphaModFix/>
          </a:blip>
          <a:srcRect b="0" l="1963" r="0" t="0"/>
          <a:stretch/>
        </p:blipFill>
        <p:spPr>
          <a:xfrm>
            <a:off x="2593570" y="636373"/>
            <a:ext cx="7470453" cy="5257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21" name="Shape 121"/>
        <p:cNvGrpSpPr/>
        <p:nvPr/>
      </p:nvGrpSpPr>
      <p:grpSpPr>
        <a:xfrm>
          <a:off x="0" y="0"/>
          <a:ext cx="0" cy="0"/>
          <a:chOff x="0" y="0"/>
          <a:chExt cx="0" cy="0"/>
        </a:xfrm>
      </p:grpSpPr>
      <p:sp>
        <p:nvSpPr>
          <p:cNvPr id="122" name="Google Shape;122;p5"/>
          <p:cNvSpPr txBox="1"/>
          <p:nvPr/>
        </p:nvSpPr>
        <p:spPr>
          <a:xfrm>
            <a:off x="667265" y="543698"/>
            <a:ext cx="23756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 </a:t>
            </a:r>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 </a:t>
            </a:r>
            <a:endParaRPr/>
          </a:p>
        </p:txBody>
      </p:sp>
      <p:sp>
        <p:nvSpPr>
          <p:cNvPr id="123" name="Google Shape;123;p5"/>
          <p:cNvSpPr txBox="1"/>
          <p:nvPr/>
        </p:nvSpPr>
        <p:spPr>
          <a:xfrm>
            <a:off x="116721" y="82033"/>
            <a:ext cx="372109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Olga Máté (1878-1961), Portrait of Fenella Lowell. 1910 c. © Hungarian Museum of Photography</a:t>
            </a:r>
            <a:endParaRPr sz="1800">
              <a:solidFill>
                <a:schemeClr val="lt1"/>
              </a:solidFill>
              <a:latin typeface="Calibri"/>
              <a:ea typeface="Calibri"/>
              <a:cs typeface="Calibri"/>
              <a:sym typeface="Calibri"/>
            </a:endParaRPr>
          </a:p>
        </p:txBody>
      </p:sp>
      <p:pic>
        <p:nvPicPr>
          <p:cNvPr descr="A person holding a guitar&#10;&#10;Description automatically generated" id="124" name="Google Shape;124;p5"/>
          <p:cNvPicPr preferRelativeResize="0"/>
          <p:nvPr/>
        </p:nvPicPr>
        <p:blipFill rotWithShape="1">
          <a:blip r:embed="rId3">
            <a:alphaModFix/>
          </a:blip>
          <a:srcRect b="0" l="4965" r="0" t="0"/>
          <a:stretch/>
        </p:blipFill>
        <p:spPr>
          <a:xfrm>
            <a:off x="0" y="1125789"/>
            <a:ext cx="4505841" cy="5695929"/>
          </a:xfrm>
          <a:prstGeom prst="rect">
            <a:avLst/>
          </a:prstGeom>
          <a:noFill/>
          <a:ln>
            <a:noFill/>
          </a:ln>
        </p:spPr>
      </p:pic>
      <p:sp>
        <p:nvSpPr>
          <p:cNvPr id="125" name="Google Shape;125;p5"/>
          <p:cNvSpPr txBox="1"/>
          <p:nvPr/>
        </p:nvSpPr>
        <p:spPr>
          <a:xfrm>
            <a:off x="5099897" y="5942506"/>
            <a:ext cx="2845858" cy="92333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800">
                <a:solidFill>
                  <a:schemeClr val="lt1"/>
                </a:solidFill>
                <a:latin typeface="Calibri"/>
                <a:ea typeface="Calibri"/>
                <a:cs typeface="Calibri"/>
                <a:sym typeface="Calibri"/>
              </a:rPr>
              <a:t>Gwen Jon (</a:t>
            </a:r>
            <a:r>
              <a:rPr b="0" i="0" lang="en-GB" sz="1800" u="none" strike="noStrike">
                <a:solidFill>
                  <a:schemeClr val="lt1"/>
                </a:solidFill>
                <a:latin typeface="Arial"/>
                <a:ea typeface="Arial"/>
                <a:cs typeface="Arial"/>
                <a:sym typeface="Arial"/>
              </a:rPr>
              <a:t>1876–1939), </a:t>
            </a:r>
            <a:r>
              <a:rPr b="0" i="1" lang="en-GB" sz="1800" u="none" strike="noStrike">
                <a:solidFill>
                  <a:schemeClr val="lt1"/>
                </a:solidFill>
                <a:latin typeface="Arial"/>
                <a:ea typeface="Arial"/>
                <a:cs typeface="Arial"/>
                <a:sym typeface="Arial"/>
              </a:rPr>
              <a:t>Nude Girl, 1909/1910, Tate Britain</a:t>
            </a:r>
            <a:endParaRPr sz="1800">
              <a:solidFill>
                <a:schemeClr val="lt1"/>
              </a:solidFill>
              <a:latin typeface="Calibri"/>
              <a:ea typeface="Calibri"/>
              <a:cs typeface="Calibri"/>
              <a:sym typeface="Calibri"/>
            </a:endParaRPr>
          </a:p>
        </p:txBody>
      </p:sp>
      <p:pic>
        <p:nvPicPr>
          <p:cNvPr descr="A painting of a person&#10;&#10;Description automatically generated with medium confidence" id="126" name="Google Shape;126;p5"/>
          <p:cNvPicPr preferRelativeResize="0"/>
          <p:nvPr/>
        </p:nvPicPr>
        <p:blipFill rotWithShape="1">
          <a:blip r:embed="rId4">
            <a:alphaModFix/>
          </a:blip>
          <a:srcRect b="0" l="0" r="0" t="0"/>
          <a:stretch/>
        </p:blipFill>
        <p:spPr>
          <a:xfrm>
            <a:off x="7945755" y="-3771"/>
            <a:ext cx="4246245"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31" name="Shape 131"/>
        <p:cNvGrpSpPr/>
        <p:nvPr/>
      </p:nvGrpSpPr>
      <p:grpSpPr>
        <a:xfrm>
          <a:off x="0" y="0"/>
          <a:ext cx="0" cy="0"/>
          <a:chOff x="0" y="0"/>
          <a:chExt cx="0" cy="0"/>
        </a:xfrm>
      </p:grpSpPr>
      <p:sp>
        <p:nvSpPr>
          <p:cNvPr id="132" name="Google Shape;132;p6"/>
          <p:cNvSpPr txBox="1"/>
          <p:nvPr/>
        </p:nvSpPr>
        <p:spPr>
          <a:xfrm>
            <a:off x="332508" y="332510"/>
            <a:ext cx="158896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Calibri"/>
                <a:ea typeface="Calibri"/>
                <a:cs typeface="Calibri"/>
                <a:sym typeface="Calibri"/>
              </a:rPr>
              <a:t>Nan Condron</a:t>
            </a:r>
            <a:endParaRPr/>
          </a:p>
        </p:txBody>
      </p:sp>
      <p:pic>
        <p:nvPicPr>
          <p:cNvPr descr="A statue of a person&#10;&#10;Description automatically generated with medium confidence" id="133" name="Google Shape;133;p6"/>
          <p:cNvPicPr preferRelativeResize="0"/>
          <p:nvPr/>
        </p:nvPicPr>
        <p:blipFill rotWithShape="1">
          <a:blip r:embed="rId3">
            <a:alphaModFix/>
          </a:blip>
          <a:srcRect b="0" l="0" r="0" t="0"/>
          <a:stretch/>
        </p:blipFill>
        <p:spPr>
          <a:xfrm>
            <a:off x="332508" y="1050323"/>
            <a:ext cx="4217670" cy="4788131"/>
          </a:xfrm>
          <a:prstGeom prst="rect">
            <a:avLst/>
          </a:prstGeom>
          <a:noFill/>
          <a:ln>
            <a:noFill/>
          </a:ln>
        </p:spPr>
      </p:pic>
      <p:sp>
        <p:nvSpPr>
          <p:cNvPr id="134" name="Google Shape;134;p6"/>
          <p:cNvSpPr txBox="1"/>
          <p:nvPr/>
        </p:nvSpPr>
        <p:spPr>
          <a:xfrm>
            <a:off x="593689" y="6156158"/>
            <a:ext cx="369530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Jacob Epstein, </a:t>
            </a:r>
            <a:r>
              <a:rPr i="1" lang="en-GB" sz="1800">
                <a:solidFill>
                  <a:schemeClr val="lt1"/>
                </a:solidFill>
                <a:latin typeface="Calibri"/>
                <a:ea typeface="Calibri"/>
                <a:cs typeface="Calibri"/>
                <a:sym typeface="Calibri"/>
              </a:rPr>
              <a:t>Nan, </a:t>
            </a:r>
            <a:r>
              <a:rPr lang="en-GB" sz="1800">
                <a:solidFill>
                  <a:schemeClr val="lt1"/>
                </a:solidFill>
                <a:latin typeface="Calibri"/>
                <a:ea typeface="Calibri"/>
                <a:cs typeface="Calibri"/>
                <a:sym typeface="Calibri"/>
              </a:rPr>
              <a:t>1909</a:t>
            </a:r>
            <a:r>
              <a:rPr i="1" lang="en-GB" sz="1800">
                <a:solidFill>
                  <a:schemeClr val="lt1"/>
                </a:solidFill>
                <a:latin typeface="Calibri"/>
                <a:ea typeface="Calibri"/>
                <a:cs typeface="Calibri"/>
                <a:sym typeface="Calibri"/>
              </a:rPr>
              <a:t>, </a:t>
            </a:r>
            <a:r>
              <a:rPr lang="en-GB" sz="1800">
                <a:solidFill>
                  <a:schemeClr val="lt1"/>
                </a:solidFill>
                <a:latin typeface="Calibri"/>
                <a:ea typeface="Calibri"/>
                <a:cs typeface="Calibri"/>
                <a:sym typeface="Calibri"/>
              </a:rPr>
              <a:t>Tate Britain</a:t>
            </a:r>
            <a:endParaRPr/>
          </a:p>
        </p:txBody>
      </p:sp>
      <p:sp>
        <p:nvSpPr>
          <p:cNvPr id="135" name="Google Shape;135;p6"/>
          <p:cNvSpPr txBox="1"/>
          <p:nvPr/>
        </p:nvSpPr>
        <p:spPr>
          <a:xfrm>
            <a:off x="8762947" y="1419390"/>
            <a:ext cx="3096545" cy="19697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“Condron was a bohemian and Epstein sought a likeness that was expressive of her character and presence as well as her appearance.”</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lang="en-GB" sz="1400">
                <a:solidFill>
                  <a:schemeClr val="lt1"/>
                </a:solidFill>
                <a:latin typeface="Calibri"/>
                <a:ea typeface="Calibri"/>
                <a:cs typeface="Calibri"/>
                <a:sym typeface="Calibri"/>
              </a:rPr>
              <a:t>Tate Gallery label, October 2020</a:t>
            </a:r>
            <a:endParaRPr sz="1400">
              <a:solidFill>
                <a:schemeClr val="lt1"/>
              </a:solidFill>
              <a:latin typeface="Calibri"/>
              <a:ea typeface="Calibri"/>
              <a:cs typeface="Calibri"/>
              <a:sym typeface="Calibri"/>
            </a:endParaRPr>
          </a:p>
        </p:txBody>
      </p:sp>
      <p:pic>
        <p:nvPicPr>
          <p:cNvPr descr="Text&#10;&#10;Description automatically generated" id="136" name="Google Shape;136;p6"/>
          <p:cNvPicPr preferRelativeResize="0"/>
          <p:nvPr/>
        </p:nvPicPr>
        <p:blipFill rotWithShape="1">
          <a:blip r:embed="rId4">
            <a:alphaModFix/>
          </a:blip>
          <a:srcRect b="0" l="0" r="0" t="0"/>
          <a:stretch/>
        </p:blipFill>
        <p:spPr>
          <a:xfrm>
            <a:off x="4861792" y="4530354"/>
            <a:ext cx="6997700" cy="1308100"/>
          </a:xfrm>
          <a:prstGeom prst="rect">
            <a:avLst/>
          </a:prstGeom>
          <a:noFill/>
          <a:ln>
            <a:noFill/>
          </a:ln>
        </p:spPr>
      </p:pic>
      <p:sp>
        <p:nvSpPr>
          <p:cNvPr id="137" name="Google Shape;137;p6"/>
          <p:cNvSpPr txBox="1"/>
          <p:nvPr/>
        </p:nvSpPr>
        <p:spPr>
          <a:xfrm>
            <a:off x="5146547" y="5971492"/>
            <a:ext cx="65060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From: Dictionary of Artists' Models, edited by Jill Berk Jiminez, 2001</a:t>
            </a:r>
            <a:endParaRPr sz="1800">
              <a:solidFill>
                <a:schemeClr val="lt1"/>
              </a:solidFill>
              <a:latin typeface="Calibri"/>
              <a:ea typeface="Calibri"/>
              <a:cs typeface="Calibri"/>
              <a:sym typeface="Calibri"/>
            </a:endParaRPr>
          </a:p>
        </p:txBody>
      </p:sp>
      <p:pic>
        <p:nvPicPr>
          <p:cNvPr descr="A drawing of a person&#10;&#10;Description automatically generated with low confidence" id="138" name="Google Shape;138;p6"/>
          <p:cNvPicPr preferRelativeResize="0"/>
          <p:nvPr/>
        </p:nvPicPr>
        <p:blipFill rotWithShape="1">
          <a:blip r:embed="rId5">
            <a:alphaModFix/>
          </a:blip>
          <a:srcRect b="0" l="0" r="0" t="0"/>
          <a:stretch/>
        </p:blipFill>
        <p:spPr>
          <a:xfrm>
            <a:off x="4861792" y="1050323"/>
            <a:ext cx="3751967" cy="3133996"/>
          </a:xfrm>
          <a:prstGeom prst="rect">
            <a:avLst/>
          </a:prstGeom>
          <a:noFill/>
          <a:ln>
            <a:noFill/>
          </a:ln>
        </p:spPr>
      </p:pic>
      <p:sp>
        <p:nvSpPr>
          <p:cNvPr id="139" name="Google Shape;139;p6"/>
          <p:cNvSpPr txBox="1"/>
          <p:nvPr/>
        </p:nvSpPr>
        <p:spPr>
          <a:xfrm>
            <a:off x="4833475" y="744878"/>
            <a:ext cx="25250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lt1"/>
                </a:solidFill>
                <a:latin typeface="Calibri"/>
                <a:ea typeface="Calibri"/>
                <a:cs typeface="Calibri"/>
                <a:sym typeface="Calibri"/>
              </a:rPr>
              <a:t>Jacob Epstein, </a:t>
            </a:r>
            <a:r>
              <a:rPr i="1" lang="en-GB" sz="1200">
                <a:solidFill>
                  <a:schemeClr val="lt1"/>
                </a:solidFill>
                <a:latin typeface="Calibri"/>
                <a:ea typeface="Calibri"/>
                <a:cs typeface="Calibri"/>
                <a:sym typeface="Calibri"/>
              </a:rPr>
              <a:t>Nan, </a:t>
            </a:r>
            <a:r>
              <a:rPr lang="en-GB" sz="1200">
                <a:solidFill>
                  <a:schemeClr val="lt1"/>
                </a:solidFill>
                <a:latin typeface="Calibri"/>
                <a:ea typeface="Calibri"/>
                <a:cs typeface="Calibri"/>
                <a:sym typeface="Calibri"/>
              </a:rPr>
              <a:t>1909</a:t>
            </a:r>
            <a:r>
              <a:rPr i="1" lang="en-GB" sz="1200">
                <a:solidFill>
                  <a:schemeClr val="lt1"/>
                </a:solidFill>
                <a:latin typeface="Calibri"/>
                <a:ea typeface="Calibri"/>
                <a:cs typeface="Calibri"/>
                <a:sym typeface="Calibri"/>
              </a:rPr>
              <a:t>, </a:t>
            </a:r>
            <a:r>
              <a:rPr lang="en-GB" sz="1200">
                <a:solidFill>
                  <a:schemeClr val="lt1"/>
                </a:solidFill>
                <a:latin typeface="Calibri"/>
                <a:ea typeface="Calibri"/>
                <a:cs typeface="Calibri"/>
                <a:sym typeface="Calibri"/>
              </a:rPr>
              <a:t>Tate Britain</a:t>
            </a:r>
            <a:endParaRPr/>
          </a:p>
          <a:p>
            <a:pPr indent="0" lvl="0" marL="0" marR="0" rtl="0" algn="l">
              <a:spcBef>
                <a:spcPts val="0"/>
              </a:spcBef>
              <a:spcAft>
                <a:spcPts val="0"/>
              </a:spcAft>
              <a:buNone/>
            </a:pPr>
            <a:r>
              <a:t/>
            </a:r>
            <a:endParaRPr sz="12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44" name="Shape 144"/>
        <p:cNvGrpSpPr/>
        <p:nvPr/>
      </p:nvGrpSpPr>
      <p:grpSpPr>
        <a:xfrm>
          <a:off x="0" y="0"/>
          <a:ext cx="0" cy="0"/>
          <a:chOff x="0" y="0"/>
          <a:chExt cx="0" cy="0"/>
        </a:xfrm>
      </p:grpSpPr>
      <p:pic>
        <p:nvPicPr>
          <p:cNvPr descr="Text&#10;&#10;Description automatically generated with medium confidence" id="145" name="Google Shape;145;p7"/>
          <p:cNvPicPr preferRelativeResize="0"/>
          <p:nvPr/>
        </p:nvPicPr>
        <p:blipFill rotWithShape="1">
          <a:blip r:embed="rId3">
            <a:alphaModFix/>
          </a:blip>
          <a:srcRect b="0" l="0" r="0" t="0"/>
          <a:stretch/>
        </p:blipFill>
        <p:spPr>
          <a:xfrm>
            <a:off x="2543694" y="1386537"/>
            <a:ext cx="7772400" cy="4084925"/>
          </a:xfrm>
          <a:prstGeom prst="rect">
            <a:avLst/>
          </a:prstGeom>
          <a:noFill/>
          <a:ln>
            <a:noFill/>
          </a:ln>
        </p:spPr>
      </p:pic>
      <p:sp>
        <p:nvSpPr>
          <p:cNvPr id="146" name="Google Shape;146;p7"/>
          <p:cNvSpPr txBox="1"/>
          <p:nvPr/>
        </p:nvSpPr>
        <p:spPr>
          <a:xfrm>
            <a:off x="415636" y="432262"/>
            <a:ext cx="736894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Calibri"/>
                <a:ea typeface="Calibri"/>
                <a:cs typeface="Calibri"/>
                <a:sym typeface="Calibri"/>
              </a:rPr>
              <a:t>Is the personal still political? – Or: your body is (still) a battleground </a:t>
            </a:r>
            <a:endParaRPr/>
          </a:p>
        </p:txBody>
      </p:sp>
      <p:sp>
        <p:nvSpPr>
          <p:cNvPr id="147" name="Google Shape;147;p7"/>
          <p:cNvSpPr txBox="1"/>
          <p:nvPr/>
        </p:nvSpPr>
        <p:spPr>
          <a:xfrm>
            <a:off x="4713655" y="5656295"/>
            <a:ext cx="34324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https://www.romaniherstory.com/</a:t>
            </a: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51" name="Shape 151"/>
        <p:cNvGrpSpPr/>
        <p:nvPr/>
      </p:nvGrpSpPr>
      <p:grpSpPr>
        <a:xfrm>
          <a:off x="0" y="0"/>
          <a:ext cx="0" cy="0"/>
          <a:chOff x="0" y="0"/>
          <a:chExt cx="0" cy="0"/>
        </a:xfrm>
      </p:grpSpPr>
      <p:pic>
        <p:nvPicPr>
          <p:cNvPr descr="A picture containing text&#10;&#10;Description automatically generated" id="152" name="Google Shape;152;p8"/>
          <p:cNvPicPr preferRelativeResize="0"/>
          <p:nvPr/>
        </p:nvPicPr>
        <p:blipFill rotWithShape="1">
          <a:blip r:embed="rId3">
            <a:alphaModFix/>
          </a:blip>
          <a:srcRect b="0" l="0" r="0" t="0"/>
          <a:stretch/>
        </p:blipFill>
        <p:spPr>
          <a:xfrm>
            <a:off x="599555" y="537903"/>
            <a:ext cx="5905500" cy="4152900"/>
          </a:xfrm>
          <a:prstGeom prst="rect">
            <a:avLst/>
          </a:prstGeom>
          <a:noFill/>
          <a:ln>
            <a:noFill/>
          </a:ln>
        </p:spPr>
      </p:pic>
      <p:sp>
        <p:nvSpPr>
          <p:cNvPr id="153" name="Google Shape;153;p8"/>
          <p:cNvSpPr txBox="1"/>
          <p:nvPr/>
        </p:nvSpPr>
        <p:spPr>
          <a:xfrm>
            <a:off x="599555" y="4690803"/>
            <a:ext cx="602291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Omara (Mara Oláh): My Eye Operation, 1989, oil, fiberboard, Collection of FROKK. </a:t>
            </a:r>
            <a:endParaRPr sz="1400">
              <a:solidFill>
                <a:schemeClr val="lt1"/>
              </a:solidFill>
              <a:latin typeface="Calibri"/>
              <a:ea typeface="Calibri"/>
              <a:cs typeface="Calibri"/>
              <a:sym typeface="Calibri"/>
            </a:endParaRPr>
          </a:p>
        </p:txBody>
      </p:sp>
      <p:sp>
        <p:nvSpPr>
          <p:cNvPr id="154" name="Google Shape;154;p8"/>
          <p:cNvSpPr txBox="1"/>
          <p:nvPr/>
        </p:nvSpPr>
        <p:spPr>
          <a:xfrm>
            <a:off x="6804314" y="2420628"/>
            <a:ext cx="5016384" cy="38779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u="none" strike="noStrike">
                <a:solidFill>
                  <a:schemeClr val="lt1"/>
                </a:solidFill>
                <a:latin typeface="Avenir"/>
                <a:ea typeface="Avenir"/>
                <a:cs typeface="Avenir"/>
                <a:sym typeface="Avenir"/>
              </a:rPr>
              <a:t>“As an uneducated artist, I became a naive painter, but the real reason for my recognition lies in my Roma identity. If I did not experience on my own skin the minutes, days, years that only a gypsy could experience, I would be a dreary painter. If I didn’t experience a lot of humiliation, shaming, disdain, hatred, there would not be this otherness in my paintings that makes me unique. With all my pictures, I want to express emotions, tell stories, fight for freedom against injustice.”</a:t>
            </a:r>
            <a:endParaRPr/>
          </a:p>
          <a:p>
            <a:pPr indent="0" lvl="0" marL="0" marR="0" rtl="0" algn="l">
              <a:spcBef>
                <a:spcPts val="0"/>
              </a:spcBef>
              <a:spcAft>
                <a:spcPts val="0"/>
              </a:spcAft>
              <a:buNone/>
            </a:pPr>
            <a:r>
              <a:t/>
            </a:r>
            <a:endParaRPr sz="1800" u="none" strike="noStrike">
              <a:solidFill>
                <a:schemeClr val="lt1"/>
              </a:solidFill>
              <a:latin typeface="Avenir"/>
              <a:ea typeface="Avenir"/>
              <a:cs typeface="Avenir"/>
              <a:sym typeface="Avenir"/>
            </a:endParaRPr>
          </a:p>
          <a:p>
            <a:pPr indent="0" lvl="0" marL="0" marR="0" rtl="0" algn="l">
              <a:spcBef>
                <a:spcPts val="0"/>
              </a:spcBef>
              <a:spcAft>
                <a:spcPts val="0"/>
              </a:spcAft>
              <a:buNone/>
            </a:pPr>
            <a:r>
              <a:rPr lang="en-GB" sz="1200">
                <a:solidFill>
                  <a:schemeClr val="lt1"/>
                </a:solidFill>
                <a:latin typeface="Avenir"/>
                <a:ea typeface="Avenir"/>
                <a:cs typeface="Avenir"/>
                <a:sym typeface="Avenir"/>
              </a:rPr>
              <a:t>Omara, </a:t>
            </a:r>
            <a:r>
              <a:rPr lang="en-GB" sz="1200" u="sng">
                <a:solidFill>
                  <a:schemeClr val="lt1"/>
                </a:solidFill>
                <a:latin typeface="Avenir"/>
                <a:ea typeface="Avenir"/>
                <a:cs typeface="Avenir"/>
                <a:sym typeface="Avenir"/>
                <a:hlinkClick r:id="rId4">
                  <a:extLst>
                    <a:ext uri="{A12FA001-AC4F-418D-AE19-62706E023703}">
                      <ahyp:hlinkClr val="tx"/>
                    </a:ext>
                  </a:extLst>
                </a:hlinkClick>
              </a:rPr>
              <a:t>https://secondaryarchive.org/artists/mara-olah-omara/</a:t>
            </a:r>
            <a:r>
              <a:rPr lang="en-GB"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p:txBody>
      </p:sp>
      <p:sp>
        <p:nvSpPr>
          <p:cNvPr id="155" name="Google Shape;155;p8"/>
          <p:cNvSpPr txBox="1"/>
          <p:nvPr/>
        </p:nvSpPr>
        <p:spPr>
          <a:xfrm>
            <a:off x="6849687" y="698269"/>
            <a:ext cx="245291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lt1"/>
                </a:solidFill>
                <a:latin typeface="Calibri"/>
                <a:ea typeface="Calibri"/>
                <a:cs typeface="Calibri"/>
                <a:sym typeface="Calibri"/>
              </a:rPr>
              <a:t>OMARA</a:t>
            </a:r>
            <a:r>
              <a:rPr lang="en-GB" sz="1800">
                <a:solidFill>
                  <a:schemeClr val="lt1"/>
                </a:solidFill>
                <a:latin typeface="Calibri"/>
                <a:ea typeface="Calibri"/>
                <a:cs typeface="Calibri"/>
                <a:sym typeface="Calibri"/>
              </a:rPr>
              <a:t> (1945–2020)</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60" name="Shape 160"/>
        <p:cNvGrpSpPr/>
        <p:nvPr/>
      </p:nvGrpSpPr>
      <p:grpSpPr>
        <a:xfrm>
          <a:off x="0" y="0"/>
          <a:ext cx="0" cy="0"/>
          <a:chOff x="0" y="0"/>
          <a:chExt cx="0" cy="0"/>
        </a:xfrm>
      </p:grpSpPr>
      <p:pic>
        <p:nvPicPr>
          <p:cNvPr descr="Graphical user interface, website&#10;&#10;Description automatically generated" id="161" name="Google Shape;161;p9"/>
          <p:cNvPicPr preferRelativeResize="0"/>
          <p:nvPr/>
        </p:nvPicPr>
        <p:blipFill rotWithShape="1">
          <a:blip r:embed="rId3">
            <a:alphaModFix/>
          </a:blip>
          <a:srcRect b="0" l="0" r="0" t="0"/>
          <a:stretch/>
        </p:blipFill>
        <p:spPr>
          <a:xfrm>
            <a:off x="2209800" y="382385"/>
            <a:ext cx="7772400" cy="5790045"/>
          </a:xfrm>
          <a:prstGeom prst="rect">
            <a:avLst/>
          </a:prstGeom>
          <a:noFill/>
          <a:ln>
            <a:noFill/>
          </a:ln>
        </p:spPr>
      </p:pic>
      <p:sp>
        <p:nvSpPr>
          <p:cNvPr id="162" name="Google Shape;162;p9"/>
          <p:cNvSpPr txBox="1"/>
          <p:nvPr/>
        </p:nvSpPr>
        <p:spPr>
          <a:xfrm>
            <a:off x="4964440" y="6290949"/>
            <a:ext cx="22631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http://www.omara.hu</a:t>
            </a: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2023-03-01T14:47:16Z</dcterms:created>
  <dc:creator>Julia Maria Secklehner</dc:creator>
</cp:coreProperties>
</file>