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7" r:id="rId4"/>
    <p:sldId id="261" r:id="rId5"/>
    <p:sldId id="278" r:id="rId6"/>
    <p:sldId id="258" r:id="rId7"/>
    <p:sldId id="279" r:id="rId8"/>
    <p:sldId id="280" r:id="rId9"/>
    <p:sldId id="260" r:id="rId10"/>
    <p:sldId id="266" r:id="rId11"/>
    <p:sldId id="274" r:id="rId12"/>
    <p:sldId id="265" r:id="rId13"/>
    <p:sldId id="264" r:id="rId14"/>
    <p:sldId id="270" r:id="rId15"/>
    <p:sldId id="267" r:id="rId16"/>
    <p:sldId id="257" r:id="rId17"/>
    <p:sldId id="259" r:id="rId18"/>
    <p:sldId id="263" r:id="rId19"/>
    <p:sldId id="275" r:id="rId2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7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90" d="100"/>
          <a:sy n="90" d="100"/>
        </p:scale>
        <p:origin x="23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6315-AC14-14F4-F732-BAF80AD9E8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B0FDBF68-D042-D5D0-C211-97F80CAFA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8B84BA7A-09E4-46E5-E65D-993C3880E82F}"/>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D4302A12-5992-111A-A350-9E33CC00E45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042A05A0-8885-B23B-7821-AC25C1267D3A}"/>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079696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CAE4-B50A-EC74-CA00-7EA6D56D96B0}"/>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8E4E0F97-B245-95FF-8C90-1C8A82E12A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8FA3235F-F87A-9811-B797-0EA8B2A67DF6}"/>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C5B515EE-9D3B-603C-DF9E-C197551101B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22C5C3A0-EF10-6907-39E8-3641AD5E20EC}"/>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309920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FAB7F-DCD5-8066-21C2-A3E52FB486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513AADDF-69D8-0BFE-BB46-F9FB34486C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4B0D777-8C17-924B-2494-ACA12EC69408}"/>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72D17A43-23B3-7825-5DD4-5D23B7D9D06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4E444505-CFF7-90F0-FB1A-E926B2C2377F}"/>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18368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63C99-6A8C-D7E8-0E90-066D10511A4C}"/>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CA7CD591-B60B-4345-D9EF-42F349B25F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A720A78-4D20-F238-1A04-7FBA0DBB7228}"/>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0B4D108A-B8A5-6266-4E14-28AD4ACA3E06}"/>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FDB8D77F-2207-3735-64D8-A1773D666B11}"/>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2714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E1B8-A8B4-2BE2-9D1D-482065602A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3DA69FBA-DD23-1966-138A-848943548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B22BE7-FB17-9971-C88B-7B96037BBA77}"/>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BA16A18E-A6E2-E745-D64C-E8D12055A5E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6EE5F926-F731-2099-6407-6E7882892BF4}"/>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43329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630F-186D-FDAD-6865-F27D8A3D8D8F}"/>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94CFFEB0-6ECC-4882-9A0A-B0F5B17CA4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17B8A000-D824-A55C-983F-09D06B97CD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CA5086E1-CFD5-4678-366C-45376128AD87}"/>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6" name="Footer Placeholder 5">
            <a:extLst>
              <a:ext uri="{FF2B5EF4-FFF2-40B4-BE49-F238E27FC236}">
                <a16:creationId xmlns:a16="http://schemas.microsoft.com/office/drawing/2014/main" id="{D3C3097E-4BE8-F0AD-0FF2-40CC754E7F59}"/>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2459885E-B841-0CE7-5112-4EC25D0862DA}"/>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9913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48E6-4702-D495-0883-86A7EEE54CE6}"/>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C8739577-DEFF-E4BD-E3DB-F77217936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8430B9-936B-C880-DCCB-6F128B0A6B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A3067B08-C71F-59B4-449F-366644476D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9C3532-7188-CD9E-5B7F-B8EFCBCC30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D8BDD327-3399-B6DB-A135-072A61DFFC80}"/>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8" name="Footer Placeholder 7">
            <a:extLst>
              <a:ext uri="{FF2B5EF4-FFF2-40B4-BE49-F238E27FC236}">
                <a16:creationId xmlns:a16="http://schemas.microsoft.com/office/drawing/2014/main" id="{4CDFCE88-4071-9A02-7CAA-A6BDE6050E56}"/>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5829FF5F-FCC9-A7AD-7015-3FA6CAE642D3}"/>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49072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B492-C10B-2A5D-9DD5-001BA7954741}"/>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28B5C2B6-6FFC-E7E3-B111-16922471C8CB}"/>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4" name="Footer Placeholder 3">
            <a:extLst>
              <a:ext uri="{FF2B5EF4-FFF2-40B4-BE49-F238E27FC236}">
                <a16:creationId xmlns:a16="http://schemas.microsoft.com/office/drawing/2014/main" id="{90035D5A-9A1A-334A-B3AE-61373687CCBC}"/>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7D1F4BB9-4AF2-91A2-60E6-91C3A6187160}"/>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354454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8C220-A5E5-F322-4CA2-A5D1A3B954AE}"/>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3" name="Footer Placeholder 2">
            <a:extLst>
              <a:ext uri="{FF2B5EF4-FFF2-40B4-BE49-F238E27FC236}">
                <a16:creationId xmlns:a16="http://schemas.microsoft.com/office/drawing/2014/main" id="{F401EAFC-BFB5-DEAA-8936-B375F71DF74D}"/>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4FBFDD4D-D502-3B98-3092-3A10CE34D1B0}"/>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42984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B27C-48E0-5A02-6EE2-7A83722C8B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5CCE6118-24BB-465E-14B8-587FA09FC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7E527A97-9AC9-E188-48A7-8F4C3F213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C0F5D1-06F4-A73C-7E37-DDDA66BCED1F}"/>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6" name="Footer Placeholder 5">
            <a:extLst>
              <a:ext uri="{FF2B5EF4-FFF2-40B4-BE49-F238E27FC236}">
                <a16:creationId xmlns:a16="http://schemas.microsoft.com/office/drawing/2014/main" id="{40D04095-17E9-2D5C-1E5D-89E08CE3F4A0}"/>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A2D4936-A710-9E77-833F-C09DF5F1F3C8}"/>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55785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FD29-9890-0AB5-18FB-C36EF1E391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3C3FF54E-2EDF-EFEE-261B-BE2B7B5BB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95D57CE6-071B-27A6-DAAE-D35FE0FC6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DE5FCB-E0D9-6C6D-552E-5F859D98BABF}"/>
              </a:ext>
            </a:extLst>
          </p:cNvPr>
          <p:cNvSpPr>
            <a:spLocks noGrp="1"/>
          </p:cNvSpPr>
          <p:nvPr>
            <p:ph type="dt" sz="half" idx="10"/>
          </p:nvPr>
        </p:nvSpPr>
        <p:spPr/>
        <p:txBody>
          <a:bodyPr/>
          <a:lstStyle/>
          <a:p>
            <a:fld id="{C30A0738-A1CC-1B47-97B2-409C5143D479}" type="datetimeFigureOut">
              <a:rPr lang="en-AT" smtClean="0"/>
              <a:t>25.04.23</a:t>
            </a:fld>
            <a:endParaRPr lang="en-AT"/>
          </a:p>
        </p:txBody>
      </p:sp>
      <p:sp>
        <p:nvSpPr>
          <p:cNvPr id="6" name="Footer Placeholder 5">
            <a:extLst>
              <a:ext uri="{FF2B5EF4-FFF2-40B4-BE49-F238E27FC236}">
                <a16:creationId xmlns:a16="http://schemas.microsoft.com/office/drawing/2014/main" id="{AD5268D6-01E0-49A3-7E72-3B5D536FFEC7}"/>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AECBCB85-9669-D9A0-DCB0-A0FFD3721476}"/>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416511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8E2FB-F4F7-B463-D6A5-4AD2D187E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CA8E12F1-4189-3E10-3757-BEF565839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2B4D0CD2-25A2-BE81-90E8-821583BCF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A0738-A1CC-1B47-97B2-409C5143D479}" type="datetimeFigureOut">
              <a:rPr lang="en-AT" smtClean="0"/>
              <a:t>25.04.23</a:t>
            </a:fld>
            <a:endParaRPr lang="en-AT"/>
          </a:p>
        </p:txBody>
      </p:sp>
      <p:sp>
        <p:nvSpPr>
          <p:cNvPr id="5" name="Footer Placeholder 4">
            <a:extLst>
              <a:ext uri="{FF2B5EF4-FFF2-40B4-BE49-F238E27FC236}">
                <a16:creationId xmlns:a16="http://schemas.microsoft.com/office/drawing/2014/main" id="{7B2EC6EC-087F-4E22-384B-0DD603F74A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7DA4CCC5-FD79-8ABE-E599-0660EE58A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51501-F9C5-7D4A-9E43-EC16301C9E42}" type="slidenum">
              <a:rPr lang="en-AT" smtClean="0"/>
              <a:t>‹#›</a:t>
            </a:fld>
            <a:endParaRPr lang="en-AT"/>
          </a:p>
        </p:txBody>
      </p:sp>
    </p:spTree>
    <p:extLst>
      <p:ext uri="{BB962C8B-B14F-4D97-AF65-F5344CB8AC3E}">
        <p14:creationId xmlns:p14="http://schemas.microsoft.com/office/powerpoint/2010/main" val="375247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8692B5-77B4-9774-140D-297D4A3F3FFF}"/>
              </a:ext>
            </a:extLst>
          </p:cNvPr>
          <p:cNvSpPr>
            <a:spLocks noGrp="1"/>
          </p:cNvSpPr>
          <p:nvPr>
            <p:ph type="ctrTitle"/>
          </p:nvPr>
        </p:nvSpPr>
        <p:spPr>
          <a:xfrm>
            <a:off x="2767013" y="4579937"/>
            <a:ext cx="9144000" cy="2387600"/>
          </a:xfrm>
        </p:spPr>
        <p:txBody>
          <a:bodyPr>
            <a:normAutofit fontScale="90000"/>
          </a:bodyPr>
          <a:lstStyle/>
          <a:p>
            <a:pPr algn="r"/>
            <a:r>
              <a:rPr lang="en-GB" sz="4000" b="0" i="0" u="none" strike="noStrike" dirty="0">
                <a:solidFill>
                  <a:schemeClr val="bg1"/>
                </a:solidFill>
                <a:effectLst/>
                <a:latin typeface="Open Sans" panose="020B0606030504020204" pitchFamily="34" charset="0"/>
              </a:rPr>
              <a:t>Decades of inclusion? </a:t>
            </a:r>
            <a:br>
              <a:rPr lang="en-GB" sz="4000" b="0" i="0" u="none" strike="noStrike" dirty="0">
                <a:solidFill>
                  <a:schemeClr val="bg1"/>
                </a:solidFill>
                <a:effectLst/>
                <a:latin typeface="Open Sans" panose="020B0606030504020204" pitchFamily="34" charset="0"/>
              </a:rPr>
            </a:br>
            <a:r>
              <a:rPr lang="en-GB" sz="4000" b="0" i="0" u="none" strike="noStrike" dirty="0">
                <a:solidFill>
                  <a:schemeClr val="bg1"/>
                </a:solidFill>
                <a:effectLst/>
                <a:latin typeface="Open Sans" panose="020B0606030504020204" pitchFamily="34" charset="0"/>
              </a:rPr>
              <a:t>Roma artists and contemporary art</a:t>
            </a:r>
            <a:br>
              <a:rPr lang="en-GB" sz="4000" b="0" i="0" u="none" strike="noStrike" dirty="0">
                <a:solidFill>
                  <a:schemeClr val="bg1"/>
                </a:solidFill>
                <a:effectLst/>
                <a:latin typeface="Open Sans" panose="020B0606030504020204" pitchFamily="34" charset="0"/>
              </a:rPr>
            </a:br>
            <a:br>
              <a:rPr lang="en-GB" sz="4400" b="0" i="0" u="none" strike="noStrike" dirty="0">
                <a:solidFill>
                  <a:schemeClr val="bg1"/>
                </a:solidFill>
                <a:effectLst/>
                <a:latin typeface="Open Sans" panose="020B0606030504020204" pitchFamily="34" charset="0"/>
              </a:rPr>
            </a:br>
            <a:endParaRPr lang="en-AT" sz="4400" dirty="0">
              <a:solidFill>
                <a:schemeClr val="bg1"/>
              </a:solidFill>
            </a:endParaRPr>
          </a:p>
        </p:txBody>
      </p:sp>
      <p:sp>
        <p:nvSpPr>
          <p:cNvPr id="8" name="Subtitle 7">
            <a:extLst>
              <a:ext uri="{FF2B5EF4-FFF2-40B4-BE49-F238E27FC236}">
                <a16:creationId xmlns:a16="http://schemas.microsoft.com/office/drawing/2014/main" id="{F4D518FB-C080-61F8-159E-E91A0A68F569}"/>
              </a:ext>
            </a:extLst>
          </p:cNvPr>
          <p:cNvSpPr>
            <a:spLocks noGrp="1"/>
          </p:cNvSpPr>
          <p:nvPr>
            <p:ph type="subTitle" idx="1"/>
          </p:nvPr>
        </p:nvSpPr>
        <p:spPr>
          <a:xfrm>
            <a:off x="2767013" y="6258719"/>
            <a:ext cx="9144000" cy="1655762"/>
          </a:xfrm>
        </p:spPr>
        <p:txBody>
          <a:bodyPr/>
          <a:lstStyle/>
          <a:p>
            <a:pPr algn="r"/>
            <a:r>
              <a:rPr lang="en-AT" dirty="0">
                <a:solidFill>
                  <a:schemeClr val="bg1"/>
                </a:solidFill>
              </a:rPr>
              <a:t>27 April 2023</a:t>
            </a:r>
          </a:p>
        </p:txBody>
      </p:sp>
      <p:pic>
        <p:nvPicPr>
          <p:cNvPr id="5" name="Picture 4" descr="A picture containing horse&#10;&#10;Description automatically generated">
            <a:extLst>
              <a:ext uri="{FF2B5EF4-FFF2-40B4-BE49-F238E27FC236}">
                <a16:creationId xmlns:a16="http://schemas.microsoft.com/office/drawing/2014/main" id="{6B97239C-812B-B66F-6D01-198C5EE613BD}"/>
              </a:ext>
            </a:extLst>
          </p:cNvPr>
          <p:cNvPicPr>
            <a:picLocks noChangeAspect="1"/>
          </p:cNvPicPr>
          <p:nvPr/>
        </p:nvPicPr>
        <p:blipFill>
          <a:blip r:embed="rId2"/>
          <a:stretch>
            <a:fillRect/>
          </a:stretch>
        </p:blipFill>
        <p:spPr>
          <a:xfrm>
            <a:off x="3213" y="0"/>
            <a:ext cx="12188787" cy="4192942"/>
          </a:xfrm>
          <a:prstGeom prst="rect">
            <a:avLst/>
          </a:prstGeom>
        </p:spPr>
      </p:pic>
      <p:sp>
        <p:nvSpPr>
          <p:cNvPr id="7" name="TextBox 6">
            <a:extLst>
              <a:ext uri="{FF2B5EF4-FFF2-40B4-BE49-F238E27FC236}">
                <a16:creationId xmlns:a16="http://schemas.microsoft.com/office/drawing/2014/main" id="{E534DDFF-9254-D9D7-6AA0-CC131C6BB3C5}"/>
              </a:ext>
            </a:extLst>
          </p:cNvPr>
          <p:cNvSpPr txBox="1"/>
          <p:nvPr/>
        </p:nvSpPr>
        <p:spPr>
          <a:xfrm>
            <a:off x="0" y="4210605"/>
            <a:ext cx="3169457" cy="276999"/>
          </a:xfrm>
          <a:prstGeom prst="rect">
            <a:avLst/>
          </a:prstGeom>
          <a:noFill/>
        </p:spPr>
        <p:txBody>
          <a:bodyPr wrap="none" rtlCol="0">
            <a:spAutoFit/>
          </a:bodyPr>
          <a:lstStyle/>
          <a:p>
            <a:r>
              <a:rPr lang="en-GB" sz="1200" i="0" u="none" strike="noStrike" dirty="0">
                <a:solidFill>
                  <a:schemeClr val="bg1"/>
                </a:solidFill>
                <a:effectLst/>
                <a:latin typeface="Roboto" panose="02000000000000000000" pitchFamily="2" charset="0"/>
              </a:rPr>
              <a:t>Oto </a:t>
            </a:r>
            <a:r>
              <a:rPr lang="en-GB" sz="1200" i="0" u="none" strike="noStrike" dirty="0" err="1">
                <a:solidFill>
                  <a:schemeClr val="bg1"/>
                </a:solidFill>
                <a:effectLst/>
                <a:latin typeface="Roboto" panose="02000000000000000000" pitchFamily="2" charset="0"/>
              </a:rPr>
              <a:t>Hudec</a:t>
            </a:r>
            <a:r>
              <a:rPr lang="en-GB" sz="1200" i="0" u="none" strike="noStrike" dirty="0">
                <a:solidFill>
                  <a:schemeClr val="bg1"/>
                </a:solidFill>
                <a:effectLst/>
                <a:latin typeface="Roboto" panose="02000000000000000000" pitchFamily="2" charset="0"/>
              </a:rPr>
              <a:t>: </a:t>
            </a:r>
            <a:r>
              <a:rPr lang="en-GB" sz="1200" i="1" u="none" strike="noStrike" dirty="0">
                <a:solidFill>
                  <a:schemeClr val="bg1"/>
                </a:solidFill>
                <a:effectLst/>
                <a:latin typeface="Roboto" panose="02000000000000000000" pitchFamily="2" charset="0"/>
              </a:rPr>
              <a:t>Invisible Museum,</a:t>
            </a:r>
            <a:r>
              <a:rPr lang="en-GB" sz="1200" i="0" u="none" strike="noStrike" dirty="0">
                <a:solidFill>
                  <a:schemeClr val="bg1"/>
                </a:solidFill>
                <a:effectLst/>
                <a:latin typeface="Roboto" panose="02000000000000000000" pitchFamily="2" charset="0"/>
              </a:rPr>
              <a:t> project, 2017</a:t>
            </a:r>
            <a:endParaRPr lang="en-AT" sz="1200" dirty="0">
              <a:solidFill>
                <a:schemeClr val="bg1"/>
              </a:solidFill>
            </a:endParaRPr>
          </a:p>
        </p:txBody>
      </p:sp>
    </p:spTree>
    <p:extLst>
      <p:ext uri="{BB962C8B-B14F-4D97-AF65-F5344CB8AC3E}">
        <p14:creationId xmlns:p14="http://schemas.microsoft.com/office/powerpoint/2010/main" val="337726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4E4C10-8ACB-EEC4-3420-3BC6A4D8E7FA}"/>
              </a:ext>
            </a:extLst>
          </p:cNvPr>
          <p:cNvSpPr txBox="1"/>
          <p:nvPr/>
        </p:nvSpPr>
        <p:spPr>
          <a:xfrm>
            <a:off x="622458" y="5823763"/>
            <a:ext cx="6100762" cy="553998"/>
          </a:xfrm>
          <a:prstGeom prst="rect">
            <a:avLst/>
          </a:prstGeom>
          <a:noFill/>
        </p:spPr>
        <p:txBody>
          <a:bodyPr wrap="square">
            <a:spAutoFit/>
          </a:bodyPr>
          <a:lstStyle/>
          <a:p>
            <a:r>
              <a:rPr lang="en-GB" dirty="0" err="1">
                <a:solidFill>
                  <a:schemeClr val="bg1"/>
                </a:solidFill>
              </a:rPr>
              <a:t>Tamás</a:t>
            </a:r>
            <a:r>
              <a:rPr lang="en-GB" dirty="0">
                <a:solidFill>
                  <a:schemeClr val="bg1"/>
                </a:solidFill>
              </a:rPr>
              <a:t> </a:t>
            </a:r>
            <a:r>
              <a:rPr lang="en-GB" dirty="0" err="1">
                <a:solidFill>
                  <a:schemeClr val="bg1"/>
                </a:solidFill>
              </a:rPr>
              <a:t>Péli</a:t>
            </a:r>
            <a:r>
              <a:rPr lang="en-GB" dirty="0">
                <a:solidFill>
                  <a:schemeClr val="bg1"/>
                </a:solidFill>
              </a:rPr>
              <a:t> (b. Budapest 1948, d. Budapest 1994), </a:t>
            </a:r>
          </a:p>
          <a:p>
            <a:r>
              <a:rPr lang="en-GB" sz="1200" dirty="0">
                <a:solidFill>
                  <a:schemeClr val="bg1"/>
                </a:solidFill>
              </a:rPr>
              <a:t>https://</a:t>
            </a:r>
            <a:r>
              <a:rPr lang="en-GB" sz="1200" dirty="0" err="1">
                <a:solidFill>
                  <a:schemeClr val="bg1"/>
                </a:solidFill>
              </a:rPr>
              <a:t>www.romarchive.eu</a:t>
            </a:r>
            <a:r>
              <a:rPr lang="en-GB" sz="1200" dirty="0">
                <a:solidFill>
                  <a:schemeClr val="bg1"/>
                </a:solidFill>
              </a:rPr>
              <a:t>/</a:t>
            </a:r>
            <a:r>
              <a:rPr lang="en-GB" sz="1200" dirty="0" err="1">
                <a:solidFill>
                  <a:schemeClr val="bg1"/>
                </a:solidFill>
              </a:rPr>
              <a:t>en</a:t>
            </a:r>
            <a:r>
              <a:rPr lang="en-GB" sz="1200" dirty="0">
                <a:solidFill>
                  <a:schemeClr val="bg1"/>
                </a:solidFill>
              </a:rPr>
              <a:t>/collection/</a:t>
            </a:r>
            <a:r>
              <a:rPr lang="en-GB" sz="1200" dirty="0" err="1">
                <a:solidFill>
                  <a:schemeClr val="bg1"/>
                </a:solidFill>
              </a:rPr>
              <a:t>staciok</a:t>
            </a:r>
            <a:r>
              <a:rPr lang="en-GB" sz="1200" dirty="0">
                <a:solidFill>
                  <a:schemeClr val="bg1"/>
                </a:solidFill>
              </a:rPr>
              <a:t>-</a:t>
            </a:r>
            <a:r>
              <a:rPr lang="en-GB" sz="1200" dirty="0" err="1">
                <a:solidFill>
                  <a:schemeClr val="bg1"/>
                </a:solidFill>
              </a:rPr>
              <a:t>portrefilm</a:t>
            </a:r>
            <a:r>
              <a:rPr lang="en-GB" sz="1200" dirty="0">
                <a:solidFill>
                  <a:schemeClr val="bg1"/>
                </a:solidFill>
              </a:rPr>
              <a:t>-</a:t>
            </a:r>
            <a:r>
              <a:rPr lang="en-GB" sz="1200" dirty="0" err="1">
                <a:solidFill>
                  <a:schemeClr val="bg1"/>
                </a:solidFill>
              </a:rPr>
              <a:t>peli</a:t>
            </a:r>
            <a:r>
              <a:rPr lang="en-GB" sz="1200" dirty="0">
                <a:solidFill>
                  <a:schemeClr val="bg1"/>
                </a:solidFill>
              </a:rPr>
              <a:t>-tamas-</a:t>
            </a:r>
            <a:r>
              <a:rPr lang="en-GB" sz="1200" dirty="0" err="1">
                <a:solidFill>
                  <a:schemeClr val="bg1"/>
                </a:solidFill>
              </a:rPr>
              <a:t>festomuveszrol</a:t>
            </a:r>
            <a:r>
              <a:rPr lang="en-GB" sz="1200" dirty="0">
                <a:solidFill>
                  <a:schemeClr val="bg1"/>
                </a:solidFill>
              </a:rPr>
              <a:t>/</a:t>
            </a:r>
            <a:endParaRPr lang="en-AT" sz="1200" dirty="0">
              <a:solidFill>
                <a:schemeClr val="bg1"/>
              </a:solidFill>
            </a:endParaRPr>
          </a:p>
        </p:txBody>
      </p:sp>
      <p:sp>
        <p:nvSpPr>
          <p:cNvPr id="9" name="TextBox 8">
            <a:extLst>
              <a:ext uri="{FF2B5EF4-FFF2-40B4-BE49-F238E27FC236}">
                <a16:creationId xmlns:a16="http://schemas.microsoft.com/office/drawing/2014/main" id="{EAF924FC-D333-1C16-D487-4B1BC15E20F8}"/>
              </a:ext>
            </a:extLst>
          </p:cNvPr>
          <p:cNvSpPr txBox="1"/>
          <p:nvPr/>
        </p:nvSpPr>
        <p:spPr>
          <a:xfrm>
            <a:off x="650081" y="757238"/>
            <a:ext cx="4238148" cy="400110"/>
          </a:xfrm>
          <a:prstGeom prst="rect">
            <a:avLst/>
          </a:prstGeom>
          <a:noFill/>
        </p:spPr>
        <p:txBody>
          <a:bodyPr wrap="none" rtlCol="0">
            <a:spAutoFit/>
          </a:bodyPr>
          <a:lstStyle/>
          <a:p>
            <a:r>
              <a:rPr lang="en-GB" sz="2000" dirty="0">
                <a:solidFill>
                  <a:schemeClr val="bg1"/>
                </a:solidFill>
              </a:rPr>
              <a:t>Vanda </a:t>
            </a:r>
            <a:r>
              <a:rPr lang="en-GB" sz="2000" dirty="0" err="1">
                <a:solidFill>
                  <a:schemeClr val="bg1"/>
                </a:solidFill>
              </a:rPr>
              <a:t>Zsoldos</a:t>
            </a:r>
            <a:r>
              <a:rPr lang="en-GB" sz="2000" dirty="0">
                <a:solidFill>
                  <a:schemeClr val="bg1"/>
                </a:solidFill>
              </a:rPr>
              <a:t>, </a:t>
            </a:r>
            <a:r>
              <a:rPr lang="en-GB" sz="2000" dirty="0" err="1">
                <a:solidFill>
                  <a:schemeClr val="bg1"/>
                </a:solidFill>
              </a:rPr>
              <a:t>Stációk</a:t>
            </a:r>
            <a:r>
              <a:rPr lang="en-GB" sz="2000" dirty="0">
                <a:solidFill>
                  <a:schemeClr val="bg1"/>
                </a:solidFill>
              </a:rPr>
              <a:t> (Stations), 1988</a:t>
            </a:r>
            <a:endParaRPr lang="en-AT" sz="2000" dirty="0">
              <a:solidFill>
                <a:schemeClr val="bg1"/>
              </a:solidFill>
            </a:endParaRPr>
          </a:p>
        </p:txBody>
      </p:sp>
      <p:sp>
        <p:nvSpPr>
          <p:cNvPr id="11" name="TextBox 10">
            <a:extLst>
              <a:ext uri="{FF2B5EF4-FFF2-40B4-BE49-F238E27FC236}">
                <a16:creationId xmlns:a16="http://schemas.microsoft.com/office/drawing/2014/main" id="{8416D00F-3E71-D436-2EDB-095430E26393}"/>
              </a:ext>
            </a:extLst>
          </p:cNvPr>
          <p:cNvSpPr txBox="1"/>
          <p:nvPr/>
        </p:nvSpPr>
        <p:spPr>
          <a:xfrm>
            <a:off x="622458" y="1462714"/>
            <a:ext cx="4293394" cy="4278094"/>
          </a:xfrm>
          <a:prstGeom prst="rect">
            <a:avLst/>
          </a:prstGeom>
          <a:noFill/>
        </p:spPr>
        <p:txBody>
          <a:bodyPr wrap="square">
            <a:spAutoFit/>
          </a:bodyPr>
          <a:lstStyle/>
          <a:p>
            <a:r>
              <a:rPr lang="en-GB" sz="1600" b="0" i="0" u="none" strike="noStrike" dirty="0">
                <a:solidFill>
                  <a:schemeClr val="bg1"/>
                </a:solidFill>
                <a:effectLst/>
                <a:latin typeface="Montserrat" pitchFamily="2" charset="77"/>
              </a:rPr>
              <a:t>‘…and in order to become a Roma painter, the existence of the Roma bricklayer should be acknowledged. This is a massive and difficult question … and I would like to be a Hungarian painter … The time will come but I will not get the final immigration license from my colleagues for another year or two … I am going to present a significant piece of art at the World Fair and this work of art … will not be made by </a:t>
            </a:r>
            <a:r>
              <a:rPr lang="en-GB" sz="1600" b="0" i="0" u="none" strike="noStrike" dirty="0" err="1">
                <a:solidFill>
                  <a:schemeClr val="bg1"/>
                </a:solidFill>
                <a:effectLst/>
                <a:latin typeface="Montserrat" pitchFamily="2" charset="77"/>
              </a:rPr>
              <a:t>Tamás</a:t>
            </a:r>
            <a:r>
              <a:rPr lang="en-GB" sz="1600" b="0" i="0" u="none" strike="noStrike" dirty="0">
                <a:solidFill>
                  <a:schemeClr val="bg1"/>
                </a:solidFill>
                <a:effectLst/>
                <a:latin typeface="Montserrat" pitchFamily="2" charset="77"/>
              </a:rPr>
              <a:t> </a:t>
            </a:r>
            <a:r>
              <a:rPr lang="en-GB" sz="1600" b="0" i="0" u="none" strike="noStrike" dirty="0" err="1">
                <a:solidFill>
                  <a:schemeClr val="bg1"/>
                </a:solidFill>
                <a:effectLst/>
                <a:latin typeface="Montserrat" pitchFamily="2" charset="77"/>
              </a:rPr>
              <a:t>Péli</a:t>
            </a:r>
            <a:r>
              <a:rPr lang="en-GB" sz="1600" b="0" i="0" u="none" strike="noStrike" dirty="0">
                <a:solidFill>
                  <a:schemeClr val="bg1"/>
                </a:solidFill>
                <a:effectLst/>
                <a:latin typeface="Montserrat" pitchFamily="2" charset="77"/>
              </a:rPr>
              <a:t> the Roma painter but </a:t>
            </a:r>
            <a:r>
              <a:rPr lang="en-GB" sz="1600" b="0" i="0" u="none" strike="noStrike" dirty="0" err="1">
                <a:solidFill>
                  <a:schemeClr val="bg1"/>
                </a:solidFill>
                <a:effectLst/>
                <a:latin typeface="Montserrat" pitchFamily="2" charset="77"/>
              </a:rPr>
              <a:t>Tamás</a:t>
            </a:r>
            <a:r>
              <a:rPr lang="en-GB" sz="1600" b="0" i="0" u="none" strike="noStrike" dirty="0">
                <a:solidFill>
                  <a:schemeClr val="bg1"/>
                </a:solidFill>
                <a:effectLst/>
                <a:latin typeface="Montserrat" pitchFamily="2" charset="77"/>
              </a:rPr>
              <a:t> </a:t>
            </a:r>
            <a:r>
              <a:rPr lang="en-GB" sz="1600" b="0" i="0" u="none" strike="noStrike" dirty="0" err="1">
                <a:solidFill>
                  <a:schemeClr val="bg1"/>
                </a:solidFill>
                <a:effectLst/>
                <a:latin typeface="Montserrat" pitchFamily="2" charset="77"/>
              </a:rPr>
              <a:t>Péli</a:t>
            </a:r>
            <a:r>
              <a:rPr lang="en-GB" sz="1600" b="0" i="0" u="none" strike="noStrike" dirty="0">
                <a:solidFill>
                  <a:schemeClr val="bg1"/>
                </a:solidFill>
                <a:effectLst/>
                <a:latin typeface="Montserrat" pitchFamily="2" charset="77"/>
              </a:rPr>
              <a:t>, a painter with a European mind and soul, that of the image designer who is concerned with the future of this country and his community’. </a:t>
            </a:r>
            <a:endParaRPr lang="en-AT" sz="1600" dirty="0">
              <a:solidFill>
                <a:schemeClr val="bg1"/>
              </a:solidFill>
            </a:endParaRPr>
          </a:p>
        </p:txBody>
      </p:sp>
      <p:pic>
        <p:nvPicPr>
          <p:cNvPr id="13" name="Picture 12" descr="A person wearing a hat&#10;&#10;Description automatically generated with medium confidence">
            <a:extLst>
              <a:ext uri="{FF2B5EF4-FFF2-40B4-BE49-F238E27FC236}">
                <a16:creationId xmlns:a16="http://schemas.microsoft.com/office/drawing/2014/main" id="{772D4C4F-9896-9114-10C2-1DC237EB019A}"/>
              </a:ext>
            </a:extLst>
          </p:cNvPr>
          <p:cNvPicPr>
            <a:picLocks noChangeAspect="1"/>
          </p:cNvPicPr>
          <p:nvPr/>
        </p:nvPicPr>
        <p:blipFill>
          <a:blip r:embed="rId2"/>
          <a:stretch>
            <a:fillRect/>
          </a:stretch>
        </p:blipFill>
        <p:spPr>
          <a:xfrm>
            <a:off x="5430462" y="1768079"/>
            <a:ext cx="6448800" cy="3667368"/>
          </a:xfrm>
          <a:prstGeom prst="rect">
            <a:avLst/>
          </a:prstGeom>
        </p:spPr>
      </p:pic>
    </p:spTree>
    <p:extLst>
      <p:ext uri="{BB962C8B-B14F-4D97-AF65-F5344CB8AC3E}">
        <p14:creationId xmlns:p14="http://schemas.microsoft.com/office/powerpoint/2010/main" val="414095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D01F83-81DB-2C59-3E6B-2956FEC6757C}"/>
              </a:ext>
            </a:extLst>
          </p:cNvPr>
          <p:cNvSpPr txBox="1"/>
          <p:nvPr/>
        </p:nvSpPr>
        <p:spPr>
          <a:xfrm>
            <a:off x="508252" y="551145"/>
            <a:ext cx="11244425" cy="830997"/>
          </a:xfrm>
          <a:prstGeom prst="rect">
            <a:avLst/>
          </a:prstGeom>
          <a:noFill/>
        </p:spPr>
        <p:txBody>
          <a:bodyPr wrap="none" rtlCol="0">
            <a:spAutoFit/>
          </a:bodyPr>
          <a:lstStyle/>
          <a:p>
            <a:r>
              <a:rPr lang="en-GB" sz="1600" b="1" i="0" u="none" strike="noStrike" cap="all" dirty="0">
                <a:solidFill>
                  <a:schemeClr val="bg1"/>
                </a:solidFill>
                <a:effectLst/>
                <a:latin typeface="Open Sans" panose="020B0606030504020204" pitchFamily="34" charset="0"/>
              </a:rPr>
              <a:t>“WE ARE WHAT WE ARE” ASPECTS OF ROMA LIFE IN CONTEMPORARY ART @ MINORITEN GALLERY, GRAZ (2004)</a:t>
            </a:r>
          </a:p>
          <a:p>
            <a:r>
              <a:rPr lang="en-GB" sz="1600" b="1" cap="all" dirty="0">
                <a:solidFill>
                  <a:schemeClr val="bg1"/>
                </a:solidFill>
                <a:latin typeface="Open Sans" panose="020B0606030504020204" pitchFamily="34" charset="0"/>
              </a:rPr>
              <a:t>(shown in </a:t>
            </a:r>
            <a:r>
              <a:rPr lang="en-GB" sz="1600" b="1" cap="all" dirty="0" err="1">
                <a:solidFill>
                  <a:schemeClr val="bg1"/>
                </a:solidFill>
                <a:latin typeface="Open Sans" panose="020B0606030504020204" pitchFamily="34" charset="0"/>
              </a:rPr>
              <a:t>trnava</a:t>
            </a:r>
            <a:r>
              <a:rPr lang="en-GB" sz="1600" b="1" cap="all" dirty="0">
                <a:solidFill>
                  <a:schemeClr val="bg1"/>
                </a:solidFill>
                <a:latin typeface="Open Sans" panose="020B0606030504020204" pitchFamily="34" charset="0"/>
              </a:rPr>
              <a:t> in the following year)</a:t>
            </a:r>
            <a:endParaRPr lang="en-GB" sz="1600" b="1" i="0" u="none" strike="noStrike" cap="all" dirty="0">
              <a:solidFill>
                <a:schemeClr val="bg1"/>
              </a:solidFill>
              <a:effectLst/>
              <a:latin typeface="Open Sans" panose="020B0606030504020204" pitchFamily="34" charset="0"/>
            </a:endParaRPr>
          </a:p>
          <a:p>
            <a:endParaRPr lang="en-AT" sz="1600" dirty="0">
              <a:solidFill>
                <a:schemeClr val="bg1"/>
              </a:solidFill>
            </a:endParaRPr>
          </a:p>
        </p:txBody>
      </p:sp>
      <p:sp>
        <p:nvSpPr>
          <p:cNvPr id="6" name="TextBox 5">
            <a:extLst>
              <a:ext uri="{FF2B5EF4-FFF2-40B4-BE49-F238E27FC236}">
                <a16:creationId xmlns:a16="http://schemas.microsoft.com/office/drawing/2014/main" id="{17E22C55-88B5-EA3A-8FA1-330DA5EC4FA0}"/>
              </a:ext>
            </a:extLst>
          </p:cNvPr>
          <p:cNvSpPr txBox="1"/>
          <p:nvPr/>
        </p:nvSpPr>
        <p:spPr>
          <a:xfrm>
            <a:off x="508252" y="1382142"/>
            <a:ext cx="4868705" cy="4278094"/>
          </a:xfrm>
          <a:prstGeom prst="rect">
            <a:avLst/>
          </a:prstGeom>
          <a:noFill/>
        </p:spPr>
        <p:txBody>
          <a:bodyPr wrap="none" rtlCol="0">
            <a:spAutoFit/>
          </a:bodyPr>
          <a:lstStyle/>
          <a:p>
            <a:r>
              <a:rPr lang="en-GB" sz="1600" dirty="0" err="1">
                <a:solidFill>
                  <a:schemeClr val="bg1"/>
                </a:solidFill>
              </a:rPr>
              <a:t>Matei</a:t>
            </a:r>
            <a:r>
              <a:rPr lang="en-GB" sz="1600" dirty="0">
                <a:solidFill>
                  <a:schemeClr val="bg1"/>
                </a:solidFill>
              </a:rPr>
              <a:t> </a:t>
            </a:r>
            <a:r>
              <a:rPr lang="en-GB" sz="1600" dirty="0" err="1">
                <a:solidFill>
                  <a:schemeClr val="bg1"/>
                </a:solidFill>
              </a:rPr>
              <a:t>Bejenaru</a:t>
            </a:r>
            <a:r>
              <a:rPr lang="en-GB" sz="1600" dirty="0">
                <a:solidFill>
                  <a:schemeClr val="bg1"/>
                </a:solidFill>
              </a:rPr>
              <a:t> (RO)</a:t>
            </a:r>
          </a:p>
          <a:p>
            <a:r>
              <a:rPr lang="en-GB" sz="1600" dirty="0">
                <a:solidFill>
                  <a:schemeClr val="bg1"/>
                </a:solidFill>
              </a:rPr>
              <a:t>Michaela </a:t>
            </a:r>
            <a:r>
              <a:rPr lang="en-GB" sz="1600" dirty="0" err="1">
                <a:solidFill>
                  <a:schemeClr val="bg1"/>
                </a:solidFill>
              </a:rPr>
              <a:t>Bruckmüller</a:t>
            </a:r>
            <a:r>
              <a:rPr lang="en-GB" sz="1600" dirty="0">
                <a:solidFill>
                  <a:schemeClr val="bg1"/>
                </a:solidFill>
              </a:rPr>
              <a:t> (A)</a:t>
            </a:r>
          </a:p>
          <a:p>
            <a:r>
              <a:rPr lang="en-GB" sz="1600" dirty="0">
                <a:solidFill>
                  <a:schemeClr val="bg1"/>
                </a:solidFill>
              </a:rPr>
              <a:t>Pavlina </a:t>
            </a:r>
            <a:r>
              <a:rPr lang="en-GB" sz="1600" dirty="0" err="1">
                <a:solidFill>
                  <a:schemeClr val="bg1"/>
                </a:solidFill>
              </a:rPr>
              <a:t>Fichta</a:t>
            </a:r>
            <a:r>
              <a:rPr lang="en-GB" sz="1600" dirty="0">
                <a:solidFill>
                  <a:schemeClr val="bg1"/>
                </a:solidFill>
              </a:rPr>
              <a:t> </a:t>
            </a:r>
            <a:r>
              <a:rPr lang="en-GB" sz="1600" dirty="0" err="1">
                <a:solidFill>
                  <a:schemeClr val="bg1"/>
                </a:solidFill>
              </a:rPr>
              <a:t>Cierna</a:t>
            </a:r>
            <a:r>
              <a:rPr lang="en-GB" sz="1600" dirty="0">
                <a:solidFill>
                  <a:schemeClr val="bg1"/>
                </a:solidFill>
              </a:rPr>
              <a:t> (SK)</a:t>
            </a:r>
          </a:p>
          <a:p>
            <a:r>
              <a:rPr lang="en-GB" sz="1600" dirty="0">
                <a:solidFill>
                  <a:schemeClr val="bg1"/>
                </a:solidFill>
              </a:rPr>
              <a:t>Cosmin </a:t>
            </a:r>
            <a:r>
              <a:rPr lang="en-GB" sz="1600" dirty="0" err="1">
                <a:solidFill>
                  <a:schemeClr val="bg1"/>
                </a:solidFill>
              </a:rPr>
              <a:t>Gradinaru</a:t>
            </a:r>
            <a:r>
              <a:rPr lang="en-GB" sz="1600" dirty="0">
                <a:solidFill>
                  <a:schemeClr val="bg1"/>
                </a:solidFill>
              </a:rPr>
              <a:t> (RO)</a:t>
            </a:r>
          </a:p>
          <a:p>
            <a:r>
              <a:rPr lang="en-GB" sz="1600" dirty="0" err="1">
                <a:solidFill>
                  <a:schemeClr val="bg1"/>
                </a:solidFill>
              </a:rPr>
              <a:t>Iosif</a:t>
            </a:r>
            <a:r>
              <a:rPr lang="en-GB" sz="1600" dirty="0">
                <a:solidFill>
                  <a:schemeClr val="bg1"/>
                </a:solidFill>
              </a:rPr>
              <a:t> </a:t>
            </a:r>
            <a:r>
              <a:rPr lang="en-GB" sz="1600" dirty="0" err="1">
                <a:solidFill>
                  <a:schemeClr val="bg1"/>
                </a:solidFill>
              </a:rPr>
              <a:t>Kiraly</a:t>
            </a:r>
            <a:r>
              <a:rPr lang="en-GB" sz="1600" dirty="0">
                <a:solidFill>
                  <a:schemeClr val="bg1"/>
                </a:solidFill>
              </a:rPr>
              <a:t> / Mariana </a:t>
            </a:r>
            <a:r>
              <a:rPr lang="en-GB" sz="1600" dirty="0" err="1">
                <a:solidFill>
                  <a:schemeClr val="bg1"/>
                </a:solidFill>
              </a:rPr>
              <a:t>Celac</a:t>
            </a:r>
            <a:r>
              <a:rPr lang="en-GB" sz="1600" dirty="0">
                <a:solidFill>
                  <a:schemeClr val="bg1"/>
                </a:solidFill>
              </a:rPr>
              <a:t> / Marius </a:t>
            </a:r>
            <a:r>
              <a:rPr lang="en-GB" sz="1600" dirty="0" err="1">
                <a:solidFill>
                  <a:schemeClr val="bg1"/>
                </a:solidFill>
              </a:rPr>
              <a:t>Marcu-Lapadat</a:t>
            </a:r>
            <a:r>
              <a:rPr lang="en-GB" sz="1600" dirty="0">
                <a:solidFill>
                  <a:schemeClr val="bg1"/>
                </a:solidFill>
              </a:rPr>
              <a:t> (RO)</a:t>
            </a:r>
          </a:p>
          <a:p>
            <a:r>
              <a:rPr lang="en-GB" sz="1600" dirty="0">
                <a:solidFill>
                  <a:schemeClr val="bg1"/>
                </a:solidFill>
              </a:rPr>
              <a:t>Monika </a:t>
            </a:r>
            <a:r>
              <a:rPr lang="en-GB" sz="1600" dirty="0" err="1">
                <a:solidFill>
                  <a:schemeClr val="bg1"/>
                </a:solidFill>
              </a:rPr>
              <a:t>Kovacova</a:t>
            </a:r>
            <a:r>
              <a:rPr lang="en-GB" sz="1600" dirty="0">
                <a:solidFill>
                  <a:schemeClr val="bg1"/>
                </a:solidFill>
              </a:rPr>
              <a:t> (SK)</a:t>
            </a:r>
          </a:p>
          <a:p>
            <a:r>
              <a:rPr lang="en-GB" sz="1600" dirty="0">
                <a:solidFill>
                  <a:schemeClr val="bg1"/>
                </a:solidFill>
              </a:rPr>
              <a:t>Aydan </a:t>
            </a:r>
            <a:r>
              <a:rPr lang="en-GB" sz="1600" dirty="0" err="1">
                <a:solidFill>
                  <a:schemeClr val="bg1"/>
                </a:solidFill>
              </a:rPr>
              <a:t>Murtezaoglu</a:t>
            </a:r>
            <a:r>
              <a:rPr lang="en-GB" sz="1600" dirty="0">
                <a:solidFill>
                  <a:schemeClr val="bg1"/>
                </a:solidFill>
              </a:rPr>
              <a:t> (TR)</a:t>
            </a:r>
          </a:p>
          <a:p>
            <a:r>
              <a:rPr lang="en-GB" sz="1600" dirty="0" err="1">
                <a:solidFill>
                  <a:schemeClr val="bg1"/>
                </a:solidFill>
              </a:rPr>
              <a:t>Terez</a:t>
            </a:r>
            <a:r>
              <a:rPr lang="en-GB" sz="1600" dirty="0">
                <a:solidFill>
                  <a:schemeClr val="bg1"/>
                </a:solidFill>
              </a:rPr>
              <a:t> </a:t>
            </a:r>
            <a:r>
              <a:rPr lang="en-GB" sz="1600" dirty="0" err="1">
                <a:solidFill>
                  <a:schemeClr val="bg1"/>
                </a:solidFill>
              </a:rPr>
              <a:t>Orsos</a:t>
            </a:r>
            <a:r>
              <a:rPr lang="en-GB" sz="1600" dirty="0">
                <a:solidFill>
                  <a:schemeClr val="bg1"/>
                </a:solidFill>
              </a:rPr>
              <a:t> (HU)</a:t>
            </a:r>
          </a:p>
          <a:p>
            <a:r>
              <a:rPr lang="en-GB" sz="1600" dirty="0" err="1">
                <a:solidFill>
                  <a:schemeClr val="bg1"/>
                </a:solidFill>
              </a:rPr>
              <a:t>Nihad</a:t>
            </a:r>
            <a:r>
              <a:rPr lang="en-GB" sz="1600" dirty="0">
                <a:solidFill>
                  <a:schemeClr val="bg1"/>
                </a:solidFill>
              </a:rPr>
              <a:t> Nino </a:t>
            </a:r>
            <a:r>
              <a:rPr lang="en-GB" sz="1600" dirty="0" err="1">
                <a:solidFill>
                  <a:schemeClr val="bg1"/>
                </a:solidFill>
              </a:rPr>
              <a:t>Pusija</a:t>
            </a:r>
            <a:r>
              <a:rPr lang="en-GB" sz="1600" dirty="0">
                <a:solidFill>
                  <a:schemeClr val="bg1"/>
                </a:solidFill>
              </a:rPr>
              <a:t> (D/BiH)</a:t>
            </a:r>
          </a:p>
          <a:p>
            <a:r>
              <a:rPr lang="en-GB" sz="1600" dirty="0" err="1">
                <a:solidFill>
                  <a:schemeClr val="bg1"/>
                </a:solidFill>
              </a:rPr>
              <a:t>Gyöngyi</a:t>
            </a:r>
            <a:r>
              <a:rPr lang="en-GB" sz="1600" dirty="0">
                <a:solidFill>
                  <a:schemeClr val="bg1"/>
                </a:solidFill>
              </a:rPr>
              <a:t> </a:t>
            </a:r>
            <a:r>
              <a:rPr lang="en-GB" sz="1600" dirty="0" err="1">
                <a:solidFill>
                  <a:schemeClr val="bg1"/>
                </a:solidFill>
              </a:rPr>
              <a:t>Raczne</a:t>
            </a:r>
            <a:r>
              <a:rPr lang="en-GB" sz="1600" dirty="0">
                <a:solidFill>
                  <a:schemeClr val="bg1"/>
                </a:solidFill>
              </a:rPr>
              <a:t> </a:t>
            </a:r>
            <a:r>
              <a:rPr lang="en-GB" sz="1600" dirty="0" err="1">
                <a:solidFill>
                  <a:schemeClr val="bg1"/>
                </a:solidFill>
              </a:rPr>
              <a:t>Kalanyos</a:t>
            </a:r>
            <a:r>
              <a:rPr lang="en-GB" sz="1600" dirty="0">
                <a:solidFill>
                  <a:schemeClr val="bg1"/>
                </a:solidFill>
              </a:rPr>
              <a:t> (HU)</a:t>
            </a:r>
          </a:p>
          <a:p>
            <a:r>
              <a:rPr lang="en-GB" sz="1600" dirty="0">
                <a:solidFill>
                  <a:schemeClr val="bg1"/>
                </a:solidFill>
              </a:rPr>
              <a:t>Mario </a:t>
            </a:r>
            <a:r>
              <a:rPr lang="en-GB" sz="1600" dirty="0" err="1">
                <a:solidFill>
                  <a:schemeClr val="bg1"/>
                </a:solidFill>
              </a:rPr>
              <a:t>Rizzi</a:t>
            </a:r>
            <a:r>
              <a:rPr lang="en-GB" sz="1600" dirty="0">
                <a:solidFill>
                  <a:schemeClr val="bg1"/>
                </a:solidFill>
              </a:rPr>
              <a:t> (I), </a:t>
            </a:r>
            <a:r>
              <a:rPr lang="en-GB" sz="1600" dirty="0" err="1">
                <a:solidFill>
                  <a:schemeClr val="bg1"/>
                </a:solidFill>
              </a:rPr>
              <a:t>Erzen</a:t>
            </a:r>
            <a:r>
              <a:rPr lang="en-GB" sz="1600" dirty="0">
                <a:solidFill>
                  <a:schemeClr val="bg1"/>
                </a:solidFill>
              </a:rPr>
              <a:t> </a:t>
            </a:r>
            <a:r>
              <a:rPr lang="en-GB" sz="1600" dirty="0" err="1">
                <a:solidFill>
                  <a:schemeClr val="bg1"/>
                </a:solidFill>
              </a:rPr>
              <a:t>Shkololli</a:t>
            </a:r>
            <a:r>
              <a:rPr lang="en-GB" sz="1600" dirty="0">
                <a:solidFill>
                  <a:schemeClr val="bg1"/>
                </a:solidFill>
              </a:rPr>
              <a:t> (KOS)</a:t>
            </a:r>
          </a:p>
          <a:p>
            <a:r>
              <a:rPr lang="en-GB" sz="1600" dirty="0" err="1">
                <a:solidFill>
                  <a:schemeClr val="bg1"/>
                </a:solidFill>
              </a:rPr>
              <a:t>Mladen</a:t>
            </a:r>
            <a:r>
              <a:rPr lang="en-GB" sz="1600" dirty="0">
                <a:solidFill>
                  <a:schemeClr val="bg1"/>
                </a:solidFill>
              </a:rPr>
              <a:t> </a:t>
            </a:r>
            <a:r>
              <a:rPr lang="en-GB" sz="1600" dirty="0" err="1">
                <a:solidFill>
                  <a:schemeClr val="bg1"/>
                </a:solidFill>
              </a:rPr>
              <a:t>Stilinovic</a:t>
            </a:r>
            <a:r>
              <a:rPr lang="en-GB" sz="1600" dirty="0">
                <a:solidFill>
                  <a:schemeClr val="bg1"/>
                </a:solidFill>
              </a:rPr>
              <a:t> (HR)</a:t>
            </a:r>
          </a:p>
          <a:p>
            <a:r>
              <a:rPr lang="en-GB" sz="1600" dirty="0" err="1">
                <a:solidFill>
                  <a:schemeClr val="bg1"/>
                </a:solidFill>
              </a:rPr>
              <a:t>Ceija</a:t>
            </a:r>
            <a:r>
              <a:rPr lang="en-GB" sz="1600" dirty="0">
                <a:solidFill>
                  <a:schemeClr val="bg1"/>
                </a:solidFill>
              </a:rPr>
              <a:t> </a:t>
            </a:r>
            <a:r>
              <a:rPr lang="en-GB" sz="1600" dirty="0" err="1">
                <a:solidFill>
                  <a:schemeClr val="bg1"/>
                </a:solidFill>
              </a:rPr>
              <a:t>Stojka</a:t>
            </a:r>
            <a:r>
              <a:rPr lang="en-GB" sz="1600" dirty="0">
                <a:solidFill>
                  <a:schemeClr val="bg1"/>
                </a:solidFill>
              </a:rPr>
              <a:t> (A)</a:t>
            </a:r>
          </a:p>
          <a:p>
            <a:r>
              <a:rPr lang="en-GB" sz="1600" dirty="0">
                <a:solidFill>
                  <a:schemeClr val="bg1"/>
                </a:solidFill>
              </a:rPr>
              <a:t>Chad Evans Wyatt (USA/CZ)</a:t>
            </a:r>
          </a:p>
          <a:p>
            <a:r>
              <a:rPr lang="en-GB" sz="1600" dirty="0" err="1">
                <a:solidFill>
                  <a:schemeClr val="bg1"/>
                </a:solidFill>
              </a:rPr>
              <a:t>Dusan</a:t>
            </a:r>
            <a:r>
              <a:rPr lang="en-GB" sz="1600" dirty="0">
                <a:solidFill>
                  <a:schemeClr val="bg1"/>
                </a:solidFill>
              </a:rPr>
              <a:t> </a:t>
            </a:r>
            <a:r>
              <a:rPr lang="en-GB" sz="1600" dirty="0" err="1">
                <a:solidFill>
                  <a:schemeClr val="bg1"/>
                </a:solidFill>
              </a:rPr>
              <a:t>Zahoransky</a:t>
            </a:r>
            <a:r>
              <a:rPr lang="en-GB" sz="1600" dirty="0">
                <a:solidFill>
                  <a:schemeClr val="bg1"/>
                </a:solidFill>
              </a:rPr>
              <a:t> (CZ/SK)</a:t>
            </a:r>
          </a:p>
          <a:p>
            <a:br>
              <a:rPr lang="en-GB" sz="1600" dirty="0">
                <a:solidFill>
                  <a:schemeClr val="bg1"/>
                </a:solidFill>
              </a:rPr>
            </a:br>
            <a:endParaRPr lang="en-AT" sz="1600" dirty="0">
              <a:solidFill>
                <a:schemeClr val="bg1"/>
              </a:solidFill>
            </a:endParaRPr>
          </a:p>
        </p:txBody>
      </p:sp>
      <p:sp>
        <p:nvSpPr>
          <p:cNvPr id="10" name="TextBox 9">
            <a:extLst>
              <a:ext uri="{FF2B5EF4-FFF2-40B4-BE49-F238E27FC236}">
                <a16:creationId xmlns:a16="http://schemas.microsoft.com/office/drawing/2014/main" id="{470F220E-C574-0A5A-51EC-4AD6EC46EC02}"/>
              </a:ext>
            </a:extLst>
          </p:cNvPr>
          <p:cNvSpPr txBox="1"/>
          <p:nvPr/>
        </p:nvSpPr>
        <p:spPr>
          <a:xfrm>
            <a:off x="6632532" y="6168355"/>
            <a:ext cx="6100174" cy="276999"/>
          </a:xfrm>
          <a:prstGeom prst="rect">
            <a:avLst/>
          </a:prstGeom>
          <a:noFill/>
        </p:spPr>
        <p:txBody>
          <a:bodyPr wrap="square">
            <a:spAutoFit/>
          </a:bodyPr>
          <a:lstStyle/>
          <a:p>
            <a:r>
              <a:rPr lang="en-GB" sz="1200" b="0" i="0" u="none" strike="noStrike" dirty="0" err="1">
                <a:solidFill>
                  <a:schemeClr val="bg1"/>
                </a:solidFill>
                <a:effectLst/>
                <a:latin typeface="Arial" panose="020B0604020202020204" pitchFamily="34" charset="0"/>
              </a:rPr>
              <a:t>Nihad</a:t>
            </a:r>
            <a:r>
              <a:rPr lang="en-GB" sz="1200" b="0" i="0" u="none" strike="noStrike" dirty="0">
                <a:solidFill>
                  <a:schemeClr val="bg1"/>
                </a:solidFill>
                <a:effectLst/>
                <a:latin typeface="Arial" panose="020B0604020202020204" pitchFamily="34" charset="0"/>
              </a:rPr>
              <a:t> Nino </a:t>
            </a:r>
            <a:r>
              <a:rPr lang="en-GB" sz="1200" b="0" i="0" u="none" strike="noStrike" dirty="0" err="1">
                <a:solidFill>
                  <a:schemeClr val="bg1"/>
                </a:solidFill>
                <a:effectLst/>
                <a:latin typeface="Arial" panose="020B0604020202020204" pitchFamily="34" charset="0"/>
              </a:rPr>
              <a:t>Pusija</a:t>
            </a:r>
            <a:r>
              <a:rPr lang="en-GB" sz="1200" b="0" i="0" u="none" strike="noStrike" dirty="0">
                <a:solidFill>
                  <a:schemeClr val="bg1"/>
                </a:solidFill>
                <a:effectLst/>
                <a:latin typeface="Arial" panose="020B0604020202020204" pitchFamily="34" charset="0"/>
              </a:rPr>
              <a:t>, photo from the series "Ramadan Armani"</a:t>
            </a:r>
            <a:endParaRPr lang="en-AT" sz="1200" dirty="0">
              <a:solidFill>
                <a:schemeClr val="bg1"/>
              </a:solidFill>
            </a:endParaRPr>
          </a:p>
        </p:txBody>
      </p:sp>
      <p:pic>
        <p:nvPicPr>
          <p:cNvPr id="12" name="Picture 11" descr="A picture containing outdoor, person&#10;&#10;Description automatically generated">
            <a:extLst>
              <a:ext uri="{FF2B5EF4-FFF2-40B4-BE49-F238E27FC236}">
                <a16:creationId xmlns:a16="http://schemas.microsoft.com/office/drawing/2014/main" id="{8BF3116E-3197-47DF-9FAC-76EEC5053062}"/>
              </a:ext>
            </a:extLst>
          </p:cNvPr>
          <p:cNvPicPr>
            <a:picLocks noChangeAspect="1"/>
          </p:cNvPicPr>
          <p:nvPr/>
        </p:nvPicPr>
        <p:blipFill>
          <a:blip r:embed="rId2"/>
          <a:stretch>
            <a:fillRect/>
          </a:stretch>
        </p:blipFill>
        <p:spPr>
          <a:xfrm>
            <a:off x="6811616" y="1209825"/>
            <a:ext cx="3506402" cy="4831657"/>
          </a:xfrm>
          <a:prstGeom prst="rect">
            <a:avLst/>
          </a:prstGeom>
        </p:spPr>
      </p:pic>
    </p:spTree>
    <p:extLst>
      <p:ext uri="{BB962C8B-B14F-4D97-AF65-F5344CB8AC3E}">
        <p14:creationId xmlns:p14="http://schemas.microsoft.com/office/powerpoint/2010/main" val="208390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62301-E0A2-1071-4719-19D123C3F4FA}"/>
              </a:ext>
            </a:extLst>
          </p:cNvPr>
          <p:cNvSpPr txBox="1"/>
          <p:nvPr/>
        </p:nvSpPr>
        <p:spPr>
          <a:xfrm>
            <a:off x="203156" y="238777"/>
            <a:ext cx="3516540" cy="369332"/>
          </a:xfrm>
          <a:prstGeom prst="rect">
            <a:avLst/>
          </a:prstGeom>
          <a:noFill/>
        </p:spPr>
        <p:txBody>
          <a:bodyPr wrap="none" rtlCol="0">
            <a:spAutoFit/>
          </a:bodyPr>
          <a:lstStyle/>
          <a:p>
            <a:r>
              <a:rPr lang="en-AT" dirty="0">
                <a:solidFill>
                  <a:schemeClr val="bg1"/>
                </a:solidFill>
              </a:rPr>
              <a:t>Kitsch and the decorative as a style </a:t>
            </a:r>
          </a:p>
        </p:txBody>
      </p:sp>
      <p:pic>
        <p:nvPicPr>
          <p:cNvPr id="13" name="Picture 12" descr="A group of people in clothing&#10;&#10;Description automatically generated with low confidence">
            <a:extLst>
              <a:ext uri="{FF2B5EF4-FFF2-40B4-BE49-F238E27FC236}">
                <a16:creationId xmlns:a16="http://schemas.microsoft.com/office/drawing/2014/main" id="{39991FF7-608D-390C-E62F-5805AC6E49AD}"/>
              </a:ext>
            </a:extLst>
          </p:cNvPr>
          <p:cNvPicPr>
            <a:picLocks noChangeAspect="1"/>
          </p:cNvPicPr>
          <p:nvPr/>
        </p:nvPicPr>
        <p:blipFill>
          <a:blip r:embed="rId2"/>
          <a:stretch>
            <a:fillRect/>
          </a:stretch>
        </p:blipFill>
        <p:spPr>
          <a:xfrm>
            <a:off x="954065" y="702712"/>
            <a:ext cx="10283869" cy="5452576"/>
          </a:xfrm>
          <a:prstGeom prst="rect">
            <a:avLst/>
          </a:prstGeom>
        </p:spPr>
      </p:pic>
      <p:sp>
        <p:nvSpPr>
          <p:cNvPr id="14" name="TextBox 13">
            <a:extLst>
              <a:ext uri="{FF2B5EF4-FFF2-40B4-BE49-F238E27FC236}">
                <a16:creationId xmlns:a16="http://schemas.microsoft.com/office/drawing/2014/main" id="{0F4CB2B5-6CC2-F729-8D93-77FFE2554011}"/>
              </a:ext>
            </a:extLst>
          </p:cNvPr>
          <p:cNvSpPr txBox="1"/>
          <p:nvPr/>
        </p:nvSpPr>
        <p:spPr>
          <a:xfrm>
            <a:off x="3919057" y="6249891"/>
            <a:ext cx="4353884" cy="369332"/>
          </a:xfrm>
          <a:prstGeom prst="rect">
            <a:avLst/>
          </a:prstGeom>
          <a:noFill/>
        </p:spPr>
        <p:txBody>
          <a:bodyPr wrap="none" rtlCol="0">
            <a:spAutoFit/>
          </a:bodyPr>
          <a:lstStyle/>
          <a:p>
            <a:r>
              <a:rPr lang="en-GB" dirty="0">
                <a:solidFill>
                  <a:schemeClr val="bg1"/>
                </a:solidFill>
              </a:rPr>
              <a:t>Helena &amp; Erika </a:t>
            </a:r>
            <a:r>
              <a:rPr lang="en-GB" dirty="0" err="1">
                <a:solidFill>
                  <a:schemeClr val="bg1"/>
                </a:solidFill>
              </a:rPr>
              <a:t>Varga</a:t>
            </a:r>
            <a:r>
              <a:rPr lang="en-GB" dirty="0">
                <a:solidFill>
                  <a:schemeClr val="bg1"/>
                </a:solidFill>
              </a:rPr>
              <a:t>, https://</a:t>
            </a:r>
            <a:r>
              <a:rPr lang="en-GB" dirty="0" err="1">
                <a:solidFill>
                  <a:schemeClr val="bg1"/>
                </a:solidFill>
              </a:rPr>
              <a:t>romani.hu</a:t>
            </a:r>
            <a:r>
              <a:rPr lang="en-GB" dirty="0">
                <a:solidFill>
                  <a:schemeClr val="bg1"/>
                </a:solidFill>
              </a:rPr>
              <a:t>/</a:t>
            </a:r>
            <a:r>
              <a:rPr lang="en-GB" dirty="0" err="1">
                <a:solidFill>
                  <a:schemeClr val="bg1"/>
                </a:solidFill>
              </a:rPr>
              <a:t>en</a:t>
            </a:r>
            <a:r>
              <a:rPr lang="en-GB" dirty="0">
                <a:solidFill>
                  <a:schemeClr val="bg1"/>
                </a:solidFill>
              </a:rPr>
              <a:t>/</a:t>
            </a:r>
            <a:endParaRPr lang="en-AT" dirty="0">
              <a:solidFill>
                <a:schemeClr val="bg1"/>
              </a:solidFill>
            </a:endParaRPr>
          </a:p>
        </p:txBody>
      </p:sp>
      <p:pic>
        <p:nvPicPr>
          <p:cNvPr id="17" name="Picture 16" descr="Text&#10;&#10;Description automatically generated">
            <a:extLst>
              <a:ext uri="{FF2B5EF4-FFF2-40B4-BE49-F238E27FC236}">
                <a16:creationId xmlns:a16="http://schemas.microsoft.com/office/drawing/2014/main" id="{58BA9583-C3AB-C94F-11DB-03A99E280442}"/>
              </a:ext>
            </a:extLst>
          </p:cNvPr>
          <p:cNvPicPr>
            <a:picLocks noChangeAspect="1"/>
          </p:cNvPicPr>
          <p:nvPr/>
        </p:nvPicPr>
        <p:blipFill>
          <a:blip r:embed="rId3"/>
          <a:stretch>
            <a:fillRect/>
          </a:stretch>
        </p:blipFill>
        <p:spPr>
          <a:xfrm>
            <a:off x="2689894" y="702712"/>
            <a:ext cx="6604972" cy="2254801"/>
          </a:xfrm>
          <a:prstGeom prst="rect">
            <a:avLst/>
          </a:prstGeom>
        </p:spPr>
      </p:pic>
      <p:sp>
        <p:nvSpPr>
          <p:cNvPr id="18" name="TextBox 17">
            <a:extLst>
              <a:ext uri="{FF2B5EF4-FFF2-40B4-BE49-F238E27FC236}">
                <a16:creationId xmlns:a16="http://schemas.microsoft.com/office/drawing/2014/main" id="{5BA2A748-CF04-8F10-B10A-96E163D55340}"/>
              </a:ext>
            </a:extLst>
          </p:cNvPr>
          <p:cNvSpPr txBox="1"/>
          <p:nvPr/>
        </p:nvSpPr>
        <p:spPr>
          <a:xfrm>
            <a:off x="5920581" y="238777"/>
            <a:ext cx="5317353" cy="369332"/>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www.vogue.com</a:t>
            </a:r>
            <a:r>
              <a:rPr lang="en-GB" dirty="0">
                <a:solidFill>
                  <a:schemeClr val="bg1"/>
                </a:solidFill>
              </a:rPr>
              <a:t>/article/</a:t>
            </a:r>
            <a:r>
              <a:rPr lang="en-GB" dirty="0" err="1">
                <a:solidFill>
                  <a:schemeClr val="bg1"/>
                </a:solidFill>
              </a:rPr>
              <a:t>roma</a:t>
            </a:r>
            <a:r>
              <a:rPr lang="en-GB" dirty="0">
                <a:solidFill>
                  <a:schemeClr val="bg1"/>
                </a:solidFill>
              </a:rPr>
              <a:t>-activism-fashion</a:t>
            </a:r>
            <a:endParaRPr lang="en-AT" dirty="0">
              <a:solidFill>
                <a:schemeClr val="bg1"/>
              </a:solidFill>
            </a:endParaRPr>
          </a:p>
        </p:txBody>
      </p:sp>
    </p:spTree>
    <p:extLst>
      <p:ext uri="{BB962C8B-B14F-4D97-AF65-F5344CB8AC3E}">
        <p14:creationId xmlns:p14="http://schemas.microsoft.com/office/powerpoint/2010/main" val="407692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A2724-9809-30EA-B812-E243829330DD}"/>
              </a:ext>
            </a:extLst>
          </p:cNvPr>
          <p:cNvSpPr txBox="1"/>
          <p:nvPr/>
        </p:nvSpPr>
        <p:spPr>
          <a:xfrm>
            <a:off x="587861" y="576197"/>
            <a:ext cx="2641557" cy="646331"/>
          </a:xfrm>
          <a:prstGeom prst="rect">
            <a:avLst/>
          </a:prstGeom>
          <a:noFill/>
        </p:spPr>
        <p:txBody>
          <a:bodyPr wrap="none" rtlCol="0">
            <a:spAutoFit/>
          </a:bodyPr>
          <a:lstStyle/>
          <a:p>
            <a:r>
              <a:rPr lang="en-GB" dirty="0">
                <a:solidFill>
                  <a:schemeClr val="bg1"/>
                </a:solidFill>
              </a:rPr>
              <a:t>LACKA – </a:t>
            </a:r>
            <a:r>
              <a:rPr lang="en-GB" dirty="0" err="1">
                <a:solidFill>
                  <a:schemeClr val="bg1"/>
                </a:solidFill>
              </a:rPr>
              <a:t>Ladislava</a:t>
            </a:r>
            <a:r>
              <a:rPr lang="en-GB" dirty="0">
                <a:solidFill>
                  <a:schemeClr val="bg1"/>
                </a:solidFill>
              </a:rPr>
              <a:t> </a:t>
            </a:r>
            <a:r>
              <a:rPr lang="en-GB" dirty="0" err="1">
                <a:solidFill>
                  <a:schemeClr val="bg1"/>
                </a:solidFill>
              </a:rPr>
              <a:t>Gažiová</a:t>
            </a:r>
            <a:endParaRPr lang="en-GB" dirty="0">
              <a:solidFill>
                <a:schemeClr val="bg1"/>
              </a:solidFill>
            </a:endParaRPr>
          </a:p>
          <a:p>
            <a:endParaRPr lang="en-AT" dirty="0">
              <a:solidFill>
                <a:schemeClr val="bg1"/>
              </a:solidFill>
            </a:endParaRPr>
          </a:p>
        </p:txBody>
      </p:sp>
      <p:sp>
        <p:nvSpPr>
          <p:cNvPr id="5" name="TextBox 4">
            <a:extLst>
              <a:ext uri="{FF2B5EF4-FFF2-40B4-BE49-F238E27FC236}">
                <a16:creationId xmlns:a16="http://schemas.microsoft.com/office/drawing/2014/main" id="{A4444379-78A6-266F-7738-13FDE1BDFA44}"/>
              </a:ext>
            </a:extLst>
          </p:cNvPr>
          <p:cNvSpPr txBox="1"/>
          <p:nvPr/>
        </p:nvSpPr>
        <p:spPr>
          <a:xfrm>
            <a:off x="3045913" y="5627410"/>
            <a:ext cx="6100174" cy="369332"/>
          </a:xfrm>
          <a:prstGeom prst="rect">
            <a:avLst/>
          </a:prstGeom>
          <a:noFill/>
        </p:spPr>
        <p:txBody>
          <a:bodyPr wrap="square">
            <a:spAutoFit/>
          </a:bodyPr>
          <a:lstStyle/>
          <a:p>
            <a:r>
              <a:rPr lang="en-AT" dirty="0">
                <a:solidFill>
                  <a:schemeClr val="bg1"/>
                </a:solidFill>
              </a:rPr>
              <a:t>https://www.artlist.cz/en/lacka-ladislava-gaziova-618-video/</a:t>
            </a:r>
          </a:p>
        </p:txBody>
      </p:sp>
      <p:pic>
        <p:nvPicPr>
          <p:cNvPr id="8" name="Picture 7" descr="A person with long hair&#10;&#10;Description automatically generated with low confidence">
            <a:extLst>
              <a:ext uri="{FF2B5EF4-FFF2-40B4-BE49-F238E27FC236}">
                <a16:creationId xmlns:a16="http://schemas.microsoft.com/office/drawing/2014/main" id="{3C43D9E9-12CF-AAC0-895B-41F5FEAD1CFD}"/>
              </a:ext>
            </a:extLst>
          </p:cNvPr>
          <p:cNvPicPr>
            <a:picLocks noChangeAspect="1"/>
          </p:cNvPicPr>
          <p:nvPr/>
        </p:nvPicPr>
        <p:blipFill>
          <a:blip r:embed="rId2"/>
          <a:stretch>
            <a:fillRect/>
          </a:stretch>
        </p:blipFill>
        <p:spPr>
          <a:xfrm>
            <a:off x="2286000" y="1289050"/>
            <a:ext cx="7620000" cy="4279900"/>
          </a:xfrm>
          <a:prstGeom prst="rect">
            <a:avLst/>
          </a:prstGeom>
        </p:spPr>
      </p:pic>
    </p:spTree>
    <p:extLst>
      <p:ext uri="{BB962C8B-B14F-4D97-AF65-F5344CB8AC3E}">
        <p14:creationId xmlns:p14="http://schemas.microsoft.com/office/powerpoint/2010/main" val="286449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3C9949-814F-460B-A15F-3F27A98B6036}"/>
              </a:ext>
            </a:extLst>
          </p:cNvPr>
          <p:cNvSpPr txBox="1"/>
          <p:nvPr/>
        </p:nvSpPr>
        <p:spPr>
          <a:xfrm>
            <a:off x="698500" y="676961"/>
            <a:ext cx="4508500" cy="646331"/>
          </a:xfrm>
          <a:prstGeom prst="rect">
            <a:avLst/>
          </a:prstGeom>
          <a:noFill/>
        </p:spPr>
        <p:txBody>
          <a:bodyPr wrap="square">
            <a:spAutoFit/>
          </a:bodyPr>
          <a:lstStyle/>
          <a:p>
            <a:r>
              <a:rPr lang="en-GB" b="0" i="1" u="none" strike="noStrike" dirty="0">
                <a:solidFill>
                  <a:schemeClr val="bg1"/>
                </a:solidFill>
                <a:effectLst/>
                <a:latin typeface="Roboto" panose="02000000000000000000" pitchFamily="2" charset="0"/>
              </a:rPr>
              <a:t>O </a:t>
            </a:r>
            <a:r>
              <a:rPr lang="en-GB" b="0" i="1" u="none" strike="noStrike" dirty="0" err="1">
                <a:solidFill>
                  <a:schemeClr val="bg1"/>
                </a:solidFill>
                <a:effectLst/>
                <a:latin typeface="Roboto" panose="02000000000000000000" pitchFamily="2" charset="0"/>
              </a:rPr>
              <a:t>kosmos</a:t>
            </a:r>
            <a:r>
              <a:rPr lang="en-GB" b="0" i="1" u="none" strike="noStrike" dirty="0">
                <a:solidFill>
                  <a:schemeClr val="bg1"/>
                </a:solidFill>
                <a:effectLst/>
                <a:latin typeface="Roboto" panose="02000000000000000000" pitchFamily="2" charset="0"/>
              </a:rPr>
              <a:t> </a:t>
            </a:r>
            <a:r>
              <a:rPr lang="en-GB" b="0" i="1" u="none" strike="noStrike" dirty="0" err="1">
                <a:solidFill>
                  <a:schemeClr val="bg1"/>
                </a:solidFill>
                <a:effectLst/>
                <a:latin typeface="Roboto" panose="02000000000000000000" pitchFamily="2" charset="0"/>
              </a:rPr>
              <a:t>hino</a:t>
            </a:r>
            <a:r>
              <a:rPr lang="en-GB" b="0" i="1" u="none" strike="noStrike" dirty="0">
                <a:solidFill>
                  <a:schemeClr val="bg1"/>
                </a:solidFill>
                <a:effectLst/>
                <a:latin typeface="Roboto" panose="02000000000000000000" pitchFamily="2" charset="0"/>
              </a:rPr>
              <a:t> </a:t>
            </a:r>
            <a:r>
              <a:rPr lang="en-GB" b="0" i="1" u="none" strike="noStrike" dirty="0" err="1">
                <a:solidFill>
                  <a:schemeClr val="bg1"/>
                </a:solidFill>
                <a:effectLst/>
                <a:latin typeface="Roboto" panose="02000000000000000000" pitchFamily="2" charset="0"/>
              </a:rPr>
              <a:t>kalo</a:t>
            </a:r>
            <a:r>
              <a:rPr lang="en-GB" b="0" i="1" u="none" strike="noStrike" dirty="0">
                <a:solidFill>
                  <a:schemeClr val="bg1"/>
                </a:solidFill>
                <a:effectLst/>
                <a:latin typeface="Roboto" panose="02000000000000000000" pitchFamily="2" charset="0"/>
              </a:rPr>
              <a:t>/The Universe is Black,</a:t>
            </a:r>
            <a:r>
              <a:rPr lang="en-GB" b="0" i="0" u="none" strike="noStrike" dirty="0">
                <a:solidFill>
                  <a:schemeClr val="bg1"/>
                </a:solidFill>
                <a:effectLst/>
                <a:latin typeface="Roboto" panose="02000000000000000000" pitchFamily="2" charset="0"/>
              </a:rPr>
              <a:t>  2017, Moravian Gallery in Brno,</a:t>
            </a:r>
            <a:endParaRPr lang="en-AT" dirty="0">
              <a:solidFill>
                <a:schemeClr val="bg1"/>
              </a:solidFill>
            </a:endParaRPr>
          </a:p>
        </p:txBody>
      </p:sp>
      <p:pic>
        <p:nvPicPr>
          <p:cNvPr id="7" name="Picture 6" descr="A person wearing a garment&#10;&#10;Description automatically generated with low confidence">
            <a:extLst>
              <a:ext uri="{FF2B5EF4-FFF2-40B4-BE49-F238E27FC236}">
                <a16:creationId xmlns:a16="http://schemas.microsoft.com/office/drawing/2014/main" id="{1AC1E90A-5F8F-8930-076D-87515C19E9ED}"/>
              </a:ext>
            </a:extLst>
          </p:cNvPr>
          <p:cNvPicPr>
            <a:picLocks noChangeAspect="1"/>
          </p:cNvPicPr>
          <p:nvPr/>
        </p:nvPicPr>
        <p:blipFill>
          <a:blip r:embed="rId2"/>
          <a:stretch>
            <a:fillRect/>
          </a:stretch>
        </p:blipFill>
        <p:spPr>
          <a:xfrm>
            <a:off x="698500" y="1625600"/>
            <a:ext cx="4508500" cy="3606800"/>
          </a:xfrm>
          <a:prstGeom prst="rect">
            <a:avLst/>
          </a:prstGeom>
        </p:spPr>
      </p:pic>
      <p:sp>
        <p:nvSpPr>
          <p:cNvPr id="8" name="TextBox 7">
            <a:extLst>
              <a:ext uri="{FF2B5EF4-FFF2-40B4-BE49-F238E27FC236}">
                <a16:creationId xmlns:a16="http://schemas.microsoft.com/office/drawing/2014/main" id="{0B990551-792F-1A69-3941-0BB03C940DBE}"/>
              </a:ext>
            </a:extLst>
          </p:cNvPr>
          <p:cNvSpPr txBox="1"/>
          <p:nvPr/>
        </p:nvSpPr>
        <p:spPr>
          <a:xfrm>
            <a:off x="698501" y="5232399"/>
            <a:ext cx="4508500" cy="800219"/>
          </a:xfrm>
          <a:prstGeom prst="rect">
            <a:avLst/>
          </a:prstGeom>
          <a:noFill/>
        </p:spPr>
        <p:txBody>
          <a:bodyPr wrap="square" rtlCol="0">
            <a:spAutoFit/>
          </a:bodyPr>
          <a:lstStyle/>
          <a:p>
            <a:r>
              <a:rPr lang="en-GB" sz="1400" b="0" i="0" u="none" strike="noStrike" dirty="0" err="1">
                <a:solidFill>
                  <a:schemeClr val="bg1"/>
                </a:solidFill>
                <a:effectLst/>
                <a:latin typeface="Raleway" pitchFamily="2" charset="77"/>
              </a:rPr>
              <a:t>Ladislava</a:t>
            </a:r>
            <a:r>
              <a:rPr lang="en-GB" sz="1400" b="0" i="0" u="none" strike="noStrike" dirty="0">
                <a:solidFill>
                  <a:schemeClr val="bg1"/>
                </a:solidFill>
                <a:effectLst/>
                <a:latin typeface="Raleway" pitchFamily="2" charset="77"/>
              </a:rPr>
              <a:t> </a:t>
            </a:r>
            <a:r>
              <a:rPr lang="en-GB" sz="1400" b="0" i="0" u="none" strike="noStrike" dirty="0" err="1">
                <a:solidFill>
                  <a:schemeClr val="bg1"/>
                </a:solidFill>
                <a:effectLst/>
                <a:latin typeface="Raleway" pitchFamily="2" charset="77"/>
              </a:rPr>
              <a:t>Gažiová</a:t>
            </a:r>
            <a:r>
              <a:rPr lang="en-GB" sz="1400" b="0" i="0" u="none" strike="noStrike" dirty="0">
                <a:solidFill>
                  <a:schemeClr val="bg1"/>
                </a:solidFill>
                <a:effectLst/>
                <a:latin typeface="Raleway" pitchFamily="2" charset="77"/>
              </a:rPr>
              <a:t>, </a:t>
            </a:r>
          </a:p>
          <a:p>
            <a:r>
              <a:rPr lang="en-GB" sz="1400" b="0" i="0" u="none" strike="noStrike" dirty="0">
                <a:solidFill>
                  <a:schemeClr val="bg1"/>
                </a:solidFill>
                <a:effectLst/>
                <a:latin typeface="Raleway" pitchFamily="2" charset="77"/>
              </a:rPr>
              <a:t>https://</a:t>
            </a:r>
            <a:r>
              <a:rPr lang="en-GB" sz="1400" b="0" i="0" u="none" strike="noStrike" dirty="0" err="1">
                <a:solidFill>
                  <a:schemeClr val="bg1"/>
                </a:solidFill>
                <a:effectLst/>
                <a:latin typeface="Raleway" pitchFamily="2" charset="77"/>
              </a:rPr>
              <a:t>www.artmap.cz</a:t>
            </a:r>
            <a:r>
              <a:rPr lang="en-GB" sz="1400" b="0" i="0" u="none" strike="noStrike" dirty="0">
                <a:solidFill>
                  <a:schemeClr val="bg1"/>
                </a:solidFill>
                <a:effectLst/>
                <a:latin typeface="Raleway" pitchFamily="2" charset="77"/>
              </a:rPr>
              <a:t>/artist/</a:t>
            </a:r>
            <a:r>
              <a:rPr lang="en-GB" sz="1400" b="0" i="0" u="none" strike="noStrike" dirty="0" err="1">
                <a:solidFill>
                  <a:schemeClr val="bg1"/>
                </a:solidFill>
                <a:effectLst/>
                <a:latin typeface="Raleway" pitchFamily="2" charset="77"/>
              </a:rPr>
              <a:t>ladislava-gaziova</a:t>
            </a:r>
            <a:r>
              <a:rPr lang="en-GB" sz="1400" b="0" i="0" u="none" strike="noStrike" dirty="0">
                <a:solidFill>
                  <a:schemeClr val="bg1"/>
                </a:solidFill>
                <a:effectLst/>
                <a:latin typeface="Raleway" pitchFamily="2" charset="77"/>
              </a:rPr>
              <a:t>/</a:t>
            </a:r>
          </a:p>
          <a:p>
            <a:endParaRPr lang="en-AT" dirty="0">
              <a:solidFill>
                <a:schemeClr val="bg1"/>
              </a:solidFill>
            </a:endParaRPr>
          </a:p>
        </p:txBody>
      </p:sp>
      <p:sp>
        <p:nvSpPr>
          <p:cNvPr id="9" name="TextBox 8">
            <a:extLst>
              <a:ext uri="{FF2B5EF4-FFF2-40B4-BE49-F238E27FC236}">
                <a16:creationId xmlns:a16="http://schemas.microsoft.com/office/drawing/2014/main" id="{0DF31FC7-959C-AFBB-330A-0D31680C24B1}"/>
              </a:ext>
            </a:extLst>
          </p:cNvPr>
          <p:cNvSpPr txBox="1"/>
          <p:nvPr/>
        </p:nvSpPr>
        <p:spPr>
          <a:xfrm>
            <a:off x="5995029" y="676961"/>
            <a:ext cx="5511171" cy="923330"/>
          </a:xfrm>
          <a:prstGeom prst="rect">
            <a:avLst/>
          </a:prstGeom>
          <a:noFill/>
        </p:spPr>
        <p:txBody>
          <a:bodyPr wrap="square" rtlCol="0">
            <a:spAutoFit/>
          </a:bodyPr>
          <a:lstStyle/>
          <a:p>
            <a:r>
              <a:rPr lang="en-GB" dirty="0" err="1">
                <a:solidFill>
                  <a:schemeClr val="bg1"/>
                </a:solidFill>
              </a:rPr>
              <a:t>Phundrado</a:t>
            </a:r>
            <a:r>
              <a:rPr lang="en-GB" dirty="0">
                <a:solidFill>
                  <a:schemeClr val="bg1"/>
                </a:solidFill>
              </a:rPr>
              <a:t> </a:t>
            </a:r>
            <a:r>
              <a:rPr lang="en-GB" dirty="0" err="1">
                <a:solidFill>
                  <a:schemeClr val="bg1"/>
                </a:solidFill>
              </a:rPr>
              <a:t>drom</a:t>
            </a:r>
            <a:r>
              <a:rPr lang="en-GB" dirty="0">
                <a:solidFill>
                  <a:schemeClr val="bg1"/>
                </a:solidFill>
              </a:rPr>
              <a:t> / The Open Road, Ethnographic Museum, Prague, </a:t>
            </a:r>
            <a:r>
              <a:rPr lang="en-AT" b="0" i="0" u="none" strike="noStrike" dirty="0">
                <a:solidFill>
                  <a:srgbClr val="A80042"/>
                </a:solidFill>
                <a:effectLst/>
                <a:latin typeface="Roboto Condensed" panose="02000000000000000000" pitchFamily="2" charset="0"/>
              </a:rPr>
              <a:t> 3. 6. 2022 – 31. 5. 2024</a:t>
            </a:r>
            <a:endParaRPr lang="en-GB" dirty="0">
              <a:solidFill>
                <a:schemeClr val="bg1"/>
              </a:solidFill>
            </a:endParaRPr>
          </a:p>
          <a:p>
            <a:endParaRPr lang="en-AT" dirty="0">
              <a:solidFill>
                <a:schemeClr val="bg1"/>
              </a:solidFill>
            </a:endParaRPr>
          </a:p>
        </p:txBody>
      </p:sp>
      <p:sp>
        <p:nvSpPr>
          <p:cNvPr id="10" name="TextBox 9">
            <a:extLst>
              <a:ext uri="{FF2B5EF4-FFF2-40B4-BE49-F238E27FC236}">
                <a16:creationId xmlns:a16="http://schemas.microsoft.com/office/drawing/2014/main" id="{FBF9974C-E7D6-D44D-19C8-20F7B5AC120E}"/>
              </a:ext>
            </a:extLst>
          </p:cNvPr>
          <p:cNvSpPr txBox="1"/>
          <p:nvPr/>
        </p:nvSpPr>
        <p:spPr>
          <a:xfrm>
            <a:off x="5995029" y="5447843"/>
            <a:ext cx="5912808" cy="584775"/>
          </a:xfrm>
          <a:prstGeom prst="rect">
            <a:avLst/>
          </a:prstGeom>
          <a:noFill/>
        </p:spPr>
        <p:txBody>
          <a:bodyPr wrap="square" rtlCol="0">
            <a:spAutoFit/>
          </a:bodyPr>
          <a:lstStyle/>
          <a:p>
            <a:r>
              <a:rPr lang="en-GB" sz="1600" dirty="0">
                <a:solidFill>
                  <a:schemeClr val="bg1"/>
                </a:solidFill>
              </a:rPr>
              <a:t>https://</a:t>
            </a:r>
            <a:r>
              <a:rPr lang="en-GB" sz="1600" dirty="0" err="1">
                <a:solidFill>
                  <a:schemeClr val="bg1"/>
                </a:solidFill>
              </a:rPr>
              <a:t>www.nm.cz</a:t>
            </a:r>
            <a:r>
              <a:rPr lang="en-GB" sz="1600" dirty="0">
                <a:solidFill>
                  <a:schemeClr val="bg1"/>
                </a:solidFill>
              </a:rPr>
              <a:t>/</a:t>
            </a:r>
            <a:r>
              <a:rPr lang="en-GB" sz="1600" dirty="0" err="1">
                <a:solidFill>
                  <a:schemeClr val="bg1"/>
                </a:solidFill>
              </a:rPr>
              <a:t>en</a:t>
            </a:r>
            <a:r>
              <a:rPr lang="en-GB" sz="1600" dirty="0">
                <a:solidFill>
                  <a:schemeClr val="bg1"/>
                </a:solidFill>
              </a:rPr>
              <a:t>/program/exhibitions/phundrado-drom-the-open-road#gallery-9</a:t>
            </a:r>
            <a:endParaRPr lang="en-AT" sz="1600" dirty="0">
              <a:solidFill>
                <a:schemeClr val="bg1"/>
              </a:solidFill>
            </a:endParaRPr>
          </a:p>
        </p:txBody>
      </p:sp>
      <p:pic>
        <p:nvPicPr>
          <p:cNvPr id="12" name="Picture 11" descr="A picture containing text, indoor, window, shop&#10;&#10;Description automatically generated">
            <a:extLst>
              <a:ext uri="{FF2B5EF4-FFF2-40B4-BE49-F238E27FC236}">
                <a16:creationId xmlns:a16="http://schemas.microsoft.com/office/drawing/2014/main" id="{F7EF94C6-A89A-6336-14F5-7DA460A61B66}"/>
              </a:ext>
            </a:extLst>
          </p:cNvPr>
          <p:cNvPicPr>
            <a:picLocks noChangeAspect="1"/>
          </p:cNvPicPr>
          <p:nvPr/>
        </p:nvPicPr>
        <p:blipFill>
          <a:blip r:embed="rId3"/>
          <a:stretch>
            <a:fillRect/>
          </a:stretch>
        </p:blipFill>
        <p:spPr>
          <a:xfrm>
            <a:off x="6096000" y="1625600"/>
            <a:ext cx="5410200" cy="3606800"/>
          </a:xfrm>
          <a:prstGeom prst="rect">
            <a:avLst/>
          </a:prstGeom>
        </p:spPr>
      </p:pic>
    </p:spTree>
    <p:extLst>
      <p:ext uri="{BB962C8B-B14F-4D97-AF65-F5344CB8AC3E}">
        <p14:creationId xmlns:p14="http://schemas.microsoft.com/office/powerpoint/2010/main" val="3958682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7F47AF-51F2-FBE9-6243-30F902F6A1F0}"/>
              </a:ext>
            </a:extLst>
          </p:cNvPr>
          <p:cNvSpPr txBox="1"/>
          <p:nvPr/>
        </p:nvSpPr>
        <p:spPr>
          <a:xfrm>
            <a:off x="800100" y="474845"/>
            <a:ext cx="5027851" cy="369332"/>
          </a:xfrm>
          <a:prstGeom prst="rect">
            <a:avLst/>
          </a:prstGeom>
          <a:noFill/>
        </p:spPr>
        <p:txBody>
          <a:bodyPr wrap="none" rtlCol="0">
            <a:spAutoFit/>
          </a:bodyPr>
          <a:lstStyle/>
          <a:p>
            <a:r>
              <a:rPr lang="en-GB" dirty="0" err="1">
                <a:solidFill>
                  <a:schemeClr val="bg1"/>
                </a:solidFill>
              </a:rPr>
              <a:t>BíLá</a:t>
            </a:r>
            <a:r>
              <a:rPr lang="en-GB" dirty="0">
                <a:solidFill>
                  <a:schemeClr val="bg1"/>
                </a:solidFill>
              </a:rPr>
              <a:t> </a:t>
            </a:r>
            <a:r>
              <a:rPr lang="en-GB" dirty="0" err="1">
                <a:solidFill>
                  <a:schemeClr val="bg1"/>
                </a:solidFill>
              </a:rPr>
              <a:t>Místa</a:t>
            </a:r>
            <a:r>
              <a:rPr lang="en-GB" dirty="0">
                <a:solidFill>
                  <a:schemeClr val="bg1"/>
                </a:solidFill>
              </a:rPr>
              <a:t>, </a:t>
            </a:r>
            <a:r>
              <a:rPr lang="en-GB" dirty="0" err="1">
                <a:solidFill>
                  <a:schemeClr val="bg1"/>
                </a:solidFill>
              </a:rPr>
              <a:t>Hranicář</a:t>
            </a:r>
            <a:r>
              <a:rPr lang="en-GB" dirty="0">
                <a:solidFill>
                  <a:schemeClr val="bg1"/>
                </a:solidFill>
              </a:rPr>
              <a:t> Gallery, </a:t>
            </a:r>
            <a:r>
              <a:rPr lang="en-GB" dirty="0" err="1">
                <a:solidFill>
                  <a:schemeClr val="bg1"/>
                </a:solidFill>
              </a:rPr>
              <a:t>Ustí</a:t>
            </a:r>
            <a:r>
              <a:rPr lang="en-GB" dirty="0">
                <a:solidFill>
                  <a:schemeClr val="bg1"/>
                </a:solidFill>
              </a:rPr>
              <a:t> </a:t>
            </a:r>
            <a:r>
              <a:rPr lang="en-GB" dirty="0" err="1">
                <a:solidFill>
                  <a:schemeClr val="bg1"/>
                </a:solidFill>
              </a:rPr>
              <a:t>nad</a:t>
            </a:r>
            <a:r>
              <a:rPr lang="en-GB" dirty="0">
                <a:solidFill>
                  <a:schemeClr val="bg1"/>
                </a:solidFill>
              </a:rPr>
              <a:t> Labem (2020) </a:t>
            </a:r>
            <a:endParaRPr lang="en-AT" dirty="0">
              <a:solidFill>
                <a:schemeClr val="bg1"/>
              </a:solidFill>
            </a:endParaRPr>
          </a:p>
        </p:txBody>
      </p:sp>
      <p:pic>
        <p:nvPicPr>
          <p:cNvPr id="12" name="Picture 11" descr="A room with art on the walls&#10;&#10;Description automatically generated with low confidence">
            <a:extLst>
              <a:ext uri="{FF2B5EF4-FFF2-40B4-BE49-F238E27FC236}">
                <a16:creationId xmlns:a16="http://schemas.microsoft.com/office/drawing/2014/main" id="{FB75F57A-0EBE-A435-7271-060EFE584ED2}"/>
              </a:ext>
            </a:extLst>
          </p:cNvPr>
          <p:cNvPicPr>
            <a:picLocks noChangeAspect="1"/>
          </p:cNvPicPr>
          <p:nvPr/>
        </p:nvPicPr>
        <p:blipFill>
          <a:blip r:embed="rId2"/>
          <a:stretch>
            <a:fillRect/>
          </a:stretch>
        </p:blipFill>
        <p:spPr>
          <a:xfrm>
            <a:off x="800100" y="1014413"/>
            <a:ext cx="7772400" cy="5183005"/>
          </a:xfrm>
          <a:prstGeom prst="rect">
            <a:avLst/>
          </a:prstGeom>
        </p:spPr>
      </p:pic>
      <p:sp>
        <p:nvSpPr>
          <p:cNvPr id="14" name="TextBox 13">
            <a:extLst>
              <a:ext uri="{FF2B5EF4-FFF2-40B4-BE49-F238E27FC236}">
                <a16:creationId xmlns:a16="http://schemas.microsoft.com/office/drawing/2014/main" id="{BF4BA325-9168-7A7C-C206-53CBB181D857}"/>
              </a:ext>
            </a:extLst>
          </p:cNvPr>
          <p:cNvSpPr txBox="1"/>
          <p:nvPr/>
        </p:nvSpPr>
        <p:spPr>
          <a:xfrm>
            <a:off x="800099" y="6211705"/>
            <a:ext cx="10444163" cy="276999"/>
          </a:xfrm>
          <a:prstGeom prst="rect">
            <a:avLst/>
          </a:prstGeom>
          <a:noFill/>
        </p:spPr>
        <p:txBody>
          <a:bodyPr wrap="square">
            <a:spAutoFit/>
          </a:bodyPr>
          <a:lstStyle/>
          <a:p>
            <a:r>
              <a:rPr lang="en-AT" sz="1200" dirty="0">
                <a:solidFill>
                  <a:schemeClr val="bg1"/>
                </a:solidFill>
              </a:rPr>
              <a:t>https://artalk.cz/2020/10/05/roma-lives-matter-v-hranicari/?fbclid=IwAR2zbG0yCtwDxh874ZrCspWpNciDXDcyPXIozFszM1hilHljIcTH42TT3Dw</a:t>
            </a:r>
          </a:p>
        </p:txBody>
      </p:sp>
      <p:pic>
        <p:nvPicPr>
          <p:cNvPr id="16" name="Picture 15" descr="A picture containing text&#10;&#10;Description automatically generated">
            <a:extLst>
              <a:ext uri="{FF2B5EF4-FFF2-40B4-BE49-F238E27FC236}">
                <a16:creationId xmlns:a16="http://schemas.microsoft.com/office/drawing/2014/main" id="{0FF1BAED-C57E-68D8-62F9-9789095156F3}"/>
              </a:ext>
            </a:extLst>
          </p:cNvPr>
          <p:cNvPicPr>
            <a:picLocks noChangeAspect="1"/>
          </p:cNvPicPr>
          <p:nvPr/>
        </p:nvPicPr>
        <p:blipFill>
          <a:blip r:embed="rId3"/>
          <a:stretch>
            <a:fillRect/>
          </a:stretch>
        </p:blipFill>
        <p:spPr>
          <a:xfrm>
            <a:off x="7629524" y="62615"/>
            <a:ext cx="4488655" cy="2609031"/>
          </a:xfrm>
          <a:prstGeom prst="rect">
            <a:avLst/>
          </a:prstGeom>
        </p:spPr>
      </p:pic>
    </p:spTree>
    <p:extLst>
      <p:ext uri="{BB962C8B-B14F-4D97-AF65-F5344CB8AC3E}">
        <p14:creationId xmlns:p14="http://schemas.microsoft.com/office/powerpoint/2010/main" val="978092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F6F080-8ECD-82F7-E0C5-4DCA8F8E0833}"/>
              </a:ext>
            </a:extLst>
          </p:cNvPr>
          <p:cNvSpPr txBox="1"/>
          <p:nvPr/>
        </p:nvSpPr>
        <p:spPr>
          <a:xfrm>
            <a:off x="628651" y="614363"/>
            <a:ext cx="4457374" cy="369332"/>
          </a:xfrm>
          <a:prstGeom prst="rect">
            <a:avLst/>
          </a:prstGeom>
          <a:noFill/>
        </p:spPr>
        <p:txBody>
          <a:bodyPr wrap="none" rtlCol="0">
            <a:spAutoFit/>
          </a:bodyPr>
          <a:lstStyle/>
          <a:p>
            <a:r>
              <a:rPr lang="en-AT" dirty="0">
                <a:solidFill>
                  <a:schemeClr val="bg1"/>
                </a:solidFill>
              </a:rPr>
              <a:t>Romane Kale Panthera / Roma Black Panthers</a:t>
            </a:r>
          </a:p>
        </p:txBody>
      </p:sp>
      <p:pic>
        <p:nvPicPr>
          <p:cNvPr id="5" name="Picture 4" descr="A group of people sitting at a table with food and drinks&#10;&#10;Description automatically generated with low confidence">
            <a:extLst>
              <a:ext uri="{FF2B5EF4-FFF2-40B4-BE49-F238E27FC236}">
                <a16:creationId xmlns:a16="http://schemas.microsoft.com/office/drawing/2014/main" id="{869DD51C-BDA2-24CA-EFA7-F30143B644B0}"/>
              </a:ext>
            </a:extLst>
          </p:cNvPr>
          <p:cNvPicPr>
            <a:picLocks noChangeAspect="1"/>
          </p:cNvPicPr>
          <p:nvPr/>
        </p:nvPicPr>
        <p:blipFill>
          <a:blip r:embed="rId2"/>
          <a:stretch>
            <a:fillRect/>
          </a:stretch>
        </p:blipFill>
        <p:spPr>
          <a:xfrm>
            <a:off x="5418319" y="0"/>
            <a:ext cx="5155835" cy="6858000"/>
          </a:xfrm>
          <a:prstGeom prst="rect">
            <a:avLst/>
          </a:prstGeom>
        </p:spPr>
      </p:pic>
      <p:sp>
        <p:nvSpPr>
          <p:cNvPr id="7" name="TextBox 6">
            <a:extLst>
              <a:ext uri="{FF2B5EF4-FFF2-40B4-BE49-F238E27FC236}">
                <a16:creationId xmlns:a16="http://schemas.microsoft.com/office/drawing/2014/main" id="{4F2CD7B1-24AA-1CDB-39CF-6EA0E26D4A25}"/>
              </a:ext>
            </a:extLst>
          </p:cNvPr>
          <p:cNvSpPr txBox="1"/>
          <p:nvPr/>
        </p:nvSpPr>
        <p:spPr>
          <a:xfrm>
            <a:off x="1378943" y="6372225"/>
            <a:ext cx="4039376" cy="369332"/>
          </a:xfrm>
          <a:prstGeom prst="rect">
            <a:avLst/>
          </a:prstGeom>
          <a:noFill/>
        </p:spPr>
        <p:txBody>
          <a:bodyPr wrap="none" rtlCol="0">
            <a:spAutoFit/>
          </a:bodyPr>
          <a:lstStyle/>
          <a:p>
            <a:r>
              <a:rPr lang="en-GB" dirty="0">
                <a:solidFill>
                  <a:schemeClr val="bg1"/>
                </a:solidFill>
              </a:rPr>
              <a:t>http://</a:t>
            </a:r>
            <a:r>
              <a:rPr lang="en-GB" dirty="0" err="1">
                <a:solidFill>
                  <a:schemeClr val="bg1"/>
                </a:solidFill>
              </a:rPr>
              <a:t>www.tamaramoyzes.info</a:t>
            </a:r>
            <a:r>
              <a:rPr lang="en-GB" dirty="0">
                <a:solidFill>
                  <a:schemeClr val="bg1"/>
                </a:solidFill>
              </a:rPr>
              <a:t>/?p=1420</a:t>
            </a:r>
            <a:endParaRPr lang="en-AT" dirty="0">
              <a:solidFill>
                <a:schemeClr val="bg1"/>
              </a:solidFill>
            </a:endParaRPr>
          </a:p>
        </p:txBody>
      </p:sp>
      <p:pic>
        <p:nvPicPr>
          <p:cNvPr id="9" name="Picture 8">
            <a:extLst>
              <a:ext uri="{FF2B5EF4-FFF2-40B4-BE49-F238E27FC236}">
                <a16:creationId xmlns:a16="http://schemas.microsoft.com/office/drawing/2014/main" id="{74755A67-3EDA-233F-E1F1-8DF4A9E80E62}"/>
              </a:ext>
            </a:extLst>
          </p:cNvPr>
          <p:cNvPicPr>
            <a:picLocks noChangeAspect="1"/>
          </p:cNvPicPr>
          <p:nvPr/>
        </p:nvPicPr>
        <p:blipFill>
          <a:blip r:embed="rId3"/>
          <a:stretch>
            <a:fillRect/>
          </a:stretch>
        </p:blipFill>
        <p:spPr>
          <a:xfrm>
            <a:off x="3737" y="2373035"/>
            <a:ext cx="5414582" cy="2827615"/>
          </a:xfrm>
          <a:prstGeom prst="rect">
            <a:avLst/>
          </a:prstGeom>
        </p:spPr>
      </p:pic>
    </p:spTree>
    <p:extLst>
      <p:ext uri="{BB962C8B-B14F-4D97-AF65-F5344CB8AC3E}">
        <p14:creationId xmlns:p14="http://schemas.microsoft.com/office/powerpoint/2010/main" val="168824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0AD5840-0F19-159F-FC6A-2EE1376CE341}"/>
              </a:ext>
            </a:extLst>
          </p:cNvPr>
          <p:cNvPicPr>
            <a:picLocks noChangeAspect="1"/>
          </p:cNvPicPr>
          <p:nvPr/>
        </p:nvPicPr>
        <p:blipFill>
          <a:blip r:embed="rId2"/>
          <a:stretch>
            <a:fillRect/>
          </a:stretch>
        </p:blipFill>
        <p:spPr>
          <a:xfrm>
            <a:off x="6335654" y="0"/>
            <a:ext cx="4443211" cy="6858000"/>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2BD406AA-E292-B397-427B-B3F7700EAA36}"/>
              </a:ext>
            </a:extLst>
          </p:cNvPr>
          <p:cNvPicPr>
            <a:picLocks noChangeAspect="1"/>
          </p:cNvPicPr>
          <p:nvPr/>
        </p:nvPicPr>
        <p:blipFill>
          <a:blip r:embed="rId3"/>
          <a:stretch>
            <a:fillRect/>
          </a:stretch>
        </p:blipFill>
        <p:spPr>
          <a:xfrm>
            <a:off x="1392178" y="0"/>
            <a:ext cx="4464170" cy="6858000"/>
          </a:xfrm>
          <a:prstGeom prst="rect">
            <a:avLst/>
          </a:prstGeom>
        </p:spPr>
      </p:pic>
      <p:sp>
        <p:nvSpPr>
          <p:cNvPr id="8" name="TextBox 7">
            <a:extLst>
              <a:ext uri="{FF2B5EF4-FFF2-40B4-BE49-F238E27FC236}">
                <a16:creationId xmlns:a16="http://schemas.microsoft.com/office/drawing/2014/main" id="{F8A2947D-FB4E-0D8E-B16E-09714F6BB3C0}"/>
              </a:ext>
            </a:extLst>
          </p:cNvPr>
          <p:cNvSpPr txBox="1"/>
          <p:nvPr/>
        </p:nvSpPr>
        <p:spPr>
          <a:xfrm>
            <a:off x="2249228" y="5872163"/>
            <a:ext cx="3951547" cy="1200329"/>
          </a:xfrm>
          <a:prstGeom prst="rect">
            <a:avLst/>
          </a:prstGeom>
          <a:noFill/>
        </p:spPr>
        <p:txBody>
          <a:bodyPr wrap="square" rtlCol="0">
            <a:spAutoFit/>
          </a:bodyPr>
          <a:lstStyle/>
          <a:p>
            <a:pPr algn="l"/>
            <a:r>
              <a:rPr lang="en-GB" b="0" i="0" u="none" strike="noStrike" dirty="0">
                <a:solidFill>
                  <a:schemeClr val="bg1"/>
                </a:solidFill>
                <a:effectLst/>
                <a:latin typeface="system-ui"/>
              </a:rPr>
              <a:t>Raphael Vella &amp; Melanie </a:t>
            </a:r>
            <a:r>
              <a:rPr lang="en-GB" b="0" i="0" u="none" strike="noStrike" dirty="0" err="1">
                <a:solidFill>
                  <a:schemeClr val="bg1"/>
                </a:solidFill>
                <a:effectLst/>
                <a:latin typeface="system-ui"/>
              </a:rPr>
              <a:t>Sarantou</a:t>
            </a:r>
            <a:r>
              <a:rPr lang="en-GB" b="0" i="0" u="none" strike="noStrike" dirty="0">
                <a:solidFill>
                  <a:schemeClr val="bg1"/>
                </a:solidFill>
                <a:effectLst/>
                <a:latin typeface="system-ui"/>
              </a:rPr>
              <a:t>, Documents of Socially Engaged Art, </a:t>
            </a:r>
            <a:r>
              <a:rPr lang="en-GB" b="0" i="0" u="none" strike="noStrike" dirty="0" err="1">
                <a:solidFill>
                  <a:schemeClr val="bg1"/>
                </a:solidFill>
                <a:effectLst/>
                <a:latin typeface="system-ui"/>
              </a:rPr>
              <a:t>InSEA</a:t>
            </a:r>
            <a:r>
              <a:rPr lang="en-GB" b="0" i="0" u="none" strike="noStrike" dirty="0">
                <a:solidFill>
                  <a:schemeClr val="bg1"/>
                </a:solidFill>
                <a:effectLst/>
                <a:latin typeface="system-ui"/>
              </a:rPr>
              <a:t> (2021)</a:t>
            </a:r>
          </a:p>
          <a:p>
            <a:endParaRPr lang="en-AT" dirty="0">
              <a:solidFill>
                <a:schemeClr val="bg1"/>
              </a:solidFill>
            </a:endParaRPr>
          </a:p>
        </p:txBody>
      </p:sp>
    </p:spTree>
    <p:extLst>
      <p:ext uri="{BB962C8B-B14F-4D97-AF65-F5344CB8AC3E}">
        <p14:creationId xmlns:p14="http://schemas.microsoft.com/office/powerpoint/2010/main" val="2996765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C3BC25E8-5075-8690-6441-054280D681DB}"/>
              </a:ext>
            </a:extLst>
          </p:cNvPr>
          <p:cNvPicPr>
            <a:picLocks noChangeAspect="1"/>
          </p:cNvPicPr>
          <p:nvPr/>
        </p:nvPicPr>
        <p:blipFill>
          <a:blip r:embed="rId2"/>
          <a:stretch>
            <a:fillRect/>
          </a:stretch>
        </p:blipFill>
        <p:spPr>
          <a:xfrm>
            <a:off x="8421689" y="675495"/>
            <a:ext cx="3365500" cy="3187700"/>
          </a:xfrm>
          <a:prstGeom prst="rect">
            <a:avLst/>
          </a:prstGeom>
        </p:spPr>
      </p:pic>
      <p:pic>
        <p:nvPicPr>
          <p:cNvPr id="9" name="Picture 8" descr="Text&#10;&#10;Description automatically generated">
            <a:extLst>
              <a:ext uri="{FF2B5EF4-FFF2-40B4-BE49-F238E27FC236}">
                <a16:creationId xmlns:a16="http://schemas.microsoft.com/office/drawing/2014/main" id="{74A0176C-7B01-5251-DD05-1EDF70C3E4DE}"/>
              </a:ext>
            </a:extLst>
          </p:cNvPr>
          <p:cNvPicPr>
            <a:picLocks noChangeAspect="1"/>
          </p:cNvPicPr>
          <p:nvPr/>
        </p:nvPicPr>
        <p:blipFill>
          <a:blip r:embed="rId3"/>
          <a:stretch>
            <a:fillRect/>
          </a:stretch>
        </p:blipFill>
        <p:spPr>
          <a:xfrm>
            <a:off x="649289" y="3349200"/>
            <a:ext cx="7772400" cy="3508800"/>
          </a:xfrm>
          <a:prstGeom prst="rect">
            <a:avLst/>
          </a:prstGeom>
        </p:spPr>
      </p:pic>
      <p:pic>
        <p:nvPicPr>
          <p:cNvPr id="12" name="Picture 11" descr="A picture containing horse&#10;&#10;Description automatically generated">
            <a:extLst>
              <a:ext uri="{FF2B5EF4-FFF2-40B4-BE49-F238E27FC236}">
                <a16:creationId xmlns:a16="http://schemas.microsoft.com/office/drawing/2014/main" id="{2A0D9748-24AD-F8FF-5847-DE0CDEF6F463}"/>
              </a:ext>
            </a:extLst>
          </p:cNvPr>
          <p:cNvPicPr>
            <a:picLocks noChangeAspect="1"/>
          </p:cNvPicPr>
          <p:nvPr/>
        </p:nvPicPr>
        <p:blipFill>
          <a:blip r:embed="rId4"/>
          <a:stretch>
            <a:fillRect/>
          </a:stretch>
        </p:blipFill>
        <p:spPr>
          <a:xfrm>
            <a:off x="649288" y="675495"/>
            <a:ext cx="7772401" cy="2673705"/>
          </a:xfrm>
          <a:prstGeom prst="rect">
            <a:avLst/>
          </a:prstGeom>
        </p:spPr>
      </p:pic>
      <p:sp>
        <p:nvSpPr>
          <p:cNvPr id="13" name="TextBox 12">
            <a:extLst>
              <a:ext uri="{FF2B5EF4-FFF2-40B4-BE49-F238E27FC236}">
                <a16:creationId xmlns:a16="http://schemas.microsoft.com/office/drawing/2014/main" id="{FC11382C-640D-0A56-24F8-85004E6724EF}"/>
              </a:ext>
            </a:extLst>
          </p:cNvPr>
          <p:cNvSpPr txBox="1"/>
          <p:nvPr/>
        </p:nvSpPr>
        <p:spPr>
          <a:xfrm>
            <a:off x="8362969" y="3863195"/>
            <a:ext cx="3482941" cy="338554"/>
          </a:xfrm>
          <a:prstGeom prst="rect">
            <a:avLst/>
          </a:prstGeom>
          <a:noFill/>
        </p:spPr>
        <p:txBody>
          <a:bodyPr wrap="none" rtlCol="0">
            <a:spAutoFit/>
          </a:bodyPr>
          <a:lstStyle/>
          <a:p>
            <a:r>
              <a:rPr lang="en-GB" sz="1600" dirty="0">
                <a:solidFill>
                  <a:schemeClr val="bg1"/>
                </a:solidFill>
              </a:rPr>
              <a:t>https://</a:t>
            </a:r>
            <a:r>
              <a:rPr lang="en-GB" sz="1600" dirty="0" err="1">
                <a:solidFill>
                  <a:schemeClr val="bg1"/>
                </a:solidFill>
              </a:rPr>
              <a:t>eriac.org</a:t>
            </a:r>
            <a:r>
              <a:rPr lang="en-GB" sz="1600" dirty="0">
                <a:solidFill>
                  <a:schemeClr val="bg1"/>
                </a:solidFill>
              </a:rPr>
              <a:t>/category/</a:t>
            </a:r>
            <a:r>
              <a:rPr lang="en-GB" sz="1600" dirty="0" err="1">
                <a:solidFill>
                  <a:schemeClr val="bg1"/>
                </a:solidFill>
              </a:rPr>
              <a:t>romamoma</a:t>
            </a:r>
            <a:r>
              <a:rPr lang="en-GB" sz="1600" dirty="0">
                <a:solidFill>
                  <a:schemeClr val="bg1"/>
                </a:solidFill>
              </a:rPr>
              <a:t>/</a:t>
            </a:r>
            <a:endParaRPr lang="en-AT" sz="1600" dirty="0">
              <a:solidFill>
                <a:schemeClr val="bg1"/>
              </a:solidFill>
            </a:endParaRPr>
          </a:p>
        </p:txBody>
      </p:sp>
    </p:spTree>
    <p:extLst>
      <p:ext uri="{BB962C8B-B14F-4D97-AF65-F5344CB8AC3E}">
        <p14:creationId xmlns:p14="http://schemas.microsoft.com/office/powerpoint/2010/main" val="308783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088DF36-335A-AD9A-2C93-76BD6815EC13}"/>
              </a:ext>
            </a:extLst>
          </p:cNvPr>
          <p:cNvSpPr txBox="1"/>
          <p:nvPr/>
        </p:nvSpPr>
        <p:spPr>
          <a:xfrm>
            <a:off x="538587" y="434632"/>
            <a:ext cx="6098058" cy="369332"/>
          </a:xfrm>
          <a:prstGeom prst="rect">
            <a:avLst/>
          </a:prstGeom>
          <a:noFill/>
        </p:spPr>
        <p:txBody>
          <a:bodyPr wrap="square">
            <a:spAutoFit/>
          </a:bodyPr>
          <a:lstStyle/>
          <a:p>
            <a:r>
              <a:rPr lang="en-GB" dirty="0" err="1">
                <a:solidFill>
                  <a:schemeClr val="bg1"/>
                </a:solidFill>
              </a:rPr>
              <a:t>Małgorzata</a:t>
            </a:r>
            <a:r>
              <a:rPr lang="en-GB" dirty="0">
                <a:solidFill>
                  <a:schemeClr val="bg1"/>
                </a:solidFill>
              </a:rPr>
              <a:t> </a:t>
            </a:r>
            <a:r>
              <a:rPr lang="en-GB" dirty="0" err="1">
                <a:solidFill>
                  <a:schemeClr val="bg1"/>
                </a:solidFill>
              </a:rPr>
              <a:t>Mirga</a:t>
            </a:r>
            <a:r>
              <a:rPr lang="en-GB" dirty="0">
                <a:solidFill>
                  <a:schemeClr val="bg1"/>
                </a:solidFill>
              </a:rPr>
              <a:t>-Tas (*1978)</a:t>
            </a:r>
          </a:p>
        </p:txBody>
      </p:sp>
      <p:pic>
        <p:nvPicPr>
          <p:cNvPr id="9" name="Picture 8" descr="A picture containing indoor, floor, ceiling, gallery&#10;&#10;Description automatically generated">
            <a:extLst>
              <a:ext uri="{FF2B5EF4-FFF2-40B4-BE49-F238E27FC236}">
                <a16:creationId xmlns:a16="http://schemas.microsoft.com/office/drawing/2014/main" id="{21DB2806-AD42-9678-0427-1C0BC67C2A66}"/>
              </a:ext>
            </a:extLst>
          </p:cNvPr>
          <p:cNvPicPr>
            <a:picLocks noChangeAspect="1"/>
          </p:cNvPicPr>
          <p:nvPr/>
        </p:nvPicPr>
        <p:blipFill>
          <a:blip r:embed="rId2"/>
          <a:stretch>
            <a:fillRect/>
          </a:stretch>
        </p:blipFill>
        <p:spPr>
          <a:xfrm>
            <a:off x="2414284" y="1014153"/>
            <a:ext cx="7772400" cy="5180335"/>
          </a:xfrm>
          <a:prstGeom prst="rect">
            <a:avLst/>
          </a:prstGeom>
        </p:spPr>
      </p:pic>
      <p:sp>
        <p:nvSpPr>
          <p:cNvPr id="10" name="TextBox 9">
            <a:extLst>
              <a:ext uri="{FF2B5EF4-FFF2-40B4-BE49-F238E27FC236}">
                <a16:creationId xmlns:a16="http://schemas.microsoft.com/office/drawing/2014/main" id="{4E10034B-799C-DA06-48E1-C6806F95713A}"/>
              </a:ext>
            </a:extLst>
          </p:cNvPr>
          <p:cNvSpPr txBox="1"/>
          <p:nvPr/>
        </p:nvSpPr>
        <p:spPr>
          <a:xfrm>
            <a:off x="2527069" y="6194488"/>
            <a:ext cx="7659615" cy="523220"/>
          </a:xfrm>
          <a:prstGeom prst="rect">
            <a:avLst/>
          </a:prstGeom>
          <a:noFill/>
        </p:spPr>
        <p:txBody>
          <a:bodyPr wrap="square" rtlCol="0">
            <a:spAutoFit/>
          </a:bodyPr>
          <a:lstStyle/>
          <a:p>
            <a:pPr algn="ctr"/>
            <a:r>
              <a:rPr lang="en-GB" sz="1400" dirty="0" err="1">
                <a:solidFill>
                  <a:schemeClr val="bg1"/>
                </a:solidFill>
              </a:rPr>
              <a:t>Małgorzata</a:t>
            </a:r>
            <a:r>
              <a:rPr lang="en-GB" sz="1400" dirty="0">
                <a:solidFill>
                  <a:schemeClr val="bg1"/>
                </a:solidFill>
              </a:rPr>
              <a:t> </a:t>
            </a:r>
            <a:r>
              <a:rPr lang="en-GB" sz="1400" dirty="0" err="1">
                <a:solidFill>
                  <a:schemeClr val="bg1"/>
                </a:solidFill>
              </a:rPr>
              <a:t>Mirga</a:t>
            </a:r>
            <a:r>
              <a:rPr lang="en-GB" sz="1400" dirty="0">
                <a:solidFill>
                  <a:schemeClr val="bg1"/>
                </a:solidFill>
              </a:rPr>
              <a:t>-Tas, Re-enchanting the World, exhibition view, </a:t>
            </a:r>
            <a:r>
              <a:rPr lang="en-GB" sz="1400" dirty="0">
                <a:solidFill>
                  <a:srgbClr val="FFFF00"/>
                </a:solidFill>
              </a:rPr>
              <a:t>Polish Pavilion at the 2022 Venice</a:t>
            </a:r>
            <a:r>
              <a:rPr lang="en-GB" sz="1400" dirty="0">
                <a:solidFill>
                  <a:schemeClr val="bg1"/>
                </a:solidFill>
              </a:rPr>
              <a:t>. Biennale. Image courtesy </a:t>
            </a:r>
            <a:r>
              <a:rPr lang="en-GB" sz="1400" dirty="0" err="1">
                <a:solidFill>
                  <a:schemeClr val="bg1"/>
                </a:solidFill>
              </a:rPr>
              <a:t>Zachęta</a:t>
            </a:r>
            <a:r>
              <a:rPr lang="en-GB" sz="1400" dirty="0">
                <a:solidFill>
                  <a:schemeClr val="bg1"/>
                </a:solidFill>
              </a:rPr>
              <a:t> National Gallery of Art. Photo: Daniel </a:t>
            </a:r>
            <a:r>
              <a:rPr lang="en-GB" sz="1400" dirty="0" err="1">
                <a:solidFill>
                  <a:schemeClr val="bg1"/>
                </a:solidFill>
              </a:rPr>
              <a:t>Rumiancew</a:t>
            </a:r>
            <a:r>
              <a:rPr lang="en-GB" sz="1400" dirty="0">
                <a:solidFill>
                  <a:schemeClr val="bg1"/>
                </a:solidFill>
              </a:rPr>
              <a:t>.</a:t>
            </a:r>
            <a:endParaRPr lang="en-AT" sz="1400" dirty="0">
              <a:solidFill>
                <a:schemeClr val="bg1"/>
              </a:solidFill>
            </a:endParaRPr>
          </a:p>
        </p:txBody>
      </p:sp>
    </p:spTree>
    <p:extLst>
      <p:ext uri="{BB962C8B-B14F-4D97-AF65-F5344CB8AC3E}">
        <p14:creationId xmlns:p14="http://schemas.microsoft.com/office/powerpoint/2010/main" val="134263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AutoShape 1">
            <a:extLst>
              <a:ext uri="{FF2B5EF4-FFF2-40B4-BE49-F238E27FC236}">
                <a16:creationId xmlns:a16="http://schemas.microsoft.com/office/drawing/2014/main" id="{C64CC2F6-BE5C-8357-3449-F676A42E86D7}"/>
              </a:ext>
            </a:extLst>
          </p:cNvPr>
          <p:cNvSpPr>
            <a:spLocks noChangeAspect="1" noChangeArrowheads="1"/>
          </p:cNvSpPr>
          <p:nvPr/>
        </p:nvSpPr>
        <p:spPr bwMode="auto">
          <a:xfrm>
            <a:off x="566737" y="224189"/>
            <a:ext cx="12700" cy="6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solidFill>
                <a:schemeClr val="bg1"/>
              </a:solidFill>
            </a:endParaRPr>
          </a:p>
        </p:txBody>
      </p:sp>
      <p:sp>
        <p:nvSpPr>
          <p:cNvPr id="5" name="AutoShape 2">
            <a:extLst>
              <a:ext uri="{FF2B5EF4-FFF2-40B4-BE49-F238E27FC236}">
                <a16:creationId xmlns:a16="http://schemas.microsoft.com/office/drawing/2014/main" id="{4CC81FD2-0DB3-1069-2AF3-CD01AFE05A5B}"/>
              </a:ext>
            </a:extLst>
          </p:cNvPr>
          <p:cNvSpPr>
            <a:spLocks noChangeAspect="1" noChangeArrowheads="1"/>
          </p:cNvSpPr>
          <p:nvPr/>
        </p:nvSpPr>
        <p:spPr bwMode="auto">
          <a:xfrm>
            <a:off x="566737" y="224189"/>
            <a:ext cx="12700" cy="1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solidFill>
                <a:schemeClr val="bg1"/>
              </a:solidFill>
            </a:endParaRPr>
          </a:p>
        </p:txBody>
      </p:sp>
      <p:sp>
        <p:nvSpPr>
          <p:cNvPr id="6" name="AutoShape 3">
            <a:extLst>
              <a:ext uri="{FF2B5EF4-FFF2-40B4-BE49-F238E27FC236}">
                <a16:creationId xmlns:a16="http://schemas.microsoft.com/office/drawing/2014/main" id="{03BE938B-EC03-0458-6B14-367912072A8C}"/>
              </a:ext>
            </a:extLst>
          </p:cNvPr>
          <p:cNvSpPr>
            <a:spLocks noChangeAspect="1" noChangeArrowheads="1"/>
          </p:cNvSpPr>
          <p:nvPr/>
        </p:nvSpPr>
        <p:spPr bwMode="auto">
          <a:xfrm>
            <a:off x="566737" y="224189"/>
            <a:ext cx="38100" cy="1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solidFill>
                <a:schemeClr val="bg1"/>
              </a:solidFill>
            </a:endParaRPr>
          </a:p>
        </p:txBody>
      </p:sp>
      <p:sp>
        <p:nvSpPr>
          <p:cNvPr id="7" name="TextBox 6">
            <a:extLst>
              <a:ext uri="{FF2B5EF4-FFF2-40B4-BE49-F238E27FC236}">
                <a16:creationId xmlns:a16="http://schemas.microsoft.com/office/drawing/2014/main" id="{F2668B6A-8B27-FDD5-32C3-739000CB9908}"/>
              </a:ext>
            </a:extLst>
          </p:cNvPr>
          <p:cNvSpPr txBox="1"/>
          <p:nvPr/>
        </p:nvSpPr>
        <p:spPr>
          <a:xfrm>
            <a:off x="573087" y="526093"/>
            <a:ext cx="2618024" cy="369332"/>
          </a:xfrm>
          <a:prstGeom prst="rect">
            <a:avLst/>
          </a:prstGeom>
          <a:noFill/>
        </p:spPr>
        <p:txBody>
          <a:bodyPr wrap="none" rtlCol="0">
            <a:spAutoFit/>
          </a:bodyPr>
          <a:lstStyle/>
          <a:p>
            <a:r>
              <a:rPr lang="en-AT" dirty="0">
                <a:solidFill>
                  <a:schemeClr val="bg1"/>
                </a:solidFill>
              </a:rPr>
              <a:t>Nihad Nino Pušija (*1965)</a:t>
            </a:r>
          </a:p>
        </p:txBody>
      </p:sp>
      <p:pic>
        <p:nvPicPr>
          <p:cNvPr id="9" name="Picture 8" descr="A group of people posing for a photo&#10;&#10;Description automatically generated">
            <a:extLst>
              <a:ext uri="{FF2B5EF4-FFF2-40B4-BE49-F238E27FC236}">
                <a16:creationId xmlns:a16="http://schemas.microsoft.com/office/drawing/2014/main" id="{732B79E1-B017-592F-AEE6-50CA6CE68374}"/>
              </a:ext>
            </a:extLst>
          </p:cNvPr>
          <p:cNvPicPr>
            <a:picLocks noChangeAspect="1"/>
          </p:cNvPicPr>
          <p:nvPr/>
        </p:nvPicPr>
        <p:blipFill>
          <a:blip r:embed="rId2"/>
          <a:stretch>
            <a:fillRect/>
          </a:stretch>
        </p:blipFill>
        <p:spPr>
          <a:xfrm>
            <a:off x="604837" y="1327666"/>
            <a:ext cx="6436309" cy="4202668"/>
          </a:xfrm>
          <a:prstGeom prst="rect">
            <a:avLst/>
          </a:prstGeom>
        </p:spPr>
      </p:pic>
      <p:sp>
        <p:nvSpPr>
          <p:cNvPr id="10" name="TextBox 9">
            <a:extLst>
              <a:ext uri="{FF2B5EF4-FFF2-40B4-BE49-F238E27FC236}">
                <a16:creationId xmlns:a16="http://schemas.microsoft.com/office/drawing/2014/main" id="{9993520F-5112-4D8A-EE6E-8210BF170FD9}"/>
              </a:ext>
            </a:extLst>
          </p:cNvPr>
          <p:cNvSpPr txBox="1"/>
          <p:nvPr/>
        </p:nvSpPr>
        <p:spPr>
          <a:xfrm>
            <a:off x="7129313" y="1327666"/>
            <a:ext cx="4889326" cy="5386090"/>
          </a:xfrm>
          <a:prstGeom prst="rect">
            <a:avLst/>
          </a:prstGeom>
          <a:noFill/>
        </p:spPr>
        <p:txBody>
          <a:bodyPr wrap="square" rtlCol="0">
            <a:spAutoFit/>
          </a:bodyPr>
          <a:lstStyle/>
          <a:p>
            <a:r>
              <a:rPr lang="en-GB" sz="1600" dirty="0">
                <a:solidFill>
                  <a:schemeClr val="bg1"/>
                </a:solidFill>
              </a:rPr>
              <a:t>‘I was able to achieve a successful disruption of the canon of visual representation of Roma with the selection of </a:t>
            </a:r>
            <a:r>
              <a:rPr lang="en-GB" sz="1600" dirty="0" err="1">
                <a:solidFill>
                  <a:schemeClr val="bg1"/>
                </a:solidFill>
              </a:rPr>
              <a:t>Nihad</a:t>
            </a:r>
            <a:r>
              <a:rPr lang="en-GB" sz="1600" dirty="0">
                <a:solidFill>
                  <a:schemeClr val="bg1"/>
                </a:solidFill>
              </a:rPr>
              <a:t> Nino </a:t>
            </a:r>
            <a:r>
              <a:rPr lang="en-GB" sz="1600" dirty="0" err="1">
                <a:solidFill>
                  <a:schemeClr val="bg1"/>
                </a:solidFill>
              </a:rPr>
              <a:t>Pušija’s</a:t>
            </a:r>
            <a:r>
              <a:rPr lang="en-GB" sz="1600" dirty="0">
                <a:solidFill>
                  <a:schemeClr val="bg1"/>
                </a:solidFill>
              </a:rPr>
              <a:t> photographic works. I invited him to the exhibition with a small collection of non-typical “gypsy” photographs. My aim was simply not to repeat the images expected from the “ethno-industry” in order to point out a very important aspect: In order to legitimize themselves as artists, Romani artists do not have to create “gypsy-typical” works. I go even further: the versatility of the photographic motifs in </a:t>
            </a:r>
            <a:r>
              <a:rPr lang="en-GB" sz="1600" dirty="0" err="1">
                <a:solidFill>
                  <a:schemeClr val="bg1"/>
                </a:solidFill>
              </a:rPr>
              <a:t>Pušija’s</a:t>
            </a:r>
            <a:r>
              <a:rPr lang="en-GB" sz="1600" dirty="0">
                <a:solidFill>
                  <a:schemeClr val="bg1"/>
                </a:solidFill>
              </a:rPr>
              <a:t> work (see also the catalogue text by </a:t>
            </a:r>
            <a:r>
              <a:rPr lang="en-GB" sz="1600" dirty="0" err="1">
                <a:solidFill>
                  <a:schemeClr val="bg1"/>
                </a:solidFill>
              </a:rPr>
              <a:t>Dr.</a:t>
            </a:r>
            <a:r>
              <a:rPr lang="en-GB" sz="1600" dirty="0">
                <a:solidFill>
                  <a:schemeClr val="bg1"/>
                </a:solidFill>
              </a:rPr>
              <a:t> </a:t>
            </a:r>
            <a:r>
              <a:rPr lang="en-GB" sz="1600" dirty="0" err="1">
                <a:solidFill>
                  <a:schemeClr val="bg1"/>
                </a:solidFill>
              </a:rPr>
              <a:t>Sibylle</a:t>
            </a:r>
            <a:r>
              <a:rPr lang="en-GB" sz="1600" dirty="0">
                <a:solidFill>
                  <a:schemeClr val="bg1"/>
                </a:solidFill>
              </a:rPr>
              <a:t> </a:t>
            </a:r>
            <a:r>
              <a:rPr lang="en-GB" sz="1600" dirty="0" err="1">
                <a:solidFill>
                  <a:schemeClr val="bg1"/>
                </a:solidFill>
              </a:rPr>
              <a:t>Badstübner-Gröger</a:t>
            </a:r>
            <a:r>
              <a:rPr lang="en-GB" sz="1600" dirty="0">
                <a:solidFill>
                  <a:schemeClr val="bg1"/>
                </a:solidFill>
              </a:rPr>
              <a:t>) refers much more “honestly” to the complexity of </a:t>
            </a:r>
            <a:r>
              <a:rPr lang="en-GB" sz="1600" dirty="0" err="1">
                <a:solidFill>
                  <a:schemeClr val="bg1"/>
                </a:solidFill>
              </a:rPr>
              <a:t>ethnicized</a:t>
            </a:r>
            <a:r>
              <a:rPr lang="en-GB" sz="1600" dirty="0">
                <a:solidFill>
                  <a:schemeClr val="bg1"/>
                </a:solidFill>
              </a:rPr>
              <a:t> determinations of identity or to national affiliations and simultaneous </a:t>
            </a:r>
            <a:r>
              <a:rPr lang="en-GB" sz="1600" dirty="0" err="1">
                <a:solidFill>
                  <a:schemeClr val="bg1"/>
                </a:solidFill>
              </a:rPr>
              <a:t>hybridities</a:t>
            </a:r>
            <a:r>
              <a:rPr lang="en-GB" sz="1600" dirty="0">
                <a:solidFill>
                  <a:schemeClr val="bg1"/>
                </a:solidFill>
              </a:rPr>
              <a:t> - in </a:t>
            </a:r>
            <a:r>
              <a:rPr lang="en-GB" sz="1600" dirty="0" err="1">
                <a:solidFill>
                  <a:schemeClr val="bg1"/>
                </a:solidFill>
              </a:rPr>
              <a:t>Pušija’s</a:t>
            </a:r>
            <a:r>
              <a:rPr lang="en-GB" sz="1600" dirty="0">
                <a:solidFill>
                  <a:schemeClr val="bg1"/>
                </a:solidFill>
              </a:rPr>
              <a:t> case to ex-Yugoslavian and German culture - than is the case in “conventional” illustrations of Roma.’</a:t>
            </a:r>
          </a:p>
          <a:p>
            <a:endParaRPr lang="en-GB" sz="1600" dirty="0">
              <a:solidFill>
                <a:schemeClr val="bg1"/>
              </a:solidFill>
            </a:endParaRPr>
          </a:p>
          <a:p>
            <a:r>
              <a:rPr lang="en-GB" sz="1200" dirty="0">
                <a:solidFill>
                  <a:schemeClr val="bg1"/>
                </a:solidFill>
              </a:rPr>
              <a:t>André </a:t>
            </a:r>
            <a:r>
              <a:rPr lang="en-GB" sz="1200" dirty="0" err="1">
                <a:solidFill>
                  <a:schemeClr val="bg1"/>
                </a:solidFill>
              </a:rPr>
              <a:t>Raatzsch</a:t>
            </a:r>
            <a:endParaRPr lang="en-GB" sz="1200" dirty="0">
              <a:solidFill>
                <a:schemeClr val="bg1"/>
              </a:solidFill>
            </a:endParaRPr>
          </a:p>
          <a:p>
            <a:r>
              <a:rPr lang="en-GB" sz="1200" dirty="0">
                <a:solidFill>
                  <a:schemeClr val="bg1"/>
                </a:solidFill>
              </a:rPr>
              <a:t>https://</a:t>
            </a:r>
            <a:r>
              <a:rPr lang="en-GB" sz="1200" dirty="0" err="1">
                <a:solidFill>
                  <a:schemeClr val="bg1"/>
                </a:solidFill>
              </a:rPr>
              <a:t>www.romarchive.eu</a:t>
            </a:r>
            <a:r>
              <a:rPr lang="en-GB" sz="1200" dirty="0">
                <a:solidFill>
                  <a:schemeClr val="bg1"/>
                </a:solidFill>
              </a:rPr>
              <a:t>/</a:t>
            </a:r>
            <a:r>
              <a:rPr lang="en-GB" sz="1200" dirty="0" err="1">
                <a:solidFill>
                  <a:schemeClr val="bg1"/>
                </a:solidFill>
              </a:rPr>
              <a:t>en</a:t>
            </a:r>
            <a:r>
              <a:rPr lang="en-GB" sz="1200" dirty="0">
                <a:solidFill>
                  <a:schemeClr val="bg1"/>
                </a:solidFill>
              </a:rPr>
              <a:t>/collection/50x-fotografien-ohne-antiziganismus/</a:t>
            </a:r>
          </a:p>
          <a:p>
            <a:endParaRPr lang="en-GB" dirty="0">
              <a:solidFill>
                <a:schemeClr val="bg1"/>
              </a:solidFill>
            </a:endParaRPr>
          </a:p>
          <a:p>
            <a:endParaRPr lang="en-AT" dirty="0">
              <a:solidFill>
                <a:schemeClr val="bg1"/>
              </a:solidFill>
            </a:endParaRPr>
          </a:p>
        </p:txBody>
      </p:sp>
      <p:sp>
        <p:nvSpPr>
          <p:cNvPr id="11" name="TextBox 10">
            <a:extLst>
              <a:ext uri="{FF2B5EF4-FFF2-40B4-BE49-F238E27FC236}">
                <a16:creationId xmlns:a16="http://schemas.microsoft.com/office/drawing/2014/main" id="{E2B8C2FE-2FE5-BB0A-C43A-9AEC519F5D36}"/>
              </a:ext>
            </a:extLst>
          </p:cNvPr>
          <p:cNvSpPr txBox="1"/>
          <p:nvPr/>
        </p:nvSpPr>
        <p:spPr>
          <a:xfrm>
            <a:off x="604837" y="5962575"/>
            <a:ext cx="2765565" cy="369332"/>
          </a:xfrm>
          <a:prstGeom prst="rect">
            <a:avLst/>
          </a:prstGeom>
          <a:noFill/>
        </p:spPr>
        <p:txBody>
          <a:bodyPr wrap="none" rtlCol="0">
            <a:spAutoFit/>
          </a:bodyPr>
          <a:lstStyle/>
          <a:p>
            <a:r>
              <a:rPr lang="en-GB" dirty="0">
                <a:solidFill>
                  <a:schemeClr val="bg1"/>
                </a:solidFill>
              </a:rPr>
              <a:t>http://</a:t>
            </a:r>
            <a:r>
              <a:rPr lang="en-GB" dirty="0" err="1">
                <a:solidFill>
                  <a:schemeClr val="bg1"/>
                </a:solidFill>
              </a:rPr>
              <a:t>www.fotofabrika.de</a:t>
            </a:r>
            <a:r>
              <a:rPr lang="en-GB" dirty="0">
                <a:solidFill>
                  <a:schemeClr val="bg1"/>
                </a:solidFill>
              </a:rPr>
              <a:t>/</a:t>
            </a:r>
            <a:endParaRPr lang="en-AT" dirty="0">
              <a:solidFill>
                <a:schemeClr val="bg1"/>
              </a:solidFill>
            </a:endParaRPr>
          </a:p>
        </p:txBody>
      </p:sp>
    </p:spTree>
    <p:extLst>
      <p:ext uri="{BB962C8B-B14F-4D97-AF65-F5344CB8AC3E}">
        <p14:creationId xmlns:p14="http://schemas.microsoft.com/office/powerpoint/2010/main" val="318925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BEFA7-2704-1D85-9FB9-9EBAA4AF17EF}"/>
              </a:ext>
            </a:extLst>
          </p:cNvPr>
          <p:cNvSpPr txBox="1"/>
          <p:nvPr/>
        </p:nvSpPr>
        <p:spPr>
          <a:xfrm>
            <a:off x="876823" y="342864"/>
            <a:ext cx="9444765" cy="646331"/>
          </a:xfrm>
          <a:prstGeom prst="rect">
            <a:avLst/>
          </a:prstGeom>
          <a:noFill/>
        </p:spPr>
        <p:txBody>
          <a:bodyPr wrap="none" rtlCol="0">
            <a:spAutoFit/>
          </a:bodyPr>
          <a:lstStyle/>
          <a:p>
            <a:r>
              <a:rPr lang="en-GB" dirty="0">
                <a:solidFill>
                  <a:schemeClr val="bg1"/>
                </a:solidFill>
              </a:rPr>
              <a:t>52nd Venice Biennale (2007): "Think with the Senses, Feel with the Mind: Art in the Present Tense"</a:t>
            </a:r>
          </a:p>
          <a:p>
            <a:endParaRPr lang="en-AT" dirty="0">
              <a:solidFill>
                <a:schemeClr val="bg1"/>
              </a:solidFill>
            </a:endParaRPr>
          </a:p>
        </p:txBody>
      </p:sp>
      <p:sp>
        <p:nvSpPr>
          <p:cNvPr id="5" name="TextBox 4">
            <a:extLst>
              <a:ext uri="{FF2B5EF4-FFF2-40B4-BE49-F238E27FC236}">
                <a16:creationId xmlns:a16="http://schemas.microsoft.com/office/drawing/2014/main" id="{445EC56B-0C4B-45C1-5FEA-6B0FC543F6FC}"/>
              </a:ext>
            </a:extLst>
          </p:cNvPr>
          <p:cNvSpPr txBox="1"/>
          <p:nvPr/>
        </p:nvSpPr>
        <p:spPr>
          <a:xfrm>
            <a:off x="325677" y="885991"/>
            <a:ext cx="4847572" cy="1477328"/>
          </a:xfrm>
          <a:prstGeom prst="rect">
            <a:avLst/>
          </a:prstGeom>
          <a:noFill/>
        </p:spPr>
        <p:txBody>
          <a:bodyPr wrap="square" rtlCol="0">
            <a:spAutoFit/>
          </a:bodyPr>
          <a:lstStyle/>
          <a:p>
            <a:r>
              <a:rPr lang="en-AT" dirty="0">
                <a:solidFill>
                  <a:schemeClr val="bg1"/>
                </a:solidFill>
              </a:rPr>
              <a:t>Roma pavilion – transnational representation; ethnic collective</a:t>
            </a:r>
          </a:p>
          <a:p>
            <a:r>
              <a:rPr lang="en-GB" sz="1200" dirty="0" err="1">
                <a:solidFill>
                  <a:schemeClr val="bg1"/>
                </a:solidFill>
              </a:rPr>
              <a:t>Tunali</a:t>
            </a:r>
            <a:r>
              <a:rPr lang="en-GB" sz="1200" dirty="0">
                <a:solidFill>
                  <a:schemeClr val="bg1"/>
                </a:solidFill>
              </a:rPr>
              <a:t>, T. (2011). The politics of "Roma inclusion" at the 52nd </a:t>
            </a:r>
            <a:r>
              <a:rPr lang="en-GB" sz="1200" dirty="0" err="1">
                <a:solidFill>
                  <a:schemeClr val="bg1"/>
                </a:solidFill>
              </a:rPr>
              <a:t>venice</a:t>
            </a:r>
            <a:r>
              <a:rPr lang="en-GB" sz="1200" dirty="0">
                <a:solidFill>
                  <a:schemeClr val="bg1"/>
                </a:solidFill>
              </a:rPr>
              <a:t> art biennale. Studia </a:t>
            </a:r>
            <a:r>
              <a:rPr lang="en-GB" sz="1200" dirty="0" err="1">
                <a:solidFill>
                  <a:schemeClr val="bg1"/>
                </a:solidFill>
              </a:rPr>
              <a:t>Politica</a:t>
            </a:r>
            <a:r>
              <a:rPr lang="en-GB" sz="1200" dirty="0">
                <a:solidFill>
                  <a:schemeClr val="bg1"/>
                </a:solidFill>
              </a:rPr>
              <a:t>: Romanian Political Science Review, 11(4), 701-711. </a:t>
            </a:r>
          </a:p>
          <a:p>
            <a:endParaRPr lang="en-AT" dirty="0">
              <a:solidFill>
                <a:schemeClr val="bg1"/>
              </a:solidFill>
            </a:endParaRPr>
          </a:p>
        </p:txBody>
      </p:sp>
      <p:sp>
        <p:nvSpPr>
          <p:cNvPr id="6" name="TextBox 5">
            <a:extLst>
              <a:ext uri="{FF2B5EF4-FFF2-40B4-BE49-F238E27FC236}">
                <a16:creationId xmlns:a16="http://schemas.microsoft.com/office/drawing/2014/main" id="{BC604D7C-1202-54CA-6715-FDA6AF36BB21}"/>
              </a:ext>
            </a:extLst>
          </p:cNvPr>
          <p:cNvSpPr txBox="1"/>
          <p:nvPr/>
        </p:nvSpPr>
        <p:spPr>
          <a:xfrm>
            <a:off x="325677" y="2233949"/>
            <a:ext cx="3657599" cy="830997"/>
          </a:xfrm>
          <a:prstGeom prst="rect">
            <a:avLst/>
          </a:prstGeom>
          <a:noFill/>
        </p:spPr>
        <p:txBody>
          <a:bodyPr wrap="square" rtlCol="0">
            <a:spAutoFit/>
          </a:bodyPr>
          <a:lstStyle/>
          <a:p>
            <a:r>
              <a:rPr lang="en-GB" sz="1600" dirty="0">
                <a:solidFill>
                  <a:schemeClr val="bg1"/>
                </a:solidFill>
              </a:rPr>
              <a:t>I</a:t>
            </a:r>
            <a:r>
              <a:rPr lang="en-AT" sz="1600" dirty="0">
                <a:solidFill>
                  <a:schemeClr val="bg1"/>
                </a:solidFill>
              </a:rPr>
              <a:t>s art history lagging behind processes of inclusion? – first Romani Group exhibition in 1979 (Budapest)</a:t>
            </a:r>
          </a:p>
        </p:txBody>
      </p:sp>
      <p:sp>
        <p:nvSpPr>
          <p:cNvPr id="7" name="TextBox 6">
            <a:extLst>
              <a:ext uri="{FF2B5EF4-FFF2-40B4-BE49-F238E27FC236}">
                <a16:creationId xmlns:a16="http://schemas.microsoft.com/office/drawing/2014/main" id="{6F86A69F-1691-4255-6981-ADD61DD1C0BA}"/>
              </a:ext>
            </a:extLst>
          </p:cNvPr>
          <p:cNvSpPr txBox="1"/>
          <p:nvPr/>
        </p:nvSpPr>
        <p:spPr>
          <a:xfrm>
            <a:off x="325677" y="3139019"/>
            <a:ext cx="3945698" cy="3200876"/>
          </a:xfrm>
          <a:prstGeom prst="rect">
            <a:avLst/>
          </a:prstGeom>
          <a:noFill/>
        </p:spPr>
        <p:txBody>
          <a:bodyPr wrap="square" rtlCol="0">
            <a:spAutoFit/>
          </a:bodyPr>
          <a:lstStyle/>
          <a:p>
            <a:r>
              <a:rPr lang="en-GB" sz="1600" dirty="0">
                <a:solidFill>
                  <a:schemeClr val="bg1"/>
                </a:solidFill>
              </a:rPr>
              <a:t>Inclusion as “the consequence of a sudden and spontaneous humanitarian interest. They are the continuation of a complex set of political, economic, and discursive relations marked by the collapse of State Socialism and EU expansion which helped to institutionalize ”Western” human rights discourses to frame ”Eastern” ethnic conflicts and tensions in the process of the ongoing ”liberalization” and ”democratization” of the CEE countries” </a:t>
            </a:r>
          </a:p>
          <a:p>
            <a:r>
              <a:rPr lang="en-GB" sz="1400" dirty="0" err="1">
                <a:solidFill>
                  <a:schemeClr val="bg1"/>
                </a:solidFill>
              </a:rPr>
              <a:t>Tunali</a:t>
            </a:r>
            <a:r>
              <a:rPr lang="en-GB" sz="1400" dirty="0">
                <a:solidFill>
                  <a:schemeClr val="bg1"/>
                </a:solidFill>
              </a:rPr>
              <a:t>, T. (2011). The politics of "Roma inclusion”, 702–703.</a:t>
            </a:r>
          </a:p>
          <a:p>
            <a:endParaRPr lang="en-AT" sz="1400" dirty="0">
              <a:solidFill>
                <a:schemeClr val="bg1"/>
              </a:solidFill>
            </a:endParaRPr>
          </a:p>
        </p:txBody>
      </p:sp>
      <p:pic>
        <p:nvPicPr>
          <p:cNvPr id="9" name="Picture 8" descr="A picture containing building, sky, outdoor, tall&#10;&#10;Description automatically generated">
            <a:extLst>
              <a:ext uri="{FF2B5EF4-FFF2-40B4-BE49-F238E27FC236}">
                <a16:creationId xmlns:a16="http://schemas.microsoft.com/office/drawing/2014/main" id="{5DECB1FF-EC31-B470-8571-F30B788B5AA8}"/>
              </a:ext>
            </a:extLst>
          </p:cNvPr>
          <p:cNvPicPr>
            <a:picLocks noChangeAspect="1"/>
          </p:cNvPicPr>
          <p:nvPr/>
        </p:nvPicPr>
        <p:blipFill>
          <a:blip r:embed="rId2"/>
          <a:stretch>
            <a:fillRect/>
          </a:stretch>
        </p:blipFill>
        <p:spPr>
          <a:xfrm>
            <a:off x="5428121" y="1161563"/>
            <a:ext cx="6275364" cy="4713143"/>
          </a:xfrm>
          <a:prstGeom prst="rect">
            <a:avLst/>
          </a:prstGeom>
        </p:spPr>
      </p:pic>
    </p:spTree>
    <p:extLst>
      <p:ext uri="{BB962C8B-B14F-4D97-AF65-F5344CB8AC3E}">
        <p14:creationId xmlns:p14="http://schemas.microsoft.com/office/powerpoint/2010/main" val="165338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DC93F0-F9EB-425C-CAC7-A45CD0E39CE2}"/>
              </a:ext>
            </a:extLst>
          </p:cNvPr>
          <p:cNvSpPr txBox="1"/>
          <p:nvPr/>
        </p:nvSpPr>
        <p:spPr>
          <a:xfrm>
            <a:off x="427972" y="4642009"/>
            <a:ext cx="11336056" cy="2492990"/>
          </a:xfrm>
          <a:prstGeom prst="rect">
            <a:avLst/>
          </a:prstGeom>
          <a:noFill/>
        </p:spPr>
        <p:txBody>
          <a:bodyPr wrap="square" rtlCol="0">
            <a:spAutoFit/>
          </a:bodyPr>
          <a:lstStyle/>
          <a:p>
            <a:pPr algn="ctr"/>
            <a:r>
              <a:rPr lang="en-GB" sz="1800" dirty="0">
                <a:solidFill>
                  <a:schemeClr val="bg1"/>
                </a:solidFill>
                <a:effectLst/>
                <a:latin typeface="PAlmSprings"/>
              </a:rPr>
              <a:t>Did the Roma Pavilion in the 52nd Venice Biennial aim for negotiating the Roma’s ”particular political vocabulary” in need to be visible to Romany populations around Europe to build an alternative political solidarity? </a:t>
            </a:r>
          </a:p>
          <a:p>
            <a:pPr algn="ctr"/>
            <a:endParaRPr lang="en-GB" dirty="0">
              <a:solidFill>
                <a:schemeClr val="bg1"/>
              </a:solidFill>
              <a:latin typeface="PAlmSprings"/>
            </a:endParaRPr>
          </a:p>
          <a:p>
            <a:pPr algn="ctr"/>
            <a:endParaRPr lang="en-GB" dirty="0">
              <a:solidFill>
                <a:schemeClr val="bg1"/>
              </a:solidFill>
              <a:latin typeface="PAlmSprings"/>
            </a:endParaRPr>
          </a:p>
          <a:p>
            <a:pPr algn="ctr"/>
            <a:r>
              <a:rPr lang="en-GB" sz="1800" dirty="0">
                <a:solidFill>
                  <a:schemeClr val="bg1"/>
                </a:solidFill>
                <a:effectLst/>
                <a:latin typeface="PAlmSprings"/>
              </a:rPr>
              <a:t>Or was this exhibition part of the institutional creativity aimed at the socio-political integration of the former communist Europe into the global economic circuits? </a:t>
            </a:r>
            <a:endParaRPr lang="en-GB" sz="1200" dirty="0">
              <a:solidFill>
                <a:schemeClr val="bg1"/>
              </a:solidFill>
              <a:latin typeface="PAlmSprings"/>
            </a:endParaRPr>
          </a:p>
          <a:p>
            <a:pPr algn="ctr"/>
            <a:r>
              <a:rPr lang="en-GB" sz="1200" dirty="0" err="1">
                <a:solidFill>
                  <a:schemeClr val="bg1"/>
                </a:solidFill>
              </a:rPr>
              <a:t>Tunali</a:t>
            </a:r>
            <a:r>
              <a:rPr lang="en-GB" sz="1200" dirty="0">
                <a:solidFill>
                  <a:schemeClr val="bg1"/>
                </a:solidFill>
              </a:rPr>
              <a:t>, T. (2011). The politics of "Roma inclusion”, 703.</a:t>
            </a:r>
          </a:p>
          <a:p>
            <a:pPr algn="ctr"/>
            <a:endParaRPr lang="en-GB" dirty="0">
              <a:solidFill>
                <a:schemeClr val="bg1"/>
              </a:solidFill>
            </a:endParaRPr>
          </a:p>
          <a:p>
            <a:pPr algn="ctr"/>
            <a:endParaRPr lang="en-AT" dirty="0">
              <a:solidFill>
                <a:schemeClr val="bg1"/>
              </a:solidFill>
            </a:endParaRPr>
          </a:p>
        </p:txBody>
      </p:sp>
      <p:pic>
        <p:nvPicPr>
          <p:cNvPr id="5" name="Picture 4">
            <a:extLst>
              <a:ext uri="{FF2B5EF4-FFF2-40B4-BE49-F238E27FC236}">
                <a16:creationId xmlns:a16="http://schemas.microsoft.com/office/drawing/2014/main" id="{A2012253-064F-6366-069D-C6BC29D587D3}"/>
              </a:ext>
            </a:extLst>
          </p:cNvPr>
          <p:cNvPicPr>
            <a:picLocks noChangeAspect="1"/>
          </p:cNvPicPr>
          <p:nvPr/>
        </p:nvPicPr>
        <p:blipFill>
          <a:blip r:embed="rId2"/>
          <a:stretch>
            <a:fillRect/>
          </a:stretch>
        </p:blipFill>
        <p:spPr>
          <a:xfrm>
            <a:off x="2956860" y="442913"/>
            <a:ext cx="6065045" cy="4043363"/>
          </a:xfrm>
          <a:prstGeom prst="rect">
            <a:avLst/>
          </a:prstGeom>
        </p:spPr>
      </p:pic>
    </p:spTree>
    <p:extLst>
      <p:ext uri="{BB962C8B-B14F-4D97-AF65-F5344CB8AC3E}">
        <p14:creationId xmlns:p14="http://schemas.microsoft.com/office/powerpoint/2010/main" val="91739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68C5615B-3DDB-E59C-C111-321A87CE5944}"/>
              </a:ext>
            </a:extLst>
          </p:cNvPr>
          <p:cNvPicPr>
            <a:picLocks noChangeAspect="1"/>
          </p:cNvPicPr>
          <p:nvPr/>
        </p:nvPicPr>
        <p:blipFill>
          <a:blip r:embed="rId2"/>
          <a:stretch>
            <a:fillRect/>
          </a:stretch>
        </p:blipFill>
        <p:spPr>
          <a:xfrm>
            <a:off x="1100715" y="1153715"/>
            <a:ext cx="9990570" cy="4550570"/>
          </a:xfrm>
          <a:prstGeom prst="rect">
            <a:avLst/>
          </a:prstGeom>
        </p:spPr>
      </p:pic>
      <p:sp>
        <p:nvSpPr>
          <p:cNvPr id="4" name="TextBox 3">
            <a:extLst>
              <a:ext uri="{FF2B5EF4-FFF2-40B4-BE49-F238E27FC236}">
                <a16:creationId xmlns:a16="http://schemas.microsoft.com/office/drawing/2014/main" id="{5963CCC4-5832-3E5E-99C0-222394B19907}"/>
              </a:ext>
            </a:extLst>
          </p:cNvPr>
          <p:cNvSpPr txBox="1"/>
          <p:nvPr/>
        </p:nvSpPr>
        <p:spPr>
          <a:xfrm>
            <a:off x="1000125" y="614362"/>
            <a:ext cx="3113416" cy="369332"/>
          </a:xfrm>
          <a:prstGeom prst="rect">
            <a:avLst/>
          </a:prstGeom>
          <a:noFill/>
        </p:spPr>
        <p:txBody>
          <a:bodyPr wrap="none" rtlCol="0">
            <a:spAutoFit/>
          </a:bodyPr>
          <a:lstStyle/>
          <a:p>
            <a:r>
              <a:rPr lang="en-AT" dirty="0">
                <a:solidFill>
                  <a:schemeClr val="bg1"/>
                </a:solidFill>
              </a:rPr>
              <a:t>Identity and artistic expression </a:t>
            </a:r>
          </a:p>
        </p:txBody>
      </p:sp>
    </p:spTree>
    <p:extLst>
      <p:ext uri="{BB962C8B-B14F-4D97-AF65-F5344CB8AC3E}">
        <p14:creationId xmlns:p14="http://schemas.microsoft.com/office/powerpoint/2010/main" val="146097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F89F4-BB84-89FF-7B6F-434CAEC1F6B0}"/>
              </a:ext>
            </a:extLst>
          </p:cNvPr>
          <p:cNvSpPr txBox="1"/>
          <p:nvPr/>
        </p:nvSpPr>
        <p:spPr>
          <a:xfrm>
            <a:off x="550069" y="529709"/>
            <a:ext cx="6100762" cy="369332"/>
          </a:xfrm>
          <a:prstGeom prst="rect">
            <a:avLst/>
          </a:prstGeom>
          <a:noFill/>
        </p:spPr>
        <p:txBody>
          <a:bodyPr wrap="square">
            <a:spAutoFit/>
          </a:bodyPr>
          <a:lstStyle/>
          <a:p>
            <a:r>
              <a:rPr lang="en-GB" dirty="0">
                <a:solidFill>
                  <a:schemeClr val="bg1"/>
                </a:solidFill>
              </a:rPr>
              <a:t>Gabi JIMÉNEZ</a:t>
            </a:r>
          </a:p>
        </p:txBody>
      </p:sp>
      <p:pic>
        <p:nvPicPr>
          <p:cNvPr id="6" name="Picture 5" descr="A picture containing person, indoor&#10;&#10;Description automatically generated">
            <a:extLst>
              <a:ext uri="{FF2B5EF4-FFF2-40B4-BE49-F238E27FC236}">
                <a16:creationId xmlns:a16="http://schemas.microsoft.com/office/drawing/2014/main" id="{BB3AF55B-B4D4-F349-3F77-395C38EEAEBF}"/>
              </a:ext>
            </a:extLst>
          </p:cNvPr>
          <p:cNvPicPr>
            <a:picLocks noChangeAspect="1"/>
          </p:cNvPicPr>
          <p:nvPr/>
        </p:nvPicPr>
        <p:blipFill>
          <a:blip r:embed="rId2"/>
          <a:stretch>
            <a:fillRect/>
          </a:stretch>
        </p:blipFill>
        <p:spPr>
          <a:xfrm>
            <a:off x="2324199" y="529709"/>
            <a:ext cx="2277071" cy="2383809"/>
          </a:xfrm>
          <a:prstGeom prst="rect">
            <a:avLst/>
          </a:prstGeom>
        </p:spPr>
      </p:pic>
      <p:pic>
        <p:nvPicPr>
          <p:cNvPr id="9" name="Picture 8" descr="Map&#10;&#10;Description automatically generated with medium confidence">
            <a:extLst>
              <a:ext uri="{FF2B5EF4-FFF2-40B4-BE49-F238E27FC236}">
                <a16:creationId xmlns:a16="http://schemas.microsoft.com/office/drawing/2014/main" id="{A97B853C-9708-C6DD-A482-2F5D24D5ADF2}"/>
              </a:ext>
            </a:extLst>
          </p:cNvPr>
          <p:cNvPicPr>
            <a:picLocks noChangeAspect="1"/>
          </p:cNvPicPr>
          <p:nvPr/>
        </p:nvPicPr>
        <p:blipFill>
          <a:blip r:embed="rId3"/>
          <a:stretch>
            <a:fillRect/>
          </a:stretch>
        </p:blipFill>
        <p:spPr>
          <a:xfrm>
            <a:off x="6375400" y="0"/>
            <a:ext cx="5816600" cy="47879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13EEE10-025F-64F4-8C15-EF5C200435C9}"/>
              </a:ext>
            </a:extLst>
          </p:cNvPr>
          <p:cNvPicPr>
            <a:picLocks noChangeAspect="1"/>
          </p:cNvPicPr>
          <p:nvPr/>
        </p:nvPicPr>
        <p:blipFill>
          <a:blip r:embed="rId4"/>
          <a:stretch>
            <a:fillRect/>
          </a:stretch>
        </p:blipFill>
        <p:spPr>
          <a:xfrm>
            <a:off x="709215" y="3429000"/>
            <a:ext cx="4379119" cy="3206833"/>
          </a:xfrm>
          <a:prstGeom prst="rect">
            <a:avLst/>
          </a:prstGeom>
        </p:spPr>
      </p:pic>
    </p:spTree>
    <p:extLst>
      <p:ext uri="{BB962C8B-B14F-4D97-AF65-F5344CB8AC3E}">
        <p14:creationId xmlns:p14="http://schemas.microsoft.com/office/powerpoint/2010/main" val="258259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29CE-1BE7-88ED-E893-1CACA8A4A8FC}"/>
              </a:ext>
            </a:extLst>
          </p:cNvPr>
          <p:cNvSpPr txBox="1"/>
          <p:nvPr/>
        </p:nvSpPr>
        <p:spPr>
          <a:xfrm>
            <a:off x="6482479" y="5322208"/>
            <a:ext cx="5041465" cy="646331"/>
          </a:xfrm>
          <a:prstGeom prst="rect">
            <a:avLst/>
          </a:prstGeom>
          <a:noFill/>
        </p:spPr>
        <p:txBody>
          <a:bodyPr wrap="square" rtlCol="0">
            <a:spAutoFit/>
          </a:bodyPr>
          <a:lstStyle/>
          <a:p>
            <a:r>
              <a:rPr lang="en-GB" sz="1200" dirty="0" err="1">
                <a:solidFill>
                  <a:schemeClr val="bg1"/>
                </a:solidFill>
              </a:rPr>
              <a:t>András</a:t>
            </a:r>
            <a:r>
              <a:rPr lang="en-GB" sz="1200" dirty="0">
                <a:solidFill>
                  <a:schemeClr val="bg1"/>
                </a:solidFill>
              </a:rPr>
              <a:t> </a:t>
            </a:r>
            <a:r>
              <a:rPr lang="en-GB" sz="1200" dirty="0" err="1">
                <a:solidFill>
                  <a:schemeClr val="bg1"/>
                </a:solidFill>
              </a:rPr>
              <a:t>Kállai</a:t>
            </a:r>
            <a:r>
              <a:rPr lang="en-GB" sz="1200" dirty="0">
                <a:solidFill>
                  <a:schemeClr val="bg1"/>
                </a:solidFill>
              </a:rPr>
              <a:t>, </a:t>
            </a:r>
            <a:r>
              <a:rPr lang="en-GB" sz="1200" b="0" i="0" u="none" strike="noStrike" dirty="0">
                <a:solidFill>
                  <a:schemeClr val="bg1"/>
                </a:solidFill>
                <a:effectLst/>
                <a:latin typeface="Arial" panose="020B0604020202020204" pitchFamily="34" charset="0"/>
              </a:rPr>
              <a:t>Fat Barbie. 2006, Terracotta, plastic, 28 x 13 x 14 cm, http://universes-in-</a:t>
            </a:r>
            <a:r>
              <a:rPr lang="en-GB" sz="1200" b="0" i="0" u="none" strike="noStrike" dirty="0" err="1">
                <a:solidFill>
                  <a:schemeClr val="bg1"/>
                </a:solidFill>
                <a:effectLst/>
                <a:latin typeface="Arial" panose="020B0604020202020204" pitchFamily="34" charset="0"/>
              </a:rPr>
              <a:t>universe.de</a:t>
            </a:r>
            <a:r>
              <a:rPr lang="en-GB" sz="1200" b="0" i="0" u="none" strike="noStrike" dirty="0">
                <a:solidFill>
                  <a:schemeClr val="bg1"/>
                </a:solidFill>
                <a:effectLst/>
                <a:latin typeface="Arial" panose="020B0604020202020204" pitchFamily="34" charset="0"/>
              </a:rPr>
              <a:t>/car/</a:t>
            </a:r>
            <a:r>
              <a:rPr lang="en-GB" sz="1200" b="0" i="0" u="none" strike="noStrike" dirty="0" err="1">
                <a:solidFill>
                  <a:schemeClr val="bg1"/>
                </a:solidFill>
                <a:effectLst/>
                <a:latin typeface="Arial" panose="020B0604020202020204" pitchFamily="34" charset="0"/>
              </a:rPr>
              <a:t>venezia</a:t>
            </a:r>
            <a:r>
              <a:rPr lang="en-GB" sz="1200" b="0" i="0" u="none" strike="noStrike" dirty="0">
                <a:solidFill>
                  <a:schemeClr val="bg1"/>
                </a:solidFill>
                <a:effectLst/>
                <a:latin typeface="Arial" panose="020B0604020202020204" pitchFamily="34" charset="0"/>
              </a:rPr>
              <a:t>/</a:t>
            </a:r>
            <a:r>
              <a:rPr lang="en-GB" sz="1200" b="0" i="0" u="none" strike="noStrike" dirty="0" err="1">
                <a:solidFill>
                  <a:schemeClr val="bg1"/>
                </a:solidFill>
                <a:effectLst/>
                <a:latin typeface="Arial" panose="020B0604020202020204" pitchFamily="34" charset="0"/>
              </a:rPr>
              <a:t>eng</a:t>
            </a:r>
            <a:r>
              <a:rPr lang="en-GB" sz="1200" b="0" i="0" u="none" strike="noStrike" dirty="0">
                <a:solidFill>
                  <a:schemeClr val="bg1"/>
                </a:solidFill>
                <a:effectLst/>
                <a:latin typeface="Arial" panose="020B0604020202020204" pitchFamily="34" charset="0"/>
              </a:rPr>
              <a:t>/2007/tour/</a:t>
            </a:r>
            <a:r>
              <a:rPr lang="en-GB" sz="1200" b="0" i="0" u="none" strike="noStrike" dirty="0" err="1">
                <a:solidFill>
                  <a:schemeClr val="bg1"/>
                </a:solidFill>
                <a:effectLst/>
                <a:latin typeface="Arial" panose="020B0604020202020204" pitchFamily="34" charset="0"/>
              </a:rPr>
              <a:t>roma</a:t>
            </a:r>
            <a:r>
              <a:rPr lang="en-GB" sz="1200" b="0" i="0" u="none" strike="noStrike" dirty="0">
                <a:solidFill>
                  <a:schemeClr val="bg1"/>
                </a:solidFill>
                <a:effectLst/>
                <a:latin typeface="Arial" panose="020B0604020202020204" pitchFamily="34" charset="0"/>
              </a:rPr>
              <a:t>/img-19.htm</a:t>
            </a:r>
            <a:endParaRPr lang="en-AT" sz="1200" dirty="0">
              <a:solidFill>
                <a:schemeClr val="bg1"/>
              </a:solidFill>
            </a:endParaRPr>
          </a:p>
        </p:txBody>
      </p:sp>
      <p:pic>
        <p:nvPicPr>
          <p:cNvPr id="4" name="Picture 3" descr="A person holding a bottle and a statue of a naked person&#10;&#10;Description automatically generated with low confidence">
            <a:extLst>
              <a:ext uri="{FF2B5EF4-FFF2-40B4-BE49-F238E27FC236}">
                <a16:creationId xmlns:a16="http://schemas.microsoft.com/office/drawing/2014/main" id="{6C9C4B2D-E93F-A231-3694-CB2E43B7F28F}"/>
              </a:ext>
            </a:extLst>
          </p:cNvPr>
          <p:cNvPicPr>
            <a:picLocks noChangeAspect="1"/>
          </p:cNvPicPr>
          <p:nvPr/>
        </p:nvPicPr>
        <p:blipFill>
          <a:blip r:embed="rId2"/>
          <a:stretch>
            <a:fillRect/>
          </a:stretch>
        </p:blipFill>
        <p:spPr>
          <a:xfrm>
            <a:off x="6482479" y="1535791"/>
            <a:ext cx="5041465" cy="3786417"/>
          </a:xfrm>
          <a:prstGeom prst="rect">
            <a:avLst/>
          </a:prstGeom>
        </p:spPr>
      </p:pic>
      <p:sp>
        <p:nvSpPr>
          <p:cNvPr id="10" name="TextBox 9">
            <a:extLst>
              <a:ext uri="{FF2B5EF4-FFF2-40B4-BE49-F238E27FC236}">
                <a16:creationId xmlns:a16="http://schemas.microsoft.com/office/drawing/2014/main" id="{8624F359-086B-0297-A90B-0BDC3D4EB431}"/>
              </a:ext>
            </a:extLst>
          </p:cNvPr>
          <p:cNvSpPr txBox="1"/>
          <p:nvPr/>
        </p:nvSpPr>
        <p:spPr>
          <a:xfrm>
            <a:off x="707231" y="704794"/>
            <a:ext cx="6100762" cy="369332"/>
          </a:xfrm>
          <a:prstGeom prst="rect">
            <a:avLst/>
          </a:prstGeom>
          <a:noFill/>
        </p:spPr>
        <p:txBody>
          <a:bodyPr wrap="square">
            <a:spAutoFit/>
          </a:bodyPr>
          <a:lstStyle/>
          <a:p>
            <a:r>
              <a:rPr lang="en-GB" dirty="0" err="1">
                <a:solidFill>
                  <a:schemeClr val="bg1"/>
                </a:solidFill>
              </a:rPr>
              <a:t>András</a:t>
            </a:r>
            <a:r>
              <a:rPr lang="en-GB" dirty="0">
                <a:solidFill>
                  <a:schemeClr val="bg1"/>
                </a:solidFill>
              </a:rPr>
              <a:t> KÁLLAI</a:t>
            </a:r>
          </a:p>
        </p:txBody>
      </p:sp>
      <p:pic>
        <p:nvPicPr>
          <p:cNvPr id="12" name="Picture 11" descr="A close-up of a document&#10;&#10;Description automatically generated with medium confidence">
            <a:extLst>
              <a:ext uri="{FF2B5EF4-FFF2-40B4-BE49-F238E27FC236}">
                <a16:creationId xmlns:a16="http://schemas.microsoft.com/office/drawing/2014/main" id="{E6AFC2F1-DEDC-6CD0-8DCB-07386D5190DD}"/>
              </a:ext>
            </a:extLst>
          </p:cNvPr>
          <p:cNvPicPr>
            <a:picLocks noChangeAspect="1"/>
          </p:cNvPicPr>
          <p:nvPr/>
        </p:nvPicPr>
        <p:blipFill>
          <a:blip r:embed="rId3"/>
          <a:stretch>
            <a:fillRect/>
          </a:stretch>
        </p:blipFill>
        <p:spPr>
          <a:xfrm>
            <a:off x="668055" y="1535791"/>
            <a:ext cx="5502689" cy="3786416"/>
          </a:xfrm>
          <a:prstGeom prst="rect">
            <a:avLst/>
          </a:prstGeom>
        </p:spPr>
      </p:pic>
    </p:spTree>
    <p:extLst>
      <p:ext uri="{BB962C8B-B14F-4D97-AF65-F5344CB8AC3E}">
        <p14:creationId xmlns:p14="http://schemas.microsoft.com/office/powerpoint/2010/main" val="3040583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42D549-6512-9095-50A4-B258A2BA15BD}"/>
              </a:ext>
            </a:extLst>
          </p:cNvPr>
          <p:cNvSpPr txBox="1"/>
          <p:nvPr/>
        </p:nvSpPr>
        <p:spPr>
          <a:xfrm>
            <a:off x="527477" y="557748"/>
            <a:ext cx="6100762" cy="369332"/>
          </a:xfrm>
          <a:prstGeom prst="rect">
            <a:avLst/>
          </a:prstGeom>
          <a:noFill/>
        </p:spPr>
        <p:txBody>
          <a:bodyPr wrap="square">
            <a:spAutoFit/>
          </a:bodyPr>
          <a:lstStyle/>
          <a:p>
            <a:r>
              <a:rPr lang="en-GB" dirty="0" err="1">
                <a:solidFill>
                  <a:schemeClr val="bg1"/>
                </a:solidFill>
              </a:rPr>
              <a:t>Kiba</a:t>
            </a:r>
            <a:r>
              <a:rPr lang="en-GB" dirty="0">
                <a:solidFill>
                  <a:schemeClr val="bg1"/>
                </a:solidFill>
              </a:rPr>
              <a:t> LUMBERG</a:t>
            </a:r>
          </a:p>
        </p:txBody>
      </p:sp>
      <p:pic>
        <p:nvPicPr>
          <p:cNvPr id="7" name="Picture 6" descr="A picture containing text&#10;&#10;Description automatically generated">
            <a:extLst>
              <a:ext uri="{FF2B5EF4-FFF2-40B4-BE49-F238E27FC236}">
                <a16:creationId xmlns:a16="http://schemas.microsoft.com/office/drawing/2014/main" id="{08BD681B-7347-91BB-5322-49D0DFDBAD37}"/>
              </a:ext>
            </a:extLst>
          </p:cNvPr>
          <p:cNvPicPr>
            <a:picLocks noChangeAspect="1"/>
          </p:cNvPicPr>
          <p:nvPr/>
        </p:nvPicPr>
        <p:blipFill>
          <a:blip r:embed="rId2"/>
          <a:stretch>
            <a:fillRect/>
          </a:stretch>
        </p:blipFill>
        <p:spPr>
          <a:xfrm>
            <a:off x="2578892" y="557748"/>
            <a:ext cx="9085631" cy="5742503"/>
          </a:xfrm>
          <a:prstGeom prst="rect">
            <a:avLst/>
          </a:prstGeom>
        </p:spPr>
      </p:pic>
    </p:spTree>
    <p:extLst>
      <p:ext uri="{BB962C8B-B14F-4D97-AF65-F5344CB8AC3E}">
        <p14:creationId xmlns:p14="http://schemas.microsoft.com/office/powerpoint/2010/main" val="268787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95AC95-0E4B-80EE-4552-F5865EA3E2F3}"/>
              </a:ext>
            </a:extLst>
          </p:cNvPr>
          <p:cNvSpPr txBox="1"/>
          <p:nvPr/>
        </p:nvSpPr>
        <p:spPr>
          <a:xfrm>
            <a:off x="538620" y="475990"/>
            <a:ext cx="4687304" cy="2492990"/>
          </a:xfrm>
          <a:prstGeom prst="rect">
            <a:avLst/>
          </a:prstGeom>
          <a:noFill/>
        </p:spPr>
        <p:txBody>
          <a:bodyPr wrap="square" rtlCol="0">
            <a:spAutoFit/>
          </a:bodyPr>
          <a:lstStyle/>
          <a:p>
            <a:r>
              <a:rPr lang="en-GB" dirty="0">
                <a:solidFill>
                  <a:schemeClr val="bg1"/>
                </a:solidFill>
              </a:rPr>
              <a:t>Roma identity politics in the EU has not been employed to unveil the reasons of increasing social inequality; instead it has been applied to define Roma as a distinct community, which, in turn, has triggered traditional prejudices on them. </a:t>
            </a:r>
          </a:p>
          <a:p>
            <a:r>
              <a:rPr lang="en-GB" sz="1200" dirty="0" err="1">
                <a:solidFill>
                  <a:schemeClr val="bg1"/>
                </a:solidFill>
              </a:rPr>
              <a:t>Tunali</a:t>
            </a:r>
            <a:r>
              <a:rPr lang="en-GB" sz="1200" dirty="0">
                <a:solidFill>
                  <a:schemeClr val="bg1"/>
                </a:solidFill>
              </a:rPr>
              <a:t>, T. (2011). The politics of "Roma inclusion”, 705.</a:t>
            </a:r>
          </a:p>
          <a:p>
            <a:endParaRPr lang="en-GB" dirty="0">
              <a:solidFill>
                <a:schemeClr val="bg1"/>
              </a:solidFill>
            </a:endParaRPr>
          </a:p>
          <a:p>
            <a:endParaRPr lang="en-AT" dirty="0">
              <a:solidFill>
                <a:schemeClr val="bg1"/>
              </a:solidFill>
            </a:endParaRPr>
          </a:p>
        </p:txBody>
      </p:sp>
      <p:sp>
        <p:nvSpPr>
          <p:cNvPr id="4" name="TextBox 3">
            <a:extLst>
              <a:ext uri="{FF2B5EF4-FFF2-40B4-BE49-F238E27FC236}">
                <a16:creationId xmlns:a16="http://schemas.microsoft.com/office/drawing/2014/main" id="{E40FA15E-4D6B-DBE8-9A71-AAC0EE65F17B}"/>
              </a:ext>
            </a:extLst>
          </p:cNvPr>
          <p:cNvSpPr txBox="1"/>
          <p:nvPr/>
        </p:nvSpPr>
        <p:spPr>
          <a:xfrm>
            <a:off x="5523978" y="5273457"/>
            <a:ext cx="6438773" cy="1846659"/>
          </a:xfrm>
          <a:prstGeom prst="rect">
            <a:avLst/>
          </a:prstGeom>
          <a:noFill/>
        </p:spPr>
        <p:txBody>
          <a:bodyPr wrap="square" rtlCol="0">
            <a:spAutoFit/>
          </a:bodyPr>
          <a:lstStyle/>
          <a:p>
            <a:r>
              <a:rPr lang="en-GB" dirty="0">
                <a:solidFill>
                  <a:schemeClr val="bg1"/>
                </a:solidFill>
              </a:rPr>
              <a:t>”Are we creating an </a:t>
            </a:r>
            <a:r>
              <a:rPr lang="en-GB" dirty="0" err="1">
                <a:solidFill>
                  <a:schemeClr val="bg1"/>
                </a:solidFill>
              </a:rPr>
              <a:t>ethnicising</a:t>
            </a:r>
            <a:r>
              <a:rPr lang="en-GB" dirty="0">
                <a:solidFill>
                  <a:schemeClr val="bg1"/>
                </a:solidFill>
              </a:rPr>
              <a:t>, socially motivated ’special case’, sponsored by philanthropy, in the hybrid environment of the art establishment?”</a:t>
            </a:r>
          </a:p>
          <a:p>
            <a:r>
              <a:rPr lang="en-GB" sz="1200" dirty="0">
                <a:solidFill>
                  <a:schemeClr val="bg1"/>
                </a:solidFill>
                <a:effectLst/>
                <a:latin typeface="PAlmSprings"/>
              </a:rPr>
              <a:t>Gottfried WAGNER, ”The Roma Pavilion in Venice: A Bold Beginning”, in </a:t>
            </a:r>
            <a:r>
              <a:rPr lang="en-GB" sz="1200" dirty="0">
                <a:solidFill>
                  <a:schemeClr val="bg1"/>
                </a:solidFill>
                <a:effectLst/>
                <a:latin typeface="PAlmSpringsItalic"/>
              </a:rPr>
              <a:t>Exhibition Catalogue: Paradise Lost</a:t>
            </a:r>
            <a:r>
              <a:rPr lang="en-GB" sz="1200" dirty="0">
                <a:solidFill>
                  <a:schemeClr val="bg1"/>
                </a:solidFill>
                <a:effectLst/>
                <a:latin typeface="PAlmSprings"/>
              </a:rPr>
              <a:t>, Open Society Foundations, Budapest, 2007, p. 36. </a:t>
            </a:r>
            <a:endParaRPr lang="en-GB" sz="1200" dirty="0">
              <a:solidFill>
                <a:schemeClr val="bg1"/>
              </a:solidFill>
            </a:endParaRPr>
          </a:p>
          <a:p>
            <a:endParaRPr lang="en-GB" dirty="0">
              <a:solidFill>
                <a:schemeClr val="bg1"/>
              </a:solidFill>
            </a:endParaRPr>
          </a:p>
          <a:p>
            <a:endParaRPr lang="en-AT" dirty="0">
              <a:solidFill>
                <a:schemeClr val="bg1"/>
              </a:solidFill>
            </a:endParaRPr>
          </a:p>
        </p:txBody>
      </p:sp>
      <p:pic>
        <p:nvPicPr>
          <p:cNvPr id="6" name="Picture 5" descr="A screenshot of a video game&#10;&#10;Description automatically generated with low confidence">
            <a:extLst>
              <a:ext uri="{FF2B5EF4-FFF2-40B4-BE49-F238E27FC236}">
                <a16:creationId xmlns:a16="http://schemas.microsoft.com/office/drawing/2014/main" id="{44CA1CED-F712-E44A-1C39-56A76B12EFA9}"/>
              </a:ext>
            </a:extLst>
          </p:cNvPr>
          <p:cNvPicPr>
            <a:picLocks noChangeAspect="1"/>
          </p:cNvPicPr>
          <p:nvPr/>
        </p:nvPicPr>
        <p:blipFill>
          <a:blip r:embed="rId2"/>
          <a:stretch>
            <a:fillRect/>
          </a:stretch>
        </p:blipFill>
        <p:spPr>
          <a:xfrm>
            <a:off x="5342294" y="475990"/>
            <a:ext cx="6311086" cy="4286250"/>
          </a:xfrm>
          <a:prstGeom prst="rect">
            <a:avLst/>
          </a:prstGeom>
        </p:spPr>
      </p:pic>
    </p:spTree>
    <p:extLst>
      <p:ext uri="{BB962C8B-B14F-4D97-AF65-F5344CB8AC3E}">
        <p14:creationId xmlns:p14="http://schemas.microsoft.com/office/powerpoint/2010/main" val="3520060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4400</TotalTime>
  <Words>1154</Words>
  <Application>Microsoft Macintosh PowerPoint</Application>
  <PresentationFormat>Widescreen</PresentationFormat>
  <Paragraphs>70</Paragraphs>
  <Slides>19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Calibri</vt:lpstr>
      <vt:lpstr>Calibri Light</vt:lpstr>
      <vt:lpstr>Montserrat</vt:lpstr>
      <vt:lpstr>Open Sans</vt:lpstr>
      <vt:lpstr>PAlmSprings</vt:lpstr>
      <vt:lpstr>PAlmSpringsItalic</vt:lpstr>
      <vt:lpstr>Raleway</vt:lpstr>
      <vt:lpstr>Roboto</vt:lpstr>
      <vt:lpstr>Roboto Condensed</vt:lpstr>
      <vt:lpstr>system-ui</vt:lpstr>
      <vt:lpstr>Office Theme</vt:lpstr>
      <vt:lpstr>Decades of inclusion?  Roma artists and contemporary 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Maria Secklehner</dc:creator>
  <cp:lastModifiedBy>Julia Maria Secklehner</cp:lastModifiedBy>
  <cp:revision>38</cp:revision>
  <dcterms:created xsi:type="dcterms:W3CDTF">2023-04-03T17:24:25Z</dcterms:created>
  <dcterms:modified xsi:type="dcterms:W3CDTF">2023-04-26T16:32:42Z</dcterms:modified>
</cp:coreProperties>
</file>