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8" r:id="rId2"/>
    <p:sldId id="335" r:id="rId3"/>
    <p:sldId id="336" r:id="rId4"/>
    <p:sldId id="339" r:id="rId5"/>
    <p:sldId id="340" r:id="rId6"/>
    <p:sldId id="341" r:id="rId7"/>
    <p:sldId id="260" r:id="rId8"/>
    <p:sldId id="267" r:id="rId9"/>
    <p:sldId id="268" r:id="rId10"/>
    <p:sldId id="272" r:id="rId11"/>
    <p:sldId id="280" r:id="rId12"/>
    <p:sldId id="281" r:id="rId13"/>
    <p:sldId id="282" r:id="rId14"/>
    <p:sldId id="273" r:id="rId15"/>
    <p:sldId id="283" r:id="rId16"/>
    <p:sldId id="284" r:id="rId17"/>
    <p:sldId id="352" r:id="rId18"/>
    <p:sldId id="342" r:id="rId19"/>
    <p:sldId id="290" r:id="rId20"/>
    <p:sldId id="291" r:id="rId21"/>
    <p:sldId id="292" r:id="rId22"/>
    <p:sldId id="288" r:id="rId23"/>
    <p:sldId id="293" r:id="rId24"/>
    <p:sldId id="294" r:id="rId25"/>
    <p:sldId id="296" r:id="rId26"/>
    <p:sldId id="297" r:id="rId27"/>
    <p:sldId id="298" r:id="rId28"/>
    <p:sldId id="299" r:id="rId29"/>
    <p:sldId id="300" r:id="rId30"/>
    <p:sldId id="301" r:id="rId31"/>
    <p:sldId id="303" r:id="rId32"/>
    <p:sldId id="302" r:id="rId33"/>
    <p:sldId id="304" r:id="rId34"/>
    <p:sldId id="305" r:id="rId35"/>
    <p:sldId id="306" r:id="rId36"/>
    <p:sldId id="307" r:id="rId37"/>
    <p:sldId id="308" r:id="rId38"/>
    <p:sldId id="309" r:id="rId39"/>
    <p:sldId id="310" r:id="rId40"/>
    <p:sldId id="311" r:id="rId41"/>
    <p:sldId id="312" r:id="rId42"/>
    <p:sldId id="347" r:id="rId43"/>
    <p:sldId id="348" r:id="rId44"/>
    <p:sldId id="346" r:id="rId45"/>
    <p:sldId id="314" r:id="rId46"/>
    <p:sldId id="316" r:id="rId47"/>
    <p:sldId id="315" r:id="rId48"/>
    <p:sldId id="349" r:id="rId49"/>
    <p:sldId id="350" r:id="rId50"/>
    <p:sldId id="319" r:id="rId51"/>
    <p:sldId id="318" r:id="rId52"/>
    <p:sldId id="328" r:id="rId53"/>
    <p:sldId id="317" r:id="rId54"/>
    <p:sldId id="351" r:id="rId55"/>
    <p:sldId id="322" r:id="rId56"/>
    <p:sldId id="323" r:id="rId57"/>
    <p:sldId id="324" r:id="rId58"/>
    <p:sldId id="325" r:id="rId59"/>
    <p:sldId id="326" r:id="rId60"/>
    <p:sldId id="327" r:id="rId61"/>
    <p:sldId id="329" r:id="rId62"/>
    <p:sldId id="331" r:id="rId63"/>
    <p:sldId id="353" r:id="rId64"/>
    <p:sldId id="357" r:id="rId65"/>
    <p:sldId id="354" r:id="rId66"/>
    <p:sldId id="355" r:id="rId67"/>
    <p:sldId id="356" r:id="rId6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87" autoAdjust="0"/>
    <p:restoredTop sz="86425" autoAdjust="0"/>
  </p:normalViewPr>
  <p:slideViewPr>
    <p:cSldViewPr>
      <p:cViewPr varScale="1">
        <p:scale>
          <a:sx n="100" d="100"/>
          <a:sy n="100" d="100"/>
        </p:scale>
        <p:origin x="-828" y="-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83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FED2-9B1E-4014-8EAA-745872DE2410}" type="datetimeFigureOut">
              <a:rPr lang="cs-CZ" smtClean="0"/>
              <a:t>23.03.2023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291F-FD10-4139-9584-54BBC44A44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4596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FED2-9B1E-4014-8EAA-745872DE2410}" type="datetimeFigureOut">
              <a:rPr lang="cs-CZ" smtClean="0"/>
              <a:t>23.03.2023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291F-FD10-4139-9584-54BBC44A44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9224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FED2-9B1E-4014-8EAA-745872DE2410}" type="datetimeFigureOut">
              <a:rPr lang="cs-CZ" smtClean="0"/>
              <a:t>23.03.2023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291F-FD10-4139-9584-54BBC44A44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5329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FED2-9B1E-4014-8EAA-745872DE2410}" type="datetimeFigureOut">
              <a:rPr lang="cs-CZ" smtClean="0"/>
              <a:t>23.03.2023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291F-FD10-4139-9584-54BBC44A44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8955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FED2-9B1E-4014-8EAA-745872DE2410}" type="datetimeFigureOut">
              <a:rPr lang="cs-CZ" smtClean="0"/>
              <a:t>23.03.2023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291F-FD10-4139-9584-54BBC44A44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7029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FED2-9B1E-4014-8EAA-745872DE2410}" type="datetimeFigureOut">
              <a:rPr lang="cs-CZ" smtClean="0"/>
              <a:t>23.03.2023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291F-FD10-4139-9584-54BBC44A44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8658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FED2-9B1E-4014-8EAA-745872DE2410}" type="datetimeFigureOut">
              <a:rPr lang="cs-CZ" smtClean="0"/>
              <a:t>23.03.2023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291F-FD10-4139-9584-54BBC44A44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7497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FED2-9B1E-4014-8EAA-745872DE2410}" type="datetimeFigureOut">
              <a:rPr lang="cs-CZ" smtClean="0"/>
              <a:t>23.03.2023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291F-FD10-4139-9584-54BBC44A44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283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FED2-9B1E-4014-8EAA-745872DE2410}" type="datetimeFigureOut">
              <a:rPr lang="cs-CZ" smtClean="0"/>
              <a:t>23.03.2023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291F-FD10-4139-9584-54BBC44A44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0433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FED2-9B1E-4014-8EAA-745872DE2410}" type="datetimeFigureOut">
              <a:rPr lang="cs-CZ" smtClean="0"/>
              <a:t>23.03.2023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291F-FD10-4139-9584-54BBC44A44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6746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FED2-9B1E-4014-8EAA-745872DE2410}" type="datetimeFigureOut">
              <a:rPr lang="cs-CZ" smtClean="0"/>
              <a:t>23.03.2023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291F-FD10-4139-9584-54BBC44A44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3219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6FED2-9B1E-4014-8EAA-745872DE2410}" type="datetimeFigureOut">
              <a:rPr lang="cs-CZ" smtClean="0"/>
              <a:t>23.03.2023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4291F-FD10-4139-9584-54BBC44A44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3018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ommuz.cz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17. století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Třicetiletá válka (1618 – 1648)</a:t>
            </a:r>
          </a:p>
          <a:p>
            <a:pPr>
              <a:buFontTx/>
              <a:buChar char="-"/>
            </a:pPr>
            <a:r>
              <a:rPr lang="cs-CZ" dirty="0" smtClean="0"/>
              <a:t>ustoupení od pronásledování =&gt; </a:t>
            </a:r>
          </a:p>
          <a:p>
            <a:pPr marL="0" indent="0">
              <a:buNone/>
            </a:pPr>
            <a:r>
              <a:rPr lang="cs-CZ" dirty="0" smtClean="0"/>
              <a:t>Romové v armádách (Švédsko, Francie)</a:t>
            </a:r>
          </a:p>
          <a:p>
            <a:endParaRPr lang="cs-CZ" dirty="0"/>
          </a:p>
          <a:p>
            <a:r>
              <a:rPr lang="cs-CZ" dirty="0" smtClean="0"/>
              <a:t>2. polovina 17. století</a:t>
            </a:r>
          </a:p>
          <a:p>
            <a:pPr>
              <a:buFontTx/>
              <a:buChar char="-"/>
            </a:pPr>
            <a:r>
              <a:rPr lang="cs-CZ" dirty="0" smtClean="0"/>
              <a:t>1697 </a:t>
            </a:r>
            <a:r>
              <a:rPr lang="cs-CZ" dirty="0" err="1" smtClean="0"/>
              <a:t>Vogelfrei</a:t>
            </a:r>
            <a:r>
              <a:rPr lang="cs-CZ" dirty="0"/>
              <a:t> </a:t>
            </a:r>
            <a:r>
              <a:rPr lang="cs-CZ" dirty="0" smtClean="0"/>
              <a:t>x 1698 první doložené usazení na Moravě – Štěpán Daniel, kovář, panství </a:t>
            </a:r>
            <a:r>
              <a:rPr lang="cs-CZ" dirty="0" err="1" smtClean="0"/>
              <a:t>Kouniců</a:t>
            </a:r>
            <a:endParaRPr lang="cs-CZ" dirty="0" smtClean="0"/>
          </a:p>
          <a:p>
            <a:pPr>
              <a:buFontTx/>
              <a:buChar char="-"/>
            </a:pPr>
            <a:r>
              <a:rPr lang="cs-CZ" dirty="0"/>
              <a:t>i</a:t>
            </a:r>
            <a:r>
              <a:rPr lang="cs-CZ" dirty="0" smtClean="0"/>
              <a:t>nformační tabule</a:t>
            </a:r>
            <a:endParaRPr lang="cs-CZ" dirty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0862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74638"/>
            <a:ext cx="8001000" cy="8683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b="1" dirty="0" smtClean="0"/>
              <a:t>První republika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066800"/>
            <a:ext cx="8305800" cy="5059363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defRPr/>
            </a:pPr>
            <a:endParaRPr lang="cs-CZ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dirty="0" smtClean="0"/>
              <a:t>Na území Československa 70 – 100.000 Romů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dirty="0" smtClean="0"/>
          </a:p>
          <a:p>
            <a:pPr eaLnBrk="1" hangingPunct="1">
              <a:lnSpc>
                <a:spcPct val="90000"/>
              </a:lnSpc>
              <a:spcBef>
                <a:spcPts val="720"/>
              </a:spcBef>
              <a:defRPr/>
            </a:pPr>
            <a:r>
              <a:rPr lang="cs-CZ" dirty="0" err="1" smtClean="0"/>
              <a:t>Subetnické</a:t>
            </a:r>
            <a:r>
              <a:rPr lang="cs-CZ" dirty="0" smtClean="0"/>
              <a:t> skupiny: slovenští Romové, maďarští Romové, moravští Romové, čeští Romové, </a:t>
            </a:r>
            <a:r>
              <a:rPr lang="cs-CZ" dirty="0" err="1" smtClean="0"/>
              <a:t>Sinti</a:t>
            </a:r>
            <a:r>
              <a:rPr lang="cs-CZ" dirty="0" smtClean="0"/>
              <a:t>, olašští Romové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dirty="0" smtClean="0"/>
              <a:t>Tradiční způsoby obživy: kovářství, hudba, obchod, pomocné práce</a:t>
            </a:r>
          </a:p>
        </p:txBody>
      </p:sp>
    </p:spTree>
    <p:extLst>
      <p:ext uri="{BB962C8B-B14F-4D97-AF65-F5344CB8AC3E}">
        <p14:creationId xmlns:p14="http://schemas.microsoft.com/office/powerpoint/2010/main" val="72196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 descr="56 Kočování sta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8305800" cy="60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915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\\Server\shared\Složky zaměstnanců\Schuster Michal\DĚJINY\FOTO\DĚJINY ROMŮ DO 1989 fota-přednáška ZKRÁCENÉ\01 Fota do 1939 - prednaska\64 Strážnice, 1901-1920, MZ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990600"/>
            <a:ext cx="8234362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442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\\Server\shared\Složky zaměstnanců\Schuster Michal\DĚJINY\FOTO\DĚJINY ROMŮ DO 1989 fota-přednáška ZKRÁCENÉ\01 Fota do 1939 - prednaska\70 F_45_2002_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55688"/>
            <a:ext cx="8047038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598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62000" y="609600"/>
            <a:ext cx="7924800" cy="21554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720"/>
              </a:spcBef>
              <a:buFont typeface="Arial" pitchFamily="34" charset="0"/>
              <a:buChar char="•"/>
              <a:defRPr/>
            </a:pPr>
            <a:r>
              <a:rPr lang="cs-CZ" sz="2400" dirty="0" smtClean="0"/>
              <a:t>1927 </a:t>
            </a:r>
            <a:r>
              <a:rPr lang="cs-CZ" sz="2400" dirty="0" smtClean="0"/>
              <a:t>– zákon č. 117 „o potulných cikánech“</a:t>
            </a:r>
          </a:p>
          <a:p>
            <a:pPr marL="342900" indent="-342900">
              <a:lnSpc>
                <a:spcPct val="90000"/>
              </a:lnSpc>
              <a:spcBef>
                <a:spcPts val="720"/>
              </a:spcBef>
              <a:buFontTx/>
              <a:buChar char="-"/>
              <a:defRPr/>
            </a:pPr>
            <a:r>
              <a:rPr lang="cs-CZ" sz="2400" dirty="0" smtClean="0"/>
              <a:t>cikánské legitimace</a:t>
            </a:r>
          </a:p>
          <a:p>
            <a:pPr marL="342900" indent="-342900">
              <a:lnSpc>
                <a:spcPct val="90000"/>
              </a:lnSpc>
              <a:spcBef>
                <a:spcPts val="720"/>
              </a:spcBef>
              <a:buFontTx/>
              <a:buChar char="-"/>
              <a:defRPr/>
            </a:pPr>
            <a:r>
              <a:rPr lang="cs-CZ" sz="2400" dirty="0" smtClean="0"/>
              <a:t>kontrola a omezení kočování</a:t>
            </a:r>
          </a:p>
          <a:p>
            <a:pPr>
              <a:lnSpc>
                <a:spcPct val="80000"/>
              </a:lnSpc>
              <a:defRPr/>
            </a:pPr>
            <a:endParaRPr lang="cs-CZ" sz="2400" dirty="0"/>
          </a:p>
          <a:p>
            <a:pPr>
              <a:lnSpc>
                <a:spcPct val="80000"/>
              </a:lnSpc>
              <a:defRPr/>
            </a:pPr>
            <a:endParaRPr lang="cs-CZ" sz="2400" dirty="0" smtClean="0"/>
          </a:p>
          <a:p>
            <a:pPr>
              <a:lnSpc>
                <a:spcPct val="80000"/>
              </a:lnSpc>
              <a:defRPr/>
            </a:pPr>
            <a:endParaRPr lang="cs-CZ" sz="2400" dirty="0"/>
          </a:p>
        </p:txBody>
      </p:sp>
      <p:pic>
        <p:nvPicPr>
          <p:cNvPr id="3" name="Picture 6" descr="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7996"/>
            <a:ext cx="8774929" cy="6734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7996"/>
            <a:ext cx="8725990" cy="6569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7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00" y="157996"/>
            <a:ext cx="8840341" cy="6756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13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3" name="Picture 5" descr="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00231"/>
            <a:ext cx="7240648" cy="6161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07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7" name="Picture 5" descr="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8640"/>
            <a:ext cx="5223917" cy="650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073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73" y="620688"/>
            <a:ext cx="9171082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284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62000" y="609600"/>
            <a:ext cx="7924800" cy="29136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cs-CZ" sz="3200" dirty="0" smtClean="0"/>
              <a:t>Soužití s majoritou</a:t>
            </a:r>
          </a:p>
          <a:p>
            <a:pPr marL="457200" indent="-457200">
              <a:lnSpc>
                <a:spcPct val="90000"/>
              </a:lnSpc>
              <a:spcBef>
                <a:spcPts val="720"/>
              </a:spcBef>
              <a:buFontTx/>
              <a:buChar char="-"/>
              <a:defRPr/>
            </a:pPr>
            <a:r>
              <a:rPr lang="cs-CZ" sz="3200" dirty="0"/>
              <a:t>v</a:t>
            </a:r>
            <a:r>
              <a:rPr lang="cs-CZ" sz="3200" dirty="0" smtClean="0"/>
              <a:t>zdělávání</a:t>
            </a:r>
          </a:p>
          <a:p>
            <a:pPr marL="457200" indent="-457200">
              <a:lnSpc>
                <a:spcPct val="90000"/>
              </a:lnSpc>
              <a:spcBef>
                <a:spcPts val="720"/>
              </a:spcBef>
              <a:buFontTx/>
              <a:buChar char="-"/>
              <a:defRPr/>
            </a:pPr>
            <a:r>
              <a:rPr lang="cs-CZ" sz="3200" dirty="0"/>
              <a:t>i</a:t>
            </a:r>
            <a:r>
              <a:rPr lang="cs-CZ" sz="3200" dirty="0" smtClean="0"/>
              <a:t>nteretnické sňatky</a:t>
            </a:r>
          </a:p>
          <a:p>
            <a:pPr marL="457200" indent="-457200">
              <a:lnSpc>
                <a:spcPct val="90000"/>
              </a:lnSpc>
              <a:spcBef>
                <a:spcPts val="720"/>
              </a:spcBef>
              <a:buFontTx/>
              <a:buChar char="-"/>
              <a:defRPr/>
            </a:pPr>
            <a:r>
              <a:rPr lang="cs-CZ" sz="3200" dirty="0"/>
              <a:t>p</a:t>
            </a:r>
            <a:r>
              <a:rPr lang="cs-CZ" sz="3200" dirty="0" smtClean="0"/>
              <a:t>řebírání kulturních jevů</a:t>
            </a:r>
          </a:p>
          <a:p>
            <a:pPr marL="457200" indent="-457200">
              <a:lnSpc>
                <a:spcPct val="90000"/>
              </a:lnSpc>
              <a:spcBef>
                <a:spcPts val="720"/>
              </a:spcBef>
              <a:buFontTx/>
              <a:buChar char="-"/>
              <a:defRPr/>
            </a:pPr>
            <a:endParaRPr lang="cs-CZ" sz="3200" dirty="0" smtClean="0"/>
          </a:p>
          <a:p>
            <a:pPr>
              <a:lnSpc>
                <a:spcPct val="80000"/>
              </a:lnSpc>
              <a:defRPr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73509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 descr="64 usedla rodinaBamber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8382000" cy="567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895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8001000" cy="605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026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\\Server\shared\Složky zaměstnanců\Schuster Michal\DĚJINY\FOTO\DĚJINY ROMŮ DO 1989 fota-přednáška ZKRÁCENÉ\01 Fota do 1939 - prednaska\64 rodina Istvan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44575"/>
            <a:ext cx="8232775" cy="505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922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4" descr="64 skupina 08Mus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338"/>
            <a:ext cx="8458200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399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 descr="64 Cenek Holom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32" y="692696"/>
            <a:ext cx="9005240" cy="565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955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3" name="Picture 5" descr="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307478" cy="563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470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 descr="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04800"/>
            <a:ext cx="426402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092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332656"/>
            <a:ext cx="8229600" cy="13255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b="1" dirty="0" smtClean="0"/>
              <a:t>Druhá světová válka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2800" dirty="0" smtClean="0"/>
              <a:t>1933 Cikáni = asociálové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cs-CZ" sz="2800" dirty="0"/>
              <a:t>	 </a:t>
            </a:r>
            <a:r>
              <a:rPr lang="cs-CZ" sz="2800" dirty="0" smtClean="0"/>
              <a:t> asociálnost závisí na genetické vybavenosti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cs-CZ" sz="2800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800" dirty="0" smtClean="0"/>
              <a:t>1936 výzkumy dr. Rittera a E. Justinové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cs-CZ" sz="2800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800" dirty="0" smtClean="0"/>
              <a:t>Nečistá rasa stejně jako Židé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cs-CZ" sz="28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800" dirty="0" smtClean="0"/>
              <a:t>1938 potírání cikánského zlořádu: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cs-CZ" sz="2800" dirty="0" smtClean="0"/>
              <a:t>- zákaz kočování, deportace</a:t>
            </a:r>
            <a:endParaRPr lang="cs-CZ" sz="28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7549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\\Server\shared\Složky zaměstnanců\Schuster Michal\DĚJINY\FOTO\DĚJINY ROMŮ DO 1989 fota-přednáška ZKRÁCENÉ\02 HOLOCAUST\02 Rasový výzkum\03 Bundesarchiv odber krve R165Bild-244-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990600"/>
            <a:ext cx="7543800" cy="534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692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\\Server\shared\Složky zaměstnanců\Schuster Michal\DĚJINY\FOTO\DĚJINY ROMŮ DO 1989 fota-přednáška ZKRÁCENÉ\02 HOLOCAUST\02 Rasový výzkum\03 hlav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74650"/>
            <a:ext cx="4191000" cy="622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4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4" descr="Bundesarchiv_R_165_Bild-244-42,_Asperg,_Deportation_von_Sinti_und_Roma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868680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237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5" descr="Bundesarchiv_R_165_Bild-244-48,_Asperg,_Deportation_von_Sinti_und_Roma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610600" cy="555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493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36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54000"/>
            <a:ext cx="7467600" cy="580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364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839200" cy="1096962"/>
          </a:xfrm>
        </p:spPr>
        <p:txBody>
          <a:bodyPr/>
          <a:lstStyle/>
          <a:p>
            <a:pPr algn="ctr" eaLnBrk="1" hangingPunct="1"/>
            <a:r>
              <a:rPr lang="cs-CZ" altLang="cs-CZ" sz="2800" b="1" dirty="0" smtClean="0"/>
              <a:t>Protektorát Čechy a Morava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8305800" cy="4830763"/>
          </a:xfrm>
        </p:spPr>
        <p:txBody>
          <a:bodyPr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2800" dirty="0" smtClean="0"/>
              <a:t>Do roku 1942 platily zákony první republiky – namířeny proti „práce se štítící“ a „asociálům“</a:t>
            </a:r>
          </a:p>
          <a:p>
            <a:pPr marL="0" indent="0">
              <a:buNone/>
              <a:defRPr/>
            </a:pPr>
            <a:endParaRPr lang="cs-CZ" sz="2800" dirty="0"/>
          </a:p>
          <a:p>
            <a:pPr>
              <a:defRPr/>
            </a:pPr>
            <a:r>
              <a:rPr lang="cs-CZ" sz="2800" dirty="0"/>
              <a:t>Od roku 1939 se museli všichni Romové </a:t>
            </a:r>
            <a:r>
              <a:rPr lang="cs-CZ" sz="2800" dirty="0" smtClean="0"/>
              <a:t>usadit</a:t>
            </a:r>
          </a:p>
          <a:p>
            <a:pPr marL="0" indent="0">
              <a:buNone/>
              <a:defRPr/>
            </a:pPr>
            <a:endParaRPr lang="cs-CZ" sz="28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800" dirty="0" smtClean="0"/>
              <a:t>Od roku 1942 pouze německá legislativa vedená proti cikánům a cikánským míšencům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cs-CZ" sz="2800" dirty="0" smtClean="0"/>
              <a:t>Osvětimský výnos 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cs-CZ" sz="2800" dirty="0" smtClean="0"/>
              <a:t>Preventivní potírání zločinnosti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cs-CZ" sz="2800" dirty="0" smtClean="0"/>
              <a:t>Potírání cikánského zlořádu</a:t>
            </a:r>
          </a:p>
        </p:txBody>
      </p:sp>
    </p:spTree>
    <p:extLst>
      <p:ext uri="{BB962C8B-B14F-4D97-AF65-F5344CB8AC3E}">
        <p14:creationId xmlns:p14="http://schemas.microsoft.com/office/powerpoint/2010/main" val="387149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9" name="Picture 5" descr="31 konec ciganskeho toulan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8641"/>
            <a:ext cx="6334378" cy="636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884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Obdélník 1"/>
          <p:cNvSpPr>
            <a:spLocks noChangeArrowheads="1"/>
          </p:cNvSpPr>
          <p:nvPr/>
        </p:nvSpPr>
        <p:spPr bwMode="auto">
          <a:xfrm>
            <a:off x="838200" y="381000"/>
            <a:ext cx="7696200" cy="337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720"/>
              </a:spcBef>
              <a:buClrTx/>
              <a:buSzTx/>
              <a:buFont typeface="Arial" panose="020B0604020202020204" pitchFamily="34" charset="0"/>
              <a:buChar char="•"/>
            </a:pPr>
            <a:endParaRPr lang="cs-CZ" altLang="cs-CZ" sz="2400" dirty="0">
              <a:latin typeface="+mn-lt"/>
            </a:endParaRPr>
          </a:p>
          <a:p>
            <a:pPr eaLnBrk="1" hangingPunct="1">
              <a:lnSpc>
                <a:spcPct val="90000"/>
              </a:lnSpc>
              <a:spcBef>
                <a:spcPts val="72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latin typeface="+mn-lt"/>
              </a:rPr>
              <a:t>Tábory v Letech u Písku a v Hodoníně u Kunštátu:</a:t>
            </a:r>
          </a:p>
          <a:p>
            <a:pPr eaLnBrk="1" hangingPunct="1">
              <a:lnSpc>
                <a:spcPct val="90000"/>
              </a:lnSpc>
              <a:spcBef>
                <a:spcPts val="720"/>
              </a:spcBef>
              <a:buClrTx/>
              <a:buSzTx/>
              <a:buFontTx/>
              <a:buChar char="-"/>
            </a:pPr>
            <a:r>
              <a:rPr lang="cs-CZ" altLang="cs-CZ" sz="2400" dirty="0" smtClean="0">
                <a:latin typeface="+mn-lt"/>
              </a:rPr>
              <a:t>1940 kárné pracovní tábory – 10 – 25% Romů</a:t>
            </a:r>
          </a:p>
          <a:p>
            <a:pPr eaLnBrk="1" hangingPunct="1">
              <a:lnSpc>
                <a:spcPct val="90000"/>
              </a:lnSpc>
              <a:spcBef>
                <a:spcPts val="720"/>
              </a:spcBef>
              <a:buClrTx/>
              <a:buSzTx/>
              <a:buFontTx/>
              <a:buChar char="-"/>
            </a:pPr>
            <a:r>
              <a:rPr lang="cs-CZ" altLang="cs-CZ" sz="2400" dirty="0" smtClean="0">
                <a:latin typeface="+mn-lt"/>
              </a:rPr>
              <a:t>1942 sběrné tábory (donucovací pracovny)</a:t>
            </a:r>
            <a:endParaRPr lang="cs-CZ" altLang="cs-CZ" sz="2400" dirty="0">
              <a:latin typeface="+mn-lt"/>
            </a:endParaRPr>
          </a:p>
          <a:p>
            <a:pPr eaLnBrk="1" hangingPunct="1">
              <a:lnSpc>
                <a:spcPct val="90000"/>
              </a:lnSpc>
              <a:spcBef>
                <a:spcPts val="720"/>
              </a:spcBef>
              <a:buClrTx/>
              <a:buSzTx/>
              <a:buFontTx/>
              <a:buChar char="-"/>
            </a:pPr>
            <a:r>
              <a:rPr lang="cs-CZ" altLang="cs-CZ" sz="2400" dirty="0" smtClean="0">
                <a:latin typeface="+mn-lt"/>
              </a:rPr>
              <a:t>7/1942 cikánské tábory</a:t>
            </a:r>
          </a:p>
          <a:p>
            <a:pPr eaLnBrk="1" hangingPunct="1">
              <a:lnSpc>
                <a:spcPct val="90000"/>
              </a:lnSpc>
              <a:spcBef>
                <a:spcPts val="720"/>
              </a:spcBef>
              <a:buClrTx/>
              <a:buSzTx/>
              <a:buFontTx/>
              <a:buChar char="-"/>
            </a:pPr>
            <a:r>
              <a:rPr lang="cs-CZ" altLang="cs-CZ" sz="2400" dirty="0" smtClean="0">
                <a:latin typeface="+mn-lt"/>
              </a:rPr>
              <a:t>celkem vězněno 2.700 osob</a:t>
            </a:r>
          </a:p>
          <a:p>
            <a:pPr eaLnBrk="1" hangingPunct="1">
              <a:lnSpc>
                <a:spcPct val="90000"/>
              </a:lnSpc>
              <a:spcBef>
                <a:spcPts val="720"/>
              </a:spcBef>
              <a:buClrTx/>
              <a:buSzTx/>
              <a:buFont typeface="Arial" panose="020B0604020202020204" pitchFamily="34" charset="0"/>
              <a:buChar char="•"/>
            </a:pPr>
            <a:endParaRPr lang="cs-CZ" altLang="cs-CZ" sz="2400" dirty="0">
              <a:latin typeface="+mn-lt"/>
            </a:endParaRPr>
          </a:p>
          <a:p>
            <a:pPr eaLnBrk="1" hangingPunct="1">
              <a:lnSpc>
                <a:spcPct val="90000"/>
              </a:lnSpc>
              <a:spcBef>
                <a:spcPts val="72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latin typeface="+mn-lt"/>
              </a:rPr>
              <a:t>Transport do </a:t>
            </a:r>
            <a:r>
              <a:rPr lang="cs-CZ" altLang="cs-CZ" sz="2400" dirty="0" err="1" smtClean="0">
                <a:latin typeface="+mn-lt"/>
              </a:rPr>
              <a:t>Auschwitz</a:t>
            </a:r>
            <a:r>
              <a:rPr lang="cs-CZ" altLang="cs-CZ" sz="2400" dirty="0" smtClean="0">
                <a:latin typeface="+mn-lt"/>
              </a:rPr>
              <a:t> II. – </a:t>
            </a:r>
            <a:r>
              <a:rPr lang="cs-CZ" altLang="cs-CZ" sz="2400" dirty="0" err="1" smtClean="0">
                <a:latin typeface="+mn-lt"/>
              </a:rPr>
              <a:t>Birkenau</a:t>
            </a:r>
            <a:endParaRPr lang="cs-CZ" altLang="cs-CZ" sz="24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152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4" descr="01 Plan_Lety_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8610600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097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4" descr="02 Lety ubikace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713" y="228600"/>
            <a:ext cx="5046662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634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4" descr="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8600"/>
            <a:ext cx="5700713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101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4" descr="80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8382000" cy="558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552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4" descr="2 repliky stavebních buně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533400"/>
            <a:ext cx="8826500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395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5" descr="01 Plan_HodonÝnr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4582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188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4" descr="02 vychaz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382000" cy="578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483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r>
              <a:rPr lang="cs-CZ" dirty="0" smtClean="0"/>
              <a:t>Čechy – represivní přístup</a:t>
            </a:r>
          </a:p>
          <a:p>
            <a:endParaRPr lang="cs-CZ" dirty="0"/>
          </a:p>
          <a:p>
            <a:r>
              <a:rPr lang="cs-CZ" dirty="0" smtClean="0"/>
              <a:t>Morava – první usazování</a:t>
            </a:r>
          </a:p>
          <a:p>
            <a:pPr marL="0" indent="0">
              <a:buNone/>
            </a:pPr>
            <a:r>
              <a:rPr lang="cs-CZ" dirty="0" smtClean="0"/>
              <a:t>- 1698 kovář Štěpán Daniel s rodinou (Uherskobrodsko)</a:t>
            </a:r>
            <a:endParaRPr lang="cs-CZ" dirty="0"/>
          </a:p>
        </p:txBody>
      </p:sp>
      <p:pic>
        <p:nvPicPr>
          <p:cNvPr id="4" name="Picture 2" descr="\\Server\shared\Složky zaměstnanců\Schuster Michal\DĚJINY\FOTO\DĚJINY ROMŮ DO 1989 fota-přednáška ZKRÁCENÉ\01 Fota do 1939 - prednaska\41 řemesla- Kotláři Melka c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5" y="548680"/>
            <a:ext cx="9129345" cy="562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336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4" descr="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00050"/>
            <a:ext cx="807720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140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4" descr="61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8382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175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Slovensko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Legislativa </a:t>
            </a:r>
            <a:r>
              <a:rPr lang="cs-CZ" dirty="0" smtClean="0">
                <a:sym typeface="Wingdings" panose="05000000000000000000" pitchFamily="2" charset="2"/>
              </a:rPr>
              <a:t> konečné řešení</a:t>
            </a:r>
          </a:p>
          <a:p>
            <a:pPr>
              <a:buFontTx/>
              <a:buChar char="-"/>
            </a:pPr>
            <a:r>
              <a:rPr lang="cs-CZ" dirty="0" smtClean="0">
                <a:sym typeface="Wingdings" panose="05000000000000000000" pitchFamily="2" charset="2"/>
              </a:rPr>
              <a:t>1939: odebrány kočovnické a živnostenské 	     listy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	 </a:t>
            </a:r>
            <a:r>
              <a:rPr lang="cs-CZ" dirty="0" smtClean="0">
                <a:sym typeface="Wingdings" panose="05000000000000000000" pitchFamily="2" charset="2"/>
              </a:rPr>
              <a:t>    státní občané x cizí živly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	 </a:t>
            </a:r>
            <a:r>
              <a:rPr lang="cs-CZ" dirty="0" smtClean="0">
                <a:sym typeface="Wingdings" panose="05000000000000000000" pitchFamily="2" charset="2"/>
              </a:rPr>
              <a:t>    pracovní jednotky</a:t>
            </a:r>
          </a:p>
          <a:p>
            <a:pPr>
              <a:buFontTx/>
              <a:buChar char="-"/>
            </a:pPr>
            <a:r>
              <a:rPr lang="cs-CZ" dirty="0" smtClean="0">
                <a:sym typeface="Wingdings" panose="05000000000000000000" pitchFamily="2" charset="2"/>
              </a:rPr>
              <a:t>1941: usazení </a:t>
            </a:r>
          </a:p>
          <a:p>
            <a:pPr marL="0" indent="0">
              <a:buNone/>
            </a:pPr>
            <a:r>
              <a:rPr lang="cs-CZ" dirty="0" smtClean="0"/>
              <a:t>               izolace od místního obyvatelstva</a:t>
            </a:r>
          </a:p>
          <a:p>
            <a:pPr marL="0" indent="0">
              <a:buNone/>
            </a:pPr>
            <a:r>
              <a:rPr lang="cs-CZ" dirty="0" smtClean="0"/>
              <a:t>	     pracovní tábory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6964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>
              <a:buFontTx/>
              <a:buChar char="-"/>
            </a:pPr>
            <a:r>
              <a:rPr lang="cs-CZ" dirty="0" smtClean="0"/>
              <a:t>1944: zajišťovací tábor pro cikány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     spolupráce s partyzány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smtClean="0"/>
              <a:t>Následky 2. svět. války na Slovensku:</a:t>
            </a:r>
          </a:p>
          <a:p>
            <a:pPr>
              <a:buFontTx/>
              <a:buChar char="-"/>
            </a:pPr>
            <a:r>
              <a:rPr lang="cs-CZ" dirty="0" smtClean="0"/>
              <a:t>několik set obětí</a:t>
            </a:r>
          </a:p>
          <a:p>
            <a:pPr>
              <a:buFontTx/>
              <a:buChar char="-"/>
            </a:pPr>
            <a:r>
              <a:rPr lang="cs-CZ" dirty="0"/>
              <a:t>n</a:t>
            </a:r>
            <a:r>
              <a:rPr lang="cs-CZ" dirty="0" smtClean="0"/>
              <a:t>arušené vazby s domácím obyvatelstvem</a:t>
            </a:r>
          </a:p>
          <a:p>
            <a:pPr>
              <a:buFontTx/>
              <a:buChar char="-"/>
            </a:pPr>
            <a:r>
              <a:rPr lang="cs-CZ" dirty="0"/>
              <a:t>j</a:t>
            </a:r>
            <a:r>
              <a:rPr lang="cs-CZ" dirty="0" smtClean="0"/>
              <a:t>eště větší bída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9303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sz="2800" dirty="0" smtClean="0"/>
              <a:t>Následky 2. světové války v Čechách a na Moravě:</a:t>
            </a:r>
          </a:p>
          <a:p>
            <a:pPr>
              <a:buFontTx/>
              <a:buChar char="-"/>
              <a:defRPr/>
            </a:pPr>
            <a:r>
              <a:rPr lang="cs-CZ" sz="2800" dirty="0" smtClean="0"/>
              <a:t>v </a:t>
            </a:r>
            <a:r>
              <a:rPr lang="cs-CZ" sz="2800" dirty="0"/>
              <a:t>roce 1942 na území protektorátu </a:t>
            </a:r>
            <a:r>
              <a:rPr lang="cs-CZ" sz="2800" dirty="0" smtClean="0"/>
              <a:t>6 500 Romů</a:t>
            </a:r>
          </a:p>
          <a:p>
            <a:pPr>
              <a:buFontTx/>
              <a:buChar char="-"/>
              <a:defRPr/>
            </a:pPr>
            <a:r>
              <a:rPr lang="cs-CZ" sz="2800" dirty="0" smtClean="0"/>
              <a:t>V roce 1945 583 Romů</a:t>
            </a:r>
          </a:p>
          <a:p>
            <a:pPr marL="0" indent="0">
              <a:buNone/>
              <a:defRPr/>
            </a:pPr>
            <a:r>
              <a:rPr lang="cs-CZ" sz="2800" dirty="0" smtClean="0"/>
              <a:t>=&gt; z</a:t>
            </a:r>
            <a:r>
              <a:rPr lang="cs-CZ" altLang="cs-CZ" sz="2800" dirty="0" smtClean="0"/>
              <a:t>ahynulo 90% </a:t>
            </a:r>
            <a:r>
              <a:rPr lang="cs-CZ" altLang="cs-CZ" sz="2800" dirty="0"/>
              <a:t>předválečné romské </a:t>
            </a:r>
            <a:r>
              <a:rPr lang="cs-CZ" altLang="cs-CZ" sz="2800" dirty="0" smtClean="0"/>
              <a:t>populace</a:t>
            </a:r>
          </a:p>
          <a:p>
            <a:pPr marL="0" indent="0">
              <a:buNone/>
              <a:defRPr/>
            </a:pPr>
            <a:endParaRPr lang="cs-CZ" altLang="cs-CZ" sz="2800" dirty="0" smtClean="0"/>
          </a:p>
          <a:p>
            <a:pPr>
              <a:defRPr/>
            </a:pPr>
            <a:r>
              <a:rPr lang="cs-CZ" altLang="cs-CZ" sz="2800" dirty="0" smtClean="0"/>
              <a:t>Následky 2. světové války v Evropě:</a:t>
            </a:r>
          </a:p>
          <a:p>
            <a:pPr marL="0" indent="0">
              <a:buNone/>
              <a:defRPr/>
            </a:pPr>
            <a:r>
              <a:rPr lang="cs-CZ" sz="2800" dirty="0" smtClean="0">
                <a:latin typeface="+mj-lt"/>
              </a:rPr>
              <a:t>- v koncentračních táborech zahynulo 200 – 500 tisíc evropských Romů (20 000 v Osvětimi)</a:t>
            </a:r>
          </a:p>
          <a:p>
            <a:pPr>
              <a:defRPr/>
            </a:pPr>
            <a:endParaRPr lang="cs-CZ" sz="2800" dirty="0" smtClean="0">
              <a:latin typeface="+mj-lt"/>
            </a:endParaRPr>
          </a:p>
          <a:p>
            <a:pPr>
              <a:defRPr/>
            </a:pPr>
            <a:r>
              <a:rPr lang="cs-CZ" sz="2800" dirty="0" smtClean="0">
                <a:latin typeface="+mj-lt"/>
              </a:rPr>
              <a:t>Romské termíny pro genocidu:</a:t>
            </a:r>
            <a:endParaRPr lang="cs-CZ" sz="2800" dirty="0">
              <a:latin typeface="+mj-lt"/>
            </a:endParaRPr>
          </a:p>
          <a:p>
            <a:pPr marL="274320" indent="-274320">
              <a:buClr>
                <a:schemeClr val="accent3"/>
              </a:buClr>
              <a:buNone/>
              <a:defRPr/>
            </a:pPr>
            <a:r>
              <a:rPr lang="cs-CZ" sz="2800" b="1" dirty="0" err="1" smtClean="0">
                <a:latin typeface="+mj-lt"/>
              </a:rPr>
              <a:t>Murdaripen</a:t>
            </a:r>
            <a:r>
              <a:rPr lang="cs-CZ" sz="2800" b="1" dirty="0" smtClean="0">
                <a:latin typeface="+mj-lt"/>
              </a:rPr>
              <a:t> </a:t>
            </a:r>
            <a:r>
              <a:rPr lang="cs-CZ" sz="2800" b="1" dirty="0">
                <a:latin typeface="+mj-lt"/>
              </a:rPr>
              <a:t>/ </a:t>
            </a:r>
            <a:r>
              <a:rPr lang="cs-CZ" sz="2800" b="1" dirty="0" err="1">
                <a:latin typeface="+mj-lt"/>
              </a:rPr>
              <a:t>Baro</a:t>
            </a:r>
            <a:r>
              <a:rPr lang="cs-CZ" sz="2800" b="1" dirty="0">
                <a:latin typeface="+mj-lt"/>
              </a:rPr>
              <a:t> </a:t>
            </a:r>
            <a:r>
              <a:rPr lang="cs-CZ" sz="2800" b="1" dirty="0" err="1" smtClean="0">
                <a:latin typeface="+mj-lt"/>
              </a:rPr>
              <a:t>mariben</a:t>
            </a:r>
            <a:r>
              <a:rPr lang="cs-CZ" sz="2800" b="1" dirty="0" smtClean="0">
                <a:latin typeface="+mj-lt"/>
              </a:rPr>
              <a:t> / </a:t>
            </a:r>
            <a:r>
              <a:rPr lang="cs-CZ" sz="2800" b="1" dirty="0" err="1" smtClean="0">
                <a:latin typeface="+mj-lt"/>
              </a:rPr>
              <a:t>Porrajmos</a:t>
            </a:r>
            <a:endParaRPr lang="cs-CZ" sz="2800" b="1" dirty="0">
              <a:latin typeface="+mj-lt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020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Československo 1945 – 1989</a:t>
            </a:r>
            <a:endParaRPr lang="cs-CZ" b="1" dirty="0"/>
          </a:p>
        </p:txBody>
      </p:sp>
      <p:sp>
        <p:nvSpPr>
          <p:cNvPr id="15565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sz="2400" dirty="0" smtClean="0"/>
              <a:t>Čechy a Morava: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sz="2400" dirty="0" smtClean="0"/>
              <a:t>návrat do domovských obcí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cs-CZ" sz="24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cs-CZ" sz="2400" dirty="0" smtClean="0"/>
              <a:t>Slovensko: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sz="2400" dirty="0" smtClean="0"/>
              <a:t>zhoršené životní podmínky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sz="2400" dirty="0"/>
              <a:t>z</a:t>
            </a:r>
            <a:r>
              <a:rPr lang="cs-CZ" sz="2400" dirty="0" smtClean="0"/>
              <a:t>dvojnásobený počet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sz="2400" dirty="0" smtClean="0"/>
              <a:t>osídlování pohraničí =&gt;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sz="2400" dirty="0"/>
              <a:t>	</a:t>
            </a:r>
            <a:r>
              <a:rPr lang="cs-CZ" sz="2400" dirty="0" smtClean="0"/>
              <a:t>nekvalifikovaná práce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sz="2400" dirty="0"/>
              <a:t>	</a:t>
            </a:r>
            <a:r>
              <a:rPr lang="cs-CZ" sz="2400" dirty="0" smtClean="0"/>
              <a:t>narušení rodinných svazků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sz="2400" dirty="0"/>
              <a:t>	</a:t>
            </a:r>
            <a:r>
              <a:rPr lang="cs-CZ" sz="2400" dirty="0" smtClean="0"/>
              <a:t>nové neznámé principy způsobů obživy, způsobu života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sz="2400" dirty="0"/>
              <a:t>	</a:t>
            </a:r>
            <a:r>
              <a:rPr lang="cs-CZ" sz="2400" dirty="0" smtClean="0"/>
              <a:t>povinné vzdělávání (x jazyková nevybavenost)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sz="2400" dirty="0"/>
              <a:t>	</a:t>
            </a:r>
            <a:r>
              <a:rPr lang="cs-CZ" sz="2400" dirty="0" smtClean="0"/>
              <a:t>sociální status místo národnostního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sz="2400" dirty="0" smtClean="0"/>
          </a:p>
          <a:p>
            <a:pPr eaLnBrk="1" hangingPunct="1">
              <a:lnSpc>
                <a:spcPct val="90000"/>
              </a:lnSpc>
              <a:defRPr/>
            </a:pPr>
            <a:endParaRPr lang="cs-CZ" sz="2400" dirty="0" smtClean="0"/>
          </a:p>
          <a:p>
            <a:pPr eaLnBrk="1" hangingPunct="1">
              <a:lnSpc>
                <a:spcPct val="90000"/>
              </a:lnSpc>
              <a:defRPr/>
            </a:pPr>
            <a:endParaRPr lang="cs-CZ" sz="2400" dirty="0" smtClean="0"/>
          </a:p>
          <a:p>
            <a:pPr eaLnBrk="1" hangingPunct="1">
              <a:lnSpc>
                <a:spcPct val="90000"/>
              </a:lnSpc>
              <a:defRPr/>
            </a:pPr>
            <a:endParaRPr lang="cs-CZ" sz="2400" dirty="0" smtClean="0"/>
          </a:p>
          <a:p>
            <a:pPr eaLnBrk="1" hangingPunct="1">
              <a:lnSpc>
                <a:spcPct val="90000"/>
              </a:lnSpc>
              <a:defRPr/>
            </a:pPr>
            <a:endParaRPr lang="cs-CZ" sz="2400" dirty="0" smtClean="0"/>
          </a:p>
          <a:p>
            <a:pPr eaLnBrk="1" hangingPunct="1">
              <a:lnSpc>
                <a:spcPct val="90000"/>
              </a:lnSpc>
              <a:defRPr/>
            </a:pP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422209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1" name="Picture 2" descr="E:\PRACOVNÍ\DĚJINY ROMŮ DO 1989 fota-přednáška ZKRÁCENÉ\03 PO 1945 - fota přednáška\02 50. léta\XIX.2.10. 61_96_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0"/>
            <a:ext cx="9139950" cy="6876448"/>
          </a:xfrm>
          <a:noFill/>
        </p:spPr>
      </p:pic>
    </p:spTree>
    <p:extLst>
      <p:ext uri="{BB962C8B-B14F-4D97-AF65-F5344CB8AC3E}">
        <p14:creationId xmlns:p14="http://schemas.microsoft.com/office/powerpoint/2010/main" val="271636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7" name="Picture 2" descr="E:\PRACOVNÍ\DĚJINY ROMŮ DO 1989 fota-přednáška ZKRÁCENÉ\03 PO 1945 - fota přednáška\02 50. léta\Rožkovany u Prešova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3"/>
          <a:stretch/>
        </p:blipFill>
        <p:spPr>
          <a:xfrm>
            <a:off x="1475656" y="21113"/>
            <a:ext cx="6058272" cy="6836888"/>
          </a:xfrm>
          <a:noFill/>
        </p:spPr>
      </p:pic>
    </p:spTree>
    <p:extLst>
      <p:ext uri="{BB962C8B-B14F-4D97-AF65-F5344CB8AC3E}">
        <p14:creationId xmlns:p14="http://schemas.microsoft.com/office/powerpoint/2010/main" val="390653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Represivní postup:</a:t>
            </a:r>
          </a:p>
          <a:p>
            <a:pPr>
              <a:buFontTx/>
              <a:buChar char="-"/>
            </a:pPr>
            <a:r>
              <a:rPr lang="cs-CZ" dirty="0"/>
              <a:t>z</a:t>
            </a:r>
            <a:r>
              <a:rPr lang="cs-CZ" dirty="0" smtClean="0"/>
              <a:t>ákaz vstupu do měst</a:t>
            </a:r>
          </a:p>
          <a:p>
            <a:pPr>
              <a:buFontTx/>
              <a:buChar char="-"/>
            </a:pPr>
            <a:r>
              <a:rPr lang="cs-CZ" dirty="0" smtClean="0"/>
              <a:t>1947 soupis </a:t>
            </a:r>
            <a:r>
              <a:rPr lang="cs-CZ" dirty="0" smtClean="0">
                <a:sym typeface="Wingdings" panose="05000000000000000000" pitchFamily="2" charset="2"/>
              </a:rPr>
              <a:t> Čechy a Morava 17 000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	</a:t>
            </a:r>
            <a:r>
              <a:rPr lang="cs-CZ" dirty="0" smtClean="0">
                <a:sym typeface="Wingdings" panose="05000000000000000000" pitchFamily="2" charset="2"/>
              </a:rPr>
              <a:t>	  	  Slovensko 84 000</a:t>
            </a:r>
          </a:p>
          <a:p>
            <a:pPr>
              <a:buFontTx/>
              <a:buChar char="-"/>
            </a:pPr>
            <a:r>
              <a:rPr lang="cs-CZ" dirty="0">
                <a:sym typeface="Wingdings" panose="05000000000000000000" pitchFamily="2" charset="2"/>
              </a:rPr>
              <a:t>n</a:t>
            </a:r>
            <a:r>
              <a:rPr lang="cs-CZ" dirty="0" smtClean="0">
                <a:sym typeface="Wingdings" panose="05000000000000000000" pitchFamily="2" charset="2"/>
              </a:rPr>
              <a:t>ávrhy řešení</a:t>
            </a:r>
          </a:p>
          <a:p>
            <a:pPr>
              <a:buFontTx/>
              <a:buChar char="-"/>
            </a:pPr>
            <a:endParaRPr lang="cs-CZ" dirty="0">
              <a:sym typeface="Wingdings" panose="05000000000000000000" pitchFamily="2" charset="2"/>
            </a:endParaRPr>
          </a:p>
          <a:p>
            <a:r>
              <a:rPr lang="cs-CZ" dirty="0" smtClean="0">
                <a:sym typeface="Wingdings" panose="05000000000000000000" pitchFamily="2" charset="2"/>
              </a:rPr>
              <a:t>Po 1948:</a:t>
            </a:r>
          </a:p>
          <a:p>
            <a:pPr>
              <a:buFontTx/>
              <a:buChar char="-"/>
            </a:pPr>
            <a:r>
              <a:rPr lang="cs-CZ" dirty="0">
                <a:sym typeface="Wingdings" panose="05000000000000000000" pitchFamily="2" charset="2"/>
              </a:rPr>
              <a:t>k</a:t>
            </a:r>
            <a:r>
              <a:rPr lang="cs-CZ" dirty="0" smtClean="0">
                <a:sym typeface="Wingdings" panose="05000000000000000000" pitchFamily="2" charset="2"/>
              </a:rPr>
              <a:t>očovní x usazení</a:t>
            </a:r>
          </a:p>
          <a:p>
            <a:pPr>
              <a:buFontTx/>
              <a:buChar char="-"/>
            </a:pPr>
            <a:r>
              <a:rPr lang="cs-CZ" dirty="0">
                <a:sym typeface="Wingdings" panose="05000000000000000000" pitchFamily="2" charset="2"/>
              </a:rPr>
              <a:t>k</a:t>
            </a:r>
            <a:r>
              <a:rPr lang="cs-CZ" dirty="0" smtClean="0">
                <a:sym typeface="Wingdings" panose="05000000000000000000" pitchFamily="2" charset="2"/>
              </a:rPr>
              <a:t>omise pro řešení cikánské otázky</a:t>
            </a:r>
          </a:p>
          <a:p>
            <a:pPr>
              <a:buFontTx/>
              <a:buChar char="-"/>
            </a:pPr>
            <a:r>
              <a:rPr lang="cs-CZ" dirty="0" smtClean="0">
                <a:sym typeface="Wingdings" panose="05000000000000000000" pitchFamily="2" charset="2"/>
              </a:rPr>
              <a:t>1950 zrušen zákon z roku 1927</a:t>
            </a:r>
            <a:endParaRPr lang="cs-CZ" dirty="0" smtClean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0220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dirty="0" smtClean="0">
                <a:sym typeface="Wingdings" panose="05000000000000000000" pitchFamily="2" charset="2"/>
              </a:rPr>
              <a:t>zařazení </a:t>
            </a:r>
            <a:r>
              <a:rPr lang="cs-CZ" dirty="0">
                <a:sym typeface="Wingdings" panose="05000000000000000000" pitchFamily="2" charset="2"/>
              </a:rPr>
              <a:t>Romů do </a:t>
            </a:r>
            <a:r>
              <a:rPr lang="cs-CZ" dirty="0" smtClean="0">
                <a:sym typeface="Wingdings" panose="05000000000000000000" pitchFamily="2" charset="2"/>
              </a:rPr>
              <a:t>socialistického státu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	</a:t>
            </a:r>
            <a:r>
              <a:rPr lang="cs-CZ" dirty="0" smtClean="0">
                <a:sym typeface="Wingdings" panose="05000000000000000000" pitchFamily="2" charset="2"/>
              </a:rPr>
              <a:t>zaměstnání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	</a:t>
            </a:r>
            <a:r>
              <a:rPr lang="cs-CZ" dirty="0" smtClean="0">
                <a:sym typeface="Wingdings" panose="05000000000000000000" pitchFamily="2" charset="2"/>
              </a:rPr>
              <a:t>bydlení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	</a:t>
            </a:r>
            <a:r>
              <a:rPr lang="cs-CZ" dirty="0" smtClean="0">
                <a:sym typeface="Wingdings" panose="05000000000000000000" pitchFamily="2" charset="2"/>
              </a:rPr>
              <a:t>vzdělání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	</a:t>
            </a:r>
            <a:r>
              <a:rPr lang="cs-CZ" dirty="0" smtClean="0">
                <a:sym typeface="Wingdings" panose="05000000000000000000" pitchFamily="2" charset="2"/>
              </a:rPr>
              <a:t>zdravotnictví</a:t>
            </a:r>
          </a:p>
          <a:p>
            <a:pPr marL="0" indent="0">
              <a:buNone/>
            </a:pPr>
            <a:endParaRPr lang="cs-CZ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306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2. polovina 18. století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Marie Terezie (1740 – 1780)</a:t>
            </a:r>
          </a:p>
          <a:p>
            <a:pPr>
              <a:buFontTx/>
              <a:buChar char="-"/>
            </a:pPr>
            <a:r>
              <a:rPr lang="cs-CZ" dirty="0" smtClean="0"/>
              <a:t>„3x a dost“ – vyhnání </a:t>
            </a:r>
            <a:r>
              <a:rPr lang="cs-CZ" dirty="0" smtClean="0">
                <a:sym typeface="Wingdings" panose="05000000000000000000" pitchFamily="2" charset="2"/>
              </a:rPr>
              <a:t></a:t>
            </a:r>
            <a:r>
              <a:rPr lang="cs-CZ" dirty="0" smtClean="0"/>
              <a:t> vymrskání </a:t>
            </a:r>
            <a:r>
              <a:rPr lang="cs-CZ" dirty="0" smtClean="0">
                <a:sym typeface="Wingdings" panose="05000000000000000000" pitchFamily="2" charset="2"/>
              </a:rPr>
              <a:t></a:t>
            </a:r>
            <a:r>
              <a:rPr lang="cs-CZ" dirty="0" smtClean="0"/>
              <a:t> zabití</a:t>
            </a:r>
            <a:endParaRPr lang="cs-CZ" dirty="0"/>
          </a:p>
          <a:p>
            <a:pPr>
              <a:buFontTx/>
              <a:buChar char="-"/>
            </a:pPr>
            <a:r>
              <a:rPr lang="cs-CZ" dirty="0"/>
              <a:t>p</a:t>
            </a:r>
            <a:r>
              <a:rPr lang="cs-CZ" dirty="0" smtClean="0"/>
              <a:t>rvní asimilační pokusy v Uhrách</a:t>
            </a:r>
          </a:p>
          <a:p>
            <a:pPr>
              <a:buFontTx/>
              <a:buChar char="-"/>
            </a:pPr>
            <a:r>
              <a:rPr lang="cs-CZ" dirty="0" smtClean="0"/>
              <a:t>uznání rodné země pro Romy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Josef II. (1780 – 1790)</a:t>
            </a:r>
          </a:p>
          <a:p>
            <a:pPr>
              <a:buFontTx/>
              <a:buChar char="-"/>
            </a:pPr>
            <a:r>
              <a:rPr lang="cs-CZ" dirty="0" smtClean="0"/>
              <a:t>1783 sčítání Romů na Moravě</a:t>
            </a:r>
          </a:p>
          <a:p>
            <a:pPr>
              <a:buFontTx/>
              <a:buChar char="-"/>
            </a:pPr>
            <a:r>
              <a:rPr lang="cs-CZ" dirty="0"/>
              <a:t>l</a:t>
            </a:r>
            <a:r>
              <a:rPr lang="cs-CZ" dirty="0" smtClean="0"/>
              <a:t>egalizace pobytu Romů na Moravě a nucené usazení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1292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4" descr="delní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6874"/>
            <a:ext cx="7848872" cy="682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210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5" name="Picture 2" descr="E:\PRACOVNÍ\DĚJINY ROMŮ DO 1989 fota-přednáška ZKRÁCENÉ\03 PO 1945 - fota přednáška\03 Květušín\099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0"/>
          <a:stretch/>
        </p:blipFill>
        <p:spPr>
          <a:xfrm>
            <a:off x="755576" y="-2698"/>
            <a:ext cx="7524328" cy="6860698"/>
          </a:xfrm>
          <a:noFill/>
        </p:spPr>
      </p:pic>
    </p:spTree>
    <p:extLst>
      <p:ext uri="{BB962C8B-B14F-4D97-AF65-F5344CB8AC3E}">
        <p14:creationId xmlns:p14="http://schemas.microsoft.com/office/powerpoint/2010/main" val="11759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4" descr="I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8077200" cy="603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781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38200" y="322256"/>
            <a:ext cx="7772400" cy="388414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dirty="0" smtClean="0"/>
              <a:t>1958 </a:t>
            </a:r>
            <a:r>
              <a:rPr lang="cs-CZ" sz="3200" dirty="0"/>
              <a:t>– zákon </a:t>
            </a:r>
            <a:r>
              <a:rPr lang="cs-CZ" sz="3200" dirty="0" smtClean="0"/>
              <a:t>č. 74 o </a:t>
            </a:r>
            <a:r>
              <a:rPr lang="cs-CZ" sz="3200" dirty="0"/>
              <a:t>zákazu kočování: </a:t>
            </a:r>
          </a:p>
          <a:p>
            <a:pPr>
              <a:buFontTx/>
              <a:buChar char="-"/>
            </a:pPr>
            <a:r>
              <a:rPr lang="cs-CZ" sz="3200" dirty="0" smtClean="0"/>
              <a:t> soupis </a:t>
            </a:r>
            <a:r>
              <a:rPr lang="cs-CZ" sz="3200" dirty="0"/>
              <a:t>a usazení kočovných </a:t>
            </a:r>
            <a:r>
              <a:rPr lang="cs-CZ" sz="3200" dirty="0" smtClean="0"/>
              <a:t>Romů</a:t>
            </a:r>
          </a:p>
          <a:p>
            <a:pPr>
              <a:buFontTx/>
              <a:buChar char="-"/>
            </a:pPr>
            <a:r>
              <a:rPr lang="cs-CZ" sz="3200" dirty="0" smtClean="0"/>
              <a:t> rozdělení </a:t>
            </a:r>
            <a:r>
              <a:rPr lang="cs-CZ" sz="3200" dirty="0"/>
              <a:t>všech Romů do </a:t>
            </a:r>
            <a:r>
              <a:rPr lang="cs-CZ" sz="3200" dirty="0" smtClean="0"/>
              <a:t>3 kategorií</a:t>
            </a:r>
            <a:endParaRPr lang="cs-CZ" sz="3200" dirty="0"/>
          </a:p>
          <a:p>
            <a:pPr>
              <a:buFontTx/>
              <a:buChar char="-"/>
            </a:pPr>
            <a:r>
              <a:rPr lang="cs-CZ" sz="3200" dirty="0"/>
              <a:t> </a:t>
            </a:r>
            <a:r>
              <a:rPr lang="cs-CZ" sz="3200" dirty="0" smtClean="0"/>
              <a:t>státní </a:t>
            </a:r>
            <a:r>
              <a:rPr lang="cs-CZ" sz="3200" dirty="0"/>
              <a:t>péče</a:t>
            </a:r>
          </a:p>
          <a:p>
            <a:r>
              <a:rPr lang="cs-CZ" sz="3200" dirty="0"/>
              <a:t>=&gt; asimilace</a:t>
            </a:r>
          </a:p>
          <a:p>
            <a:pPr algn="ctr">
              <a:lnSpc>
                <a:spcPct val="90000"/>
              </a:lnSpc>
              <a:defRPr/>
            </a:pPr>
            <a:endParaRPr lang="cs-CZ" sz="3200" b="1" dirty="0"/>
          </a:p>
          <a:p>
            <a:pPr>
              <a:lnSpc>
                <a:spcPct val="90000"/>
              </a:lnSpc>
              <a:defRPr/>
            </a:pPr>
            <a:endParaRPr lang="cs-CZ" sz="3200" dirty="0"/>
          </a:p>
          <a:p>
            <a:pPr>
              <a:lnSpc>
                <a:spcPct val="90000"/>
              </a:lnSpc>
              <a:defRPr/>
            </a:pPr>
            <a:endParaRPr lang="cs-CZ" sz="3200" dirty="0"/>
          </a:p>
        </p:txBody>
      </p:sp>
      <p:pic>
        <p:nvPicPr>
          <p:cNvPr id="1026" name="Picture 2" descr="00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909125"/>
            <a:ext cx="5017796" cy="4950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E:\PRACOVNÍ\DĚJINY ROMŮ DO 1989 fota-přednáška ZKRÁCENÉ\03 PO 1945 - fota přednáška\02 50. léta\V.1.2.usazení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39952" y="1795254"/>
            <a:ext cx="5064224" cy="50642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393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pPr marL="285750" indent="-285750">
              <a:lnSpc>
                <a:spcPct val="90000"/>
              </a:lnSpc>
              <a:defRPr/>
            </a:pPr>
            <a:r>
              <a:rPr lang="cs-CZ" dirty="0" smtClean="0"/>
              <a:t>1965 </a:t>
            </a:r>
            <a:r>
              <a:rPr lang="cs-CZ" dirty="0"/>
              <a:t>– likvidace romských osad a přesídlování jejich </a:t>
            </a:r>
            <a:r>
              <a:rPr lang="cs-CZ" dirty="0" smtClean="0"/>
              <a:t>obyvatel: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cs-CZ" dirty="0" smtClean="0"/>
              <a:t>přehodnocené 3 kategorie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cs-CZ" dirty="0"/>
              <a:t>p</a:t>
            </a:r>
            <a:r>
              <a:rPr lang="cs-CZ" dirty="0" smtClean="0"/>
              <a:t>lán likvidace a přesunu zkrachoval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endParaRPr lang="cs-CZ" dirty="0" smtClean="0"/>
          </a:p>
          <a:p>
            <a:pPr>
              <a:lnSpc>
                <a:spcPct val="90000"/>
              </a:lnSpc>
              <a:buFontTx/>
              <a:buChar char="-"/>
              <a:defRPr/>
            </a:pPr>
            <a:endParaRPr lang="cs-CZ" dirty="0" smtClean="0"/>
          </a:p>
          <a:p>
            <a:pPr>
              <a:lnSpc>
                <a:spcPct val="90000"/>
              </a:lnSpc>
              <a:buFontTx/>
              <a:buChar char="-"/>
              <a:defRPr/>
            </a:pPr>
            <a:endParaRPr lang="cs-CZ" dirty="0"/>
          </a:p>
          <a:p>
            <a:pPr marL="285750" indent="-285750">
              <a:lnSpc>
                <a:spcPct val="90000"/>
              </a:lnSpc>
              <a:defRPr/>
            </a:pPr>
            <a:endParaRPr lang="cs-CZ" dirty="0"/>
          </a:p>
          <a:p>
            <a:endParaRPr lang="cs-CZ" dirty="0"/>
          </a:p>
        </p:txBody>
      </p:sp>
      <p:pic>
        <p:nvPicPr>
          <p:cNvPr id="2050" name="Picture 2" descr="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1"/>
          <a:stretch>
            <a:fillRect/>
          </a:stretch>
        </p:blipFill>
        <p:spPr bwMode="auto">
          <a:xfrm>
            <a:off x="3864527" y="2636913"/>
            <a:ext cx="5279473" cy="42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\\Server\shared\Složky zaměstnanců\Schuster Michal\DĚJINY\FOTO\DĚJINY ROMŮ DO 1989 fota-přednáška ZKRÁCENÉ\03 PO 1945 - fota přednáška\04 60. léta\likvidace osa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414" y="2636913"/>
            <a:ext cx="5976586" cy="422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674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04664"/>
            <a:ext cx="8229600" cy="6072336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endParaRPr lang="cs-CZ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/>
              <a:t>1969 – 1973 Svaz Cikánů-Romů: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dirty="0"/>
              <a:t>p</a:t>
            </a:r>
            <a:r>
              <a:rPr lang="cs-CZ" dirty="0" smtClean="0"/>
              <a:t>rvní romská politická organizace u nás </a:t>
            </a:r>
            <a:endParaRPr lang="cs-CZ" dirty="0"/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dirty="0" smtClean="0"/>
              <a:t>řešení životních podmínek Romů 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dirty="0"/>
              <a:t>p</a:t>
            </a:r>
            <a:r>
              <a:rPr lang="cs-CZ" dirty="0" smtClean="0"/>
              <a:t>odpora kultury a jazyka</a:t>
            </a:r>
            <a:endParaRPr lang="cs-CZ" dirty="0"/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dirty="0" smtClean="0"/>
              <a:t>pod tlakem normalizace zrušen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28513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4" descr="02 SCR predsednictv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8600"/>
            <a:ext cx="72390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168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4" descr="04 F 142_2006_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2750"/>
            <a:ext cx="7924800" cy="603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789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4" descr="12 Scan009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8600"/>
            <a:ext cx="4562475" cy="635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93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04664"/>
            <a:ext cx="8229600" cy="607233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dirty="0" smtClean="0">
                <a:latin typeface="+mj-lt"/>
                <a:cs typeface="Arial" pitchFamily="34" charset="0"/>
              </a:rPr>
              <a:t>80. léta 20. století – od asimilace ke kulturní integraci</a:t>
            </a:r>
          </a:p>
          <a:p>
            <a:pPr eaLnBrk="1" hangingPunct="1">
              <a:buFontTx/>
              <a:buChar char="-"/>
              <a:defRPr/>
            </a:pPr>
            <a:r>
              <a:rPr lang="cs-CZ" dirty="0">
                <a:latin typeface="+mj-lt"/>
                <a:cs typeface="Arial" pitchFamily="34" charset="0"/>
              </a:rPr>
              <a:t>p</a:t>
            </a:r>
            <a:r>
              <a:rPr lang="cs-CZ" dirty="0" smtClean="0">
                <a:latin typeface="+mj-lt"/>
                <a:cs typeface="Arial" pitchFamily="34" charset="0"/>
              </a:rPr>
              <a:t>ovolení kulturních spolků</a:t>
            </a:r>
          </a:p>
          <a:p>
            <a:pPr eaLnBrk="1" hangingPunct="1">
              <a:buFontTx/>
              <a:buChar char="-"/>
              <a:defRPr/>
            </a:pPr>
            <a:r>
              <a:rPr lang="cs-CZ" dirty="0">
                <a:latin typeface="+mj-lt"/>
                <a:cs typeface="Arial" pitchFamily="34" charset="0"/>
              </a:rPr>
              <a:t>v</a:t>
            </a:r>
            <a:r>
              <a:rPr lang="cs-CZ" dirty="0" smtClean="0">
                <a:latin typeface="+mj-lt"/>
                <a:cs typeface="Arial" pitchFamily="34" charset="0"/>
              </a:rPr>
              <a:t>zdělávání</a:t>
            </a:r>
          </a:p>
          <a:p>
            <a:pPr marL="0" indent="0" eaLnBrk="1" hangingPunct="1">
              <a:buNone/>
              <a:defRPr/>
            </a:pPr>
            <a:r>
              <a:rPr lang="cs-CZ" dirty="0">
                <a:latin typeface="+mj-lt"/>
                <a:cs typeface="Arial" pitchFamily="34" charset="0"/>
              </a:rPr>
              <a:t>x</a:t>
            </a:r>
            <a:endParaRPr lang="cs-CZ" dirty="0" smtClean="0">
              <a:latin typeface="+mj-lt"/>
              <a:cs typeface="Arial" pitchFamily="34" charset="0"/>
            </a:endParaRPr>
          </a:p>
          <a:p>
            <a:pPr eaLnBrk="1" hangingPunct="1">
              <a:buFontTx/>
              <a:buChar char="-"/>
              <a:defRPr/>
            </a:pPr>
            <a:r>
              <a:rPr lang="cs-CZ" dirty="0" smtClean="0">
                <a:latin typeface="+mj-lt"/>
                <a:cs typeface="Arial" pitchFamily="34" charset="0"/>
              </a:rPr>
              <a:t>Romové stále nejsou národnostní menšina</a:t>
            </a:r>
          </a:p>
          <a:p>
            <a:pPr eaLnBrk="1" hangingPunct="1">
              <a:buFontTx/>
              <a:buChar char="-"/>
              <a:defRPr/>
            </a:pPr>
            <a:r>
              <a:rPr lang="cs-CZ" dirty="0" smtClean="0">
                <a:latin typeface="+mj-lt"/>
                <a:cs typeface="Arial" pitchFamily="34" charset="0"/>
              </a:rPr>
              <a:t>segregační postup při ubytování</a:t>
            </a:r>
          </a:p>
          <a:p>
            <a:pPr eaLnBrk="1" hangingPunct="1">
              <a:buFontTx/>
              <a:buChar char="-"/>
              <a:defRPr/>
            </a:pPr>
            <a:r>
              <a:rPr lang="cs-CZ" dirty="0" smtClean="0">
                <a:latin typeface="+mj-lt"/>
                <a:cs typeface="Arial" pitchFamily="34" charset="0"/>
              </a:rPr>
              <a:t>umísťování dětí do dětských domovů</a:t>
            </a:r>
          </a:p>
          <a:p>
            <a:pPr eaLnBrk="1" hangingPunct="1">
              <a:buFontTx/>
              <a:buChar char="-"/>
              <a:defRPr/>
            </a:pPr>
            <a:r>
              <a:rPr lang="cs-CZ" dirty="0" smtClean="0">
                <a:latin typeface="+mj-lt"/>
                <a:cs typeface="Arial" pitchFamily="34" charset="0"/>
              </a:rPr>
              <a:t>celkový úpadek a ztráta vlastní identity</a:t>
            </a:r>
          </a:p>
        </p:txBody>
      </p:sp>
    </p:spTree>
    <p:extLst>
      <p:ext uri="{BB962C8B-B14F-4D97-AF65-F5344CB8AC3E}">
        <p14:creationId xmlns:p14="http://schemas.microsoft.com/office/powerpoint/2010/main" val="135654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19. století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720"/>
              </a:spcBef>
              <a:buFontTx/>
              <a:buChar char="-"/>
            </a:pPr>
            <a:r>
              <a:rPr lang="cs-CZ" sz="2200" dirty="0" smtClean="0"/>
              <a:t>sjednocení úředního postupu proti všem tulákům a práce se štítícím lidem:</a:t>
            </a:r>
          </a:p>
          <a:p>
            <a:pPr marL="0" indent="0">
              <a:lnSpc>
                <a:spcPct val="110000"/>
              </a:lnSpc>
              <a:spcBef>
                <a:spcPts val="720"/>
              </a:spcBef>
              <a:buNone/>
            </a:pPr>
            <a:r>
              <a:rPr lang="cs-CZ" sz="2200" dirty="0" smtClean="0"/>
              <a:t>	konec přímé fyzické likvidace</a:t>
            </a:r>
          </a:p>
          <a:p>
            <a:pPr marL="0" indent="0">
              <a:lnSpc>
                <a:spcPct val="110000"/>
              </a:lnSpc>
              <a:spcBef>
                <a:spcPts val="720"/>
              </a:spcBef>
              <a:buNone/>
            </a:pPr>
            <a:r>
              <a:rPr lang="cs-CZ" sz="2200" dirty="0" smtClean="0"/>
              <a:t>	domovská příslušnost k obci (1863)</a:t>
            </a:r>
          </a:p>
          <a:p>
            <a:pPr marL="0" indent="0">
              <a:lnSpc>
                <a:spcPct val="110000"/>
              </a:lnSpc>
              <a:spcBef>
                <a:spcPts val="720"/>
              </a:spcBef>
              <a:buNone/>
            </a:pPr>
            <a:r>
              <a:rPr lang="cs-CZ" sz="2200" dirty="0" smtClean="0"/>
              <a:t>	policejní vyhošťování a postrk (1871)</a:t>
            </a:r>
          </a:p>
          <a:p>
            <a:pPr marL="0" indent="0">
              <a:lnSpc>
                <a:spcPct val="110000"/>
              </a:lnSpc>
              <a:spcBef>
                <a:spcPts val="720"/>
              </a:spcBef>
              <a:buNone/>
            </a:pPr>
            <a:r>
              <a:rPr lang="cs-CZ" sz="2200" dirty="0" smtClean="0"/>
              <a:t>	donucovací pracovny a polepšovny (1885)</a:t>
            </a:r>
          </a:p>
          <a:p>
            <a:pPr marL="0" indent="0">
              <a:lnSpc>
                <a:spcPct val="110000"/>
              </a:lnSpc>
              <a:spcBef>
                <a:spcPts val="720"/>
              </a:spcBef>
              <a:buNone/>
            </a:pPr>
            <a:r>
              <a:rPr lang="cs-CZ" sz="2200" dirty="0" smtClean="0"/>
              <a:t>	</a:t>
            </a:r>
          </a:p>
          <a:p>
            <a:pPr>
              <a:lnSpc>
                <a:spcPct val="110000"/>
              </a:lnSpc>
              <a:spcBef>
                <a:spcPts val="720"/>
              </a:spcBef>
            </a:pPr>
            <a:r>
              <a:rPr lang="cs-CZ" sz="2200" dirty="0" smtClean="0"/>
              <a:t>1888 přípis rakouského ministerstva vnitra</a:t>
            </a:r>
          </a:p>
          <a:p>
            <a:pPr>
              <a:lnSpc>
                <a:spcPct val="110000"/>
              </a:lnSpc>
              <a:spcBef>
                <a:spcPts val="720"/>
              </a:spcBef>
              <a:buFontTx/>
              <a:buChar char="-"/>
            </a:pPr>
            <a:r>
              <a:rPr lang="cs-CZ" sz="2200" dirty="0" smtClean="0"/>
              <a:t>14 bodů</a:t>
            </a:r>
          </a:p>
          <a:p>
            <a:pPr>
              <a:lnSpc>
                <a:spcPct val="110000"/>
              </a:lnSpc>
              <a:spcBef>
                <a:spcPts val="720"/>
              </a:spcBef>
              <a:buFontTx/>
              <a:buChar char="-"/>
            </a:pPr>
            <a:r>
              <a:rPr lang="cs-CZ" sz="2200" dirty="0" smtClean="0"/>
              <a:t>Romy z cizího území možno vykázat</a:t>
            </a:r>
          </a:p>
          <a:p>
            <a:pPr>
              <a:lnSpc>
                <a:spcPct val="110000"/>
              </a:lnSpc>
              <a:spcBef>
                <a:spcPts val="720"/>
              </a:spcBef>
              <a:buFontTx/>
              <a:buChar char="-"/>
            </a:pPr>
            <a:r>
              <a:rPr lang="cs-CZ" sz="2200" dirty="0" smtClean="0"/>
              <a:t>obživa na základě povolení</a:t>
            </a:r>
          </a:p>
        </p:txBody>
      </p:sp>
    </p:spTree>
    <p:extLst>
      <p:ext uri="{BB962C8B-B14F-4D97-AF65-F5344CB8AC3E}">
        <p14:creationId xmlns:p14="http://schemas.microsoft.com/office/powerpoint/2010/main" val="72422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4" descr="0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382000" cy="585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568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\\Server\shared\Složky zaměstnanců\Schuster Michal\DĚJINY\FOTO\08 1945-současnost FOTA\06 80. léta\IX.5.1.Luník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14400"/>
            <a:ext cx="6948488" cy="545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360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pPr algn="ctr" eaLnBrk="1" hangingPunct="1"/>
            <a:r>
              <a:rPr lang="cs-CZ" altLang="cs-CZ" sz="4000" b="1" dirty="0" smtClean="0"/>
              <a:t>Po roce 1989</a:t>
            </a:r>
          </a:p>
        </p:txBody>
      </p:sp>
      <p:sp>
        <p:nvSpPr>
          <p:cNvPr id="1894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132856"/>
            <a:ext cx="8229600" cy="4344144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>
                <a:latin typeface="+mj-lt"/>
                <a:cs typeface="Arial" pitchFamily="34" charset="0"/>
              </a:rPr>
              <a:t>Od </a:t>
            </a:r>
            <a:r>
              <a:rPr lang="cs-CZ" sz="2400" smtClean="0">
                <a:latin typeface="+mj-lt"/>
                <a:cs typeface="Arial" pitchFamily="34" charset="0"/>
              </a:rPr>
              <a:t>roku 1991 </a:t>
            </a:r>
            <a:r>
              <a:rPr lang="cs-CZ" sz="2400" dirty="0" smtClean="0">
                <a:latin typeface="+mj-lt"/>
                <a:cs typeface="Arial" pitchFamily="34" charset="0"/>
              </a:rPr>
              <a:t>Romové národnostní menšina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>
              <a:latin typeface="+mj-lt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>
                <a:latin typeface="+mj-lt"/>
                <a:cs typeface="Arial" pitchFamily="34" charset="0"/>
              </a:rPr>
              <a:t>Zpočátku nové možnosti – participace na kulturním (festivaly, muzeum) a politickém (Romská občanská iniciativa) životě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400" dirty="0">
              <a:latin typeface="+mj-lt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>
                <a:latin typeface="+mj-lt"/>
                <a:cs typeface="Arial" pitchFamily="34" charset="0"/>
              </a:rPr>
              <a:t>Následně pád na sociální dno – ztráta zaměstnání, segregace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400" dirty="0">
              <a:latin typeface="+mj-lt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>
                <a:latin typeface="+mj-lt"/>
                <a:cs typeface="Arial" pitchFamily="34" charset="0"/>
              </a:rPr>
              <a:t>1993 rozdělení federace na dva samostatné státy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400" dirty="0">
              <a:latin typeface="+mj-lt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>
                <a:latin typeface="+mj-lt"/>
                <a:cs typeface="Arial" pitchFamily="34" charset="0"/>
              </a:rPr>
              <a:t>r</a:t>
            </a:r>
            <a:r>
              <a:rPr lang="cs-CZ" sz="2400" dirty="0" smtClean="0">
                <a:latin typeface="+mj-lt"/>
                <a:cs typeface="Arial" pitchFamily="34" charset="0"/>
              </a:rPr>
              <a:t>omská elita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400" dirty="0">
              <a:latin typeface="+mj-lt"/>
              <a:cs typeface="Arial" pitchFamily="34" charset="0"/>
            </a:endParaRP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cs-CZ" sz="2400" dirty="0" smtClean="0">
              <a:latin typeface="+mj-lt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215680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Literatura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 err="1"/>
              <a:t>Fraser</a:t>
            </a:r>
            <a:r>
              <a:rPr lang="cs-CZ" b="1" dirty="0"/>
              <a:t>, </a:t>
            </a:r>
            <a:r>
              <a:rPr lang="cs-CZ" b="1" dirty="0" err="1"/>
              <a:t>Angus</a:t>
            </a:r>
            <a:r>
              <a:rPr lang="cs-CZ" dirty="0"/>
              <a:t>: </a:t>
            </a:r>
            <a:r>
              <a:rPr lang="cs-CZ" dirty="0" err="1"/>
              <a:t>Cigáni</a:t>
            </a:r>
            <a:r>
              <a:rPr lang="cs-CZ" dirty="0"/>
              <a:t>. Praha: Nakladatelství Lidové noviny, 1998.</a:t>
            </a:r>
          </a:p>
          <a:p>
            <a:r>
              <a:rPr lang="cs-CZ" b="1" dirty="0" err="1"/>
              <a:t>Himl</a:t>
            </a:r>
            <a:r>
              <a:rPr lang="cs-CZ" b="1" dirty="0"/>
              <a:t>, Pavel</a:t>
            </a:r>
            <a:r>
              <a:rPr lang="cs-CZ" dirty="0"/>
              <a:t>: Zrození vagabunda. Neusedlí lidé v Čechách 17. a 18. století. Praha: Argo, 2007.</a:t>
            </a:r>
          </a:p>
          <a:p>
            <a:r>
              <a:rPr lang="cs-CZ" b="1" dirty="0"/>
              <a:t>Nečas, Ctibor</a:t>
            </a:r>
            <a:r>
              <a:rPr lang="cs-CZ" dirty="0"/>
              <a:t>: Romové na Moravě a ve Slezsku (1740–1945). Brno: Matice moravská v Brně, 2005.</a:t>
            </a:r>
          </a:p>
        </p:txBody>
      </p:sp>
    </p:spTree>
    <p:extLst>
      <p:ext uri="{BB962C8B-B14F-4D97-AF65-F5344CB8AC3E}">
        <p14:creationId xmlns:p14="http://schemas.microsoft.com/office/powerpoint/2010/main" val="390528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/>
          </a:bodyPr>
          <a:lstStyle/>
          <a:p>
            <a:r>
              <a:rPr lang="cs-CZ" b="1" dirty="0" smtClean="0"/>
              <a:t>Štampach</a:t>
            </a:r>
            <a:r>
              <a:rPr lang="cs-CZ" b="1" dirty="0"/>
              <a:t>, František</a:t>
            </a:r>
            <a:r>
              <a:rPr lang="cs-CZ" dirty="0"/>
              <a:t>: Cikáni v Československé republice. Praha: Česká akademie věd a umění, 1929.</a:t>
            </a:r>
          </a:p>
          <a:p>
            <a:r>
              <a:rPr lang="cs-CZ" b="1" dirty="0" smtClean="0"/>
              <a:t>Dvořák</a:t>
            </a:r>
            <a:r>
              <a:rPr lang="cs-CZ" b="1" dirty="0"/>
              <a:t>, T. – Vlček, R. – Vykoupil, L. (</a:t>
            </a:r>
            <a:r>
              <a:rPr lang="cs-CZ" b="1" dirty="0" err="1"/>
              <a:t>eds</a:t>
            </a:r>
            <a:r>
              <a:rPr lang="cs-CZ" b="1" dirty="0"/>
              <a:t>.)</a:t>
            </a:r>
            <a:r>
              <a:rPr lang="cs-CZ" dirty="0"/>
              <a:t>: Milý Bore... Brno: Historický ústav AV ČR, Historický ústav FF MU, Matice moravská, </a:t>
            </a:r>
            <a:r>
              <a:rPr lang="cs-CZ" dirty="0" smtClean="0"/>
              <a:t>2003</a:t>
            </a:r>
          </a:p>
          <a:p>
            <a:r>
              <a:rPr lang="cs-CZ" b="1" dirty="0" smtClean="0"/>
              <a:t>Holý</a:t>
            </a:r>
            <a:r>
              <a:rPr lang="cs-CZ" b="1" dirty="0"/>
              <a:t>, Dušan – Nečas, Ctibor</a:t>
            </a:r>
            <a:r>
              <a:rPr lang="cs-CZ" dirty="0"/>
              <a:t>: Žalující píseň. Strážnice: Ústav lidové kultury, 1993.</a:t>
            </a:r>
          </a:p>
        </p:txBody>
      </p:sp>
    </p:spTree>
    <p:extLst>
      <p:ext uri="{BB962C8B-B14F-4D97-AF65-F5344CB8AC3E}">
        <p14:creationId xmlns:p14="http://schemas.microsoft.com/office/powerpoint/2010/main" val="250870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 lnSpcReduction="10000"/>
          </a:bodyPr>
          <a:lstStyle/>
          <a:p>
            <a:r>
              <a:rPr lang="cs-CZ" b="1" dirty="0" err="1"/>
              <a:t>Hrtánek</a:t>
            </a:r>
            <a:r>
              <a:rPr lang="cs-CZ" b="1" dirty="0"/>
              <a:t>, Ladislav</a:t>
            </a:r>
            <a:r>
              <a:rPr lang="cs-CZ" dirty="0"/>
              <a:t>: </a:t>
            </a:r>
            <a:r>
              <a:rPr lang="cs-CZ" dirty="0" err="1"/>
              <a:t>Perzekúcia</a:t>
            </a:r>
            <a:r>
              <a:rPr lang="cs-CZ" dirty="0"/>
              <a:t> slovenských </a:t>
            </a:r>
            <a:r>
              <a:rPr lang="cs-CZ" dirty="0" err="1"/>
              <a:t>Rómov</a:t>
            </a:r>
            <a:r>
              <a:rPr lang="cs-CZ" dirty="0"/>
              <a:t> v </a:t>
            </a:r>
            <a:r>
              <a:rPr lang="cs-CZ" dirty="0" err="1"/>
              <a:t>právnych</a:t>
            </a:r>
            <a:r>
              <a:rPr lang="cs-CZ" dirty="0"/>
              <a:t> normách (1939–1941). Bulletin Muzea romské kultury 14, 2005, s. 83–84</a:t>
            </a:r>
            <a:r>
              <a:rPr lang="cs-CZ" dirty="0" smtClean="0"/>
              <a:t>.</a:t>
            </a:r>
          </a:p>
          <a:p>
            <a:r>
              <a:rPr lang="cs-CZ" b="1" dirty="0" err="1"/>
              <a:t>Janas</a:t>
            </a:r>
            <a:r>
              <a:rPr lang="cs-CZ" b="1" dirty="0"/>
              <a:t>, Karol</a:t>
            </a:r>
            <a:r>
              <a:rPr lang="cs-CZ" dirty="0"/>
              <a:t>: </a:t>
            </a:r>
            <a:r>
              <a:rPr lang="cs-CZ" dirty="0" err="1"/>
              <a:t>Zabudnuté</a:t>
            </a:r>
            <a:r>
              <a:rPr lang="cs-CZ" dirty="0"/>
              <a:t> tábory. Trenčín: </a:t>
            </a:r>
            <a:r>
              <a:rPr lang="cs-CZ" dirty="0" err="1"/>
              <a:t>Trenčianska</a:t>
            </a:r>
            <a:r>
              <a:rPr lang="cs-CZ" dirty="0"/>
              <a:t> univerzita Alexandra Dubčeka v Trenčíne, Fakulta sociálno-ekonomických </a:t>
            </a:r>
            <a:r>
              <a:rPr lang="cs-CZ" dirty="0" err="1"/>
              <a:t>vzťahov</a:t>
            </a:r>
            <a:r>
              <a:rPr lang="cs-CZ" dirty="0"/>
              <a:t>, 2008.</a:t>
            </a:r>
          </a:p>
          <a:p>
            <a:r>
              <a:rPr lang="cs-CZ" b="1" dirty="0"/>
              <a:t>Kladivová, Vlasta</a:t>
            </a:r>
            <a:r>
              <a:rPr lang="cs-CZ" dirty="0"/>
              <a:t>: Konečná stanice </a:t>
            </a:r>
            <a:r>
              <a:rPr lang="cs-CZ" dirty="0" err="1"/>
              <a:t>Auschwitz-Birkenau</a:t>
            </a:r>
            <a:r>
              <a:rPr lang="cs-CZ" dirty="0"/>
              <a:t>. Olomouc: Univerzita Palackého v Olomouci, 1994.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107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/>
              <a:t>Nečas, Ctibor</a:t>
            </a:r>
            <a:r>
              <a:rPr lang="cs-CZ" dirty="0"/>
              <a:t>: Nemůžeme zapomenout. </a:t>
            </a:r>
            <a:r>
              <a:rPr lang="cs-CZ" dirty="0" err="1"/>
              <a:t>Našťi</a:t>
            </a:r>
            <a:r>
              <a:rPr lang="cs-CZ" dirty="0"/>
              <a:t> </a:t>
            </a:r>
            <a:r>
              <a:rPr lang="cs-CZ" dirty="0" err="1"/>
              <a:t>bisteras</a:t>
            </a:r>
            <a:r>
              <a:rPr lang="cs-CZ" dirty="0"/>
              <a:t>. Olomouc: Univerzita Palackého v Olomouci, 1994</a:t>
            </a:r>
            <a:r>
              <a:rPr lang="cs-CZ" dirty="0" smtClean="0"/>
              <a:t>.</a:t>
            </a:r>
          </a:p>
          <a:p>
            <a:r>
              <a:rPr lang="cs-CZ" b="1" dirty="0"/>
              <a:t>Nečas, Ctibor</a:t>
            </a:r>
            <a:r>
              <a:rPr lang="cs-CZ" dirty="0"/>
              <a:t>: Holocaust českých Romů. Praha: Prostor, 1999</a:t>
            </a:r>
            <a:r>
              <a:rPr lang="cs-CZ" dirty="0" smtClean="0"/>
              <a:t>.</a:t>
            </a:r>
          </a:p>
          <a:p>
            <a:r>
              <a:rPr lang="cs-CZ" dirty="0" smtClean="0"/>
              <a:t>Nečas, Ctibor: </a:t>
            </a:r>
            <a:r>
              <a:rPr lang="cs-CZ" dirty="0" err="1" smtClean="0"/>
              <a:t>Svatobořičtí</a:t>
            </a:r>
            <a:r>
              <a:rPr lang="cs-CZ" dirty="0" smtClean="0"/>
              <a:t> Romové (1840-1943. </a:t>
            </a:r>
            <a:r>
              <a:rPr lang="cs-CZ" smtClean="0"/>
              <a:t>Slovácko 44, </a:t>
            </a:r>
            <a:r>
              <a:rPr lang="cs-CZ" dirty="0" smtClean="0"/>
              <a:t>2002, s. 243-259.</a:t>
            </a:r>
            <a:endParaRPr lang="cs-CZ" dirty="0"/>
          </a:p>
          <a:p>
            <a:r>
              <a:rPr lang="cs-CZ" b="1" dirty="0" smtClean="0"/>
              <a:t>Pavelčíková</a:t>
            </a:r>
            <a:r>
              <a:rPr lang="cs-CZ" b="1" dirty="0"/>
              <a:t>, Nina</a:t>
            </a:r>
            <a:r>
              <a:rPr lang="cs-CZ" dirty="0"/>
              <a:t>: Romové v českých zemích v letech 1945–1989. Sešity Úřadu dokumentace a vyšetřování zločinů komunismu PČR 12. Praha: Úřad dokumentace a vyšetřování zločinů komunismu PČR, 2004.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0363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6048672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/>
              <a:t>Davidová Eva</a:t>
            </a:r>
            <a:r>
              <a:rPr lang="cs-CZ" dirty="0"/>
              <a:t>: Romano drom. Cesty Romů. 1945–1990.  Olomouc: Vydavatelství Univerzity Palackého v Olomouci, 1995.</a:t>
            </a:r>
          </a:p>
          <a:p>
            <a:r>
              <a:rPr lang="cs-CZ" b="1" dirty="0" smtClean="0"/>
              <a:t>Lhotka</a:t>
            </a:r>
            <a:r>
              <a:rPr lang="cs-CZ" b="1" dirty="0"/>
              <a:t>, Petr</a:t>
            </a:r>
            <a:r>
              <a:rPr lang="cs-CZ" dirty="0"/>
              <a:t>: Svaz Cikánů-Romů 1969–1973. In: Schuster, M. – Závodská, M. (</a:t>
            </a:r>
            <a:r>
              <a:rPr lang="cs-CZ" dirty="0" err="1"/>
              <a:t>eds</a:t>
            </a:r>
            <a:r>
              <a:rPr lang="cs-CZ" dirty="0"/>
              <a:t>.): Svaz Cikánů-Romů 1969–1973. Doprovodná publikace k výstavě Muzea romské kultury „Svaz Cikánů-Romů 1969–1973. Z historie první romské organizace v českých zemích.“ Brno: Muzeum romské kultury, 2009, s. 5–23.</a:t>
            </a:r>
          </a:p>
          <a:p>
            <a:r>
              <a:rPr lang="cs-CZ" b="1" dirty="0" err="1" smtClean="0"/>
              <a:t>Evans</a:t>
            </a:r>
            <a:r>
              <a:rPr lang="cs-CZ" b="1" dirty="0"/>
              <a:t>, </a:t>
            </a:r>
            <a:r>
              <a:rPr lang="cs-CZ" b="1" dirty="0" err="1"/>
              <a:t>Wyatt</a:t>
            </a:r>
            <a:r>
              <a:rPr lang="cs-CZ" b="1" dirty="0"/>
              <a:t> C.</a:t>
            </a:r>
            <a:r>
              <a:rPr lang="cs-CZ" dirty="0"/>
              <a:t>: Roma </a:t>
            </a:r>
            <a:r>
              <a:rPr lang="cs-CZ" dirty="0" err="1"/>
              <a:t>rising</a:t>
            </a:r>
            <a:r>
              <a:rPr lang="cs-CZ" dirty="0"/>
              <a:t>: romské obrození. Praha: Argo, 2005</a:t>
            </a:r>
            <a:r>
              <a:rPr lang="cs-CZ" dirty="0" smtClean="0"/>
              <a:t>.</a:t>
            </a:r>
          </a:p>
          <a:p>
            <a:r>
              <a:rPr lang="cs-CZ" dirty="0" smtClean="0">
                <a:hlinkClick r:id="rId2"/>
              </a:rPr>
              <a:t>www.rommuz.cz</a:t>
            </a:r>
            <a:endParaRPr lang="cs-CZ" dirty="0" smtClean="0"/>
          </a:p>
          <a:p>
            <a:r>
              <a:rPr lang="cs-CZ" dirty="0" err="1" smtClean="0"/>
              <a:t>romistická</a:t>
            </a:r>
            <a:r>
              <a:rPr lang="cs-CZ" dirty="0" smtClean="0"/>
              <a:t> bibliografie</a:t>
            </a:r>
          </a:p>
        </p:txBody>
      </p:sp>
    </p:spTree>
    <p:extLst>
      <p:ext uri="{BB962C8B-B14F-4D97-AF65-F5344CB8AC3E}">
        <p14:creationId xmlns:p14="http://schemas.microsoft.com/office/powerpoint/2010/main" val="21030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45  řemesla - Kotláři barevná kresba c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8534400" cy="577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670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5" descr="42 skenovat0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8229600" cy="523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128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42 řemesla- kovář Morava 49-2002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25" y="417513"/>
            <a:ext cx="4351338" cy="602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294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654</Words>
  <Application>Microsoft Office PowerPoint</Application>
  <PresentationFormat>Předvádění na obrazovce (4:3)</PresentationFormat>
  <Paragraphs>189</Paragraphs>
  <Slides>67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67</vt:i4>
      </vt:variant>
    </vt:vector>
  </HeadingPairs>
  <TitlesOfParts>
    <vt:vector size="68" baseType="lpstr">
      <vt:lpstr>Motiv systému Office</vt:lpstr>
      <vt:lpstr>17. století</vt:lpstr>
      <vt:lpstr>Prezentace aplikace PowerPoint</vt:lpstr>
      <vt:lpstr>Prezentace aplikace PowerPoint</vt:lpstr>
      <vt:lpstr>Prezentace aplikace PowerPoint</vt:lpstr>
      <vt:lpstr>2. polovina 18. století</vt:lpstr>
      <vt:lpstr>19. století</vt:lpstr>
      <vt:lpstr>Prezentace aplikace PowerPoint</vt:lpstr>
      <vt:lpstr>Prezentace aplikace PowerPoint</vt:lpstr>
      <vt:lpstr>Prezentace aplikace PowerPoint</vt:lpstr>
      <vt:lpstr>První republika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Druhá světová válka</vt:lpstr>
      <vt:lpstr>Prezentace aplikace PowerPoint</vt:lpstr>
      <vt:lpstr>Prezentace aplikace PowerPoint</vt:lpstr>
      <vt:lpstr>Prezentace aplikace PowerPoint</vt:lpstr>
      <vt:lpstr>Prezentace aplikace PowerPoint</vt:lpstr>
      <vt:lpstr>Protektorát Čechy a Morava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Slovensko</vt:lpstr>
      <vt:lpstr>Prezentace aplikace PowerPoint</vt:lpstr>
      <vt:lpstr>Prezentace aplikace PowerPoint</vt:lpstr>
      <vt:lpstr>Československo 1945 – 1989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 roce 1989</vt:lpstr>
      <vt:lpstr>Literatura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mzm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Marie Terezie – první pokusy o asimilaci</dc:title>
  <dc:creator>mzm</dc:creator>
  <cp:lastModifiedBy>Jana Poláková</cp:lastModifiedBy>
  <cp:revision>37</cp:revision>
  <dcterms:created xsi:type="dcterms:W3CDTF">2014-09-26T07:34:30Z</dcterms:created>
  <dcterms:modified xsi:type="dcterms:W3CDTF">2023-03-23T10:00:57Z</dcterms:modified>
</cp:coreProperties>
</file>