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74" r:id="rId14"/>
    <p:sldId id="275" r:id="rId15"/>
    <p:sldId id="276" r:id="rId16"/>
    <p:sldId id="269" r:id="rId17"/>
    <p:sldId id="271" r:id="rId18"/>
    <p:sldId id="270" r:id="rId19"/>
    <p:sldId id="272" r:id="rId20"/>
    <p:sldId id="273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92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8377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73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514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534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1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8919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85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863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6029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717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98E19-B522-4FFD-A229-F56CA234D86E}" type="datetimeFigureOut">
              <a:rPr lang="cs-CZ" smtClean="0"/>
              <a:t>07.04.2021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2FBC-B159-4844-B76A-CF9E972FAD0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0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Romská rodina – prameny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odlišnost, senzace </a:t>
            </a:r>
            <a:r>
              <a:rPr lang="cs-CZ" dirty="0" smtClean="0">
                <a:sym typeface="Wingdings" panose="05000000000000000000" pitchFamily="2" charset="2"/>
              </a:rPr>
              <a:t> statistika, dokumentace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r>
              <a:rPr lang="cs-CZ" dirty="0">
                <a:sym typeface="Wingdings" panose="05000000000000000000" pitchFamily="2" charset="2"/>
              </a:rPr>
              <a:t>i</a:t>
            </a:r>
            <a:r>
              <a:rPr lang="cs-CZ" dirty="0" smtClean="0">
                <a:sym typeface="Wingdings" panose="05000000000000000000" pitchFamily="2" charset="2"/>
              </a:rPr>
              <a:t>konografické doklady: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p</a:t>
            </a:r>
            <a:r>
              <a:rPr lang="cs-CZ" dirty="0" smtClean="0">
                <a:sym typeface="Wingdings" panose="05000000000000000000" pitchFamily="2" charset="2"/>
              </a:rPr>
              <a:t>očet členů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s</a:t>
            </a:r>
            <a:r>
              <a:rPr lang="cs-CZ" dirty="0" smtClean="0">
                <a:sym typeface="Wingdings" panose="05000000000000000000" pitchFamily="2" charset="2"/>
              </a:rPr>
              <a:t>ociální postavení (oděv, materiální zázemí)</a:t>
            </a:r>
          </a:p>
          <a:p>
            <a:pPr>
              <a:buFontTx/>
              <a:buChar char="-"/>
            </a:pPr>
            <a:r>
              <a:rPr lang="cs-CZ" dirty="0">
                <a:sym typeface="Wingdings" panose="05000000000000000000" pitchFamily="2" charset="2"/>
              </a:rPr>
              <a:t>v</a:t>
            </a:r>
            <a:r>
              <a:rPr lang="cs-CZ" dirty="0" smtClean="0">
                <a:sym typeface="Wingdings" panose="05000000000000000000" pitchFamily="2" charset="2"/>
              </a:rPr>
              <a:t>nitřní uspořádání skupiny (rodiny)</a:t>
            </a: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r>
              <a:rPr lang="cs-CZ" dirty="0" smtClean="0">
                <a:sym typeface="Wingdings" panose="05000000000000000000" pitchFamily="2" charset="2"/>
              </a:rPr>
              <a:t>romantismus</a:t>
            </a:r>
          </a:p>
          <a:p>
            <a:endParaRPr lang="cs-CZ" dirty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cs-CZ" dirty="0" smtClean="0">
              <a:sym typeface="Wingdings" panose="05000000000000000000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439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cs-CZ" i="1" dirty="0" err="1"/>
              <a:t>f</a:t>
            </a:r>
            <a:r>
              <a:rPr lang="cs-CZ" i="1" dirty="0" err="1" smtClean="0"/>
              <a:t>ameľija</a:t>
            </a:r>
            <a:r>
              <a:rPr lang="cs-CZ" dirty="0" smtClean="0"/>
              <a:t> (= rodina)</a:t>
            </a:r>
          </a:p>
          <a:p>
            <a:pPr>
              <a:buFontTx/>
              <a:buChar char="-"/>
            </a:pPr>
            <a:r>
              <a:rPr lang="cs-CZ" i="1" dirty="0" err="1"/>
              <a:t>p</a:t>
            </a:r>
            <a:r>
              <a:rPr lang="cs-CZ" i="1" dirty="0" err="1" smtClean="0"/>
              <a:t>ašes</a:t>
            </a:r>
            <a:r>
              <a:rPr lang="cs-CZ" i="1" dirty="0" smtClean="0"/>
              <a:t> f.</a:t>
            </a:r>
            <a:r>
              <a:rPr lang="cs-CZ" dirty="0" smtClean="0"/>
              <a:t> (= bližší, dosl. první)</a:t>
            </a:r>
          </a:p>
          <a:p>
            <a:pPr>
              <a:buFontTx/>
              <a:buChar char="-"/>
            </a:pPr>
            <a:r>
              <a:rPr lang="cs-CZ" i="1" dirty="0" err="1"/>
              <a:t>d</a:t>
            </a:r>
            <a:r>
              <a:rPr lang="cs-CZ" i="1" dirty="0" err="1" smtClean="0"/>
              <a:t>ureder</a:t>
            </a:r>
            <a:r>
              <a:rPr lang="cs-CZ" i="1" dirty="0" smtClean="0"/>
              <a:t> f.</a:t>
            </a:r>
            <a:r>
              <a:rPr lang="cs-CZ" dirty="0" smtClean="0"/>
              <a:t> (= vzdálenější, dosl. druhá)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nukleární rodina</a:t>
            </a:r>
          </a:p>
          <a:p>
            <a:pPr>
              <a:buFontTx/>
              <a:buChar char="-"/>
            </a:pPr>
            <a:r>
              <a:rPr lang="cs-CZ" dirty="0"/>
              <a:t>velmi malé povědomí</a:t>
            </a:r>
          </a:p>
          <a:p>
            <a:pPr>
              <a:buFontTx/>
              <a:buChar char="-"/>
            </a:pPr>
            <a:r>
              <a:rPr lang="cs-CZ" i="1" dirty="0" err="1" smtClean="0"/>
              <a:t>Romňi</a:t>
            </a:r>
            <a:r>
              <a:rPr lang="cs-CZ" i="1" dirty="0" smtClean="0"/>
              <a:t> </a:t>
            </a:r>
            <a:r>
              <a:rPr lang="cs-CZ" i="1" dirty="0"/>
              <a:t>– </a:t>
            </a:r>
            <a:r>
              <a:rPr lang="cs-CZ" i="1" dirty="0" err="1"/>
              <a:t>čhave</a:t>
            </a:r>
            <a:r>
              <a:rPr lang="cs-CZ" dirty="0"/>
              <a:t>, </a:t>
            </a:r>
            <a:r>
              <a:rPr lang="cs-CZ" i="1" dirty="0"/>
              <a:t>Rom – </a:t>
            </a:r>
            <a:r>
              <a:rPr lang="cs-CZ" i="1" dirty="0" err="1"/>
              <a:t>čhave</a:t>
            </a:r>
            <a:r>
              <a:rPr lang="cs-CZ" dirty="0"/>
              <a:t>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232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Charakteristické rysy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nejdůležitější součást života</a:t>
            </a:r>
          </a:p>
          <a:p>
            <a:endParaRPr lang="cs-CZ" dirty="0"/>
          </a:p>
          <a:p>
            <a:r>
              <a:rPr lang="cs-CZ" dirty="0" smtClean="0"/>
              <a:t>nerovnoprávné postavení jednotlivců</a:t>
            </a:r>
          </a:p>
          <a:p>
            <a:pPr>
              <a:buFontTx/>
              <a:buChar char="-"/>
            </a:pPr>
            <a:r>
              <a:rPr lang="cs-CZ" dirty="0" smtClean="0"/>
              <a:t>pohlaví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ěk</a:t>
            </a:r>
          </a:p>
          <a:p>
            <a:pPr marL="0" indent="0">
              <a:buNone/>
            </a:pPr>
            <a:r>
              <a:rPr lang="cs-CZ" dirty="0"/>
              <a:t>=&gt;</a:t>
            </a:r>
            <a:r>
              <a:rPr lang="cs-CZ" dirty="0" smtClean="0"/>
              <a:t> úloha v rodině</a:t>
            </a:r>
          </a:p>
          <a:p>
            <a:pPr>
              <a:buFont typeface="Symbol"/>
              <a:buChar char="Þ"/>
            </a:pPr>
            <a:endParaRPr lang="cs-CZ" dirty="0" smtClean="0"/>
          </a:p>
          <a:p>
            <a:r>
              <a:rPr lang="cs-CZ" dirty="0"/>
              <a:t>k</a:t>
            </a:r>
            <a:r>
              <a:rPr lang="cs-CZ" dirty="0" smtClean="0"/>
              <a:t>olektivnost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oudržnost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še společně (emoce) =&gt; hlučnost</a:t>
            </a:r>
          </a:p>
          <a:p>
            <a:pPr marL="0" indent="0">
              <a:buNone/>
            </a:pPr>
            <a:r>
              <a:rPr lang="cs-CZ" dirty="0"/>
              <a:t>=&gt; </a:t>
            </a:r>
            <a:r>
              <a:rPr lang="cs-CZ" dirty="0" smtClean="0"/>
              <a:t>nesamostatnost</a:t>
            </a:r>
            <a:r>
              <a:rPr lang="cs-CZ" dirty="0"/>
              <a:t>, neschopnost či neochota soužití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s individualistickou společností a jejími pravidly</a:t>
            </a:r>
            <a:endParaRPr lang="cs-CZ" dirty="0"/>
          </a:p>
          <a:p>
            <a:pPr>
              <a:buFontTx/>
              <a:buChar char="-"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30755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/>
          </a:bodyPr>
          <a:lstStyle/>
          <a:p>
            <a:r>
              <a:rPr lang="cs-CZ" dirty="0"/>
              <a:t>nepsané zákony a normy chování</a:t>
            </a:r>
          </a:p>
          <a:p>
            <a:pPr>
              <a:buFontTx/>
              <a:buChar char="-"/>
            </a:pPr>
            <a:r>
              <a:rPr lang="cs-CZ" dirty="0" smtClean="0"/>
              <a:t>život v rodině</a:t>
            </a:r>
          </a:p>
          <a:p>
            <a:pPr>
              <a:buFontTx/>
              <a:buChar char="-"/>
            </a:pPr>
            <a:r>
              <a:rPr lang="cs-CZ" dirty="0"/>
              <a:t>v</a:t>
            </a:r>
            <a:r>
              <a:rPr lang="cs-CZ" dirty="0" smtClean="0"/>
              <a:t>ůdčí osoba</a:t>
            </a:r>
          </a:p>
          <a:p>
            <a:pPr>
              <a:buFontTx/>
              <a:buChar char="-"/>
            </a:pPr>
            <a:r>
              <a:rPr lang="cs-CZ" dirty="0" smtClean="0"/>
              <a:t>komunikace vzájemná i s majoritou</a:t>
            </a:r>
          </a:p>
          <a:p>
            <a:pPr>
              <a:buFontTx/>
              <a:buChar char="-"/>
            </a:pPr>
            <a:r>
              <a:rPr lang="cs-CZ" dirty="0" smtClean="0"/>
              <a:t>čistota rituální i osobní</a:t>
            </a:r>
          </a:p>
          <a:p>
            <a:pPr marL="0" indent="0">
              <a:buNone/>
            </a:pPr>
            <a:r>
              <a:rPr lang="cs-CZ" dirty="0" smtClean="0"/>
              <a:t>=&gt; revolta obrácená vůči majoritní společnosti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vnímání času (minulého, budoucího)</a:t>
            </a:r>
          </a:p>
          <a:p>
            <a:pPr>
              <a:buFontTx/>
              <a:buChar char="-"/>
            </a:pPr>
            <a:r>
              <a:rPr lang="cs-CZ" dirty="0" smtClean="0"/>
              <a:t>nemožnost plánovat, shromažďovat majetek</a:t>
            </a:r>
          </a:p>
          <a:p>
            <a:pPr marL="0" indent="0">
              <a:buNone/>
            </a:pPr>
            <a:r>
              <a:rPr lang="cs-CZ" dirty="0" smtClean="0"/>
              <a:t>=&gt; neschopnost plánovat, šetřit, odkládat požitky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762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Muž v romské rodině:</a:t>
            </a:r>
          </a:p>
          <a:p>
            <a:pPr>
              <a:buFontTx/>
              <a:buChar char="-"/>
            </a:pPr>
            <a:r>
              <a:rPr lang="cs-CZ" dirty="0" smtClean="0"/>
              <a:t>nadřazený status – otec, nejstarší syn, zeť</a:t>
            </a:r>
          </a:p>
          <a:p>
            <a:pPr>
              <a:buFontTx/>
              <a:buChar char="-"/>
            </a:pPr>
            <a:r>
              <a:rPr lang="cs-CZ" dirty="0"/>
              <a:t>h</a:t>
            </a:r>
            <a:r>
              <a:rPr lang="cs-CZ" dirty="0" smtClean="0"/>
              <a:t>lava rodiny v morálním smyslu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ůže ale nemusí živit rodinu</a:t>
            </a:r>
          </a:p>
          <a:p>
            <a:pPr>
              <a:buFontTx/>
              <a:buChar char="-"/>
            </a:pPr>
            <a:r>
              <a:rPr lang="cs-CZ" dirty="0"/>
              <a:t>n</a:t>
            </a:r>
            <a:r>
              <a:rPr lang="cs-CZ" dirty="0" smtClean="0"/>
              <a:t>ejstarší syn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Žena v romské rodině:</a:t>
            </a:r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odřazený status – snacha, </a:t>
            </a:r>
            <a:r>
              <a:rPr lang="cs-CZ" dirty="0"/>
              <a:t>nejstarší dcera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p</a:t>
            </a:r>
            <a:r>
              <a:rPr lang="cs-CZ" dirty="0" smtClean="0"/>
              <a:t>ozice rodičky – rodiče </a:t>
            </a:r>
            <a:r>
              <a:rPr lang="cs-CZ" dirty="0"/>
              <a:t>= </a:t>
            </a:r>
            <a:r>
              <a:rPr lang="cs-CZ" i="1" dirty="0" err="1" smtClean="0"/>
              <a:t>daj-dad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usí zajistit základní životní potřeby a výchovu dětí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8611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616624"/>
          </a:xfrm>
        </p:spPr>
        <p:txBody>
          <a:bodyPr>
            <a:noAutofit/>
          </a:bodyPr>
          <a:lstStyle/>
          <a:p>
            <a:r>
              <a:rPr lang="cs-CZ" sz="2800" dirty="0" smtClean="0"/>
              <a:t>Dítě </a:t>
            </a:r>
            <a:r>
              <a:rPr lang="cs-CZ" sz="2800" dirty="0"/>
              <a:t>v romské </a:t>
            </a:r>
            <a:r>
              <a:rPr lang="cs-CZ" sz="2800" dirty="0" smtClean="0"/>
              <a:t>rodině: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počet dětí</a:t>
            </a:r>
          </a:p>
          <a:p>
            <a:pPr>
              <a:buFontTx/>
              <a:buChar char="-"/>
            </a:pPr>
            <a:r>
              <a:rPr lang="cs-CZ" sz="2800" dirty="0"/>
              <a:t>jejich budoucí přínos do rodiny</a:t>
            </a:r>
          </a:p>
          <a:p>
            <a:pPr>
              <a:buFontTx/>
              <a:buChar char="-"/>
            </a:pPr>
            <a:r>
              <a:rPr lang="cs-CZ" sz="2800" dirty="0"/>
              <a:t>součást rodiny – oddělené a společné činnosti, dětská práce</a:t>
            </a:r>
          </a:p>
          <a:p>
            <a:endParaRPr lang="cs-CZ" sz="2800" b="1" dirty="0" smtClean="0"/>
          </a:p>
          <a:p>
            <a:r>
              <a:rPr lang="cs-CZ" sz="2800" dirty="0" smtClean="0"/>
              <a:t>Výchova </a:t>
            </a:r>
            <a:r>
              <a:rPr lang="cs-CZ" sz="2800" dirty="0"/>
              <a:t>romských </a:t>
            </a:r>
            <a:r>
              <a:rPr lang="cs-CZ" sz="2800" dirty="0" smtClean="0"/>
              <a:t>dětí:</a:t>
            </a:r>
            <a:endParaRPr lang="cs-CZ" sz="2800" dirty="0"/>
          </a:p>
          <a:p>
            <a:pPr>
              <a:buFontTx/>
              <a:buChar char="-"/>
            </a:pPr>
            <a:r>
              <a:rPr lang="cs-CZ" sz="2800" dirty="0"/>
              <a:t>pozice matky, otce a dalších osob: prarodiče, starší sourozenci</a:t>
            </a:r>
          </a:p>
          <a:p>
            <a:pPr>
              <a:buFontTx/>
              <a:buChar char="-"/>
            </a:pPr>
            <a:r>
              <a:rPr lang="cs-CZ" sz="2800" dirty="0"/>
              <a:t>může dělat vše x plánování, dodržování řádu</a:t>
            </a:r>
          </a:p>
          <a:p>
            <a:pPr>
              <a:buFontTx/>
              <a:buChar char="-"/>
            </a:pPr>
            <a:r>
              <a:rPr lang="cs-CZ" sz="2800" dirty="0"/>
              <a:t>musí mít vše x odkládání požitků, trpělivost</a:t>
            </a:r>
          </a:p>
          <a:p>
            <a:pPr>
              <a:buFontTx/>
              <a:buChar char="-"/>
            </a:pPr>
            <a:r>
              <a:rPr lang="cs-CZ" sz="2800" dirty="0"/>
              <a:t>soběstačnost x závislost na ostatních, fixace</a:t>
            </a:r>
          </a:p>
          <a:p>
            <a:pPr>
              <a:buFontTx/>
              <a:buChar char="-"/>
            </a:pPr>
            <a:r>
              <a:rPr lang="cs-CZ" sz="2800" dirty="0"/>
              <a:t>odpozorování činnosti x jemná motorika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650422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cs-CZ" sz="3000" dirty="0"/>
              <a:t>Vztah dětí a rodičů:</a:t>
            </a:r>
          </a:p>
          <a:p>
            <a:pPr>
              <a:buFontTx/>
              <a:buChar char="-"/>
            </a:pPr>
            <a:r>
              <a:rPr lang="cs-CZ" sz="3000" dirty="0"/>
              <a:t>do 1 roku dítěte absolutní</a:t>
            </a:r>
          </a:p>
          <a:p>
            <a:pPr>
              <a:buFontTx/>
              <a:buChar char="-"/>
            </a:pPr>
            <a:r>
              <a:rPr lang="cs-CZ" sz="3000" dirty="0"/>
              <a:t>převzetí výchovy sourozenci</a:t>
            </a:r>
          </a:p>
          <a:p>
            <a:pPr>
              <a:buFontTx/>
              <a:buChar char="-"/>
            </a:pPr>
            <a:r>
              <a:rPr lang="cs-CZ" sz="3000" dirty="0"/>
              <a:t>absence společných zážitků, her</a:t>
            </a:r>
          </a:p>
          <a:p>
            <a:pPr>
              <a:buFontTx/>
              <a:buChar char="-"/>
            </a:pPr>
            <a:r>
              <a:rPr lang="cs-CZ" sz="3000" dirty="0"/>
              <a:t>fyzické tresty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65187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Literatura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/>
              <a:t>Hanzal, Jiří</a:t>
            </a:r>
            <a:r>
              <a:rPr lang="cs-CZ" dirty="0"/>
              <a:t>: K otázkám nejstaršího vyobrazení Romů v českých zemích. Rytina Václava z Olomouce „Cikánská rodina“ a tzv. „cikánská varovná tabule“ z roku 1708 ze Slezska (s přehledem dějin Romů ve Slezsku do pruského záboru). Český lid 89, 2002, č. 4, s. 321–340.</a:t>
            </a:r>
          </a:p>
          <a:p>
            <a:r>
              <a:rPr lang="cs-CZ" b="1" dirty="0"/>
              <a:t>Horváthová, Jana</a:t>
            </a:r>
            <a:r>
              <a:rPr lang="cs-CZ" dirty="0"/>
              <a:t>: Meziválečné zastavení mezi Romy v českých zemích (aneb tušení souvislostí). Romano </a:t>
            </a:r>
            <a:r>
              <a:rPr lang="cs-CZ" dirty="0" err="1"/>
              <a:t>džaniben</a:t>
            </a:r>
            <a:r>
              <a:rPr lang="cs-CZ" dirty="0"/>
              <a:t>, 2005, č. </a:t>
            </a:r>
            <a:r>
              <a:rPr lang="cs-CZ" dirty="0" err="1"/>
              <a:t>jevend</a:t>
            </a:r>
            <a:r>
              <a:rPr lang="cs-CZ" dirty="0"/>
              <a:t>, s. 63–84</a:t>
            </a:r>
            <a:r>
              <a:rPr lang="cs-CZ" dirty="0" smtClean="0"/>
              <a:t>.</a:t>
            </a:r>
          </a:p>
          <a:p>
            <a:r>
              <a:rPr lang="cs-CZ" b="1" dirty="0" err="1"/>
              <a:t>Kaleja</a:t>
            </a:r>
            <a:r>
              <a:rPr lang="cs-CZ" b="1" dirty="0"/>
              <a:t>, Martin – Knejp, Jan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Mluvme o Romech. Aven </a:t>
            </a:r>
            <a:r>
              <a:rPr lang="cs-CZ" dirty="0" err="1"/>
              <a:t>vakeras</a:t>
            </a:r>
            <a:r>
              <a:rPr lang="cs-CZ" dirty="0"/>
              <a:t> pal o Roma.  Ostrava: Ostravská univerzita, 2009</a:t>
            </a:r>
            <a:r>
              <a:rPr lang="cs-CZ" dirty="0" smtClean="0"/>
              <a:t>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58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lnSpcReduction="10000"/>
          </a:bodyPr>
          <a:lstStyle/>
          <a:p>
            <a:r>
              <a:rPr lang="cs-CZ" b="1" dirty="0" err="1" smtClean="0"/>
              <a:t>Marušiaková</a:t>
            </a:r>
            <a:r>
              <a:rPr lang="cs-CZ" b="1" dirty="0"/>
              <a:t>, Jelena</a:t>
            </a:r>
            <a:r>
              <a:rPr lang="cs-CZ" dirty="0"/>
              <a:t>: Rodinný život valašských </a:t>
            </a:r>
            <a:r>
              <a:rPr lang="cs-CZ" dirty="0" err="1"/>
              <a:t>Cigánov</a:t>
            </a:r>
            <a:r>
              <a:rPr lang="cs-CZ" dirty="0"/>
              <a:t> na Slovensku a jeho </a:t>
            </a:r>
            <a:r>
              <a:rPr lang="cs-CZ" dirty="0" err="1"/>
              <a:t>vývinové</a:t>
            </a:r>
            <a:r>
              <a:rPr lang="cs-CZ" dirty="0"/>
              <a:t> </a:t>
            </a:r>
            <a:r>
              <a:rPr lang="cs-CZ" dirty="0" err="1"/>
              <a:t>tendencie</a:t>
            </a:r>
            <a:r>
              <a:rPr lang="cs-CZ" dirty="0"/>
              <a:t>. Slovenský národopis 34, 1986, č. 4, s. 609–631</a:t>
            </a:r>
            <a:r>
              <a:rPr lang="cs-CZ" dirty="0" smtClean="0"/>
              <a:t>.</a:t>
            </a:r>
          </a:p>
          <a:p>
            <a:r>
              <a:rPr lang="cs-CZ" b="1" dirty="0"/>
              <a:t>Eliášová, Irena</a:t>
            </a:r>
            <a:r>
              <a:rPr lang="cs-CZ" dirty="0"/>
              <a:t>: Naše osada. Smutné, veselé i tajemné příběhy Romů. Liberec: Krajská vědecká knihovna v Liberci, 2008.</a:t>
            </a:r>
          </a:p>
          <a:p>
            <a:r>
              <a:rPr lang="cs-CZ" b="1" dirty="0"/>
              <a:t>Horváthová, Jana (</a:t>
            </a:r>
            <a:r>
              <a:rPr lang="cs-CZ" b="1" dirty="0" err="1"/>
              <a:t>ed</a:t>
            </a:r>
            <a:r>
              <a:rPr lang="cs-CZ" b="1" dirty="0"/>
              <a:t>.)</a:t>
            </a:r>
            <a:r>
              <a:rPr lang="cs-CZ" dirty="0"/>
              <a:t>: Memoáry romských žen. Karolína – cesta životem v cikánském voze. Karolína Kozáková. Elina – sága rodu Holomků. Brno: Muzeum romské kultury v Brně, o. p. s., 2004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2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Lacková</a:t>
            </a:r>
            <a:r>
              <a:rPr lang="cs-CZ" b="1" dirty="0"/>
              <a:t>, Elena</a:t>
            </a:r>
            <a:r>
              <a:rPr lang="cs-CZ" dirty="0"/>
              <a:t>: Narodila jsem se pod šťastnou hvězdou. Praha: Triáda, 1997</a:t>
            </a:r>
            <a:r>
              <a:rPr lang="cs-CZ" dirty="0" smtClean="0"/>
              <a:t>.</a:t>
            </a:r>
            <a:r>
              <a:rPr lang="cs-CZ" b="1" dirty="0"/>
              <a:t> </a:t>
            </a:r>
            <a:endParaRPr lang="cs-CZ" b="1" dirty="0" smtClean="0"/>
          </a:p>
          <a:p>
            <a:r>
              <a:rPr lang="cs-CZ" b="1" dirty="0"/>
              <a:t>O Roma </a:t>
            </a:r>
            <a:r>
              <a:rPr lang="cs-CZ" b="1" dirty="0" err="1"/>
              <a:t>vakeren</a:t>
            </a:r>
            <a:r>
              <a:rPr lang="cs-CZ" b="1" dirty="0"/>
              <a:t> pal e </a:t>
            </a:r>
            <a:r>
              <a:rPr lang="cs-CZ" b="1" dirty="0" err="1"/>
              <a:t>fameľija</a:t>
            </a:r>
            <a:r>
              <a:rPr lang="cs-CZ" b="1" dirty="0"/>
              <a:t>. Roma </a:t>
            </a:r>
            <a:r>
              <a:rPr lang="cs-CZ" b="1" dirty="0" err="1"/>
              <a:t>vekeren</a:t>
            </a:r>
            <a:r>
              <a:rPr lang="cs-CZ" b="1" dirty="0"/>
              <a:t> upral o </a:t>
            </a:r>
            <a:r>
              <a:rPr lang="cs-CZ" b="1" dirty="0" err="1"/>
              <a:t>čaládo</a:t>
            </a:r>
            <a:r>
              <a:rPr lang="cs-CZ" b="1" dirty="0"/>
              <a:t>. E Rom </a:t>
            </a:r>
            <a:r>
              <a:rPr lang="cs-CZ" b="1" dirty="0" err="1"/>
              <a:t>vorbin</a:t>
            </a:r>
            <a:r>
              <a:rPr lang="cs-CZ" b="1" dirty="0"/>
              <a:t> </a:t>
            </a:r>
            <a:r>
              <a:rPr lang="cs-CZ" b="1" dirty="0" err="1"/>
              <a:t>pa</a:t>
            </a:r>
            <a:r>
              <a:rPr lang="cs-CZ" b="1" dirty="0"/>
              <a:t> </a:t>
            </a:r>
            <a:r>
              <a:rPr lang="cs-CZ" b="1" dirty="0" err="1"/>
              <a:t>čaládo</a:t>
            </a:r>
            <a:r>
              <a:rPr lang="cs-CZ" b="1" dirty="0"/>
              <a:t>. Výpovědi o rodině v komunitě slovenských, maďarských a olašských Romů.</a:t>
            </a:r>
            <a:r>
              <a:rPr lang="cs-CZ" dirty="0"/>
              <a:t> Romano </a:t>
            </a:r>
            <a:r>
              <a:rPr lang="cs-CZ" dirty="0" err="1"/>
              <a:t>džaniben</a:t>
            </a:r>
            <a:r>
              <a:rPr lang="cs-CZ" dirty="0"/>
              <a:t> 3, 1996, č. 1–2, s. 3–12.</a:t>
            </a:r>
          </a:p>
          <a:p>
            <a:r>
              <a:rPr lang="cs-CZ" b="1" dirty="0"/>
              <a:t>Oswald, Karel</a:t>
            </a:r>
            <a:r>
              <a:rPr lang="cs-CZ" dirty="0"/>
              <a:t>: Dávné vzpomínky. Marnost nad marnost, ale jak krásná… Brno: Šimon Ryšavý, 2010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85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cs-CZ" b="1" dirty="0" smtClean="0"/>
              <a:t>Stojka</a:t>
            </a:r>
            <a:r>
              <a:rPr lang="cs-CZ" b="1" dirty="0"/>
              <a:t>, </a:t>
            </a:r>
            <a:r>
              <a:rPr lang="cs-CZ" b="1" dirty="0" err="1"/>
              <a:t>Ceija</a:t>
            </a:r>
            <a:r>
              <a:rPr lang="cs-CZ" dirty="0"/>
              <a:t>: Žijeme ve skrytu. Vyprávění rakouské Romky. Praha: Argo, 2008</a:t>
            </a:r>
            <a:r>
              <a:rPr lang="cs-CZ" dirty="0" smtClean="0"/>
              <a:t>.</a:t>
            </a:r>
          </a:p>
          <a:p>
            <a:r>
              <a:rPr lang="cs-CZ" b="1" dirty="0"/>
              <a:t>Stojka, Peter – </a:t>
            </a:r>
            <a:r>
              <a:rPr lang="cs-CZ" b="1" dirty="0" err="1"/>
              <a:t>Pivoň</a:t>
            </a:r>
            <a:r>
              <a:rPr lang="cs-CZ" b="1" dirty="0"/>
              <a:t>, Rastislav</a:t>
            </a:r>
            <a:r>
              <a:rPr lang="cs-CZ" dirty="0"/>
              <a:t>: Náš život/</a:t>
            </a:r>
            <a:r>
              <a:rPr lang="cs-CZ" dirty="0" err="1"/>
              <a:t>Amáro</a:t>
            </a:r>
            <a:r>
              <a:rPr lang="cs-CZ" dirty="0"/>
              <a:t> </a:t>
            </a:r>
            <a:r>
              <a:rPr lang="cs-CZ" dirty="0" err="1"/>
              <a:t>trajo</a:t>
            </a:r>
            <a:r>
              <a:rPr lang="cs-CZ" dirty="0"/>
              <a:t>. Bratislava: SD studio, 2003</a:t>
            </a:r>
            <a:r>
              <a:rPr lang="cs-CZ" dirty="0" smtClean="0"/>
              <a:t>.</a:t>
            </a:r>
          </a:p>
          <a:p>
            <a:r>
              <a:rPr lang="cs-CZ" b="1" dirty="0" smtClean="0"/>
              <a:t>Kubečková, Ivana</a:t>
            </a:r>
            <a:r>
              <a:rPr lang="cs-CZ" dirty="0" smtClean="0"/>
              <a:t>: Příspěvek k výzkumu rodinného života michalovských Romů na Kladně. Český lid 76, 1989, č. 1, s. 23-26.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407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8"/>
          <a:stretch>
            <a:fillRect/>
          </a:stretch>
        </p:blipFill>
        <p:spPr bwMode="auto">
          <a:xfrm>
            <a:off x="3845803" y="1"/>
            <a:ext cx="529819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8640"/>
            <a:ext cx="3816424" cy="6386091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Václav z Olomouce</a:t>
            </a:r>
          </a:p>
          <a:p>
            <a:pPr>
              <a:buFontTx/>
              <a:buChar char="-"/>
            </a:pPr>
            <a:r>
              <a:rPr lang="cs-CZ" dirty="0"/>
              <a:t>k</a:t>
            </a:r>
            <a:r>
              <a:rPr lang="cs-CZ" dirty="0" smtClean="0"/>
              <a:t>onec 15. stol.</a:t>
            </a:r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ědirytina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35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85000" lnSpcReduction="10000"/>
          </a:bodyPr>
          <a:lstStyle/>
          <a:p>
            <a:r>
              <a:rPr lang="cs-CZ" b="1" dirty="0"/>
              <a:t>Budilová, Lenka – Jakoubek, Marek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Cikánská rodina a příbuzenství. Ústí nad Labem: </a:t>
            </a:r>
            <a:r>
              <a:rPr lang="cs-CZ" dirty="0" err="1"/>
              <a:t>Dryada</a:t>
            </a:r>
            <a:r>
              <a:rPr lang="cs-CZ" dirty="0"/>
              <a:t>, 2007.</a:t>
            </a:r>
          </a:p>
          <a:p>
            <a:r>
              <a:rPr lang="cs-CZ" b="1" dirty="0" err="1"/>
              <a:t>Cahn</a:t>
            </a:r>
            <a:r>
              <a:rPr lang="cs-CZ" b="1" dirty="0"/>
              <a:t>, Claude</a:t>
            </a:r>
            <a:r>
              <a:rPr lang="cs-CZ" dirty="0"/>
              <a:t>: Lenka Budilová a Marek Jakoubek (</a:t>
            </a:r>
            <a:r>
              <a:rPr lang="cs-CZ" dirty="0" err="1"/>
              <a:t>eds</a:t>
            </a:r>
            <a:r>
              <a:rPr lang="cs-CZ" dirty="0"/>
              <a:t>.): Cikánská rodina a příbuzenství. Recenze. Romano </a:t>
            </a:r>
            <a:r>
              <a:rPr lang="cs-CZ" dirty="0" err="1"/>
              <a:t>džaniben</a:t>
            </a:r>
            <a:r>
              <a:rPr lang="cs-CZ" dirty="0"/>
              <a:t>, 2009, č. </a:t>
            </a:r>
            <a:r>
              <a:rPr lang="cs-CZ" dirty="0" err="1"/>
              <a:t>jevend</a:t>
            </a:r>
            <a:r>
              <a:rPr lang="cs-CZ" dirty="0"/>
              <a:t>, s. 172–176. Recenze.</a:t>
            </a:r>
          </a:p>
          <a:p>
            <a:r>
              <a:rPr lang="cs-CZ" b="1" dirty="0" smtClean="0"/>
              <a:t>Budilová</a:t>
            </a:r>
            <a:r>
              <a:rPr lang="cs-CZ" b="1" dirty="0"/>
              <a:t>, L. – Jakoubek, M. (</a:t>
            </a:r>
            <a:r>
              <a:rPr lang="cs-CZ" b="1" dirty="0" err="1"/>
              <a:t>eds</a:t>
            </a:r>
            <a:r>
              <a:rPr lang="cs-CZ" b="1" dirty="0"/>
              <a:t>.)</a:t>
            </a:r>
            <a:r>
              <a:rPr lang="cs-CZ" dirty="0"/>
              <a:t>: Cikánské skupiny a jejich sociální organizace. Brno: Centrum pro studium demokracie a kultury, </a:t>
            </a:r>
            <a:r>
              <a:rPr lang="cs-CZ" dirty="0" smtClean="0"/>
              <a:t>2009.</a:t>
            </a:r>
          </a:p>
          <a:p>
            <a:r>
              <a:rPr lang="cs-CZ" b="1" dirty="0" smtClean="0"/>
              <a:t>Říčan</a:t>
            </a:r>
            <a:r>
              <a:rPr lang="cs-CZ" b="1" dirty="0"/>
              <a:t>, Pavel</a:t>
            </a:r>
            <a:r>
              <a:rPr lang="cs-CZ" dirty="0"/>
              <a:t>: S Romy žít budeme – jde o to jak. Praha: Portál, 1998.</a:t>
            </a:r>
          </a:p>
          <a:p>
            <a:r>
              <a:rPr lang="cs-CZ" b="1" dirty="0" err="1"/>
              <a:t>Scheffel</a:t>
            </a:r>
            <a:r>
              <a:rPr lang="cs-CZ" b="1" dirty="0"/>
              <a:t>, David Z.</a:t>
            </a:r>
            <a:r>
              <a:rPr lang="cs-CZ" dirty="0"/>
              <a:t>: </a:t>
            </a:r>
            <a:r>
              <a:rPr lang="cs-CZ" dirty="0" err="1"/>
              <a:t>Svinia</a:t>
            </a:r>
            <a:r>
              <a:rPr lang="cs-CZ" dirty="0"/>
              <a:t> v </a:t>
            </a:r>
            <a:r>
              <a:rPr lang="cs-CZ" dirty="0" err="1"/>
              <a:t>černobielom</a:t>
            </a:r>
            <a:r>
              <a:rPr lang="cs-CZ" dirty="0"/>
              <a:t>. </a:t>
            </a:r>
            <a:r>
              <a:rPr lang="cs-CZ" dirty="0" err="1"/>
              <a:t>Slovenskí</a:t>
            </a:r>
            <a:r>
              <a:rPr lang="cs-CZ" dirty="0"/>
              <a:t> </a:t>
            </a:r>
            <a:r>
              <a:rPr lang="cs-CZ" dirty="0" err="1"/>
              <a:t>Rómovia</a:t>
            </a:r>
            <a:r>
              <a:rPr lang="cs-CZ" dirty="0"/>
              <a:t> a </a:t>
            </a:r>
            <a:r>
              <a:rPr lang="cs-CZ" dirty="0" err="1"/>
              <a:t>ich</a:t>
            </a:r>
            <a:r>
              <a:rPr lang="cs-CZ" dirty="0"/>
              <a:t> </a:t>
            </a:r>
            <a:r>
              <a:rPr lang="cs-CZ" dirty="0" err="1"/>
              <a:t>susedia</a:t>
            </a:r>
            <a:r>
              <a:rPr lang="cs-CZ" dirty="0"/>
              <a:t>. Prešov: Centrum antropologických </a:t>
            </a:r>
            <a:r>
              <a:rPr lang="cs-CZ" dirty="0" err="1"/>
              <a:t>výskumov</a:t>
            </a:r>
            <a:r>
              <a:rPr lang="cs-CZ" dirty="0"/>
              <a:t>, 2009.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734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1" y="24133"/>
            <a:ext cx="4104456" cy="6833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75" y="-18673"/>
            <a:ext cx="3960725" cy="6838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\\Server\shared\Složky zaměstnanců\Schuster Michal\DĚJINY\FOTO\DĚJINY ROMŮ DO 1989 fota-přednáška ZKRÁCENÉ\01 Fota do 1939 - prednaska\21 L´egyptien 15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37861"/>
            <a:ext cx="3920850" cy="685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24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" y="836712"/>
            <a:ext cx="9101881" cy="479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69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7" b="4108"/>
          <a:stretch>
            <a:fillRect/>
          </a:stretch>
        </p:blipFill>
        <p:spPr bwMode="auto">
          <a:xfrm>
            <a:off x="0" y="664311"/>
            <a:ext cx="9149415" cy="478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977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7" y="0"/>
            <a:ext cx="9059870" cy="685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Společenství, skupina, velkorodina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ozůstatky kastovního systému</a:t>
            </a:r>
          </a:p>
          <a:p>
            <a:pPr>
              <a:buFontTx/>
              <a:buChar char="-"/>
            </a:pPr>
            <a:r>
              <a:rPr lang="cs-CZ" dirty="0" smtClean="0"/>
              <a:t>endogamie</a:t>
            </a:r>
          </a:p>
          <a:p>
            <a:pPr>
              <a:buFontTx/>
              <a:buChar char="-"/>
            </a:pPr>
            <a:endParaRPr lang="cs-CZ" dirty="0"/>
          </a:p>
          <a:p>
            <a:r>
              <a:rPr lang="cs-CZ" dirty="0" smtClean="0"/>
              <a:t>linie </a:t>
            </a:r>
            <a:r>
              <a:rPr lang="cs-CZ" dirty="0"/>
              <a:t>vertikální – rod</a:t>
            </a:r>
          </a:p>
          <a:p>
            <a:r>
              <a:rPr lang="cs-CZ" dirty="0" smtClean="0"/>
              <a:t>linie </a:t>
            </a:r>
            <a:r>
              <a:rPr lang="cs-CZ" dirty="0"/>
              <a:t>horizontální – rodina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819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cs-CZ" dirty="0"/>
              <a:t>čistí x nečistí (</a:t>
            </a:r>
            <a:r>
              <a:rPr lang="cs-CZ" i="1" dirty="0" err="1"/>
              <a:t>žuže</a:t>
            </a:r>
            <a:r>
              <a:rPr lang="cs-CZ" dirty="0"/>
              <a:t> x </a:t>
            </a:r>
            <a:r>
              <a:rPr lang="cs-CZ" i="1" dirty="0" err="1"/>
              <a:t>degeše</a:t>
            </a:r>
            <a:r>
              <a:rPr lang="cs-CZ" dirty="0"/>
              <a:t>)</a:t>
            </a:r>
          </a:p>
          <a:p>
            <a:pPr>
              <a:buFontTx/>
              <a:buChar char="-"/>
            </a:pPr>
            <a:r>
              <a:rPr lang="cs-CZ" dirty="0"/>
              <a:t>způsob obživy</a:t>
            </a:r>
          </a:p>
          <a:p>
            <a:pPr>
              <a:buFontTx/>
              <a:buChar char="-"/>
            </a:pPr>
            <a:r>
              <a:rPr lang="cs-CZ" dirty="0"/>
              <a:t>způsob stravování</a:t>
            </a:r>
          </a:p>
          <a:p>
            <a:endParaRPr lang="cs-CZ" dirty="0" smtClean="0"/>
          </a:p>
          <a:p>
            <a:r>
              <a:rPr lang="cs-CZ" dirty="0" smtClean="0"/>
              <a:t>naši x cizí (</a:t>
            </a:r>
            <a:r>
              <a:rPr lang="cs-CZ" i="1" dirty="0" err="1" smtClean="0"/>
              <a:t>amare</a:t>
            </a:r>
            <a:r>
              <a:rPr lang="cs-CZ" i="1" dirty="0" smtClean="0"/>
              <a:t> Roma </a:t>
            </a:r>
            <a:r>
              <a:rPr lang="cs-CZ" dirty="0" smtClean="0"/>
              <a:t>x </a:t>
            </a:r>
            <a:r>
              <a:rPr lang="cs-CZ" i="1" dirty="0" err="1" smtClean="0"/>
              <a:t>cudza</a:t>
            </a:r>
            <a:r>
              <a:rPr lang="cs-CZ" i="1" dirty="0" smtClean="0"/>
              <a:t> Roma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r</a:t>
            </a:r>
            <a:r>
              <a:rPr lang="cs-CZ" dirty="0" smtClean="0"/>
              <a:t>odina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ociální nebo lokální skupina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tejný jazyk</a:t>
            </a:r>
          </a:p>
          <a:p>
            <a:pPr>
              <a:buFontTx/>
              <a:buChar char="-"/>
            </a:pPr>
            <a:r>
              <a:rPr lang="cs-CZ" dirty="0"/>
              <a:t>s</a:t>
            </a:r>
            <a:r>
              <a:rPr lang="cs-CZ" dirty="0" smtClean="0"/>
              <a:t>oužití s majoritou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21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Rodina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i="1" dirty="0" err="1"/>
              <a:t>f</a:t>
            </a:r>
            <a:r>
              <a:rPr lang="cs-CZ" i="1" dirty="0" err="1" smtClean="0"/>
              <a:t>ajta</a:t>
            </a:r>
            <a:r>
              <a:rPr lang="cs-CZ" dirty="0" smtClean="0"/>
              <a:t> (= rod)</a:t>
            </a:r>
          </a:p>
          <a:p>
            <a:pPr>
              <a:buFontTx/>
              <a:buChar char="-"/>
            </a:pPr>
            <a:r>
              <a:rPr lang="cs-CZ" dirty="0"/>
              <a:t>š</a:t>
            </a:r>
            <a:r>
              <a:rPr lang="cs-CZ" dirty="0" smtClean="0"/>
              <a:t>iroké příbuzenstvo</a:t>
            </a:r>
          </a:p>
          <a:p>
            <a:pPr>
              <a:buFontTx/>
              <a:buChar char="-"/>
            </a:pPr>
            <a:r>
              <a:rPr lang="cs-CZ" dirty="0" smtClean="0"/>
              <a:t>1. dělení </a:t>
            </a:r>
            <a:r>
              <a:rPr lang="cs-CZ" dirty="0" err="1" smtClean="0"/>
              <a:t>unilineární</a:t>
            </a:r>
            <a:r>
              <a:rPr lang="cs-CZ" dirty="0" smtClean="0"/>
              <a:t> descendence </a:t>
            </a:r>
          </a:p>
          <a:p>
            <a:pPr marL="0" indent="0">
              <a:buNone/>
            </a:pPr>
            <a:r>
              <a:rPr lang="cs-CZ" dirty="0" smtClean="0"/>
              <a:t>= pohlaví JE určující faktor</a:t>
            </a:r>
          </a:p>
          <a:p>
            <a:pPr marL="0" indent="0">
              <a:buNone/>
            </a:pPr>
            <a:r>
              <a:rPr lang="cs-CZ" dirty="0" smtClean="0">
                <a:sym typeface="Wingdings" panose="05000000000000000000" pitchFamily="2" charset="2"/>
              </a:rPr>
              <a:t> </a:t>
            </a:r>
            <a:r>
              <a:rPr lang="cs-CZ" dirty="0">
                <a:sym typeface="Wingdings" panose="05000000000000000000" pitchFamily="2" charset="2"/>
              </a:rPr>
              <a:t>o</a:t>
            </a:r>
            <a:r>
              <a:rPr lang="cs-CZ" dirty="0" smtClean="0"/>
              <a:t>tcovská linie (</a:t>
            </a:r>
            <a:r>
              <a:rPr lang="cs-CZ" i="1" dirty="0" smtClean="0"/>
              <a:t>pal o </a:t>
            </a:r>
            <a:r>
              <a:rPr lang="cs-CZ" i="1" dirty="0" err="1" smtClean="0"/>
              <a:t>dad</a:t>
            </a:r>
            <a:r>
              <a:rPr lang="cs-CZ" dirty="0" smtClean="0"/>
              <a:t>)</a:t>
            </a:r>
          </a:p>
          <a:p>
            <a:pPr>
              <a:buFont typeface="Wingdings"/>
              <a:buChar char="à"/>
            </a:pPr>
            <a:r>
              <a:rPr lang="cs-CZ" dirty="0" smtClean="0">
                <a:sym typeface="Wingdings" panose="05000000000000000000" pitchFamily="2" charset="2"/>
              </a:rPr>
              <a:t> m</a:t>
            </a:r>
            <a:r>
              <a:rPr lang="cs-CZ" dirty="0" smtClean="0"/>
              <a:t>ateřská linie (</a:t>
            </a:r>
            <a:r>
              <a:rPr lang="cs-CZ" i="1" dirty="0" smtClean="0"/>
              <a:t>pal e </a:t>
            </a:r>
            <a:r>
              <a:rPr lang="cs-CZ" i="1" dirty="0" err="1" smtClean="0"/>
              <a:t>daj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/>
              <a:t>d</a:t>
            </a:r>
            <a:r>
              <a:rPr lang="cs-CZ" dirty="0" smtClean="0"/>
              <a:t>alší dělení bilaterální (</a:t>
            </a:r>
            <a:r>
              <a:rPr lang="cs-CZ" dirty="0" err="1" smtClean="0"/>
              <a:t>kognatická</a:t>
            </a:r>
            <a:r>
              <a:rPr lang="cs-CZ" dirty="0" smtClean="0"/>
              <a:t>) descendence</a:t>
            </a:r>
          </a:p>
          <a:p>
            <a:pPr marL="0" indent="0">
              <a:buNone/>
            </a:pPr>
            <a:r>
              <a:rPr lang="cs-CZ" dirty="0" smtClean="0"/>
              <a:t>= pohlaví NENÍ určující faktor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320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642</Words>
  <Application>Microsoft Office PowerPoint</Application>
  <PresentationFormat>Předvádění na obrazovce (4:3)</PresentationFormat>
  <Paragraphs>112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Romská rodina – prameny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Společenství, skupina, velkorodina</vt:lpstr>
      <vt:lpstr>Prezentace aplikace PowerPoint</vt:lpstr>
      <vt:lpstr>Rodina</vt:lpstr>
      <vt:lpstr>Prezentace aplikace PowerPoint</vt:lpstr>
      <vt:lpstr>Charakteristické rysy</vt:lpstr>
      <vt:lpstr>Prezentace aplikace PowerPoint</vt:lpstr>
      <vt:lpstr>Prezentace aplikace PowerPoint</vt:lpstr>
      <vt:lpstr>Prezentace aplikace PowerPoint</vt:lpstr>
      <vt:lpstr>Prezentace aplikace PowerPoint</vt:lpstr>
      <vt:lpstr>Literatura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mzm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mzm</dc:creator>
  <cp:lastModifiedBy>Jana Poláková</cp:lastModifiedBy>
  <cp:revision>24</cp:revision>
  <dcterms:created xsi:type="dcterms:W3CDTF">2014-09-29T09:46:40Z</dcterms:created>
  <dcterms:modified xsi:type="dcterms:W3CDTF">2021-04-07T13:56:59Z</dcterms:modified>
</cp:coreProperties>
</file>