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CEC-802A-4E28-AD6F-67649E9F1F41}" type="datetimeFigureOut">
              <a:rPr lang="cs-CZ" smtClean="0"/>
              <a:t>29.05.2023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2408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CEC-802A-4E28-AD6F-67649E9F1F41}" type="datetimeFigureOut">
              <a:rPr lang="cs-CZ" smtClean="0"/>
              <a:t>29.05.2023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77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CEC-802A-4E28-AD6F-67649E9F1F41}" type="datetimeFigureOut">
              <a:rPr lang="cs-CZ" smtClean="0"/>
              <a:t>29.05.2023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2808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CEC-802A-4E28-AD6F-67649E9F1F41}" type="datetimeFigureOut">
              <a:rPr lang="cs-CZ" smtClean="0"/>
              <a:t>29.05.2023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169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CEC-802A-4E28-AD6F-67649E9F1F41}" type="datetimeFigureOut">
              <a:rPr lang="cs-CZ" smtClean="0"/>
              <a:t>29.05.2023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284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CEC-802A-4E28-AD6F-67649E9F1F41}" type="datetimeFigureOut">
              <a:rPr lang="cs-CZ" smtClean="0"/>
              <a:t>29.05.2023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3132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CEC-802A-4E28-AD6F-67649E9F1F41}" type="datetimeFigureOut">
              <a:rPr lang="cs-CZ" smtClean="0"/>
              <a:t>29.05.2023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425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CEC-802A-4E28-AD6F-67649E9F1F41}" type="datetimeFigureOut">
              <a:rPr lang="cs-CZ" smtClean="0"/>
              <a:t>29.05.2023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6370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CEC-802A-4E28-AD6F-67649E9F1F41}" type="datetimeFigureOut">
              <a:rPr lang="cs-CZ" smtClean="0"/>
              <a:t>29.05.2023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0803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CEC-802A-4E28-AD6F-67649E9F1F41}" type="datetimeFigureOut">
              <a:rPr lang="cs-CZ" smtClean="0"/>
              <a:t>29.05.2023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24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CEC-802A-4E28-AD6F-67649E9F1F41}" type="datetimeFigureOut">
              <a:rPr lang="cs-CZ" smtClean="0"/>
              <a:t>29.05.2023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7873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42CEC-802A-4E28-AD6F-67649E9F1F41}" type="datetimeFigureOut">
              <a:rPr lang="cs-CZ" smtClean="0"/>
              <a:t>29.05.2023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499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smtClean="0"/>
              <a:t>Romský slovesný </a:t>
            </a:r>
            <a:r>
              <a:rPr lang="cs-CZ" b="1" dirty="0" smtClean="0"/>
              <a:t>folklor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85225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Ústní tradice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Ústní předávání – do poloviny 20. století jediná forma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příležitost:</a:t>
            </a:r>
          </a:p>
          <a:p>
            <a:pPr>
              <a:buFontTx/>
              <a:buChar char="-"/>
            </a:pPr>
            <a:r>
              <a:rPr lang="cs-CZ" dirty="0" smtClean="0"/>
              <a:t>setkání společenské i rodinné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ávrat nebo příchod </a:t>
            </a:r>
          </a:p>
          <a:p>
            <a:pPr>
              <a:buFontTx/>
              <a:buChar char="-"/>
            </a:pPr>
            <a:r>
              <a:rPr lang="cs-CZ" dirty="0" smtClean="0"/>
              <a:t>spontánní 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dirty="0" smtClean="0"/>
              <a:t>Funkce:</a:t>
            </a:r>
          </a:p>
          <a:p>
            <a:pPr>
              <a:buFontTx/>
              <a:buChar char="-"/>
            </a:pPr>
            <a:r>
              <a:rPr lang="cs-CZ" dirty="0" smtClean="0"/>
              <a:t>společenská</a:t>
            </a:r>
          </a:p>
          <a:p>
            <a:pPr>
              <a:buFontTx/>
              <a:buChar char="-"/>
            </a:pPr>
            <a:r>
              <a:rPr lang="cs-CZ" dirty="0" smtClean="0"/>
              <a:t>výchovná (etické hodnoty)</a:t>
            </a:r>
          </a:p>
        </p:txBody>
      </p:sp>
    </p:spTree>
    <p:extLst>
      <p:ext uri="{BB962C8B-B14F-4D97-AF65-F5344CB8AC3E}">
        <p14:creationId xmlns:p14="http://schemas.microsoft.com/office/powerpoint/2010/main" val="394199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Slovesné útvary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Pohádka (</a:t>
            </a:r>
            <a:r>
              <a:rPr lang="cs-CZ" dirty="0" err="1" smtClean="0"/>
              <a:t>paramisi</a:t>
            </a:r>
            <a:r>
              <a:rPr lang="cs-CZ" dirty="0" smtClean="0"/>
              <a:t>; pohádky = </a:t>
            </a:r>
            <a:r>
              <a:rPr lang="cs-CZ" dirty="0" err="1" smtClean="0"/>
              <a:t>paramisa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smtClean="0"/>
              <a:t>70. léta 20. století, dnes základ pro psanou literaturu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etkání společenské (pro </a:t>
            </a:r>
            <a:r>
              <a:rPr lang="cs-CZ" dirty="0" err="1" smtClean="0"/>
              <a:t>paramisa</a:t>
            </a:r>
            <a:r>
              <a:rPr lang="cs-CZ" dirty="0" smtClean="0"/>
              <a:t>) u vypravěče (</a:t>
            </a:r>
            <a:r>
              <a:rPr lang="cs-CZ" dirty="0" err="1" smtClean="0"/>
              <a:t>paramisar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ro dospělé posluchače, pro děti výjimečně</a:t>
            </a:r>
          </a:p>
          <a:p>
            <a:pPr>
              <a:buFontTx/>
              <a:buChar char="-"/>
            </a:pPr>
            <a:r>
              <a:rPr lang="cs-CZ" dirty="0" smtClean="0"/>
              <a:t>zdobné formule (= </a:t>
            </a:r>
            <a:r>
              <a:rPr lang="cs-CZ" dirty="0" err="1" smtClean="0"/>
              <a:t>fogaša</a:t>
            </a:r>
            <a:r>
              <a:rPr lang="cs-CZ" dirty="0" smtClean="0"/>
              <a:t>):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úvodní oslovení Boha (sladký, spravedlivý)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průběžné oslovení posluchačů (šťastní, Romové, bratři)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závěrečné pokud nezemřeli, žijí dodnes</a:t>
            </a:r>
          </a:p>
          <a:p>
            <a:pPr marL="0" indent="0">
              <a:buNone/>
            </a:pPr>
            <a:r>
              <a:rPr lang="cs-CZ" dirty="0" smtClean="0"/>
              <a:t>- metafory (= </a:t>
            </a:r>
            <a:r>
              <a:rPr lang="cs-CZ" dirty="0" err="1" smtClean="0"/>
              <a:t>šukar</a:t>
            </a:r>
            <a:r>
              <a:rPr lang="cs-CZ" dirty="0" smtClean="0"/>
              <a:t> </a:t>
            </a:r>
            <a:r>
              <a:rPr lang="cs-CZ" dirty="0" err="1" smtClean="0"/>
              <a:t>lava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702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cs-CZ" dirty="0" smtClean="0"/>
              <a:t>dlouhá p. (= </a:t>
            </a:r>
            <a:r>
              <a:rPr lang="cs-CZ" dirty="0" err="1" smtClean="0"/>
              <a:t>bari</a:t>
            </a:r>
            <a:r>
              <a:rPr lang="cs-CZ" dirty="0" smtClean="0"/>
              <a:t> p.): i několik hodin, hraničí                          </a:t>
            </a:r>
          </a:p>
          <a:p>
            <a:pPr marL="0" indent="0">
              <a:buNone/>
            </a:pPr>
            <a:r>
              <a:rPr lang="cs-CZ" dirty="0" smtClean="0"/>
              <a:t>    s eposy a legendami</a:t>
            </a:r>
          </a:p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	</a:t>
            </a:r>
            <a:r>
              <a:rPr lang="cs-CZ" dirty="0" smtClean="0"/>
              <a:t> hrdinská p. (= </a:t>
            </a:r>
            <a:r>
              <a:rPr lang="cs-CZ" dirty="0" err="1" smtClean="0"/>
              <a:t>vitejziko</a:t>
            </a:r>
            <a:r>
              <a:rPr lang="cs-CZ" dirty="0" smtClean="0"/>
              <a:t> p.): hlavní hrdina                                          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chudý romský chlapec vs. zlý hloupý </a:t>
            </a:r>
            <a:r>
              <a:rPr lang="cs-CZ" dirty="0" err="1" smtClean="0"/>
              <a:t>gadžo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     (bohatý); král, princezna; chytrý hlupák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>
                <a:sym typeface="Wingdings" panose="05000000000000000000" pitchFamily="2" charset="2"/>
              </a:rPr>
              <a:t> lidští a kouzelní pomocníci a protivníci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dirty="0" smtClean="0">
                <a:sym typeface="Wingdings" panose="05000000000000000000" pitchFamily="2" charset="2"/>
              </a:rPr>
              <a:t> tři světy</a:t>
            </a:r>
          </a:p>
          <a:p>
            <a:pPr>
              <a:buFontTx/>
              <a:buChar char="-"/>
            </a:pPr>
            <a:r>
              <a:rPr lang="cs-CZ" dirty="0" smtClean="0"/>
              <a:t>krátká p. (</a:t>
            </a:r>
            <a:r>
              <a:rPr lang="cs-CZ" dirty="0" err="1" smtClean="0"/>
              <a:t>charňi</a:t>
            </a:r>
            <a:r>
              <a:rPr lang="cs-CZ" dirty="0" smtClean="0"/>
              <a:t> p.): </a:t>
            </a:r>
          </a:p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	 h</a:t>
            </a:r>
            <a:r>
              <a:rPr lang="cs-CZ" dirty="0" smtClean="0"/>
              <a:t>ádanková (humorná) p. (= </a:t>
            </a:r>
            <a:r>
              <a:rPr lang="cs-CZ" dirty="0" err="1" smtClean="0"/>
              <a:t>pherasuňi</a:t>
            </a:r>
            <a:r>
              <a:rPr lang="cs-CZ" dirty="0" smtClean="0"/>
              <a:t> p.):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hrdina dává nebo vyluští hádanku, vítězí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nad </a:t>
            </a:r>
            <a:r>
              <a:rPr lang="cs-CZ" dirty="0" err="1" smtClean="0"/>
              <a:t>gadžem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smtClean="0"/>
              <a:t>erotická p. (= </a:t>
            </a:r>
            <a:r>
              <a:rPr lang="cs-CZ" dirty="0" err="1" smtClean="0"/>
              <a:t>džungaľi</a:t>
            </a:r>
            <a:r>
              <a:rPr lang="cs-CZ" dirty="0" smtClean="0"/>
              <a:t> p.): pouze pro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dospělé</a:t>
            </a:r>
          </a:p>
        </p:txBody>
      </p:sp>
    </p:spTree>
    <p:extLst>
      <p:ext uri="{BB962C8B-B14F-4D97-AF65-F5344CB8AC3E}">
        <p14:creationId xmlns:p14="http://schemas.microsoft.com/office/powerpoint/2010/main" val="374612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Vyprávění (= </a:t>
            </a:r>
            <a:r>
              <a:rPr lang="cs-CZ" dirty="0" err="1" smtClean="0"/>
              <a:t>vakeriben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etkání společenské i rodinné (vartování)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ávrat do osady nebo příchod kolemjdoucího</a:t>
            </a:r>
          </a:p>
          <a:p>
            <a:pPr>
              <a:buFontTx/>
              <a:buChar char="-"/>
            </a:pPr>
            <a:r>
              <a:rPr lang="cs-CZ" dirty="0"/>
              <a:t>k</a:t>
            </a:r>
            <a:r>
              <a:rPr lang="cs-CZ" dirty="0" smtClean="0"/>
              <a:t>ouzelné prvky i ze života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říhody s mule 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dirty="0" smtClean="0"/>
              <a:t>Výzkum pohádek:</a:t>
            </a:r>
          </a:p>
          <a:p>
            <a:pPr>
              <a:buFontTx/>
              <a:buChar char="-"/>
            </a:pPr>
            <a:r>
              <a:rPr lang="cs-CZ" dirty="0" smtClean="0"/>
              <a:t>syžety lze najít v katalogu </a:t>
            </a:r>
            <a:r>
              <a:rPr lang="cs-CZ" dirty="0" err="1" smtClean="0"/>
              <a:t>Aarne</a:t>
            </a:r>
            <a:r>
              <a:rPr lang="cs-CZ" dirty="0" smtClean="0"/>
              <a:t>-Thompsona</a:t>
            </a:r>
          </a:p>
          <a:p>
            <a:pPr>
              <a:buFontTx/>
              <a:buChar char="-"/>
            </a:pPr>
            <a:r>
              <a:rPr lang="cs-CZ" dirty="0" smtClean="0"/>
              <a:t>Heinz Mode: </a:t>
            </a:r>
            <a:r>
              <a:rPr lang="cs-CZ" dirty="0" err="1" smtClean="0"/>
              <a:t>Zigeunermärchen</a:t>
            </a:r>
            <a:r>
              <a:rPr lang="cs-CZ" dirty="0" smtClean="0"/>
              <a:t> </a:t>
            </a:r>
            <a:r>
              <a:rPr lang="cs-CZ" dirty="0" err="1" smtClean="0"/>
              <a:t>aus</a:t>
            </a:r>
            <a:r>
              <a:rPr lang="cs-CZ" dirty="0" smtClean="0"/>
              <a:t> </a:t>
            </a:r>
            <a:r>
              <a:rPr lang="cs-CZ" dirty="0" err="1" smtClean="0"/>
              <a:t>aller</a:t>
            </a:r>
            <a:r>
              <a:rPr lang="cs-CZ" dirty="0" smtClean="0"/>
              <a:t> </a:t>
            </a:r>
            <a:r>
              <a:rPr lang="cs-CZ" dirty="0" err="1" smtClean="0"/>
              <a:t>Welt</a:t>
            </a:r>
            <a:r>
              <a:rPr lang="cs-CZ" dirty="0" smtClean="0"/>
              <a:t>. (1985)</a:t>
            </a:r>
          </a:p>
          <a:p>
            <a:pPr>
              <a:buFontTx/>
              <a:buChar char="-"/>
            </a:pPr>
            <a:r>
              <a:rPr lang="cs-CZ" dirty="0" smtClean="0"/>
              <a:t>M. Hübschmannová</a:t>
            </a:r>
          </a:p>
        </p:txBody>
      </p:sp>
    </p:spTree>
    <p:extLst>
      <p:ext uri="{BB962C8B-B14F-4D97-AF65-F5344CB8AC3E}">
        <p14:creationId xmlns:p14="http://schemas.microsoft.com/office/powerpoint/2010/main" val="197363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Hádanky (= </a:t>
            </a:r>
            <a:r>
              <a:rPr lang="cs-CZ" dirty="0" err="1" smtClean="0"/>
              <a:t>garude</a:t>
            </a:r>
            <a:r>
              <a:rPr lang="cs-CZ" dirty="0" smtClean="0"/>
              <a:t> </a:t>
            </a:r>
            <a:r>
              <a:rPr lang="cs-CZ" dirty="0" err="1" smtClean="0"/>
              <a:t>lava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pontánní zábava při společných aktivitách, hádá se        i o peníze</a:t>
            </a:r>
          </a:p>
          <a:p>
            <a:pPr>
              <a:buFontTx/>
              <a:buChar char="-"/>
            </a:pPr>
            <a:r>
              <a:rPr lang="cs-CZ" dirty="0" smtClean="0"/>
              <a:t>test důvtipu, znalosti </a:t>
            </a:r>
            <a:r>
              <a:rPr lang="cs-CZ" dirty="0" err="1" smtClean="0"/>
              <a:t>romipen</a:t>
            </a:r>
            <a:r>
              <a:rPr lang="cs-CZ" dirty="0" smtClean="0"/>
              <a:t>, znalosti jazyka</a:t>
            </a:r>
          </a:p>
          <a:p>
            <a:pPr>
              <a:buFontTx/>
              <a:buChar char="-"/>
            </a:pPr>
            <a:r>
              <a:rPr lang="cs-CZ" dirty="0" smtClean="0"/>
              <a:t>úvodní formule – předmět, který se hádá, je charakterizován jako člen nejbližší rodiny; nemusí být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err="1" smtClean="0"/>
              <a:t>Hin</a:t>
            </a:r>
            <a:r>
              <a:rPr lang="cs-CZ" dirty="0" smtClean="0"/>
              <a:t> man </a:t>
            </a:r>
            <a:r>
              <a:rPr lang="cs-CZ" dirty="0" err="1" smtClean="0"/>
              <a:t>ajsi</a:t>
            </a:r>
            <a:r>
              <a:rPr lang="cs-CZ" dirty="0" smtClean="0"/>
              <a:t> </a:t>
            </a:r>
            <a:r>
              <a:rPr lang="cs-CZ" dirty="0" err="1" smtClean="0"/>
              <a:t>čhajori</a:t>
            </a:r>
            <a:r>
              <a:rPr lang="cs-CZ" dirty="0" smtClean="0"/>
              <a:t>…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Mám takovou dcerušku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err="1" smtClean="0"/>
              <a:t>Hin</a:t>
            </a:r>
            <a:r>
              <a:rPr lang="cs-CZ" dirty="0" smtClean="0"/>
              <a:t> man </a:t>
            </a:r>
            <a:r>
              <a:rPr lang="cs-CZ" dirty="0" err="1" smtClean="0"/>
              <a:t>ajso</a:t>
            </a:r>
            <a:r>
              <a:rPr lang="cs-CZ" dirty="0" smtClean="0"/>
              <a:t> </a:t>
            </a:r>
            <a:r>
              <a:rPr lang="cs-CZ" dirty="0" err="1" smtClean="0"/>
              <a:t>phral</a:t>
            </a:r>
            <a:r>
              <a:rPr lang="cs-CZ" dirty="0" smtClean="0"/>
              <a:t>, so </a:t>
            </a:r>
            <a:r>
              <a:rPr lang="cs-CZ" dirty="0" err="1" smtClean="0"/>
              <a:t>džal</a:t>
            </a:r>
            <a:r>
              <a:rPr lang="cs-CZ" dirty="0" smtClean="0"/>
              <a:t> </a:t>
            </a:r>
            <a:r>
              <a:rPr lang="cs-CZ" dirty="0" err="1" smtClean="0"/>
              <a:t>andro</a:t>
            </a:r>
            <a:r>
              <a:rPr lang="cs-CZ" dirty="0" smtClean="0"/>
              <a:t> </a:t>
            </a:r>
            <a:r>
              <a:rPr lang="cs-CZ" dirty="0" err="1" smtClean="0"/>
              <a:t>foros</a:t>
            </a:r>
            <a:r>
              <a:rPr lang="cs-CZ" dirty="0" smtClean="0"/>
              <a:t> u </a:t>
            </a:r>
            <a:r>
              <a:rPr lang="cs-CZ" dirty="0" err="1" smtClean="0"/>
              <a:t>ačhel</a:t>
            </a:r>
            <a:r>
              <a:rPr lang="cs-CZ" dirty="0" smtClean="0"/>
              <a:t> 	</a:t>
            </a:r>
            <a:r>
              <a:rPr lang="cs-CZ" dirty="0" err="1" smtClean="0"/>
              <a:t>odoj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	Mám bratra, který jde do města a zůstane tam.</a:t>
            </a:r>
          </a:p>
          <a:p>
            <a:pPr marL="0" indent="0">
              <a:buNone/>
            </a:pPr>
            <a:r>
              <a:rPr lang="cs-CZ" dirty="0" smtClean="0"/>
              <a:t>	</a:t>
            </a:r>
          </a:p>
          <a:p>
            <a:pPr>
              <a:buFontTx/>
              <a:buChar char="-"/>
            </a:pPr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171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r>
              <a:rPr lang="cs-CZ" dirty="0" smtClean="0"/>
              <a:t>které zná každý 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err="1" smtClean="0"/>
              <a:t>Štar</a:t>
            </a:r>
            <a:r>
              <a:rPr lang="cs-CZ" dirty="0" smtClean="0"/>
              <a:t> </a:t>
            </a:r>
            <a:r>
              <a:rPr lang="cs-CZ" dirty="0" err="1" smtClean="0"/>
              <a:t>phrala</a:t>
            </a:r>
            <a:r>
              <a:rPr lang="cs-CZ" dirty="0" smtClean="0"/>
              <a:t> tel </a:t>
            </a:r>
            <a:r>
              <a:rPr lang="cs-CZ" dirty="0" err="1" smtClean="0"/>
              <a:t>jekh</a:t>
            </a:r>
            <a:r>
              <a:rPr lang="cs-CZ" dirty="0" smtClean="0"/>
              <a:t> </a:t>
            </a:r>
            <a:r>
              <a:rPr lang="cs-CZ" dirty="0" err="1" smtClean="0"/>
              <a:t>staďi</a:t>
            </a:r>
            <a:r>
              <a:rPr lang="cs-CZ" dirty="0" smtClean="0"/>
              <a:t>.	</a:t>
            </a:r>
          </a:p>
          <a:p>
            <a:pPr marL="0" indent="0">
              <a:buNone/>
            </a:pPr>
            <a:r>
              <a:rPr lang="cs-CZ" dirty="0" smtClean="0"/>
              <a:t>	Čtyři bratři pod jedním kloboukem. </a:t>
            </a:r>
          </a:p>
          <a:p>
            <a:pPr>
              <a:buFontTx/>
              <a:buChar char="-"/>
            </a:pPr>
            <a:r>
              <a:rPr lang="cs-CZ" dirty="0" smtClean="0"/>
              <a:t>které nikdo neslyšel</a:t>
            </a:r>
          </a:p>
          <a:p>
            <a:pPr marL="0" indent="0">
              <a:buNone/>
            </a:pPr>
            <a:r>
              <a:rPr lang="cs-CZ" dirty="0" smtClean="0"/>
              <a:t>	So </a:t>
            </a:r>
            <a:r>
              <a:rPr lang="cs-CZ" dirty="0" err="1" smtClean="0"/>
              <a:t>keras</a:t>
            </a:r>
            <a:r>
              <a:rPr lang="cs-CZ" dirty="0" smtClean="0"/>
              <a:t> </a:t>
            </a:r>
            <a:r>
              <a:rPr lang="cs-CZ" dirty="0" err="1" smtClean="0"/>
              <a:t>savore</a:t>
            </a:r>
            <a:r>
              <a:rPr lang="cs-CZ" dirty="0" smtClean="0"/>
              <a:t> </a:t>
            </a:r>
            <a:r>
              <a:rPr lang="cs-CZ" dirty="0" err="1" smtClean="0"/>
              <a:t>jekhvarestar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Co děláme všichni zároveň? (stárneme)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aložené na romštině (= v češtině ztratí smysl)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err="1" smtClean="0"/>
              <a:t>Phen</a:t>
            </a:r>
            <a:r>
              <a:rPr lang="cs-CZ" dirty="0" smtClean="0"/>
              <a:t> </a:t>
            </a:r>
            <a:r>
              <a:rPr lang="cs-CZ" dirty="0" err="1" smtClean="0"/>
              <a:t>jekhe</a:t>
            </a:r>
            <a:r>
              <a:rPr lang="cs-CZ" dirty="0" smtClean="0"/>
              <a:t> </a:t>
            </a:r>
            <a:r>
              <a:rPr lang="cs-CZ" dirty="0" err="1" smtClean="0"/>
              <a:t>laveha</a:t>
            </a:r>
            <a:r>
              <a:rPr lang="cs-CZ" dirty="0" smtClean="0"/>
              <a:t>, so </a:t>
            </a:r>
            <a:r>
              <a:rPr lang="cs-CZ" dirty="0" err="1" smtClean="0"/>
              <a:t>hin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lolo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kaľi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Řekni jedním slovem, co je i červený i černá.</a:t>
            </a:r>
          </a:p>
          <a:p>
            <a:pPr marL="0" indent="0">
              <a:buNone/>
            </a:pPr>
            <a:r>
              <a:rPr lang="cs-CZ" dirty="0" smtClean="0"/>
              <a:t>	(</a:t>
            </a:r>
            <a:r>
              <a:rPr lang="cs-CZ" dirty="0" err="1" smtClean="0"/>
              <a:t>rat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 o </a:t>
            </a:r>
            <a:r>
              <a:rPr lang="cs-CZ" dirty="0" err="1" smtClean="0">
                <a:sym typeface="Wingdings" panose="05000000000000000000" pitchFamily="2" charset="2"/>
              </a:rPr>
              <a:t>lolo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r>
              <a:rPr lang="cs-CZ" dirty="0" err="1" smtClean="0">
                <a:sym typeface="Wingdings" panose="05000000000000000000" pitchFamily="2" charset="2"/>
              </a:rPr>
              <a:t>rat</a:t>
            </a:r>
            <a:r>
              <a:rPr lang="cs-CZ" dirty="0" smtClean="0">
                <a:sym typeface="Wingdings" panose="05000000000000000000" pitchFamily="2" charset="2"/>
              </a:rPr>
              <a:t> – červená krev, e </a:t>
            </a:r>
            <a:r>
              <a:rPr lang="cs-CZ" dirty="0" err="1" smtClean="0">
                <a:sym typeface="Wingdings" panose="05000000000000000000" pitchFamily="2" charset="2"/>
              </a:rPr>
              <a:t>kaľi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r>
              <a:rPr lang="cs-CZ" dirty="0" err="1" smtClean="0">
                <a:sym typeface="Wingdings" panose="05000000000000000000" pitchFamily="2" charset="2"/>
              </a:rPr>
              <a:t>rat</a:t>
            </a:r>
            <a:r>
              <a:rPr lang="cs-CZ" dirty="0" smtClean="0">
                <a:sym typeface="Wingdings" panose="05000000000000000000" pitchFamily="2" charset="2"/>
              </a:rPr>
              <a:t> – černá noc)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založené na použití romštiny i češtiny</a:t>
            </a:r>
          </a:p>
          <a:p>
            <a:pPr marL="0" indent="0">
              <a:buNone/>
            </a:pPr>
            <a:r>
              <a:rPr lang="pl-PL" dirty="0" smtClean="0"/>
              <a:t>	Phen mange s’oda hin jak?</a:t>
            </a:r>
          </a:p>
          <a:p>
            <a:pPr marL="0" indent="0">
              <a:buNone/>
            </a:pPr>
            <a:r>
              <a:rPr lang="pl-PL" dirty="0"/>
              <a:t>	</a:t>
            </a:r>
            <a:r>
              <a:rPr lang="pl-PL" dirty="0" smtClean="0"/>
              <a:t>Řekni mi, co to je jak?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(</a:t>
            </a:r>
            <a:r>
              <a:rPr lang="cs-CZ" dirty="0" err="1" smtClean="0"/>
              <a:t>jakh</a:t>
            </a:r>
            <a:r>
              <a:rPr lang="cs-CZ" dirty="0" smtClean="0"/>
              <a:t> – oko, jag – oheň a jak v češtině)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981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cs-CZ" dirty="0" smtClean="0"/>
              <a:t>Vtipy (= </a:t>
            </a:r>
            <a:r>
              <a:rPr lang="cs-CZ" dirty="0" err="1" smtClean="0"/>
              <a:t>pherasa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/>
              <a:t>h</a:t>
            </a:r>
            <a:r>
              <a:rPr lang="cs-CZ" dirty="0" smtClean="0"/>
              <a:t>ádanky s nečekanou, vtipnou pointou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err="1" smtClean="0"/>
              <a:t>Ko</a:t>
            </a:r>
            <a:r>
              <a:rPr lang="cs-CZ" dirty="0" smtClean="0"/>
              <a:t> </a:t>
            </a:r>
            <a:r>
              <a:rPr lang="cs-CZ" dirty="0" err="1" smtClean="0"/>
              <a:t>hordinel</a:t>
            </a:r>
            <a:r>
              <a:rPr lang="cs-CZ" dirty="0" smtClean="0"/>
              <a:t> </a:t>
            </a:r>
            <a:r>
              <a:rPr lang="cs-CZ" dirty="0" err="1" smtClean="0"/>
              <a:t>jekhbareder</a:t>
            </a:r>
            <a:r>
              <a:rPr lang="cs-CZ" dirty="0" smtClean="0"/>
              <a:t> </a:t>
            </a:r>
            <a:r>
              <a:rPr lang="cs-CZ" dirty="0" err="1" smtClean="0"/>
              <a:t>kalapa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Kdo nosí největší klobouk?</a:t>
            </a:r>
          </a:p>
          <a:p>
            <a:pPr marL="0" indent="0">
              <a:buNone/>
            </a:pPr>
            <a:r>
              <a:rPr lang="cs-CZ" dirty="0" smtClean="0"/>
              <a:t>	(ten, kdo má největší hlavu)</a:t>
            </a:r>
          </a:p>
          <a:p>
            <a:r>
              <a:rPr lang="cs-CZ" dirty="0" smtClean="0"/>
              <a:t>Moudrá slova (= </a:t>
            </a:r>
            <a:r>
              <a:rPr lang="cs-CZ" dirty="0" err="1" smtClean="0"/>
              <a:t>goďaver</a:t>
            </a:r>
            <a:r>
              <a:rPr lang="cs-CZ" dirty="0" smtClean="0"/>
              <a:t> </a:t>
            </a:r>
            <a:r>
              <a:rPr lang="cs-CZ" dirty="0" err="1" smtClean="0"/>
              <a:t>lava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Některé útvary známé z české lidové slovesnosti chybí </a:t>
            </a:r>
            <a:r>
              <a:rPr lang="cs-CZ" smtClean="0">
                <a:sym typeface="Wingdings" panose="05000000000000000000" pitchFamily="2" charset="2"/>
              </a:rPr>
              <a:t> rozpočítadla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732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Hübschmannová, M.: </a:t>
            </a:r>
          </a:p>
          <a:p>
            <a:pPr marL="0" indent="0">
              <a:buNone/>
            </a:pPr>
            <a:r>
              <a:rPr lang="cs-CZ" dirty="0" smtClean="0"/>
              <a:t>	Romské pohádky. Praha: Fortuna, 1999.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Čeho je na světě nejvíc – So </a:t>
            </a:r>
            <a:r>
              <a:rPr lang="cs-CZ" dirty="0" err="1" smtClean="0"/>
              <a:t>hin</a:t>
            </a:r>
            <a:r>
              <a:rPr lang="cs-CZ" dirty="0" smtClean="0"/>
              <a:t> pro </a:t>
            </a:r>
            <a:r>
              <a:rPr lang="cs-CZ" dirty="0" err="1" smtClean="0"/>
              <a:t>svetos</a:t>
            </a:r>
            <a:r>
              <a:rPr lang="cs-CZ" dirty="0" smtClean="0"/>
              <a:t> 	</a:t>
            </a:r>
            <a:r>
              <a:rPr lang="cs-CZ" dirty="0" err="1" smtClean="0"/>
              <a:t>jekhbuter</a:t>
            </a:r>
            <a:r>
              <a:rPr lang="cs-CZ" dirty="0" smtClean="0"/>
              <a:t>? Praha: 1987.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err="1" smtClean="0"/>
              <a:t>Hin</a:t>
            </a:r>
            <a:r>
              <a:rPr lang="cs-CZ" dirty="0" smtClean="0"/>
              <a:t> man </a:t>
            </a:r>
            <a:r>
              <a:rPr lang="cs-CZ" dirty="0" err="1" smtClean="0"/>
              <a:t>ajsi</a:t>
            </a:r>
            <a:r>
              <a:rPr lang="cs-CZ" dirty="0" smtClean="0"/>
              <a:t> </a:t>
            </a:r>
            <a:r>
              <a:rPr lang="cs-CZ" dirty="0" err="1" smtClean="0"/>
              <a:t>čhaj</a:t>
            </a:r>
            <a:r>
              <a:rPr lang="cs-CZ" dirty="0" smtClean="0"/>
              <a:t>, so… Romské hádanky. Praha: 	Fortuna, 1999.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err="1" smtClean="0"/>
              <a:t>Goďaver</a:t>
            </a:r>
            <a:r>
              <a:rPr lang="cs-CZ" dirty="0" smtClean="0"/>
              <a:t> </a:t>
            </a:r>
            <a:r>
              <a:rPr lang="cs-CZ" dirty="0" err="1" smtClean="0"/>
              <a:t>lava</a:t>
            </a:r>
            <a:r>
              <a:rPr lang="cs-CZ" dirty="0" smtClean="0"/>
              <a:t> </a:t>
            </a:r>
            <a:r>
              <a:rPr lang="cs-CZ" dirty="0" err="1" smtClean="0"/>
              <a:t>phure</a:t>
            </a:r>
            <a:r>
              <a:rPr lang="cs-CZ" dirty="0" smtClean="0"/>
              <a:t> </a:t>
            </a:r>
            <a:r>
              <a:rPr lang="cs-CZ" dirty="0" err="1" smtClean="0"/>
              <a:t>Romendar</a:t>
            </a:r>
            <a:r>
              <a:rPr lang="cs-CZ" dirty="0" smtClean="0"/>
              <a:t>. Praha: </a:t>
            </a:r>
            <a:r>
              <a:rPr lang="cs-CZ" dirty="0" err="1" smtClean="0"/>
              <a:t>Apeiron</a:t>
            </a:r>
            <a:r>
              <a:rPr lang="cs-CZ" dirty="0" smtClean="0"/>
              <a:t>, 	1999.</a:t>
            </a:r>
          </a:p>
          <a:p>
            <a:pPr marL="0" indent="0">
              <a:buNone/>
            </a:pPr>
            <a:r>
              <a:rPr lang="cs-CZ" dirty="0" smtClean="0"/>
              <a:t>	Dobré slovo je jako chleba. Praha: Kulturní dům 	hlavního města Prahy, </a:t>
            </a:r>
            <a:r>
              <a:rPr lang="cs-CZ" smtClean="0"/>
              <a:t>1985.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901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236</Words>
  <Application>Microsoft Office PowerPoint</Application>
  <PresentationFormat>Předvádění na obrazovce (4:3)</PresentationFormat>
  <Paragraphs>84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Romský slovesný folklor</vt:lpstr>
      <vt:lpstr>Ústní tradice</vt:lpstr>
      <vt:lpstr>Slovesné útvary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Literatura</vt:lpstr>
    </vt:vector>
  </TitlesOfParts>
  <Company>mzm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Slovesný folklor a hudba</dc:title>
  <dc:creator>mzm</dc:creator>
  <cp:lastModifiedBy>Jana Poláková</cp:lastModifiedBy>
  <cp:revision>24</cp:revision>
  <dcterms:created xsi:type="dcterms:W3CDTF">2014-12-04T09:45:38Z</dcterms:created>
  <dcterms:modified xsi:type="dcterms:W3CDTF">2023-05-29T08:13:02Z</dcterms:modified>
</cp:coreProperties>
</file>