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33"/>
  </p:notesMasterIdLst>
  <p:sldIdLst>
    <p:sldId id="256" r:id="rId3"/>
    <p:sldId id="276" r:id="rId4"/>
    <p:sldId id="278" r:id="rId5"/>
    <p:sldId id="279" r:id="rId6"/>
    <p:sldId id="265" r:id="rId7"/>
    <p:sldId id="282" r:id="rId8"/>
    <p:sldId id="257" r:id="rId9"/>
    <p:sldId id="258" r:id="rId10"/>
    <p:sldId id="284" r:id="rId11"/>
    <p:sldId id="275" r:id="rId12"/>
    <p:sldId id="261" r:id="rId13"/>
    <p:sldId id="277" r:id="rId14"/>
    <p:sldId id="280" r:id="rId15"/>
    <p:sldId id="286" r:id="rId16"/>
    <p:sldId id="283" r:id="rId17"/>
    <p:sldId id="272" r:id="rId18"/>
    <p:sldId id="285" r:id="rId19"/>
    <p:sldId id="296" r:id="rId20"/>
    <p:sldId id="273" r:id="rId21"/>
    <p:sldId id="288" r:id="rId22"/>
    <p:sldId id="291" r:id="rId23"/>
    <p:sldId id="287" r:id="rId24"/>
    <p:sldId id="290" r:id="rId25"/>
    <p:sldId id="292" r:id="rId26"/>
    <p:sldId id="293" r:id="rId27"/>
    <p:sldId id="268" r:id="rId28"/>
    <p:sldId id="264" r:id="rId29"/>
    <p:sldId id="267" r:id="rId30"/>
    <p:sldId id="297" r:id="rId31"/>
    <p:sldId id="29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6BC5"/>
    <a:srgbClr val="003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97847-2F6A-4C6B-96C7-EC79506FAF06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40553-DD21-4732-A32A-B40AC0414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520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0553-DD21-4732-A32A-B40AC041412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971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7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0150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2408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2512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2668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7662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8450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90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7008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680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85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2675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3210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449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730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844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402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860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417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553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196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9798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841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7684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4674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324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8591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19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566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541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7604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9213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2724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695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9447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4A6C55-9DB9-46AD-BA61-DC2859284E19}" type="datetimeFigureOut">
              <a:rPr lang="sk-SK" smtClean="0"/>
              <a:t>22. 3. 2023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404C63A-B3D6-422F-B586-BC39FA25BC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2561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lklore.ee/folklore/vol25/humor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lklore.ee/rl/pubte/ee/cf/cf4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349D4D-CC37-43A3-B71C-F182CB56F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799" y="1623551"/>
            <a:ext cx="9144000" cy="1641490"/>
          </a:xfrm>
        </p:spPr>
        <p:txBody>
          <a:bodyPr/>
          <a:lstStyle/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Online folklór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75FEEBF-805A-43E7-8920-CA0474318A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Naratívna kultúra, 14. 3. 2023</a:t>
            </a:r>
          </a:p>
          <a:p>
            <a:endParaRPr lang="sk-SK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85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33000">
              <a:schemeClr val="accent3">
                <a:lumMod val="60000"/>
                <a:lumOff val="40000"/>
              </a:schemeClr>
            </a:gs>
            <a:gs pos="100000">
              <a:schemeClr val="accent5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B317E8-51BB-4C5C-2D5A-4DE90F18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</a:rPr>
              <a:t>Aký je váš vzťah k internetovým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mémom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</a:rPr>
              <a:t>?</a:t>
            </a:r>
            <a:endParaRPr lang="en-GB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1D73D97-2723-D249-C338-05FD959D5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F9DBD01-DB27-0F20-7F56-E00E92D99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086" y="2221459"/>
            <a:ext cx="3943829" cy="317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86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B1A08-9C9C-44CF-9190-B53E844D8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sk-SK" dirty="0" err="1"/>
              <a:t>Mémy</a:t>
            </a:r>
            <a:endParaRPr lang="sk-SK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4EF89E-7388-40C9-864F-A653F7559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/>
          </a:bodyPr>
          <a:lstStyle/>
          <a:p>
            <a:pPr lvl="1"/>
            <a:r>
              <a:rPr lang="sk-SK" dirty="0">
                <a:ea typeface="Calibri" panose="020F0502020204030204" pitchFamily="34" charset="0"/>
                <a:cs typeface="TimesNewRomanPS-ItalicMT-Identi"/>
              </a:rPr>
              <a:t>Richard </a:t>
            </a:r>
            <a:r>
              <a:rPr lang="sk-SK" dirty="0" err="1">
                <a:ea typeface="Calibri" panose="020F0502020204030204" pitchFamily="34" charset="0"/>
                <a:cs typeface="TimesNewRomanPS-ItalicMT-Identi"/>
              </a:rPr>
              <a:t>Dawkins</a:t>
            </a:r>
            <a:r>
              <a:rPr lang="sk-SK" dirty="0">
                <a:ea typeface="Calibri" panose="020F0502020204030204" pitchFamily="34" charset="0"/>
                <a:cs typeface="TimesNewRomanPS-ItalicMT-Identi"/>
              </a:rPr>
              <a:t> – </a:t>
            </a:r>
            <a:r>
              <a:rPr lang="sk-SK" i="1" dirty="0" err="1">
                <a:ea typeface="Calibri" panose="020F0502020204030204" pitchFamily="34" charset="0"/>
                <a:cs typeface="TimesNewRomanPS-ItalicMT-Identi"/>
              </a:rPr>
              <a:t>Selfish</a:t>
            </a:r>
            <a:r>
              <a:rPr lang="sk-SK" i="1" dirty="0">
                <a:ea typeface="Calibri" panose="020F0502020204030204" pitchFamily="34" charset="0"/>
                <a:cs typeface="TimesNewRomanPS-ItalicMT-Identi"/>
              </a:rPr>
              <a:t> </a:t>
            </a:r>
            <a:r>
              <a:rPr lang="sk-SK" i="1" dirty="0" err="1">
                <a:ea typeface="Calibri" panose="020F0502020204030204" pitchFamily="34" charset="0"/>
                <a:cs typeface="TimesNewRomanPS-ItalicMT-Identi"/>
              </a:rPr>
              <a:t>gene</a:t>
            </a:r>
            <a:r>
              <a:rPr lang="sk-SK" i="1" dirty="0">
                <a:ea typeface="Calibri" panose="020F0502020204030204" pitchFamily="34" charset="0"/>
                <a:cs typeface="TimesNewRomanPS-ItalicMT-Identi"/>
              </a:rPr>
              <a:t> </a:t>
            </a:r>
            <a:r>
              <a:rPr lang="sk-SK" dirty="0">
                <a:ea typeface="Calibri" panose="020F0502020204030204" pitchFamily="34" charset="0"/>
                <a:cs typeface="TimesNewRomanPS-ItalicMT-Identi"/>
              </a:rPr>
              <a:t>(1976)</a:t>
            </a:r>
          </a:p>
          <a:p>
            <a:pPr lvl="1"/>
            <a:r>
              <a:rPr lang="sk-SK" dirty="0">
                <a:ea typeface="Calibri" panose="020F0502020204030204" pitchFamily="34" charset="0"/>
                <a:cs typeface="TimesNewRomanPS-ItalicMT-Identi"/>
              </a:rPr>
              <a:t>francúzsky pôvod slova – </a:t>
            </a:r>
            <a:r>
              <a:rPr lang="sk-SK" i="1" dirty="0" err="1">
                <a:ea typeface="Calibri" panose="020F0502020204030204" pitchFamily="34" charset="0"/>
                <a:cs typeface="TimesNewRomanPS-ItalicMT-Identi"/>
              </a:rPr>
              <a:t>m</a:t>
            </a:r>
            <a:r>
              <a:rPr lang="sk-SK" i="1" dirty="0" err="1">
                <a:effectLst/>
                <a:ea typeface="Calibri" panose="020F0502020204030204" pitchFamily="34" charset="0"/>
                <a:cs typeface="TimesNewRomanPS-ItalicMT-Identi"/>
              </a:rPr>
              <a:t>ême</a:t>
            </a:r>
            <a:r>
              <a:rPr lang="sk-SK" i="1" dirty="0">
                <a:effectLst/>
                <a:ea typeface="Calibri" panose="020F0502020204030204" pitchFamily="34" charset="0"/>
                <a:cs typeface="TimesNewRomanPS-ItalicMT-Identi"/>
              </a:rPr>
              <a:t> </a:t>
            </a:r>
            <a:r>
              <a:rPr lang="sk-SK" dirty="0">
                <a:effectLst/>
                <a:ea typeface="Calibri" panose="020F0502020204030204" pitchFamily="34" charset="0"/>
                <a:cs typeface="TimesNewRomanPS-ItalicMT-Identi"/>
              </a:rPr>
              <a:t>(rovnaký, taký istý)</a:t>
            </a:r>
          </a:p>
          <a:p>
            <a:pPr lvl="1"/>
            <a:r>
              <a:rPr lang="sk-SK" dirty="0" err="1">
                <a:ea typeface="Calibri" panose="020F0502020204030204" pitchFamily="34" charset="0"/>
                <a:cs typeface="TimesNewRomanPS-ItalicMT-Identi"/>
              </a:rPr>
              <a:t>mém</a:t>
            </a:r>
            <a:r>
              <a:rPr lang="sk-SK" dirty="0">
                <a:ea typeface="Calibri" panose="020F0502020204030204" pitchFamily="34" charset="0"/>
                <a:cs typeface="TimesNewRomanPS-ItalicMT-Identi"/>
              </a:rPr>
              <a:t> ako základná jednotka šírenia kultúry</a:t>
            </a:r>
          </a:p>
          <a:p>
            <a:pPr lvl="2"/>
            <a:r>
              <a:rPr lang="sk-SK" dirty="0"/>
              <a:t>Šíri sa napodobňovaním</a:t>
            </a:r>
          </a:p>
          <a:p>
            <a:pPr lvl="2"/>
            <a:r>
              <a:rPr lang="sk-SK" dirty="0"/>
              <a:t>Variuje</a:t>
            </a:r>
          </a:p>
          <a:p>
            <a:pPr lvl="2"/>
            <a:r>
              <a:rPr lang="sk-SK" dirty="0"/>
              <a:t>Adaptuje sa</a:t>
            </a:r>
          </a:p>
          <a:p>
            <a:pPr lvl="2"/>
            <a:r>
              <a:rPr lang="sk-SK" dirty="0"/>
              <a:t>Kombinuje</a:t>
            </a:r>
          </a:p>
          <a:p>
            <a:pPr lvl="2"/>
            <a:endParaRPr lang="sk-SK" dirty="0"/>
          </a:p>
          <a:p>
            <a:pPr marL="457200" lvl="1" indent="0">
              <a:buNone/>
            </a:pP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76D4B85-8C1B-84AD-3EBD-F296576D0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9" r="24341"/>
          <a:stretch/>
        </p:blipFill>
        <p:spPr>
          <a:xfrm flipH="1">
            <a:off x="7848600" y="10"/>
            <a:ext cx="43434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19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C2E9D6-BE74-759A-B4E2-776A2DFD1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>
                <a:solidFill>
                  <a:schemeClr val="tx1">
                    <a:lumMod val="95000"/>
                  </a:schemeClr>
                </a:solidFill>
              </a:rPr>
              <a:t>Kritika zo strany kultúrnych a sociálnych vied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D5EAD63-C7B4-F83D-6646-1829ADDCF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485727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k-SK" b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D</a:t>
            </a:r>
            <a:r>
              <a:rPr lang="en-GB" b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ifuzionizmus</a:t>
            </a:r>
            <a:r>
              <a:rPr lang="en-GB" b="0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 [lat.] 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—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smer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v 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etnológii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vychádzajúci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z 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predstavy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,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že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vývoj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kultúr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a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spoločností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je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podmienený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migráciou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kultúrnych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prvkov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a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etník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.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Jeho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základným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východiskom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je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predpoklad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,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že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nové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myšlienky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a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vynálezy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vznikajú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len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vzácne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,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preto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majú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pre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všetky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kultúry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a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spoločnosti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veľký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význam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výpožičky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a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preberanie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prvkov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z 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iných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kultúr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.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Pritom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nejde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iba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o 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difúziu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konkrétnych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javov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(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napr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.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znalosť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tavby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železa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), ale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aj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všeobecných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princípov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(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písomníctvo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,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štátnosť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a pod.).</a:t>
            </a:r>
          </a:p>
          <a:p>
            <a:pPr marL="0" indent="0">
              <a:buNone/>
            </a:pP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Difuzionizmus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vznikol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koncom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19.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stor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. v 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európskej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(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rakúskej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,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nemeckej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,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anglickej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)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etnológii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a v 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americkej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kultúrnej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antropológii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ako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reakcia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na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evolucionistické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prístupy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.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Jeho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slabou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stránkou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bolo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preceňovanie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kultúrnych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a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sociálnych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vplyvov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,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problematické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datovanie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kultúrnych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výpožičiek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a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podcenenie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možnosti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nezávislého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paralelného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vývoja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. Z 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podobnej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predstavy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ako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difuzionizmus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vychádzala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aj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teória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kultúrnych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okruhov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.</a:t>
            </a:r>
            <a:endParaRPr lang="sk-SK" b="0" i="1" dirty="0">
              <a:solidFill>
                <a:schemeClr val="tx1">
                  <a:lumMod val="95000"/>
                </a:schemeClr>
              </a:solidFill>
              <a:effectLst/>
              <a:latin typeface="arno-pro"/>
            </a:endParaRPr>
          </a:p>
          <a:p>
            <a:pPr algn="just"/>
            <a:endParaRPr lang="sk-SK" dirty="0">
              <a:solidFill>
                <a:schemeClr val="tx1">
                  <a:lumMod val="95000"/>
                </a:schemeClr>
              </a:solidFill>
              <a:latin typeface="arno-pro"/>
            </a:endParaRPr>
          </a:p>
          <a:p>
            <a:pPr marL="0" indent="0" algn="r">
              <a:buNone/>
            </a:pPr>
            <a:r>
              <a:rPr lang="sk-SK" b="0" i="0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Zdroj: </a:t>
            </a:r>
            <a:r>
              <a:rPr lang="en-GB" b="0" i="0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Encyclopaedia </a:t>
            </a:r>
            <a:r>
              <a:rPr lang="en-GB" b="0" i="0" dirty="0" err="1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Beliana</a:t>
            </a:r>
            <a:r>
              <a:rPr lang="sk-SK" b="0" i="0" dirty="0">
                <a:solidFill>
                  <a:schemeClr val="tx1">
                    <a:lumMod val="95000"/>
                  </a:schemeClr>
                </a:solidFill>
                <a:effectLst/>
                <a:latin typeface="arno-pro"/>
              </a:rPr>
              <a:t>, SAV, https://beliana.sav.sk/heslo/difuzionizmus</a:t>
            </a:r>
            <a:endParaRPr lang="en-GB" b="0" i="0" dirty="0">
              <a:solidFill>
                <a:schemeClr val="tx1">
                  <a:lumMod val="95000"/>
                </a:schemeClr>
              </a:solidFill>
              <a:effectLst/>
              <a:latin typeface="arno-pro"/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98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stôl&#10;&#10;Automaticky generovaný popis">
            <a:extLst>
              <a:ext uri="{FF2B5EF4-FFF2-40B4-BE49-F238E27FC236}">
                <a16:creationId xmlns:a16="http://schemas.microsoft.com/office/drawing/2014/main" id="{A993C53F-49A1-EDF8-07DC-CCCD5EEE5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E60398-905F-436C-AB6F-00D742F62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D5C1FD5-D6B7-D766-1C61-74AB22DE4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/>
              <a:t>Internetové </a:t>
            </a:r>
            <a:r>
              <a:rPr lang="sk-SK" err="1"/>
              <a:t>mémy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20686A3-435E-C26D-699E-C041B6501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err="1"/>
              <a:t>Limor</a:t>
            </a:r>
            <a:r>
              <a:rPr lang="sk-SK" dirty="0"/>
              <a:t> </a:t>
            </a:r>
            <a:r>
              <a:rPr lang="sk-SK" dirty="0" err="1"/>
              <a:t>Shifman</a:t>
            </a:r>
            <a:r>
              <a:rPr lang="sk-SK" dirty="0"/>
              <a:t>- </a:t>
            </a:r>
            <a:r>
              <a:rPr lang="sk-SK" i="1" dirty="0" err="1"/>
              <a:t>Memes</a:t>
            </a:r>
            <a:r>
              <a:rPr lang="sk-SK" i="1" dirty="0"/>
              <a:t> in </a:t>
            </a:r>
            <a:r>
              <a:rPr lang="sk-SK" i="1" dirty="0" err="1"/>
              <a:t>Digital</a:t>
            </a:r>
            <a:r>
              <a:rPr lang="sk-SK" i="1" dirty="0"/>
              <a:t> </a:t>
            </a:r>
            <a:r>
              <a:rPr lang="sk-SK" dirty="0" err="1"/>
              <a:t>Culture</a:t>
            </a:r>
            <a:r>
              <a:rPr lang="sk-SK" dirty="0"/>
              <a:t> (2014)</a:t>
            </a:r>
          </a:p>
          <a:p>
            <a:pPr>
              <a:buFontTx/>
              <a:buChar char="-"/>
            </a:pPr>
            <a:r>
              <a:rPr lang="sk-SK" dirty="0"/>
              <a:t>Mediálna teoretička</a:t>
            </a:r>
          </a:p>
          <a:p>
            <a:pPr>
              <a:buFontTx/>
              <a:buChar char="-"/>
            </a:pPr>
            <a:r>
              <a:rPr lang="sk-SK" dirty="0"/>
              <a:t>Analyzuje najúspešnejšie </a:t>
            </a:r>
            <a:r>
              <a:rPr lang="sk-SK" dirty="0" err="1"/>
              <a:t>mémy</a:t>
            </a:r>
            <a:endParaRPr lang="sk-SK" dirty="0"/>
          </a:p>
          <a:p>
            <a:pPr>
              <a:buFontTx/>
              <a:buChar char="-"/>
            </a:pPr>
            <a:r>
              <a:rPr lang="sk-SK" dirty="0"/>
              <a:t>Kvalitatívna analýza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858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9127C1-DE77-B13F-9968-C42F8EE5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Sociálne siete</a:t>
            </a:r>
            <a:endParaRPr lang="en-GB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53A9223-47EB-E5BF-C459-F762CC9EF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+mj-lt"/>
              </a:rPr>
              <a:t>Ekonomika pozornosti – hlavnou komoditou je byť videný</a:t>
            </a:r>
          </a:p>
          <a:p>
            <a:endParaRPr lang="sk-SK" dirty="0">
              <a:latin typeface="+mj-lt"/>
            </a:endParaRPr>
          </a:p>
          <a:p>
            <a:r>
              <a:rPr lang="sk-SK" dirty="0" err="1">
                <a:latin typeface="+mj-lt"/>
              </a:rPr>
              <a:t>Barry</a:t>
            </a:r>
            <a:r>
              <a:rPr lang="sk-SK" dirty="0">
                <a:latin typeface="+mj-lt"/>
              </a:rPr>
              <a:t> </a:t>
            </a:r>
            <a:r>
              <a:rPr lang="sk-SK" dirty="0" err="1">
                <a:latin typeface="+mj-lt"/>
              </a:rPr>
              <a:t>Wellman</a:t>
            </a:r>
            <a:r>
              <a:rPr lang="sk-SK" dirty="0">
                <a:latin typeface="+mj-lt"/>
              </a:rPr>
              <a:t> – 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networked individualism</a:t>
            </a:r>
            <a:endParaRPr lang="sk-SK" b="0" i="1" dirty="0">
              <a:solidFill>
                <a:schemeClr val="tx1">
                  <a:lumMod val="95000"/>
                </a:schemeClr>
              </a:solidFill>
              <a:effectLst/>
              <a:latin typeface="+mj-lt"/>
            </a:endParaRPr>
          </a:p>
          <a:p>
            <a:endParaRPr lang="sk-SK" i="1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r>
              <a:rPr lang="sk-SK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Internetové </a:t>
            </a:r>
            <a:r>
              <a:rPr lang="sk-SK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mémy</a:t>
            </a:r>
            <a:r>
              <a:rPr lang="sk-SK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– prezentácia originality a participácia v rámci komunity</a:t>
            </a:r>
            <a:endParaRPr lang="en-GB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5653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CE457-03A0-C858-8334-DFA917BE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Definícia internetový </a:t>
            </a:r>
            <a:r>
              <a:rPr lang="sk-SK" dirty="0" err="1"/>
              <a:t>mém</a:t>
            </a:r>
            <a:endParaRPr lang="en-GB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40276A5-C0A6-E73C-C071-11AE3767A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dirty="0">
                <a:effectLst/>
                <a:latin typeface="+mj-lt"/>
                <a:ea typeface="Calibri" panose="020F0502020204030204" pitchFamily="34" charset="0"/>
              </a:rPr>
              <a:t>„ Skupinu digitálnych produktov, (1) ktorých obsah, forma a/alebo postoj majú spoločný charakter, (2) ktoré boli vytvorené s vedomím vzájomnej súvislosti, a (3) ktoré kolovali online, boli napodobňované a/alebo transformované prostredníctvom množstva internetových užívateľov.“ </a:t>
            </a:r>
          </a:p>
          <a:p>
            <a:pPr marL="0" indent="0">
              <a:buNone/>
            </a:pPr>
            <a:endParaRPr lang="sk-SK" sz="2400" dirty="0"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„ [...] a 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group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digital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items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sharing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characteristics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content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and/or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stance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created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awareness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circulated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imitated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and/or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transformed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via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Internet by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users</a:t>
            </a:r>
            <a:r>
              <a:rPr lang="sk-S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.“</a:t>
            </a:r>
            <a:endParaRPr lang="en-GB" sz="1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sk-SK" sz="2400" dirty="0">
              <a:latin typeface="+mj-lt"/>
            </a:endParaRPr>
          </a:p>
          <a:p>
            <a:pPr marL="0" indent="0" algn="r">
              <a:buNone/>
            </a:pPr>
            <a:r>
              <a:rPr lang="sk-SK" sz="2400" dirty="0" err="1">
                <a:effectLst/>
                <a:latin typeface="+mj-lt"/>
                <a:ea typeface="Calibri" panose="020F0502020204030204" pitchFamily="34" charset="0"/>
              </a:rPr>
              <a:t>Shifman</a:t>
            </a:r>
            <a:r>
              <a:rPr lang="sk-SK" sz="2400" dirty="0">
                <a:effectLst/>
                <a:latin typeface="+mj-lt"/>
                <a:ea typeface="Calibri" panose="020F0502020204030204" pitchFamily="34" charset="0"/>
              </a:rPr>
              <a:t> 2014: 41</a:t>
            </a:r>
          </a:p>
          <a:p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9355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4D8FB0-20E7-6A00-97B9-B5F898A8E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Tri vrstvy internetových </a:t>
            </a:r>
            <a:r>
              <a:rPr lang="sk-SK" dirty="0" err="1">
                <a:solidFill>
                  <a:schemeClr val="tx1">
                    <a:lumMod val="95000"/>
                  </a:schemeClr>
                </a:solidFill>
              </a:rPr>
              <a:t>mémov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4DA6371-2DAC-2959-58A2-34137F3BC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Obsah (</a:t>
            </a:r>
            <a:r>
              <a:rPr lang="sk-SK" dirty="0" err="1">
                <a:solidFill>
                  <a:schemeClr val="tx1">
                    <a:lumMod val="95000"/>
                  </a:schemeClr>
                </a:solidFill>
              </a:rPr>
              <a:t>content</a:t>
            </a:r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)</a:t>
            </a:r>
          </a:p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Forma (</a:t>
            </a:r>
            <a:r>
              <a:rPr lang="sk-SK" dirty="0" err="1">
                <a:solidFill>
                  <a:schemeClr val="tx1">
                    <a:lumMod val="95000"/>
                  </a:schemeClr>
                </a:solidFill>
              </a:rPr>
              <a:t>form</a:t>
            </a:r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)</a:t>
            </a:r>
          </a:p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Vzťah/prístup (</a:t>
            </a:r>
            <a:r>
              <a:rPr lang="sk-SK" dirty="0" err="1">
                <a:solidFill>
                  <a:schemeClr val="tx1">
                    <a:lumMod val="95000"/>
                  </a:schemeClr>
                </a:solidFill>
              </a:rPr>
              <a:t>stance</a:t>
            </a:r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)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Obrázok 4" descr="Obrázok, na ktorom je lyžovanie, exteriér, sneh, šport&#10;&#10;Automaticky generovaný popis">
            <a:extLst>
              <a:ext uri="{FF2B5EF4-FFF2-40B4-BE49-F238E27FC236}">
                <a16:creationId xmlns:a16="http://schemas.microsoft.com/office/drawing/2014/main" id="{FDC9DCAA-1B76-D1C1-B916-52FE590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" b="18723"/>
          <a:stretch/>
        </p:blipFill>
        <p:spPr>
          <a:xfrm>
            <a:off x="4978483" y="2187085"/>
            <a:ext cx="6910338" cy="3628417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658AB8AE-201C-7B7D-6ACD-90AB87D5F654}"/>
              </a:ext>
            </a:extLst>
          </p:cNvPr>
          <p:cNvSpPr txBox="1"/>
          <p:nvPr/>
        </p:nvSpPr>
        <p:spPr>
          <a:xfrm>
            <a:off x="9854120" y="5942567"/>
            <a:ext cx="203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FB: Naše Slovensko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5752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9B8CD8C-01C1-266F-D243-1E60E403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Privlastnenie</a:t>
            </a:r>
            <a:endParaRPr lang="en-GB" dirty="0"/>
          </a:p>
        </p:txBody>
      </p:sp>
      <p:pic>
        <p:nvPicPr>
          <p:cNvPr id="5" name="Zástupný objekt pre obsah 4" descr="Obrázok, na ktorom je text&#10;&#10;Automaticky generovaný popis">
            <a:extLst>
              <a:ext uri="{FF2B5EF4-FFF2-40B4-BE49-F238E27FC236}">
                <a16:creationId xmlns:a16="http://schemas.microsoft.com/office/drawing/2014/main" id="{9B092AF1-CECA-CE3A-F2C7-832BD8D5B0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" t="6026" b="22203"/>
          <a:stretch/>
        </p:blipFill>
        <p:spPr>
          <a:xfrm rot="5400000">
            <a:off x="6267050" y="1577196"/>
            <a:ext cx="6832668" cy="3670571"/>
          </a:xfrm>
        </p:spPr>
      </p:pic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9BEBF5FB-88EC-80C0-ABB3-E5C48E685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956871"/>
            <a:ext cx="6798013" cy="4351338"/>
          </a:xfrm>
        </p:spPr>
        <p:txBody>
          <a:bodyPr>
            <a:normAutofit/>
          </a:bodyPr>
          <a:lstStyle/>
          <a:p>
            <a:r>
              <a:rPr lang="sk-SK" dirty="0" err="1"/>
              <a:t>Remix</a:t>
            </a:r>
            <a:endParaRPr lang="sk-SK" dirty="0"/>
          </a:p>
          <a:p>
            <a:r>
              <a:rPr lang="sk-SK" dirty="0"/>
              <a:t>Recyklácia</a:t>
            </a:r>
          </a:p>
          <a:p>
            <a:r>
              <a:rPr lang="sk-SK" dirty="0" err="1"/>
              <a:t>Mashup</a:t>
            </a:r>
            <a:endParaRPr lang="sk-SK" dirty="0"/>
          </a:p>
          <a:p>
            <a:r>
              <a:rPr lang="sk-SK" dirty="0"/>
              <a:t>Imitácia</a:t>
            </a:r>
          </a:p>
          <a:p>
            <a:r>
              <a:rPr lang="sk-SK" dirty="0"/>
              <a:t>Paródia</a:t>
            </a:r>
          </a:p>
          <a:p>
            <a:pPr marL="0" indent="0">
              <a:buNone/>
            </a:pPr>
            <a:r>
              <a:rPr lang="sk-SK" dirty="0"/>
              <a:t>.....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 err="1"/>
              <a:t>Intertextualita</a:t>
            </a:r>
            <a:r>
              <a:rPr lang="sk-SK" dirty="0"/>
              <a:t> ako základný princíp</a:t>
            </a:r>
          </a:p>
          <a:p>
            <a:endParaRPr lang="sk-SK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D1C6960E-45F4-F0E4-E882-3A463799C1DD}"/>
              </a:ext>
            </a:extLst>
          </p:cNvPr>
          <p:cNvSpPr txBox="1"/>
          <p:nvPr/>
        </p:nvSpPr>
        <p:spPr>
          <a:xfrm>
            <a:off x="3389782" y="6469212"/>
            <a:ext cx="558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Shifman</a:t>
            </a:r>
            <a:r>
              <a:rPr lang="sk-SK" dirty="0"/>
              <a:t>: </a:t>
            </a:r>
            <a:r>
              <a:rPr lang="sk-SK" dirty="0" err="1"/>
              <a:t>Memes</a:t>
            </a:r>
            <a:r>
              <a:rPr lang="sk-SK" dirty="0"/>
              <a:t> in </a:t>
            </a:r>
            <a:r>
              <a:rPr lang="sk-SK" dirty="0" err="1"/>
              <a:t>Digital</a:t>
            </a:r>
            <a:r>
              <a:rPr lang="sk-SK" dirty="0"/>
              <a:t> </a:t>
            </a:r>
            <a:r>
              <a:rPr lang="sk-SK" dirty="0" err="1"/>
              <a:t>Culture</a:t>
            </a:r>
            <a:r>
              <a:rPr lang="sk-SK" dirty="0"/>
              <a:t>. MIT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5287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33000">
              <a:schemeClr val="accent3">
                <a:lumMod val="60000"/>
                <a:lumOff val="40000"/>
              </a:schemeClr>
            </a:gs>
            <a:gs pos="100000">
              <a:schemeClr val="accent5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B317E8-51BB-4C5C-2D5A-4DE90F18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</a:rPr>
              <a:t>Viete, aký je rozdiel medzi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mémom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</a:rPr>
              <a:t> a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virálom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</a:rPr>
              <a:t>?</a:t>
            </a:r>
            <a:endParaRPr lang="en-GB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1D73D97-2723-D249-C338-05FD959D5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F9DBD01-DB27-0F20-7F56-E00E92D99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086" y="2221459"/>
            <a:ext cx="3943829" cy="317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33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D92D07-0296-EFC9-080E-2A05CCC07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16487"/>
            <a:ext cx="10515600" cy="1325563"/>
          </a:xfrm>
        </p:spPr>
        <p:txBody>
          <a:bodyPr/>
          <a:lstStyle/>
          <a:p>
            <a:pPr algn="ctr"/>
            <a:r>
              <a:rPr lang="sk-SK" dirty="0" err="1">
                <a:solidFill>
                  <a:schemeClr val="tx1">
                    <a:lumMod val="95000"/>
                  </a:schemeClr>
                </a:solidFill>
              </a:rPr>
              <a:t>Viral</a:t>
            </a:r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sk-SK" dirty="0" err="1">
                <a:solidFill>
                  <a:schemeClr val="tx1">
                    <a:lumMod val="95000"/>
                  </a:schemeClr>
                </a:solidFill>
              </a:rPr>
              <a:t>vs</a:t>
            </a:r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. </a:t>
            </a:r>
            <a:r>
              <a:rPr lang="sk-SK" dirty="0" err="1">
                <a:solidFill>
                  <a:schemeClr val="tx1">
                    <a:lumMod val="95000"/>
                  </a:schemeClr>
                </a:solidFill>
              </a:rPr>
              <a:t>Meme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82068CD-49CB-BF65-D5A1-B0683D73F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000" y="1729801"/>
            <a:ext cx="5025216" cy="823912"/>
          </a:xfrm>
        </p:spPr>
        <p:txBody>
          <a:bodyPr/>
          <a:lstStyle/>
          <a:p>
            <a:r>
              <a:rPr lang="sk-SK" dirty="0" err="1"/>
              <a:t>Viral</a:t>
            </a:r>
            <a:endParaRPr lang="en-GB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A11CAFF3-9663-6254-16F7-8D65C62C3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7590" y="2529191"/>
            <a:ext cx="4987625" cy="3660472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Konkrétny výtvor</a:t>
            </a:r>
          </a:p>
          <a:p>
            <a:r>
              <a:rPr lang="sk-SK" dirty="0"/>
              <a:t>Šírenie od človeka k človeku</a:t>
            </a:r>
          </a:p>
          <a:p>
            <a:r>
              <a:rPr lang="sk-SK" dirty="0"/>
              <a:t>Rýchle šírenie</a:t>
            </a:r>
          </a:p>
          <a:p>
            <a:r>
              <a:rPr lang="sk-SK" dirty="0"/>
              <a:t>Veľký dosah</a:t>
            </a:r>
          </a:p>
          <a:p>
            <a:r>
              <a:rPr lang="sk-SK" dirty="0"/>
              <a:t>Pasívna komunikácia</a:t>
            </a:r>
          </a:p>
          <a:p>
            <a:endParaRPr lang="sk-SK" dirty="0"/>
          </a:p>
          <a:p>
            <a:pPr marL="0" indent="0">
              <a:buNone/>
            </a:pPr>
            <a:r>
              <a:rPr lang="sk-SK" dirty="0"/>
              <a:t>Majú potenciál inšpirovať k tvorbe </a:t>
            </a:r>
            <a:r>
              <a:rPr lang="sk-SK" dirty="0" err="1"/>
              <a:t>mémov</a:t>
            </a:r>
            <a:r>
              <a:rPr lang="sk-SK" dirty="0"/>
              <a:t>.</a:t>
            </a:r>
            <a:endParaRPr lang="en-GB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C0D02920-173F-D17A-6FED-4A68E07205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 err="1"/>
              <a:t>Meme</a:t>
            </a:r>
            <a:endParaRPr lang="en-GB" dirty="0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FA17D5B8-E1EE-98BA-7C21-B4D2E15BB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7508" y="2529191"/>
            <a:ext cx="4997880" cy="3660472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Súbor</a:t>
            </a:r>
          </a:p>
          <a:p>
            <a:r>
              <a:rPr lang="sk-SK" dirty="0"/>
              <a:t>Odkazovanie na rovnaký obsah</a:t>
            </a:r>
          </a:p>
          <a:p>
            <a:r>
              <a:rPr lang="sk-SK" dirty="0"/>
              <a:t>Varianty </a:t>
            </a:r>
          </a:p>
          <a:p>
            <a:r>
              <a:rPr lang="sk-SK" dirty="0"/>
              <a:t>Aktívna (kreatívna) komunikácia</a:t>
            </a:r>
          </a:p>
          <a:p>
            <a:endParaRPr lang="sk-SK" dirty="0"/>
          </a:p>
          <a:p>
            <a:endParaRPr lang="sk-SK" dirty="0"/>
          </a:p>
          <a:p>
            <a:pPr marL="0" indent="0">
              <a:buNone/>
            </a:pPr>
            <a:r>
              <a:rPr lang="sk-SK" dirty="0"/>
              <a:t>Konkrétne jednotky zo súboru sa môžu stať virálne.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242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06269-895D-237C-2B79-B9EB008AB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Pojmy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66682BB-953C-C86A-E713-A04C5D4CC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New-</a:t>
            </a:r>
            <a:r>
              <a:rPr lang="sk-SK" dirty="0" err="1">
                <a:solidFill>
                  <a:schemeClr val="tx1">
                    <a:lumMod val="95000"/>
                  </a:schemeClr>
                </a:solidFill>
              </a:rPr>
              <a:t>lore</a:t>
            </a:r>
            <a:endParaRPr lang="sk-SK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E-</a:t>
            </a:r>
            <a:r>
              <a:rPr lang="sk-SK" dirty="0" err="1">
                <a:solidFill>
                  <a:schemeClr val="tx1">
                    <a:lumMod val="95000"/>
                  </a:schemeClr>
                </a:solidFill>
              </a:rPr>
              <a:t>lore</a:t>
            </a:r>
            <a:endParaRPr lang="sk-SK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Net-</a:t>
            </a:r>
            <a:r>
              <a:rPr lang="sk-SK" dirty="0" err="1">
                <a:solidFill>
                  <a:schemeClr val="tx1">
                    <a:lumMod val="95000"/>
                  </a:schemeClr>
                </a:solidFill>
              </a:rPr>
              <a:t>lore</a:t>
            </a:r>
            <a:endParaRPr lang="sk-SK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Internet </a:t>
            </a:r>
            <a:r>
              <a:rPr lang="sk-SK" dirty="0" err="1">
                <a:solidFill>
                  <a:schemeClr val="tx1">
                    <a:lumMod val="95000"/>
                  </a:schemeClr>
                </a:solidFill>
              </a:rPr>
              <a:t>folklore</a:t>
            </a:r>
            <a:endParaRPr lang="sk-SK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48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06D831-604A-D9B0-7FC6-1AF9AA646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Žánre internetových </a:t>
            </a:r>
            <a:r>
              <a:rPr lang="sk-SK" dirty="0" err="1"/>
              <a:t>mémov</a:t>
            </a:r>
            <a:endParaRPr lang="en-GB" dirty="0"/>
          </a:p>
        </p:txBody>
      </p:sp>
      <p:pic>
        <p:nvPicPr>
          <p:cNvPr id="16" name="Obrázok 15" descr="Obrázok, na ktorom je text, mačka, vnútri, pomaranč&#10;&#10;Automaticky generovaný popis">
            <a:extLst>
              <a:ext uri="{FF2B5EF4-FFF2-40B4-BE49-F238E27FC236}">
                <a16:creationId xmlns:a16="http://schemas.microsoft.com/office/drawing/2014/main" id="{D16E281A-6FAB-14CA-4FFD-7790F7C2D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" y="2336341"/>
            <a:ext cx="3615944" cy="2408219"/>
          </a:xfrm>
          <a:prstGeom prst="rect">
            <a:avLst/>
          </a:prstGeom>
        </p:spPr>
      </p:pic>
      <p:sp>
        <p:nvSpPr>
          <p:cNvPr id="18" name="BlokTextu 17">
            <a:extLst>
              <a:ext uri="{FF2B5EF4-FFF2-40B4-BE49-F238E27FC236}">
                <a16:creationId xmlns:a16="http://schemas.microsoft.com/office/drawing/2014/main" id="{ADC60473-0766-6924-AB5A-48F5266E7457}"/>
              </a:ext>
            </a:extLst>
          </p:cNvPr>
          <p:cNvSpPr txBox="1"/>
          <p:nvPr/>
        </p:nvSpPr>
        <p:spPr>
          <a:xfrm>
            <a:off x="2431915" y="3016251"/>
            <a:ext cx="14980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LOL </a:t>
            </a:r>
            <a:r>
              <a:rPr lang="sk-SK" dirty="0" err="1"/>
              <a:t>Cats</a:t>
            </a:r>
            <a:r>
              <a:rPr lang="sk-SK" dirty="0"/>
              <a:t>  LOL </a:t>
            </a:r>
            <a:r>
              <a:rPr lang="sk-SK" dirty="0" err="1"/>
              <a:t>Speak</a:t>
            </a:r>
            <a:endParaRPr lang="en-GB" dirty="0"/>
          </a:p>
        </p:txBody>
      </p:sp>
      <p:pic>
        <p:nvPicPr>
          <p:cNvPr id="20" name="Obrázok 19" descr="Obrázok, na ktorom je osoba, hudba, slákový nástroj, gitara&#10;&#10;Automaticky generovaný popis">
            <a:extLst>
              <a:ext uri="{FF2B5EF4-FFF2-40B4-BE49-F238E27FC236}">
                <a16:creationId xmlns:a16="http://schemas.microsoft.com/office/drawing/2014/main" id="{1F870291-9EE7-D3F6-DD1B-F10F32C1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61" y="3681443"/>
            <a:ext cx="3315383" cy="3154498"/>
          </a:xfrm>
          <a:prstGeom prst="rect">
            <a:avLst/>
          </a:prstGeom>
        </p:spPr>
      </p:pic>
      <p:sp>
        <p:nvSpPr>
          <p:cNvPr id="23" name="BlokTextu 22">
            <a:extLst>
              <a:ext uri="{FF2B5EF4-FFF2-40B4-BE49-F238E27FC236}">
                <a16:creationId xmlns:a16="http://schemas.microsoft.com/office/drawing/2014/main" id="{B0E415E2-37C6-717F-13E8-08A6FE1D922D}"/>
              </a:ext>
            </a:extLst>
          </p:cNvPr>
          <p:cNvSpPr txBox="1"/>
          <p:nvPr/>
        </p:nvSpPr>
        <p:spPr>
          <a:xfrm>
            <a:off x="9494197" y="3681443"/>
            <a:ext cx="246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Reaction</a:t>
            </a:r>
            <a:r>
              <a:rPr lang="sk-SK" dirty="0"/>
              <a:t> </a:t>
            </a:r>
            <a:r>
              <a:rPr lang="sk-SK" dirty="0" err="1"/>
              <a:t>Photoshops</a:t>
            </a:r>
            <a:endParaRPr lang="en-GB" dirty="0"/>
          </a:p>
        </p:txBody>
      </p:sp>
      <p:pic>
        <p:nvPicPr>
          <p:cNvPr id="25" name="Obrázok 24" descr="Obrázok, na ktorom je text&#10;&#10;Automaticky generovaný popis">
            <a:extLst>
              <a:ext uri="{FF2B5EF4-FFF2-40B4-BE49-F238E27FC236}">
                <a16:creationId xmlns:a16="http://schemas.microsoft.com/office/drawing/2014/main" id="{7596473E-A82B-6015-FA3E-19237177B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953" y="16294"/>
            <a:ext cx="2310319" cy="2310319"/>
          </a:xfrm>
          <a:prstGeom prst="rect">
            <a:avLst/>
          </a:prstGeom>
        </p:spPr>
      </p:pic>
      <p:sp>
        <p:nvSpPr>
          <p:cNvPr id="26" name="BlokTextu 25">
            <a:extLst>
              <a:ext uri="{FF2B5EF4-FFF2-40B4-BE49-F238E27FC236}">
                <a16:creationId xmlns:a16="http://schemas.microsoft.com/office/drawing/2014/main" id="{BAD7FEA8-B855-BC49-C30B-5462004250EF}"/>
              </a:ext>
            </a:extLst>
          </p:cNvPr>
          <p:cNvSpPr txBox="1"/>
          <p:nvPr/>
        </p:nvSpPr>
        <p:spPr>
          <a:xfrm>
            <a:off x="10514852" y="2343596"/>
            <a:ext cx="2042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Advice</a:t>
            </a:r>
            <a:r>
              <a:rPr lang="sk-SK" dirty="0"/>
              <a:t> </a:t>
            </a:r>
            <a:r>
              <a:rPr lang="sk-SK" dirty="0" err="1"/>
              <a:t>Animals</a:t>
            </a:r>
            <a:endParaRPr lang="en-GB" dirty="0"/>
          </a:p>
        </p:txBody>
      </p:sp>
      <p:pic>
        <p:nvPicPr>
          <p:cNvPr id="28" name="Obrázok 27" descr="Obrázok, na ktorom je položky&#10;&#10;Automaticky generovaný popis">
            <a:extLst>
              <a:ext uri="{FF2B5EF4-FFF2-40B4-BE49-F238E27FC236}">
                <a16:creationId xmlns:a16="http://schemas.microsoft.com/office/drawing/2014/main" id="{46F18BC6-889D-1215-2C71-87FC0A204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19" y="4323036"/>
            <a:ext cx="4513312" cy="2515508"/>
          </a:xfrm>
          <a:prstGeom prst="rect">
            <a:avLst/>
          </a:prstGeom>
        </p:spPr>
      </p:pic>
      <p:sp>
        <p:nvSpPr>
          <p:cNvPr id="29" name="BlokTextu 28">
            <a:extLst>
              <a:ext uri="{FF2B5EF4-FFF2-40B4-BE49-F238E27FC236}">
                <a16:creationId xmlns:a16="http://schemas.microsoft.com/office/drawing/2014/main" id="{120EAFD3-5742-075B-76DA-18C0742B9673}"/>
              </a:ext>
            </a:extLst>
          </p:cNvPr>
          <p:cNvSpPr txBox="1"/>
          <p:nvPr/>
        </p:nvSpPr>
        <p:spPr>
          <a:xfrm>
            <a:off x="1254868" y="6396335"/>
            <a:ext cx="196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Challenges</a:t>
            </a:r>
            <a:endParaRPr lang="en-GB" dirty="0"/>
          </a:p>
        </p:txBody>
      </p:sp>
      <p:pic>
        <p:nvPicPr>
          <p:cNvPr id="31" name="Obrázok 30" descr="Obrázok, na ktorom je stena, vnútri&#10;&#10;Automaticky generovaný popis">
            <a:extLst>
              <a:ext uri="{FF2B5EF4-FFF2-40B4-BE49-F238E27FC236}">
                <a16:creationId xmlns:a16="http://schemas.microsoft.com/office/drawing/2014/main" id="{9E529BB9-F0C2-1E85-48E6-82FCF3458A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7"/>
          <a:stretch/>
        </p:blipFill>
        <p:spPr>
          <a:xfrm>
            <a:off x="5605854" y="1618234"/>
            <a:ext cx="3446338" cy="2752132"/>
          </a:xfrm>
          <a:prstGeom prst="rect">
            <a:avLst/>
          </a:prstGeom>
        </p:spPr>
      </p:pic>
      <p:sp>
        <p:nvSpPr>
          <p:cNvPr id="32" name="BlokTextu 31">
            <a:extLst>
              <a:ext uri="{FF2B5EF4-FFF2-40B4-BE49-F238E27FC236}">
                <a16:creationId xmlns:a16="http://schemas.microsoft.com/office/drawing/2014/main" id="{3B3508B6-9388-AD9E-0536-B320C822B7D1}"/>
              </a:ext>
            </a:extLst>
          </p:cNvPr>
          <p:cNvSpPr txBox="1"/>
          <p:nvPr/>
        </p:nvSpPr>
        <p:spPr>
          <a:xfrm>
            <a:off x="6033073" y="156020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solidFill>
                  <a:schemeClr val="bg1"/>
                </a:solidFill>
              </a:rPr>
              <a:t>Lip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Sync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528CF9CB-7A0F-AD33-4493-F57EFEC6F9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t="-1587" r="33847" b="1587"/>
          <a:stretch/>
        </p:blipFill>
        <p:spPr>
          <a:xfrm>
            <a:off x="7973151" y="5258692"/>
            <a:ext cx="1290646" cy="1468877"/>
          </a:xfrm>
          <a:prstGeom prst="rect">
            <a:avLst/>
          </a:prstGeom>
        </p:spPr>
      </p:pic>
      <p:sp>
        <p:nvSpPr>
          <p:cNvPr id="35" name="BlokTextu 34">
            <a:extLst>
              <a:ext uri="{FF2B5EF4-FFF2-40B4-BE49-F238E27FC236}">
                <a16:creationId xmlns:a16="http://schemas.microsoft.com/office/drawing/2014/main" id="{F0D88E4B-C587-04DB-81A3-CE2EDA0FCBB2}"/>
              </a:ext>
            </a:extLst>
          </p:cNvPr>
          <p:cNvSpPr txBox="1"/>
          <p:nvPr/>
        </p:nvSpPr>
        <p:spPr>
          <a:xfrm>
            <a:off x="7511799" y="4866867"/>
            <a:ext cx="164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Rage</a:t>
            </a:r>
            <a:r>
              <a:rPr lang="sk-SK" dirty="0"/>
              <a:t> Comics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358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7DFC5EA-D5F9-BC9E-2FC4-8226EE833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Know</a:t>
            </a:r>
            <a:r>
              <a:rPr lang="sk-SK" dirty="0"/>
              <a:t> </a:t>
            </a:r>
            <a:r>
              <a:rPr lang="sk-SK" dirty="0" err="1"/>
              <a:t>Your</a:t>
            </a:r>
            <a:r>
              <a:rPr lang="sk-SK" dirty="0"/>
              <a:t> </a:t>
            </a:r>
            <a:r>
              <a:rPr lang="sk-SK" dirty="0" err="1"/>
              <a:t>Meme</a:t>
            </a:r>
            <a:endParaRPr lang="en-GB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6886FD2-D23E-EF0F-904F-8ABFD9150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https://knowyourmeme.com/memes/hitlers-downfall-parodies</a:t>
            </a:r>
          </a:p>
        </p:txBody>
      </p:sp>
    </p:spTree>
    <p:extLst>
      <p:ext uri="{BB962C8B-B14F-4D97-AF65-F5344CB8AC3E}">
        <p14:creationId xmlns:p14="http://schemas.microsoft.com/office/powerpoint/2010/main" val="4127171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60FDAC7F-4935-76ED-11C0-F95D1118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Globalizácia </a:t>
            </a:r>
            <a:r>
              <a:rPr lang="sk-SK" dirty="0" err="1"/>
              <a:t>vs</a:t>
            </a:r>
            <a:r>
              <a:rPr lang="sk-SK" dirty="0"/>
              <a:t>. </a:t>
            </a:r>
            <a:r>
              <a:rPr lang="sk-SK" dirty="0" err="1"/>
              <a:t>glokalizácia</a:t>
            </a:r>
            <a:endParaRPr lang="en-GB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E3DC114-AD1A-9E40-9E08-4E02005C7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070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576B2C-ADE4-EEDD-B4DD-B2A93E3F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</a:t>
            </a:r>
            <a:endParaRPr lang="en-GB" dirty="0"/>
          </a:p>
        </p:txBody>
      </p:sp>
      <p:pic>
        <p:nvPicPr>
          <p:cNvPr id="5" name="Zástupný objekt pre obsah 4" descr="Obrázok, na ktorom je text&#10;&#10;Automaticky generovaný popis">
            <a:extLst>
              <a:ext uri="{FF2B5EF4-FFF2-40B4-BE49-F238E27FC236}">
                <a16:creationId xmlns:a16="http://schemas.microsoft.com/office/drawing/2014/main" id="{98121ECC-1493-DC21-6768-F3B3C85B1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8" y="939729"/>
            <a:ext cx="5547360" cy="4978539"/>
          </a:xfrm>
        </p:spPr>
      </p:pic>
      <p:pic>
        <p:nvPicPr>
          <p:cNvPr id="7" name="Obrázok 6" descr="Obrázok, na ktorom je text&#10;&#10;Automaticky generovaný popis">
            <a:extLst>
              <a:ext uri="{FF2B5EF4-FFF2-40B4-BE49-F238E27FC236}">
                <a16:creationId xmlns:a16="http://schemas.microsoft.com/office/drawing/2014/main" id="{7C4C9323-6E94-FE72-F6DD-5B5045C4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566" y="1400363"/>
            <a:ext cx="6130986" cy="405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22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0068059-9097-4F05-BA38-CDD7DBF77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image15.png">
            <a:extLst>
              <a:ext uri="{FF2B5EF4-FFF2-40B4-BE49-F238E27FC236}">
                <a16:creationId xmlns:a16="http://schemas.microsoft.com/office/drawing/2014/main" id="{E2C15B2E-1CB6-D03B-94D3-0E7EF63D318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53958" y="3762205"/>
            <a:ext cx="4854102" cy="2810503"/>
          </a:xfrm>
          <a:prstGeom prst="rect">
            <a:avLst/>
          </a:prstGeom>
          <a:ln/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9308A11C-D5FC-EE3D-A6D9-6E3A62BE19CE}"/>
              </a:ext>
            </a:extLst>
          </p:cNvPr>
          <p:cNvSpPr txBox="1"/>
          <p:nvPr/>
        </p:nvSpPr>
        <p:spPr>
          <a:xfrm>
            <a:off x="5308060" y="4151793"/>
            <a:ext cx="295254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What do the rules of the etiquette at the table and the Belarusian constitution have in common? One Belarusian family [Lukashenko family] doesn’t give a fuck about them at all.</a:t>
            </a:r>
          </a:p>
        </p:txBody>
      </p:sp>
      <p:pic>
        <p:nvPicPr>
          <p:cNvPr id="15" name="image7.png">
            <a:extLst>
              <a:ext uri="{FF2B5EF4-FFF2-40B4-BE49-F238E27FC236}">
                <a16:creationId xmlns:a16="http://schemas.microsoft.com/office/drawing/2014/main" id="{5E1D765B-5C04-14C1-1088-9C7602B8791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881131" y="294927"/>
            <a:ext cx="4105491" cy="3275557"/>
          </a:xfrm>
          <a:prstGeom prst="rect">
            <a:avLst/>
          </a:prstGeom>
          <a:ln/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3D1C722A-8A06-6B41-E82D-E3BB49362844}"/>
              </a:ext>
            </a:extLst>
          </p:cNvPr>
          <p:cNvSpPr txBox="1"/>
          <p:nvPr/>
        </p:nvSpPr>
        <p:spPr>
          <a:xfrm>
            <a:off x="3958805" y="462322"/>
            <a:ext cx="3603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Who put a goat on </a:t>
            </a:r>
            <a:r>
              <a:rPr lang="en-GB" dirty="0" err="1">
                <a:solidFill>
                  <a:schemeClr val="bg1"/>
                </a:solidFill>
              </a:rPr>
              <a:t>Repinski</a:t>
            </a:r>
            <a:r>
              <a:rPr lang="en-GB" dirty="0">
                <a:solidFill>
                  <a:schemeClr val="bg1"/>
                </a:solidFill>
              </a:rPr>
              <a:t>? (meaning “Who told on </a:t>
            </a:r>
            <a:r>
              <a:rPr lang="en-GB" dirty="0" err="1">
                <a:solidFill>
                  <a:schemeClr val="bg1"/>
                </a:solidFill>
              </a:rPr>
              <a:t>Repinski</a:t>
            </a:r>
            <a:r>
              <a:rPr lang="en-GB" dirty="0">
                <a:solidFill>
                  <a:schemeClr val="bg1"/>
                </a:solidFill>
              </a:rPr>
              <a:t>?”)</a:t>
            </a:r>
          </a:p>
        </p:txBody>
      </p:sp>
      <p:pic>
        <p:nvPicPr>
          <p:cNvPr id="18" name="image22.png">
            <a:extLst>
              <a:ext uri="{FF2B5EF4-FFF2-40B4-BE49-F238E27FC236}">
                <a16:creationId xmlns:a16="http://schemas.microsoft.com/office/drawing/2014/main" id="{BB1DDE20-6AA7-4716-3AD6-C10892CED1B8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53958" y="285292"/>
            <a:ext cx="2652372" cy="3275557"/>
          </a:xfrm>
          <a:prstGeom prst="rect">
            <a:avLst/>
          </a:prstGeom>
          <a:ln/>
        </p:spPr>
      </p:pic>
      <p:pic>
        <p:nvPicPr>
          <p:cNvPr id="19" name="image12.png">
            <a:extLst>
              <a:ext uri="{FF2B5EF4-FFF2-40B4-BE49-F238E27FC236}">
                <a16:creationId xmlns:a16="http://schemas.microsoft.com/office/drawing/2014/main" id="{6573BCD3-BFED-F076-8CF5-22FFC800D59B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414533" y="2462322"/>
            <a:ext cx="3323509" cy="3720796"/>
          </a:xfrm>
          <a:prstGeom prst="rect">
            <a:avLst/>
          </a:prstGeom>
          <a:ln/>
        </p:spPr>
      </p:pic>
      <p:sp>
        <p:nvSpPr>
          <p:cNvPr id="20" name="BlokTextu 19">
            <a:extLst>
              <a:ext uri="{FF2B5EF4-FFF2-40B4-BE49-F238E27FC236}">
                <a16:creationId xmlns:a16="http://schemas.microsoft.com/office/drawing/2014/main" id="{70F26B30-6650-1A87-5500-256B8E9202F6}"/>
              </a:ext>
            </a:extLst>
          </p:cNvPr>
          <p:cNvSpPr txBox="1"/>
          <p:nvPr/>
        </p:nvSpPr>
        <p:spPr>
          <a:xfrm>
            <a:off x="8414533" y="1787440"/>
            <a:ext cx="3349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dirty="0">
                <a:effectLst/>
                <a:latin typeface="+mj-lt"/>
                <a:ea typeface="Times New Roman" panose="02020603050405020304" pitchFamily="18" charset="0"/>
              </a:rPr>
              <a:t>Can you hear it, Clarice? It still smells of milk.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1653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FEDDFE-CAE3-2A7B-D524-BE2445C6C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Online </a:t>
            </a:r>
            <a:r>
              <a:rPr lang="sk-SK" dirty="0" err="1"/>
              <a:t>vs</a:t>
            </a:r>
            <a:r>
              <a:rPr lang="sk-SK" dirty="0"/>
              <a:t>. </a:t>
            </a:r>
            <a:r>
              <a:rPr lang="sk-SK" dirty="0" err="1"/>
              <a:t>offline</a:t>
            </a:r>
            <a:endParaRPr lang="en-GB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A346C05-87DF-7246-B4D0-601B1F7AB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014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82AE31-D988-4594-81F3-2985DF37D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2212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sk-SK" sz="2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Andrej </a:t>
            </a:r>
            <a:r>
              <a:rPr lang="sk-SK" sz="2400" b="0" i="1" u="none" strike="noStrike" baseline="0" dirty="0" err="1">
                <a:solidFill>
                  <a:schemeClr val="tx1">
                    <a:lumMod val="95000"/>
                  </a:schemeClr>
                </a:solidFill>
              </a:rPr>
              <a:t>Babiš</a:t>
            </a:r>
            <a:r>
              <a:rPr lang="sk-SK" sz="2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sk-SK" sz="2400" b="0" i="1" u="none" strike="noStrike" baseline="0" dirty="0" err="1">
                <a:solidFill>
                  <a:schemeClr val="tx1">
                    <a:lumMod val="95000"/>
                  </a:schemeClr>
                </a:solidFill>
              </a:rPr>
              <a:t>potká</a:t>
            </a:r>
            <a:r>
              <a:rPr lang="sk-SK" sz="2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sk-SK" sz="2400" b="0" i="1" u="none" strike="noStrike" baseline="0" dirty="0" err="1">
                <a:solidFill>
                  <a:schemeClr val="tx1">
                    <a:lumMod val="95000"/>
                  </a:schemeClr>
                </a:solidFill>
              </a:rPr>
              <a:t>kouzelného</a:t>
            </a:r>
            <a:r>
              <a:rPr lang="sk-SK" sz="2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sk-SK" sz="2400" b="0" i="1" u="none" strike="noStrike" baseline="0" dirty="0" err="1">
                <a:solidFill>
                  <a:schemeClr val="tx1">
                    <a:lumMod val="95000"/>
                  </a:schemeClr>
                </a:solidFill>
              </a:rPr>
              <a:t>dědečka</a:t>
            </a:r>
            <a:r>
              <a:rPr lang="sk-SK" sz="2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 a </a:t>
            </a:r>
            <a:r>
              <a:rPr lang="sk-SK" sz="2400" b="0" i="1" u="none" strike="noStrike" baseline="0" dirty="0" err="1">
                <a:solidFill>
                  <a:schemeClr val="tx1">
                    <a:lumMod val="95000"/>
                  </a:schemeClr>
                </a:solidFill>
              </a:rPr>
              <a:t>povídá</a:t>
            </a:r>
            <a:r>
              <a:rPr lang="sk-SK" sz="2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 mu:</a:t>
            </a:r>
          </a:p>
          <a:p>
            <a:pPr marL="0" indent="0" algn="l">
              <a:buNone/>
            </a:pPr>
            <a:r>
              <a:rPr lang="sk-SK" sz="2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„</a:t>
            </a:r>
            <a:r>
              <a:rPr lang="sk-SK" sz="2400" b="0" i="1" u="none" strike="noStrike" baseline="0" dirty="0" err="1">
                <a:solidFill>
                  <a:schemeClr val="tx1">
                    <a:lumMod val="95000"/>
                  </a:schemeClr>
                </a:solidFill>
              </a:rPr>
              <a:t>Já</a:t>
            </a:r>
            <a:r>
              <a:rPr lang="sk-SK" sz="2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 by som chcel </a:t>
            </a:r>
            <a:r>
              <a:rPr lang="sk-SK" sz="2400" b="0" i="1" u="none" strike="noStrike" baseline="0" dirty="0" err="1">
                <a:solidFill>
                  <a:schemeClr val="tx1">
                    <a:lumMod val="95000"/>
                  </a:schemeClr>
                </a:solidFill>
              </a:rPr>
              <a:t>být</a:t>
            </a:r>
            <a:r>
              <a:rPr lang="sk-SK" sz="2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 ministrom!“ </a:t>
            </a:r>
            <a:r>
              <a:rPr lang="sk-SK" sz="2400" b="0" i="1" u="none" strike="noStrike" baseline="0" dirty="0" err="1">
                <a:solidFill>
                  <a:schemeClr val="tx1">
                    <a:lumMod val="95000"/>
                  </a:schemeClr>
                </a:solidFill>
              </a:rPr>
              <a:t>Dědeček</a:t>
            </a:r>
            <a:r>
              <a:rPr lang="sk-SK" sz="2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 mu </a:t>
            </a:r>
            <a:r>
              <a:rPr lang="sk-SK" sz="2400" b="0" i="1" u="none" strike="noStrike" baseline="0" dirty="0" err="1">
                <a:solidFill>
                  <a:schemeClr val="tx1">
                    <a:lumMod val="95000"/>
                  </a:schemeClr>
                </a:solidFill>
              </a:rPr>
              <a:t>odpoví</a:t>
            </a:r>
            <a:r>
              <a:rPr lang="sk-SK" sz="2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:</a:t>
            </a:r>
          </a:p>
          <a:p>
            <a:pPr marL="0" indent="0" algn="l">
              <a:buNone/>
            </a:pPr>
            <a:r>
              <a:rPr lang="sk-SK" sz="2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„Jak si </a:t>
            </a:r>
            <a:r>
              <a:rPr lang="sk-SK" sz="2400" b="0" i="1" u="none" strike="noStrike" baseline="0" dirty="0" err="1">
                <a:solidFill>
                  <a:schemeClr val="tx1">
                    <a:lumMod val="95000"/>
                  </a:schemeClr>
                </a:solidFill>
              </a:rPr>
              <a:t>přeješ</a:t>
            </a:r>
            <a:r>
              <a:rPr lang="sk-SK" sz="2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…“</a:t>
            </a:r>
          </a:p>
          <a:p>
            <a:pPr marL="0" indent="0" algn="l">
              <a:buNone/>
            </a:pPr>
            <a:r>
              <a:rPr lang="sk-SK" sz="2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A z </a:t>
            </a:r>
            <a:r>
              <a:rPr lang="sk-SK" sz="2400" b="0" i="1" u="none" strike="noStrike" baseline="0" dirty="0" err="1">
                <a:solidFill>
                  <a:schemeClr val="tx1">
                    <a:lumMod val="95000"/>
                  </a:schemeClr>
                </a:solidFill>
              </a:rPr>
              <a:t>Babiše</a:t>
            </a:r>
            <a:r>
              <a:rPr lang="sk-SK" sz="2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 je mini strom.“</a:t>
            </a:r>
          </a:p>
          <a:p>
            <a:pPr marL="0" indent="0" algn="r">
              <a:buNone/>
            </a:pPr>
            <a:r>
              <a:rPr lang="sk-SK" sz="1400" b="0" i="0" u="none" strike="noStrike" baseline="0" dirty="0">
                <a:solidFill>
                  <a:schemeClr val="tx1">
                    <a:lumMod val="95000"/>
                  </a:schemeClr>
                </a:solidFill>
              </a:rPr>
              <a:t>Muž, 26 rokov, jar 2014</a:t>
            </a:r>
            <a:endParaRPr lang="sk-SK" sz="1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3FB39E-8B0B-47DD-AD7A-085FBFFAE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156" b="141"/>
          <a:stretch/>
        </p:blipFill>
        <p:spPr>
          <a:xfrm>
            <a:off x="7060677" y="437459"/>
            <a:ext cx="4037818" cy="573950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992494C-2ACF-4412-A0CF-D348A2EF2370}"/>
              </a:ext>
            </a:extLst>
          </p:cNvPr>
          <p:cNvSpPr txBox="1"/>
          <p:nvPr/>
        </p:nvSpPr>
        <p:spPr>
          <a:xfrm>
            <a:off x="7060677" y="6235875"/>
            <a:ext cx="4581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0" i="1" u="none" strike="noStrike" baseline="0" dirty="0" err="1">
                <a:solidFill>
                  <a:schemeClr val="bg2"/>
                </a:solidFill>
              </a:rPr>
              <a:t>Sajfa</a:t>
            </a:r>
            <a:r>
              <a:rPr lang="sk-SK" sz="1400" b="0" i="1" u="none" strike="noStrike" baseline="0" dirty="0">
                <a:solidFill>
                  <a:schemeClr val="bg2"/>
                </a:solidFill>
              </a:rPr>
              <a:t>, profil na FB</a:t>
            </a:r>
            <a:r>
              <a:rPr lang="fr-FR" sz="1400" b="0" i="0" u="none" strike="noStrike" baseline="0" dirty="0">
                <a:solidFill>
                  <a:schemeClr val="bg2"/>
                </a:solidFill>
              </a:rPr>
              <a:t>. Publikované 3. 12. 2015.</a:t>
            </a:r>
            <a:endParaRPr lang="sk-SK" sz="1400" dirty="0">
              <a:solidFill>
                <a:schemeClr val="bg2"/>
              </a:solidFill>
            </a:endParaRP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E713F9C-6A86-047A-2857-DAC4B1CEF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375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C5E5AB-8BE0-4CDC-A923-50CE2CFF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>
              <a:solidFill>
                <a:schemeClr val="bg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12350B-7206-4CCC-87B4-416A3A03F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„Chodím do pneuservisu, kde šéf toho pneuservisu zbiera vtipy tohto rangu.</a:t>
            </a:r>
            <a:r>
              <a:rPr lang="cs-CZ" sz="2400" dirty="0">
                <a:solidFill>
                  <a:schemeClr val="tx1">
                    <a:lumMod val="9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A na jednej stene ich má vytlačené z internetu. Vždycky keď má nový, nalepí.</a:t>
            </a:r>
            <a:r>
              <a:rPr lang="cs-CZ" sz="2400" dirty="0">
                <a:solidFill>
                  <a:schemeClr val="tx1">
                    <a:lumMod val="9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Takže ja keď tam prídem meniť pneumatiky, a to chodím ako firemné autá tam</a:t>
            </a:r>
            <a:r>
              <a:rPr lang="cs-CZ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 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prezúvať. Tak vždycky pozerám, čo má nové a vždycky, a keď sa mi nejaký ľúbi,</a:t>
            </a:r>
            <a:r>
              <a:rPr lang="cs-CZ" sz="2400" dirty="0">
                <a:solidFill>
                  <a:schemeClr val="tx1">
                    <a:lumMod val="9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tak si ho ako odfotím. A on to tam furt má vycapené a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posledne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 som tam videl</a:t>
            </a:r>
            <a:r>
              <a:rPr lang="cs-CZ" sz="2400" dirty="0">
                <a:solidFill>
                  <a:schemeClr val="tx1">
                    <a:lumMod val="9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cs-CZ" sz="2400" i="1" dirty="0">
                <a:solidFill>
                  <a:schemeClr val="tx1">
                    <a:lumMod val="95000"/>
                  </a:schemeClr>
                </a:solidFill>
                <a:ea typeface="Calibri" panose="020F0502020204030204" pitchFamily="34" charset="0"/>
              </a:rPr>
              <a:t>f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ór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, jak prišla susedka ku susedke a tá mala zapnutý televízor a na obrazovke bol</a:t>
            </a:r>
            <a:r>
              <a:rPr lang="cs-CZ" sz="2400" dirty="0">
                <a:solidFill>
                  <a:schemeClr val="tx1">
                    <a:lumMod val="9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Fico. A tá susedka hovorí susedke: Aj vy máte taký hnusný obraz?“</a:t>
            </a:r>
          </a:p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1400" b="0" i="0" u="none" strike="noStrike" baseline="0" dirty="0">
                <a:solidFill>
                  <a:schemeClr val="tx1">
                    <a:lumMod val="95000"/>
                  </a:schemeClr>
                </a:solidFill>
              </a:rPr>
              <a:t>Alexander, </a:t>
            </a:r>
            <a:r>
              <a:rPr lang="sk-SK" sz="1400" b="0" i="0" u="none" strike="noStrike" baseline="0" dirty="0" err="1">
                <a:solidFill>
                  <a:schemeClr val="tx1">
                    <a:lumMod val="95000"/>
                  </a:schemeClr>
                </a:solidFill>
              </a:rPr>
              <a:t>nar</a:t>
            </a:r>
            <a:r>
              <a:rPr lang="sk-SK" sz="1400" b="0" i="0" u="none" strike="noStrike" baseline="0" dirty="0">
                <a:solidFill>
                  <a:schemeClr val="tx1">
                    <a:lumMod val="95000"/>
                  </a:schemeClr>
                </a:solidFill>
              </a:rPr>
              <a:t>. 1954, SR, 8. 12. 2014</a:t>
            </a:r>
            <a:endParaRPr lang="cs-CZ" sz="1400" dirty="0">
              <a:solidFill>
                <a:schemeClr val="tx1">
                  <a:lumMod val="95000"/>
                </a:schemeClr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083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79E12B-BFE5-4FF8-B096-A8941003A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F5D425-78B3-4C56-BCDD-996C52248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066" y="248153"/>
            <a:ext cx="11325452" cy="2778877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0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„Husák, </a:t>
            </a:r>
            <a:r>
              <a:rPr lang="sk-SK" sz="20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Štrougal</a:t>
            </a:r>
            <a:r>
              <a:rPr lang="sk-SK" sz="20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 a kolektív mali nejaké peniaze a chceli ich rozdeliť, tak išli najprv do škôl. Odišli, žiadne peniaze školám nedali. Potom išli do domu dôchodcov. Pozreli sa, zlé podmienky, tak ako v školách, odišli a peniaze žiadne nedali. A prišli do väznice a ešte neboli ani dnu a už povedali:</a:t>
            </a:r>
            <a:br>
              <a:rPr lang="sk-SK" sz="20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</a:br>
            <a:r>
              <a:rPr lang="sk-SK" sz="20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‚Koľko</a:t>
            </a:r>
            <a:r>
              <a:rPr lang="cs-CZ" sz="2000" dirty="0">
                <a:solidFill>
                  <a:schemeClr val="tx1">
                    <a:lumMod val="9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sk-SK" sz="20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potrebujete na zlepšenie podmienok Tak dali peniaze, ani dnu nešli. A </a:t>
            </a:r>
            <a:r>
              <a:rPr lang="sk-SK" sz="20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Štrougal</a:t>
            </a:r>
            <a:r>
              <a:rPr lang="sk-SK" sz="20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 hovorí:</a:t>
            </a:r>
            <a:br>
              <a:rPr lang="cs-CZ" sz="20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</a:br>
            <a:r>
              <a:rPr lang="sk-SK" sz="20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‚Ty počuj a to čo robíš? Však do škôl si nedal, do domu dôchodcov </a:t>
            </a:r>
            <a:r>
              <a:rPr lang="sk-SK" sz="20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nie.ʻ</a:t>
            </a:r>
            <a:br>
              <a:rPr lang="cs-CZ" sz="20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</a:br>
            <a:r>
              <a:rPr lang="sk-SK" sz="20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‚No pozri sa, tam už nepôjdeme do školy, ani do domu dôchodcov.</a:t>
            </a:r>
            <a:br>
              <a:rPr lang="cs-CZ" sz="2000" dirty="0">
                <a:solidFill>
                  <a:schemeClr val="tx1">
                    <a:lumMod val="95000"/>
                  </a:schemeClr>
                </a:solidFill>
                <a:ea typeface="Calibri" panose="020F0502020204030204" pitchFamily="34" charset="0"/>
              </a:rPr>
            </a:br>
            <a:r>
              <a:rPr lang="sk-SK" sz="20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Ale do väzenia sa môžeme stále dostať. Tam treba </a:t>
            </a:r>
            <a:r>
              <a:rPr lang="sk-SK" sz="20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zlepšiť.ʻ</a:t>
            </a:r>
            <a:r>
              <a:rPr lang="sk-SK" sz="20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“</a:t>
            </a:r>
            <a:br>
              <a:rPr lang="sk-SK" sz="20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</a:br>
            <a:r>
              <a:rPr lang="sk-SK" sz="20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								          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Katarína, </a:t>
            </a:r>
            <a:r>
              <a:rPr lang="sk-SK" sz="1600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nar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. 1952, SR, 9. 8. 2014.</a:t>
            </a:r>
            <a:endParaRPr lang="cs-CZ" sz="1600" dirty="0">
              <a:solidFill>
                <a:schemeClr val="tx1">
                  <a:lumMod val="95000"/>
                </a:schemeClr>
              </a:solidFill>
              <a:effectLst/>
              <a:ea typeface="Calibri" panose="020F0502020204030204" pitchFamily="34" charset="0"/>
            </a:endParaRPr>
          </a:p>
          <a:p>
            <a:endParaRPr lang="sk-SK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C99A44-D653-40BB-85A1-49A986684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169" b="255"/>
          <a:stretch/>
        </p:blipFill>
        <p:spPr>
          <a:xfrm>
            <a:off x="430066" y="3119748"/>
            <a:ext cx="4216497" cy="312231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5CB48CD-E9D4-47F8-AD3A-2372B0A41944}"/>
              </a:ext>
            </a:extLst>
          </p:cNvPr>
          <p:cNvSpPr txBox="1"/>
          <p:nvPr/>
        </p:nvSpPr>
        <p:spPr>
          <a:xfrm>
            <a:off x="355503" y="6334780"/>
            <a:ext cx="3302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Pankrác </a:t>
            </a:r>
            <a:r>
              <a:rPr lang="sk-SK" sz="1400" b="0" i="1" u="none" strike="noStrike" baseline="0" dirty="0" err="1">
                <a:solidFill>
                  <a:schemeClr val="tx1">
                    <a:lumMod val="95000"/>
                  </a:schemeClr>
                </a:solidFill>
              </a:rPr>
              <a:t>vs</a:t>
            </a:r>
            <a:r>
              <a:rPr lang="sk-SK" sz="1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. </a:t>
            </a:r>
            <a:r>
              <a:rPr lang="sk-SK" sz="1400" b="0" i="1" u="none" strike="noStrike" baseline="0" dirty="0" err="1">
                <a:solidFill>
                  <a:schemeClr val="tx1">
                    <a:lumMod val="95000"/>
                  </a:schemeClr>
                </a:solidFill>
              </a:rPr>
              <a:t>Strahov</a:t>
            </a:r>
            <a:r>
              <a:rPr lang="sk-SK" sz="1400" b="0" i="0" u="none" strike="noStrike" baseline="0" dirty="0">
                <a:solidFill>
                  <a:schemeClr val="tx1">
                    <a:lumMod val="95000"/>
                  </a:schemeClr>
                </a:solidFill>
              </a:rPr>
              <a:t>. Zo sociálnej siete Facebook, príspevok vložený 22. 10. 2013</a:t>
            </a:r>
            <a:r>
              <a:rPr lang="sk-SK" sz="1400" b="1" i="0" u="none" strike="noStrike" baseline="0" dirty="0">
                <a:solidFill>
                  <a:schemeClr val="tx1">
                    <a:lumMod val="95000"/>
                  </a:schemeClr>
                </a:solidFill>
              </a:rPr>
              <a:t>.</a:t>
            </a:r>
            <a:endParaRPr lang="sk-SK" sz="1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7219C83-0EBE-4C14-AD97-83133DB634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86"/>
          <a:stretch/>
        </p:blipFill>
        <p:spPr>
          <a:xfrm>
            <a:off x="6277207" y="3144002"/>
            <a:ext cx="5349971" cy="272052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C0582FB-1A47-4581-8DF8-C6900F2E0FB3}"/>
              </a:ext>
            </a:extLst>
          </p:cNvPr>
          <p:cNvSpPr txBox="1"/>
          <p:nvPr/>
        </p:nvSpPr>
        <p:spPr>
          <a:xfrm>
            <a:off x="6161922" y="5965448"/>
            <a:ext cx="55968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1400" b="0" i="0" u="none" strike="noStrike" baseline="0" dirty="0">
                <a:solidFill>
                  <a:schemeClr val="tx1">
                    <a:lumMod val="95000"/>
                  </a:schemeClr>
                </a:solidFill>
              </a:rPr>
              <a:t>Reakcia v diskusii na článok </a:t>
            </a:r>
            <a:r>
              <a:rPr lang="sk-SK" sz="1400" b="0" i="1" u="none" strike="noStrike" baseline="0" dirty="0" err="1">
                <a:solidFill>
                  <a:schemeClr val="tx1">
                    <a:lumMod val="95000"/>
                  </a:schemeClr>
                </a:solidFill>
              </a:rPr>
              <a:t>Studenti</a:t>
            </a:r>
            <a:r>
              <a:rPr lang="sk-SK" sz="1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sk-SK" sz="1400" b="0" i="1" u="none" strike="noStrike" baseline="0" dirty="0" err="1">
                <a:solidFill>
                  <a:schemeClr val="tx1">
                    <a:lumMod val="95000"/>
                  </a:schemeClr>
                </a:solidFill>
              </a:rPr>
              <a:t>bydlící</a:t>
            </a:r>
            <a:r>
              <a:rPr lang="sk-SK" sz="1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 na </a:t>
            </a:r>
            <a:r>
              <a:rPr lang="sk-SK" sz="1400" b="0" i="1" u="none" strike="noStrike" baseline="0" dirty="0" err="1">
                <a:solidFill>
                  <a:schemeClr val="tx1">
                    <a:lumMod val="95000"/>
                  </a:schemeClr>
                </a:solidFill>
              </a:rPr>
              <a:t>strahově</a:t>
            </a:r>
            <a:r>
              <a:rPr lang="sk-SK" sz="1400" b="0" i="1" u="none" strike="noStrike" baseline="0" dirty="0">
                <a:solidFill>
                  <a:schemeClr val="tx1">
                    <a:lumMod val="95000"/>
                  </a:schemeClr>
                </a:solidFill>
              </a:rPr>
              <a:t>... </a:t>
            </a:r>
            <a:r>
              <a:rPr lang="sk-SK" sz="1400" b="0" i="0" u="none" strike="noStrike" baseline="0" dirty="0">
                <a:solidFill>
                  <a:schemeClr val="tx1">
                    <a:lumMod val="95000"/>
                  </a:schemeClr>
                </a:solidFill>
              </a:rPr>
              <a:t>Dostupné z:</a:t>
            </a:r>
          </a:p>
          <a:p>
            <a:pPr algn="l"/>
            <a:r>
              <a:rPr lang="it-IT" sz="1400" b="0" i="0" u="none" strike="noStrike" baseline="0" dirty="0">
                <a:solidFill>
                  <a:schemeClr val="tx1">
                    <a:lumMod val="95000"/>
                  </a:schemeClr>
                </a:solidFill>
              </a:rPr>
              <a:t>http://www.lidovky.cz/diskuse.aspx?iddiskuse=A131025_163340_ln_domov_vsv, cit. 22. 4. 2015.</a:t>
            </a:r>
            <a:endParaRPr lang="sk-SK" sz="14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94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3E457C-85D7-4A3A-B745-73F96A76F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/>
              <a:t>Slender</a:t>
            </a:r>
            <a:r>
              <a:rPr lang="sk-SK" dirty="0"/>
              <a:t> Man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E522134-4ED5-46DE-9672-B725919398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963CDB52-F348-4AF9-8527-283D7F8993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510" y="1511259"/>
            <a:ext cx="3812187" cy="2623301"/>
          </a:xfrm>
        </p:spPr>
      </p:pic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76063A8-6E2C-4623-9A75-371BD3C10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81395" y="5589790"/>
            <a:ext cx="6345098" cy="1747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Chess</a:t>
            </a:r>
            <a:r>
              <a:rPr lang="sk-SK" sz="2000" dirty="0"/>
              <a:t>, S. – </a:t>
            </a:r>
            <a:r>
              <a:rPr lang="sk-SK" sz="2000" dirty="0" err="1"/>
              <a:t>Newsom</a:t>
            </a:r>
            <a:r>
              <a:rPr lang="sk-SK" sz="2000" dirty="0"/>
              <a:t>, E.: </a:t>
            </a:r>
            <a:r>
              <a:rPr lang="en-US" sz="2000" dirty="0"/>
              <a:t> </a:t>
            </a:r>
            <a:r>
              <a:rPr lang="en-US" sz="2000" i="1" dirty="0"/>
              <a:t>Folklore, Horror Stories, and the Slender Man:</a:t>
            </a:r>
            <a:r>
              <a:rPr lang="sk-SK" sz="2000" i="1" dirty="0"/>
              <a:t> </a:t>
            </a:r>
            <a:r>
              <a:rPr lang="en-US" sz="2000" i="1" dirty="0"/>
              <a:t>The</a:t>
            </a:r>
            <a:r>
              <a:rPr lang="sk-SK" sz="2000" i="1" dirty="0"/>
              <a:t> </a:t>
            </a:r>
            <a:r>
              <a:rPr lang="en-US" sz="2000" i="1" dirty="0"/>
              <a:t>Development of an Internet Mythology</a:t>
            </a:r>
            <a:r>
              <a:rPr lang="sk-SK" sz="2000" i="1" dirty="0"/>
              <a:t>. </a:t>
            </a:r>
            <a:r>
              <a:rPr lang="sk-SK" sz="2000" dirty="0" err="1"/>
              <a:t>Springer</a:t>
            </a:r>
            <a:r>
              <a:rPr lang="sk-SK" sz="2000" dirty="0"/>
              <a:t>, 2014.</a:t>
            </a:r>
            <a:endParaRPr lang="cs-CZ" sz="2000" dirty="0"/>
          </a:p>
        </p:txBody>
      </p:sp>
      <p:pic>
        <p:nvPicPr>
          <p:cNvPr id="8" name="Obrázok 7" descr="Obrázok, na ktorom je exteriér, osoba, stojaci, oblek&#10;&#10;Automaticky generovaný popis">
            <a:extLst>
              <a:ext uri="{FF2B5EF4-FFF2-40B4-BE49-F238E27FC236}">
                <a16:creationId xmlns:a16="http://schemas.microsoft.com/office/drawing/2014/main" id="{13DB30B4-322F-2FF0-2657-C9A39A8CE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2" y="2717510"/>
            <a:ext cx="2512334" cy="3775365"/>
          </a:xfrm>
          <a:prstGeom prst="rect">
            <a:avLst/>
          </a:prstGeom>
        </p:spPr>
      </p:pic>
      <p:pic>
        <p:nvPicPr>
          <p:cNvPr id="11" name="Obrázok 10" descr="Obrázok, na ktorom je stena, vnútri, stojaci, čierny&#10;&#10;Automaticky generovaný popis">
            <a:extLst>
              <a:ext uri="{FF2B5EF4-FFF2-40B4-BE49-F238E27FC236}">
                <a16:creationId xmlns:a16="http://schemas.microsoft.com/office/drawing/2014/main" id="{73F35FF6-75C5-539B-1F1A-6F6C9D285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3" y="460004"/>
            <a:ext cx="3195536" cy="4260715"/>
          </a:xfrm>
          <a:prstGeom prst="rect">
            <a:avLst/>
          </a:prstGeom>
        </p:spPr>
      </p:pic>
      <p:pic>
        <p:nvPicPr>
          <p:cNvPr id="13" name="Obrázok 12" descr="Obrázok, na ktorom je osoba, exteriér, stojaci&#10;&#10;Automaticky generovaný popis">
            <a:extLst>
              <a:ext uri="{FF2B5EF4-FFF2-40B4-BE49-F238E27FC236}">
                <a16:creationId xmlns:a16="http://schemas.microsoft.com/office/drawing/2014/main" id="{12F081D0-FB3A-5A13-9974-324B8CAE0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606" y="3621468"/>
            <a:ext cx="2523884" cy="16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87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accent6">
                <a:lumMod val="75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EA89E9-D57D-E857-33AD-73D217FDF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Čo si predstavíte pod pojmom online </a:t>
            </a:r>
            <a:r>
              <a:rPr lang="sk-SK" dirty="0" err="1">
                <a:solidFill>
                  <a:schemeClr val="tx1">
                    <a:lumMod val="95000"/>
                  </a:schemeClr>
                </a:solidFill>
              </a:rPr>
              <a:t>folklore</a:t>
            </a:r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? 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7B4F4F90-E2CA-46DB-24A8-83D3020FA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18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154213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01CAC5-8767-705D-303B-B1B5809E6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Literatúra</a:t>
            </a:r>
            <a:endParaRPr lang="en-GB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A8269BC-7809-CB43-1B1A-FCA949DD04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270391" y="2081932"/>
            <a:ext cx="9651217" cy="36420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9044" rIns="0" bIns="19044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1" indent="0">
              <a:buNone/>
            </a:pP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en-US" sz="2000" b="0" i="0" u="none" strike="noStrike" baseline="0" dirty="0" err="1">
                <a:solidFill>
                  <a:schemeClr val="bg1"/>
                </a:solidFill>
              </a:rPr>
              <a:t>Kõiva</a:t>
            </a:r>
            <a:r>
              <a:rPr lang="en-US" sz="2000" b="0" i="0" u="none" strike="noStrike" baseline="0" dirty="0">
                <a:solidFill>
                  <a:schemeClr val="bg1"/>
                </a:solidFill>
              </a:rPr>
              <a:t>, Mare – </a:t>
            </a:r>
            <a:r>
              <a:rPr lang="en-US" sz="2000" b="0" i="0" u="none" strike="noStrike" baseline="0" dirty="0" err="1">
                <a:solidFill>
                  <a:schemeClr val="bg1"/>
                </a:solidFill>
              </a:rPr>
              <a:t>Vesik</a:t>
            </a:r>
            <a:r>
              <a:rPr lang="en-US" sz="2000" b="0" i="0" u="none" strike="noStrike" baseline="0" dirty="0">
                <a:solidFill>
                  <a:schemeClr val="bg1"/>
                </a:solidFill>
              </a:rPr>
              <a:t>, </a:t>
            </a:r>
            <a:r>
              <a:rPr lang="en-US" sz="2000" b="0" i="0" u="none" strike="noStrike" baseline="0" dirty="0" err="1">
                <a:solidFill>
                  <a:schemeClr val="bg1"/>
                </a:solidFill>
              </a:rPr>
              <a:t>Liisa</a:t>
            </a:r>
            <a:r>
              <a:rPr lang="en-US" sz="2000" b="0" i="0" u="none" strike="noStrike" baseline="0" dirty="0">
                <a:solidFill>
                  <a:schemeClr val="bg1"/>
                </a:solidFill>
              </a:rPr>
              <a:t>: Contemporary Folklore, Internet and </a:t>
            </a:r>
            <a:r>
              <a:rPr lang="en-US" sz="2000" b="0" i="0" u="none" strike="noStrike" baseline="0" dirty="0" err="1">
                <a:solidFill>
                  <a:schemeClr val="bg1"/>
                </a:solidFill>
              </a:rPr>
              <a:t>Communitites</a:t>
            </a:r>
            <a:r>
              <a:rPr lang="en-US" sz="2000" b="0" i="0" u="none" strike="noStrike" baseline="0" dirty="0">
                <a:solidFill>
                  <a:schemeClr val="bg1"/>
                </a:solidFill>
              </a:rPr>
              <a:t> at the</a:t>
            </a:r>
            <a:r>
              <a:rPr lang="cs-CZ" sz="2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2000" b="0" i="0" u="none" strike="noStrike" baseline="0" dirty="0">
                <a:solidFill>
                  <a:schemeClr val="bg1"/>
                </a:solidFill>
              </a:rPr>
              <a:t>beginning of the 21st Century. In: </a:t>
            </a:r>
            <a:r>
              <a:rPr lang="en-US" sz="2000" b="0" i="0" u="none" strike="noStrike" baseline="0" dirty="0" err="1">
                <a:solidFill>
                  <a:schemeClr val="bg1"/>
                </a:solidFill>
              </a:rPr>
              <a:t>Kõiva</a:t>
            </a:r>
            <a:r>
              <a:rPr lang="en-US" sz="2000" b="0" i="0" u="none" strike="noStrike" baseline="0" dirty="0">
                <a:solidFill>
                  <a:schemeClr val="bg1"/>
                </a:solidFill>
              </a:rPr>
              <a:t>, Mare (ed.): </a:t>
            </a:r>
            <a:r>
              <a:rPr lang="en-US" sz="2000" b="0" i="1" u="none" strike="noStrike" baseline="0" dirty="0">
                <a:solidFill>
                  <a:schemeClr val="bg1"/>
                </a:solidFill>
              </a:rPr>
              <a:t>Media &amp; Folklore. Contemporary</a:t>
            </a:r>
            <a:r>
              <a:rPr lang="cs-CZ" sz="2000" b="0" i="1" u="none" strike="noStrike" baseline="0" dirty="0">
                <a:solidFill>
                  <a:schemeClr val="bg1"/>
                </a:solidFill>
              </a:rPr>
              <a:t> </a:t>
            </a:r>
            <a:r>
              <a:rPr lang="sk-SK" sz="2000" b="0" i="1" u="none" strike="noStrike" baseline="0" dirty="0" err="1">
                <a:solidFill>
                  <a:schemeClr val="bg1"/>
                </a:solidFill>
              </a:rPr>
              <a:t>Folklore</a:t>
            </a:r>
            <a:r>
              <a:rPr lang="sk-SK" sz="2000" b="0" i="1" u="none" strike="noStrike" baseline="0" dirty="0">
                <a:solidFill>
                  <a:schemeClr val="bg1"/>
                </a:solidFill>
              </a:rPr>
              <a:t> IV</a:t>
            </a:r>
            <a:r>
              <a:rPr lang="sk-SK" sz="2000" b="0" i="0" u="none" strike="noStrike" baseline="0" dirty="0">
                <a:solidFill>
                  <a:schemeClr val="bg1"/>
                </a:solidFill>
              </a:rPr>
              <a:t>. </a:t>
            </a:r>
            <a:r>
              <a:rPr lang="sk-SK" sz="2000" b="0" i="0" u="none" strike="noStrike" baseline="0" dirty="0" err="1">
                <a:solidFill>
                  <a:schemeClr val="bg1"/>
                </a:solidFill>
              </a:rPr>
              <a:t>Tartu</a:t>
            </a:r>
            <a:r>
              <a:rPr lang="sk-SK" sz="2000" b="0" i="0" u="none" strike="noStrike" baseline="0" dirty="0">
                <a:solidFill>
                  <a:schemeClr val="bg1"/>
                </a:solidFill>
              </a:rPr>
              <a:t>: ELM </a:t>
            </a:r>
            <a:r>
              <a:rPr lang="sk-SK" sz="2000" b="0" i="0" u="none" strike="noStrike" baseline="0" dirty="0" err="1">
                <a:solidFill>
                  <a:schemeClr val="bg1"/>
                </a:solidFill>
              </a:rPr>
              <a:t>Scholarly</a:t>
            </a:r>
            <a:r>
              <a:rPr lang="sk-SK" sz="2000" b="0" i="0" u="none" strike="noStrike" baseline="0" dirty="0">
                <a:solidFill>
                  <a:schemeClr val="bg1"/>
                </a:solidFill>
              </a:rPr>
              <a:t> Press, 2009, s. 98. Dostupné z: http://www.folklore.ee/rl/pubte/ee/cf/cf4/CF4_Koiva_ Vesik.pdf. </a:t>
            </a:r>
          </a:p>
          <a:p>
            <a:pPr marL="457200" lvl="1" indent="0">
              <a:buNone/>
            </a:pPr>
            <a:endParaRPr lang="sk-SK" altLang="en-US" sz="2000" dirty="0">
              <a:solidFill>
                <a:schemeClr val="bg1"/>
              </a:solidFill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sk-SK" sz="2000" dirty="0" err="1">
                <a:solidFill>
                  <a:schemeClr val="bg1"/>
                </a:solidFill>
              </a:rPr>
              <a:t>Shifman</a:t>
            </a:r>
            <a:r>
              <a:rPr lang="sk-SK" sz="2000" dirty="0">
                <a:solidFill>
                  <a:schemeClr val="bg1"/>
                </a:solidFill>
              </a:rPr>
              <a:t>, </a:t>
            </a:r>
            <a:r>
              <a:rPr lang="sk-SK" sz="2000" dirty="0" err="1">
                <a:solidFill>
                  <a:schemeClr val="bg1"/>
                </a:solidFill>
              </a:rPr>
              <a:t>Limor</a:t>
            </a:r>
            <a:r>
              <a:rPr lang="sk-SK" sz="2000" dirty="0">
                <a:solidFill>
                  <a:schemeClr val="bg1"/>
                </a:solidFill>
              </a:rPr>
              <a:t>: </a:t>
            </a:r>
            <a:r>
              <a:rPr lang="sk-SK" sz="2000" dirty="0" err="1">
                <a:solidFill>
                  <a:schemeClr val="bg1"/>
                </a:solidFill>
              </a:rPr>
              <a:t>Memes</a:t>
            </a:r>
            <a:r>
              <a:rPr lang="sk-SK" sz="2000" dirty="0">
                <a:solidFill>
                  <a:schemeClr val="bg1"/>
                </a:solidFill>
              </a:rPr>
              <a:t> in </a:t>
            </a:r>
            <a:r>
              <a:rPr lang="sk-SK" sz="2000" dirty="0" err="1">
                <a:solidFill>
                  <a:schemeClr val="bg1"/>
                </a:solidFill>
              </a:rPr>
              <a:t>Digital</a:t>
            </a:r>
            <a:r>
              <a:rPr lang="sk-SK" sz="2000" dirty="0">
                <a:solidFill>
                  <a:schemeClr val="bg1"/>
                </a:solidFill>
              </a:rPr>
              <a:t> </a:t>
            </a:r>
            <a:r>
              <a:rPr lang="sk-SK" sz="2000" dirty="0" err="1">
                <a:solidFill>
                  <a:schemeClr val="bg1"/>
                </a:solidFill>
              </a:rPr>
              <a:t>Culture</a:t>
            </a:r>
            <a:r>
              <a:rPr lang="sk-SK" sz="2000" dirty="0">
                <a:solidFill>
                  <a:schemeClr val="bg1"/>
                </a:solidFill>
              </a:rPr>
              <a:t>. MIT 2014.</a:t>
            </a:r>
            <a:endParaRPr lang="en-GB" sz="2000" dirty="0">
              <a:solidFill>
                <a:schemeClr val="bg1"/>
              </a:solidFill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sk-SK" altLang="en-US" sz="2000" dirty="0">
              <a:solidFill>
                <a:schemeClr val="bg1"/>
              </a:solidFill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Wiggins</a:t>
            </a:r>
            <a:r>
              <a:rPr lang="sk-SK" altLang="en-US" sz="2000" dirty="0">
                <a:solidFill>
                  <a:schemeClr val="bg1"/>
                </a:solidFill>
              </a:rPr>
              <a:t>, </a:t>
            </a:r>
            <a:r>
              <a:rPr lang="en-US" altLang="en-US" sz="2000" dirty="0">
                <a:solidFill>
                  <a:schemeClr val="bg1"/>
                </a:solidFill>
              </a:rPr>
              <a:t>Bradley E. </a:t>
            </a:r>
            <a:r>
              <a:rPr lang="sk-SK" altLang="en-US" sz="2000" dirty="0">
                <a:solidFill>
                  <a:schemeClr val="bg1"/>
                </a:solidFill>
              </a:rPr>
              <a:t>: </a:t>
            </a:r>
            <a:r>
              <a:rPr lang="en-US" altLang="en-US" sz="2000" dirty="0">
                <a:solidFill>
                  <a:schemeClr val="bg1"/>
                </a:solidFill>
              </a:rPr>
              <a:t>The Discursive Power of Memes in Digital Culture</a:t>
            </a:r>
            <a:br>
              <a:rPr lang="en-US" altLang="en-US" sz="2000" dirty="0">
                <a:solidFill>
                  <a:schemeClr val="bg1"/>
                </a:solidFill>
              </a:rPr>
            </a:br>
            <a:r>
              <a:rPr lang="en-US" altLang="en-US" sz="2000" dirty="0">
                <a:solidFill>
                  <a:schemeClr val="bg1"/>
                </a:solidFill>
              </a:rPr>
              <a:t>Ideology, Semiotics, and Intertextuality</a:t>
            </a:r>
            <a:r>
              <a:rPr lang="sk-SK" altLang="en-US" sz="2000" dirty="0">
                <a:solidFill>
                  <a:schemeClr val="bg1"/>
                </a:solidFill>
              </a:rPr>
              <a:t>, 2019.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sk-SK" altLang="en-US" sz="2000" dirty="0">
              <a:solidFill>
                <a:schemeClr val="bg1"/>
              </a:solidFill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0" i="0" u="none" strike="noStrike" baseline="0" dirty="0" err="1">
                <a:solidFill>
                  <a:schemeClr val="bg1"/>
                </a:solidFill>
              </a:rPr>
              <a:t>Laineste</a:t>
            </a:r>
            <a:r>
              <a:rPr lang="en-US" sz="2000" b="0" i="0" u="none" strike="noStrike" baseline="0" dirty="0">
                <a:solidFill>
                  <a:schemeClr val="bg1"/>
                </a:solidFill>
              </a:rPr>
              <a:t>, </a:t>
            </a:r>
            <a:r>
              <a:rPr lang="en-US" sz="2000" b="0" i="0" u="none" strike="noStrike" baseline="0" dirty="0" err="1">
                <a:solidFill>
                  <a:schemeClr val="bg1"/>
                </a:solidFill>
              </a:rPr>
              <a:t>Liisi</a:t>
            </a:r>
            <a:r>
              <a:rPr lang="en-US" sz="2000" b="0" i="0" u="none" strike="noStrike" baseline="0" dirty="0">
                <a:solidFill>
                  <a:schemeClr val="bg1"/>
                </a:solidFill>
              </a:rPr>
              <a:t>: </a:t>
            </a:r>
            <a:r>
              <a:rPr lang="en-US" sz="2000" b="0" i="1" u="none" strike="noStrike" baseline="0" dirty="0">
                <a:solidFill>
                  <a:schemeClr val="bg1"/>
                </a:solidFill>
              </a:rPr>
              <a:t>Researching humor on the internet. </a:t>
            </a:r>
            <a:r>
              <a:rPr lang="en-US" sz="2000" b="0" i="0" u="none" strike="noStrike" baseline="0" dirty="0">
                <a:solidFill>
                  <a:schemeClr val="bg1"/>
                </a:solidFill>
              </a:rPr>
              <a:t>Folklore. Electronic Journal of</a:t>
            </a:r>
            <a:r>
              <a:rPr lang="cs-CZ" sz="2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fr-FR" sz="2000" b="0" i="0" u="none" strike="noStrike" baseline="0" dirty="0">
                <a:solidFill>
                  <a:schemeClr val="bg1"/>
                </a:solidFill>
              </a:rPr>
              <a:t>Folklore 25, 2004, s. 93–97. Dostupné z: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it-IT" sz="2000" b="0" i="0" u="none" strike="noStrike" baseline="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http://www.folklore.ee/folklore/vol25/humor.pdf</a:t>
            </a:r>
            <a:r>
              <a:rPr lang="cs-CZ" sz="2000" dirty="0">
                <a:solidFill>
                  <a:schemeClr val="bg1"/>
                </a:solidFill>
              </a:rPr>
              <a:t>.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97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BAF8A-FD39-124E-55A1-186FA7AB0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k-SK"/>
              <a:t>Vývoj záujmu o tému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10386AF-2C15-FE83-BF5C-38A20C016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358486" cy="4351338"/>
          </a:xfrm>
        </p:spPr>
        <p:txBody>
          <a:bodyPr>
            <a:normAutofit/>
          </a:bodyPr>
          <a:lstStyle/>
          <a:p>
            <a:r>
              <a:rPr lang="sk-SK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Slovesná tvorba a jej šírenie za pomoci technologických zariadení (fax, tlač)</a:t>
            </a:r>
          </a:p>
          <a:p>
            <a:r>
              <a:rPr lang="sk-SK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Vizualizácia</a:t>
            </a:r>
          </a:p>
          <a:p>
            <a:r>
              <a:rPr lang="sk-SK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Výskum populárnej kultúry (vplyv na chápanie online kultúry)</a:t>
            </a:r>
          </a:p>
          <a:p>
            <a:endParaRPr lang="en-GB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r>
              <a:rPr lang="sk-SK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Javy na internete ako kuriozita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D20E25E-43B4-4ED7-37EF-3A70C8C19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922" y="1924505"/>
            <a:ext cx="3354676" cy="335467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5532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864ADB-2A08-4D8B-8FF6-22701F34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6DC38F-75CF-4E09-A094-A33D1972C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„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For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a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folklorist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,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the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chance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to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observe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directly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communication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in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the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internet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was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and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is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equal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to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the</a:t>
            </a:r>
            <a:r>
              <a:rPr lang="cs-CZ" sz="2400" i="1" dirty="0">
                <a:solidFill>
                  <a:schemeClr val="tx1">
                    <a:lumMod val="9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opportunity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to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observe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folklore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in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an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authentic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situation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of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use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.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What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makes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the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internet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valuable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,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is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the</a:t>
            </a:r>
            <a:r>
              <a:rPr lang="cs-CZ" sz="2400" i="1" dirty="0">
                <a:solidFill>
                  <a:schemeClr val="tx1">
                    <a:lumMod val="9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fact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that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new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folklore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phenomena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come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fourth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,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their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function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and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area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of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application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changes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while</a:t>
            </a:r>
            <a:r>
              <a:rPr lang="cs-CZ" sz="2400" i="1" dirty="0">
                <a:solidFill>
                  <a:schemeClr val="tx1">
                    <a:lumMod val="9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sk-SK" sz="24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observed</a:t>
            </a:r>
            <a:r>
              <a:rPr lang="sk-SK" sz="24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.“ </a:t>
            </a:r>
            <a:endParaRPr lang="sk-SK" sz="2400" i="1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1600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Kõiva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, Mare – </a:t>
            </a:r>
            <a:r>
              <a:rPr lang="sk-SK" sz="1600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Vesik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, </a:t>
            </a:r>
            <a:r>
              <a:rPr lang="sk-SK" sz="1600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Liisa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: </a:t>
            </a:r>
            <a:r>
              <a:rPr lang="sk-SK" sz="1600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Contemporary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1600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Folklore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, Internet and </a:t>
            </a:r>
            <a:r>
              <a:rPr lang="sk-SK" sz="1600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Communitites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at </a:t>
            </a:r>
            <a:r>
              <a:rPr lang="sk-SK" sz="1600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the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r>
              <a:rPr lang="sk-SK" sz="1600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beginning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of </a:t>
            </a:r>
            <a:r>
              <a:rPr lang="sk-SK" sz="1600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the</a:t>
            </a:r>
            <a:r>
              <a:rPr lang="cs-CZ" sz="1600" dirty="0">
                <a:solidFill>
                  <a:schemeClr val="tx1">
                    <a:lumMod val="9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21st </a:t>
            </a:r>
            <a:r>
              <a:rPr lang="sk-SK" sz="1600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Century.In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: </a:t>
            </a:r>
            <a:r>
              <a:rPr lang="sk-SK" sz="1600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Kõiva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, Mare (</a:t>
            </a:r>
            <a:r>
              <a:rPr lang="sk-SK" sz="1600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ed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.): </a:t>
            </a:r>
            <a:r>
              <a:rPr lang="sk-SK" sz="16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Media</a:t>
            </a:r>
            <a:r>
              <a:rPr lang="sk-SK" sz="16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 &amp; </a:t>
            </a:r>
            <a:r>
              <a:rPr lang="sk-SK" sz="16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Folklore</a:t>
            </a:r>
            <a:r>
              <a:rPr lang="sk-SK" sz="16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. </a:t>
            </a:r>
            <a:r>
              <a:rPr lang="sk-SK" sz="16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Contemporary</a:t>
            </a:r>
            <a:r>
              <a:rPr lang="sk-SK" sz="16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 </a:t>
            </a:r>
            <a:r>
              <a:rPr lang="sk-SK" sz="1600" i="1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Folklore</a:t>
            </a:r>
            <a:r>
              <a:rPr lang="sk-SK" sz="1600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-ItalicMT-Identi"/>
              </a:rPr>
              <a:t> IV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. </a:t>
            </a:r>
            <a:r>
              <a:rPr lang="sk-SK" sz="1600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Tartu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: ELM </a:t>
            </a:r>
            <a:r>
              <a:rPr lang="sk-SK" sz="1600" dirty="0" err="1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Scholarly</a:t>
            </a:r>
            <a:r>
              <a:rPr lang="cs-CZ" sz="1600" dirty="0">
                <a:solidFill>
                  <a:schemeClr val="tx1">
                    <a:lumMod val="9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Press, 2009, s. 98. Dostupné: 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  <a:hlinkClick r:id="rId2"/>
              </a:rPr>
              <a:t>https://www.folklore.ee/rl/pubte/ee/cf/cf4/</a:t>
            </a:r>
            <a:r>
              <a:rPr lang="sk-SK" sz="16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NewRomanPSMT-Identity-H"/>
              </a:rPr>
              <a:t> </a:t>
            </a:r>
            <a:endParaRPr lang="sk-SK" sz="2400" i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18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08918-A73A-6799-B696-9A38DD4E5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Folkloristika online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2012954-3C0E-61F3-6EB4-B61E93DF4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17850" cy="4351338"/>
          </a:xfrm>
        </p:spPr>
        <p:txBody>
          <a:bodyPr/>
          <a:lstStyle/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Amatérske databázy a fóra</a:t>
            </a:r>
          </a:p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Odborné databázy a digitalizácia</a:t>
            </a:r>
          </a:p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Súčasť výskumu </a:t>
            </a:r>
            <a:r>
              <a:rPr lang="sk-SK" dirty="0" err="1">
                <a:solidFill>
                  <a:schemeClr val="tx1">
                    <a:lumMod val="95000"/>
                  </a:schemeClr>
                </a:solidFill>
              </a:rPr>
              <a:t>offline</a:t>
            </a:r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 javov</a:t>
            </a:r>
          </a:p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Nové javy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29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55D50D-8117-43EC-8A48-9B5B8C766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000" dirty="0">
                <a:solidFill>
                  <a:schemeClr val="tx1">
                    <a:lumMod val="95000"/>
                  </a:schemeClr>
                </a:solidFill>
              </a:rPr>
              <a:t>Od kuriozity po prirodzené prostredie</a:t>
            </a:r>
            <a:br>
              <a:rPr lang="sk-SK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sk-SK" sz="4800" dirty="0">
                <a:solidFill>
                  <a:schemeClr val="tx1">
                    <a:lumMod val="95000"/>
                  </a:schemeClr>
                </a:solidFill>
              </a:rPr>
              <a:t>WEB 2.0</a:t>
            </a:r>
            <a:endParaRPr lang="sk-SK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2CCFB7-C04F-4E58-9FB6-2B83884CA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7226332" cy="4351338"/>
          </a:xfrm>
        </p:spPr>
        <p:txBody>
          <a:bodyPr>
            <a:normAutofit lnSpcReduction="10000"/>
          </a:bodyPr>
          <a:lstStyle/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Dostupnosť</a:t>
            </a:r>
          </a:p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Jednoduchá tvorba obsahu</a:t>
            </a:r>
          </a:p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Komunikačné a informačné médium</a:t>
            </a:r>
          </a:p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Zábava a socializácia</a:t>
            </a:r>
          </a:p>
          <a:p>
            <a:pPr marL="0" indent="0">
              <a:buNone/>
            </a:pPr>
            <a:endParaRPr lang="sk-SK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Folklór sprostredkovaný cez technológiu – NEPRIAMA</a:t>
            </a:r>
          </a:p>
          <a:p>
            <a:r>
              <a:rPr lang="sk-SK" dirty="0">
                <a:solidFill>
                  <a:schemeClr val="tx1">
                    <a:lumMod val="95000"/>
                  </a:schemeClr>
                </a:solidFill>
              </a:rPr>
              <a:t>Text, obraz a zvuk</a:t>
            </a:r>
          </a:p>
          <a:p>
            <a:r>
              <a:rPr lang="sk-SK" dirty="0" err="1">
                <a:solidFill>
                  <a:schemeClr val="tx1">
                    <a:lumMod val="95000"/>
                  </a:schemeClr>
                </a:solidFill>
              </a:rPr>
              <a:t>Vizualita</a:t>
            </a:r>
            <a:endParaRPr lang="sk-SK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Obrázok 4" descr="Obrázok, na ktorom je vnútri, mačkovitá šelma, mačka domáca&#10;&#10;Automaticky generovaný popis">
            <a:extLst>
              <a:ext uri="{FF2B5EF4-FFF2-40B4-BE49-F238E27FC236}">
                <a16:creationId xmlns:a16="http://schemas.microsoft.com/office/drawing/2014/main" id="{F349E369-F990-F5E1-586F-A00BDCE60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51" y="2268149"/>
            <a:ext cx="3128326" cy="34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94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F4ECB7-1E1E-482B-8430-A144CB40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k-SK" dirty="0" err="1"/>
              <a:t>Participatívna</a:t>
            </a:r>
            <a:r>
              <a:rPr lang="sk-SK" dirty="0"/>
              <a:t> kultúra</a:t>
            </a:r>
          </a:p>
        </p:txBody>
      </p:sp>
      <p:pic>
        <p:nvPicPr>
          <p:cNvPr id="5" name="Obrázok 4" descr="Obrázok, na ktorom je text, osoba, vonkajšie, stojaci&#10;&#10;Automaticky generovaný popis">
            <a:extLst>
              <a:ext uri="{FF2B5EF4-FFF2-40B4-BE49-F238E27FC236}">
                <a16:creationId xmlns:a16="http://schemas.microsoft.com/office/drawing/2014/main" id="{2E54C654-597A-A416-08D9-B881CB9B3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2" r="10314" b="-3"/>
          <a:stretch/>
        </p:blipFill>
        <p:spPr>
          <a:xfrm>
            <a:off x="956068" y="1924505"/>
            <a:ext cx="3354676" cy="339861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93215B-AD05-4780-9B11-C9AF4D61C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1825625"/>
            <a:ext cx="6553200" cy="4351338"/>
          </a:xfrm>
        </p:spPr>
        <p:txBody>
          <a:bodyPr>
            <a:norm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Henry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Jenkins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sk-SK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Pytláci</a:t>
            </a:r>
            <a:r>
              <a:rPr lang="sk-SK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textů</a:t>
            </a:r>
            <a:r>
              <a:rPr lang="sk-SK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sk-SK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Televizní</a:t>
            </a:r>
            <a:r>
              <a:rPr lang="sk-SK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fanoušci</a:t>
            </a:r>
            <a:r>
              <a:rPr lang="sk-SK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 </a:t>
            </a:r>
            <a:r>
              <a:rPr lang="sk-SK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participativní</a:t>
            </a:r>
            <a:r>
              <a:rPr lang="sk-SK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kultura</a:t>
            </a:r>
            <a:r>
              <a:rPr lang="sk-SK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(New York, 1992)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Participatívna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kultúra</a:t>
            </a:r>
          </a:p>
          <a:p>
            <a:pPr lvl="1"/>
            <a:r>
              <a:rPr lang="sk-SK" dirty="0"/>
              <a:t>Snahy ovplyvniť obsah obľúbených televíznych programov</a:t>
            </a:r>
          </a:p>
          <a:p>
            <a:pPr lvl="1"/>
            <a:r>
              <a:rPr lang="sk-SK" dirty="0"/>
              <a:t>Osvojenie si autorských obsahov</a:t>
            </a:r>
          </a:p>
          <a:p>
            <a:pPr lvl="1"/>
            <a:r>
              <a:rPr lang="sk-SK" dirty="0"/>
              <a:t>Amatérska tvorba</a:t>
            </a:r>
          </a:p>
          <a:p>
            <a:pPr lvl="1"/>
            <a:r>
              <a:rPr lang="sk-SK" dirty="0"/>
              <a:t>Združovanie</a:t>
            </a:r>
          </a:p>
          <a:p>
            <a:pPr lvl="1"/>
            <a:endParaRPr lang="sk-SK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E34FB5FC-42F5-00F5-0632-B949BC8EAC0F}"/>
              </a:ext>
            </a:extLst>
          </p:cNvPr>
          <p:cNvSpPr txBox="1"/>
          <p:nvPr/>
        </p:nvSpPr>
        <p:spPr>
          <a:xfrm>
            <a:off x="956068" y="5323116"/>
            <a:ext cx="3354676" cy="33986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sk-SK" sz="800" dirty="0" err="1">
                <a:solidFill>
                  <a:srgbClr val="FFFFFF"/>
                </a:solidFill>
              </a:rPr>
              <a:t>Trekkies</a:t>
            </a:r>
            <a:r>
              <a:rPr lang="sk-SK" sz="800" dirty="0">
                <a:solidFill>
                  <a:srgbClr val="FFFFFF"/>
                </a:solidFill>
              </a:rPr>
              <a:t>, Londýn, 1999.</a:t>
            </a:r>
          </a:p>
          <a:p>
            <a:pPr algn="ctr">
              <a:spcAft>
                <a:spcPts val="600"/>
              </a:spcAft>
            </a:pPr>
            <a:r>
              <a:rPr lang="sk-SK" sz="800" dirty="0">
                <a:solidFill>
                  <a:srgbClr val="FFFFFF"/>
                </a:solidFill>
              </a:rPr>
              <a:t>Zdroj: https://www.telegraph.co.uk/news/uknews/11611086/Secret-files-reveal-police-feared-that-Trekkies-could-turn-on-society.html</a:t>
            </a:r>
            <a:endParaRPr lang="en-GB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492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E4C5C-F3AB-7C53-C09F-B1598B88D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Participatívna</a:t>
            </a:r>
            <a:r>
              <a:rPr lang="sk-SK" dirty="0"/>
              <a:t> kultúra online</a:t>
            </a:r>
            <a:endParaRPr lang="en-GB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E611937-7FB2-4E58-A763-A0E4B24AB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Stieranie hraníc medzi:</a:t>
            </a:r>
          </a:p>
          <a:p>
            <a:r>
              <a:rPr lang="sk-SK" dirty="0"/>
              <a:t>tvorcami a publikom</a:t>
            </a:r>
          </a:p>
          <a:p>
            <a:r>
              <a:rPr lang="sk-SK" dirty="0"/>
              <a:t>profesionálnou a amatérskou tvorbou</a:t>
            </a:r>
          </a:p>
          <a:p>
            <a:r>
              <a:rPr lang="sk-SK" dirty="0"/>
              <a:t>verejným a privátnym</a:t>
            </a:r>
          </a:p>
          <a:p>
            <a:r>
              <a:rPr lang="sk-SK" dirty="0"/>
              <a:t>trhovým a netrhovým</a:t>
            </a:r>
          </a:p>
          <a:p>
            <a:endParaRPr lang="sk-SK" dirty="0"/>
          </a:p>
          <a:p>
            <a:pPr marL="0" indent="0">
              <a:buNone/>
            </a:pPr>
            <a:r>
              <a:rPr lang="sk-SK" dirty="0"/>
              <a:t>Postavená na ekonomike pozornosti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5790859"/>
      </p:ext>
    </p:extLst>
  </p:cSld>
  <p:clrMapOvr>
    <a:masterClrMapping/>
  </p:clrMapOvr>
</p:sld>
</file>

<file path=ppt/theme/theme1.xml><?xml version="1.0" encoding="utf-8"?>
<a:theme xmlns:a="http://schemas.openxmlformats.org/drawingml/2006/main" name="Hĺbka">
  <a:themeElements>
    <a:clrScheme name="Hĺbka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Hĺbka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ĺbk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1_Hĺbka">
  <a:themeElements>
    <a:clrScheme name="Hĺbka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Hĺbka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ĺbk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Hĺbka</Template>
  <TotalTime>3215</TotalTime>
  <Words>1461</Words>
  <Application>Microsoft Office PowerPoint</Application>
  <PresentationFormat>Širokouhlá</PresentationFormat>
  <Paragraphs>150</Paragraphs>
  <Slides>30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30</vt:i4>
      </vt:variant>
    </vt:vector>
  </HeadingPairs>
  <TitlesOfParts>
    <vt:vector size="36" baseType="lpstr">
      <vt:lpstr>Arial</vt:lpstr>
      <vt:lpstr>arno-pro</vt:lpstr>
      <vt:lpstr>Calibri</vt:lpstr>
      <vt:lpstr>Corbel</vt:lpstr>
      <vt:lpstr>Hĺbka</vt:lpstr>
      <vt:lpstr>1_Hĺbka</vt:lpstr>
      <vt:lpstr>Online folklór</vt:lpstr>
      <vt:lpstr>Pojmy</vt:lpstr>
      <vt:lpstr>Čo si predstavíte pod pojmom online folklore? </vt:lpstr>
      <vt:lpstr>Vývoj záujmu o tému</vt:lpstr>
      <vt:lpstr>Prezentácia programu PowerPoint</vt:lpstr>
      <vt:lpstr>Folkloristika online</vt:lpstr>
      <vt:lpstr>Od kuriozity po prirodzené prostredie WEB 2.0</vt:lpstr>
      <vt:lpstr>Participatívna kultúra</vt:lpstr>
      <vt:lpstr>Participatívna kultúra online</vt:lpstr>
      <vt:lpstr>Aký je váš vzťah k internetovým mémom?</vt:lpstr>
      <vt:lpstr>Mémy</vt:lpstr>
      <vt:lpstr>Kritika zo strany kultúrnych a sociálnych vied</vt:lpstr>
      <vt:lpstr>Internetové mémy</vt:lpstr>
      <vt:lpstr>Sociálne siete</vt:lpstr>
      <vt:lpstr>Definícia internetový mém</vt:lpstr>
      <vt:lpstr>Tri vrstvy internetových mémov</vt:lpstr>
      <vt:lpstr>Privlastnenie</vt:lpstr>
      <vt:lpstr>Viete, aký je rozdiel medzi mémom a virálom?</vt:lpstr>
      <vt:lpstr>Viral vs. Meme</vt:lpstr>
      <vt:lpstr>Žánre internetových mémov</vt:lpstr>
      <vt:lpstr>Know Your Meme</vt:lpstr>
      <vt:lpstr>Globalizácia vs. glokalizácia</vt:lpstr>
      <vt:lpstr>s</vt:lpstr>
      <vt:lpstr>Prezentácia programu PowerPoint</vt:lpstr>
      <vt:lpstr>Online vs. offline</vt:lpstr>
      <vt:lpstr>Prezentácia programu PowerPoint</vt:lpstr>
      <vt:lpstr>Prezentácia programu PowerPoint</vt:lpstr>
      <vt:lpstr>Prezentácia programu PowerPoint</vt:lpstr>
      <vt:lpstr>Slender Man</vt:lpstr>
      <vt:lpstr>Literatúra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Slovesnosť online</dc:title>
  <dc:creator>Eva Šipöczová</dc:creator>
  <cp:lastModifiedBy>Eva Šipöczová</cp:lastModifiedBy>
  <cp:revision>112</cp:revision>
  <dcterms:created xsi:type="dcterms:W3CDTF">2020-12-09T15:15:38Z</dcterms:created>
  <dcterms:modified xsi:type="dcterms:W3CDTF">2023-03-22T09:07:25Z</dcterms:modified>
</cp:coreProperties>
</file>