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19"/>
  </p:notesMasterIdLst>
  <p:sldIdLst>
    <p:sldId id="256" r:id="rId2"/>
    <p:sldId id="281" r:id="rId3"/>
    <p:sldId id="268" r:id="rId4"/>
    <p:sldId id="258" r:id="rId5"/>
    <p:sldId id="267" r:id="rId6"/>
    <p:sldId id="280" r:id="rId7"/>
    <p:sldId id="269" r:id="rId8"/>
    <p:sldId id="259" r:id="rId9"/>
    <p:sldId id="274" r:id="rId10"/>
    <p:sldId id="275" r:id="rId11"/>
    <p:sldId id="276" r:id="rId12"/>
    <p:sldId id="273" r:id="rId13"/>
    <p:sldId id="277" r:id="rId14"/>
    <p:sldId id="278" r:id="rId15"/>
    <p:sldId id="262" r:id="rId16"/>
    <p:sldId id="272"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3E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3E4B6D-8B06-4C22-B26A-6B4E51EDE0EB}" type="datetimeFigureOut">
              <a:rPr lang="en-GB" smtClean="0"/>
              <a:t>15/02/2023</a:t>
            </a:fld>
            <a:endParaRPr lang="en-GB"/>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GB"/>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021E39-34F1-46D5-BAF7-140864EE84B0}" type="slidenum">
              <a:rPr lang="en-GB" smtClean="0"/>
              <a:t>‹#›</a:t>
            </a:fld>
            <a:endParaRPr lang="en-GB"/>
          </a:p>
        </p:txBody>
      </p:sp>
    </p:spTree>
    <p:extLst>
      <p:ext uri="{BB962C8B-B14F-4D97-AF65-F5344CB8AC3E}">
        <p14:creationId xmlns:p14="http://schemas.microsoft.com/office/powerpoint/2010/main" val="921086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en-GB" dirty="0"/>
          </a:p>
        </p:txBody>
      </p:sp>
      <p:sp>
        <p:nvSpPr>
          <p:cNvPr id="4" name="Zástupný objekt pre číslo snímky 3"/>
          <p:cNvSpPr>
            <a:spLocks noGrp="1"/>
          </p:cNvSpPr>
          <p:nvPr>
            <p:ph type="sldNum" sz="quarter" idx="5"/>
          </p:nvPr>
        </p:nvSpPr>
        <p:spPr/>
        <p:txBody>
          <a:bodyPr/>
          <a:lstStyle/>
          <a:p>
            <a:fld id="{4A021E39-34F1-46D5-BAF7-140864EE84B0}" type="slidenum">
              <a:rPr lang="en-GB" smtClean="0"/>
              <a:t>6</a:t>
            </a:fld>
            <a:endParaRPr lang="en-GB"/>
          </a:p>
        </p:txBody>
      </p:sp>
    </p:spTree>
    <p:extLst>
      <p:ext uri="{BB962C8B-B14F-4D97-AF65-F5344CB8AC3E}">
        <p14:creationId xmlns:p14="http://schemas.microsoft.com/office/powerpoint/2010/main" val="1420851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en-GB" dirty="0"/>
          </a:p>
        </p:txBody>
      </p:sp>
      <p:sp>
        <p:nvSpPr>
          <p:cNvPr id="4" name="Zástupný objekt pre číslo snímky 3"/>
          <p:cNvSpPr>
            <a:spLocks noGrp="1"/>
          </p:cNvSpPr>
          <p:nvPr>
            <p:ph type="sldNum" sz="quarter" idx="5"/>
          </p:nvPr>
        </p:nvSpPr>
        <p:spPr/>
        <p:txBody>
          <a:bodyPr/>
          <a:lstStyle/>
          <a:p>
            <a:fld id="{4A021E39-34F1-46D5-BAF7-140864EE84B0}" type="slidenum">
              <a:rPr lang="en-GB" smtClean="0"/>
              <a:t>8</a:t>
            </a:fld>
            <a:endParaRPr lang="en-GB"/>
          </a:p>
        </p:txBody>
      </p:sp>
    </p:spTree>
    <p:extLst>
      <p:ext uri="{BB962C8B-B14F-4D97-AF65-F5344CB8AC3E}">
        <p14:creationId xmlns:p14="http://schemas.microsoft.com/office/powerpoint/2010/main" val="2489754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sk-SK"/>
              <a:t>Kliknutím upravte štýl predlohy nadpisu</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US" dirty="0"/>
          </a:p>
        </p:txBody>
      </p:sp>
      <p:sp>
        <p:nvSpPr>
          <p:cNvPr id="7" name="Date Placeholder 6"/>
          <p:cNvSpPr>
            <a:spLocks noGrp="1"/>
          </p:cNvSpPr>
          <p:nvPr>
            <p:ph type="dt" sz="half" idx="10"/>
          </p:nvPr>
        </p:nvSpPr>
        <p:spPr/>
        <p:txBody>
          <a:bodyPr/>
          <a:lstStyle/>
          <a:p>
            <a:fld id="{553CC793-1C13-48FD-96F0-C0493D21E438}" type="datetimeFigureOut">
              <a:rPr lang="cs-CZ" smtClean="0"/>
              <a:t>15.02.2023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3349461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553CC793-1C13-48FD-96F0-C0493D21E438}" type="datetimeFigureOut">
              <a:rPr lang="cs-CZ" smtClean="0"/>
              <a:t>15.02.2023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3648793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sk-SK"/>
              <a:t>Kliknutím upravte štýl predlohy nadpisu</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553CC793-1C13-48FD-96F0-C0493D21E438}" type="datetimeFigureOut">
              <a:rPr lang="cs-CZ" smtClean="0"/>
              <a:t>15.02.2023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2880358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sk-SK"/>
              <a:t>Kliknutím upravte štýl predlohy nadpisu</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553CC793-1C13-48FD-96F0-C0493D21E438}" type="datetimeFigureOut">
              <a:rPr lang="cs-CZ" smtClean="0"/>
              <a:t>15.02.2023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FD81216-1EFB-44F0-9644-8185F4138DD7}" type="slidenum">
              <a:rPr lang="cs-CZ" smtClean="0"/>
              <a:t>‹#›</a:t>
            </a:fld>
            <a:endParaRPr lang="cs-CZ"/>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60086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sk-SK"/>
              <a:t>Kliknutím upravte štýl predlohy nadpisu</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553CC793-1C13-48FD-96F0-C0493D21E438}" type="datetimeFigureOut">
              <a:rPr lang="cs-CZ" smtClean="0"/>
              <a:t>15.02.2023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1213329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ĺpec">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sk-SK"/>
              <a:t>Kliknutím upravte štýl predlohy nadpisu</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sk-SK"/>
              <a:t>Kliknite sem a upravte štýly predlohy textu</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sk-SK"/>
              <a:t>Kliknite sem a upravte štýly predlohy textu</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3" name="Date Placeholder 2"/>
          <p:cNvSpPr>
            <a:spLocks noGrp="1"/>
          </p:cNvSpPr>
          <p:nvPr>
            <p:ph type="dt" sz="half" idx="10"/>
          </p:nvPr>
        </p:nvSpPr>
        <p:spPr/>
        <p:txBody>
          <a:bodyPr/>
          <a:lstStyle/>
          <a:p>
            <a:fld id="{553CC793-1C13-48FD-96F0-C0493D21E438}" type="datetimeFigureOut">
              <a:rPr lang="cs-CZ" smtClean="0"/>
              <a:t>15.02.2023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1029430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ĺpec s obrázkom">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sk-SK"/>
              <a:t>Kliknutím upravte štýl predlohy nadpisu</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3" name="Date Placeholder 2"/>
          <p:cNvSpPr>
            <a:spLocks noGrp="1"/>
          </p:cNvSpPr>
          <p:nvPr>
            <p:ph type="dt" sz="half" idx="10"/>
          </p:nvPr>
        </p:nvSpPr>
        <p:spPr/>
        <p:txBody>
          <a:bodyPr/>
          <a:lstStyle/>
          <a:p>
            <a:fld id="{553CC793-1C13-48FD-96F0-C0493D21E438}" type="datetimeFigureOut">
              <a:rPr lang="cs-CZ" smtClean="0"/>
              <a:t>15.02.2023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3612313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553CC793-1C13-48FD-96F0-C0493D21E438}" type="datetimeFigureOut">
              <a:rPr lang="cs-CZ" smtClean="0"/>
              <a:t>15.02.2023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23730432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553CC793-1C13-48FD-96F0-C0493D21E438}" type="datetimeFigureOut">
              <a:rPr lang="cs-CZ" smtClean="0"/>
              <a:t>15.02.2023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194939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553CC793-1C13-48FD-96F0-C0493D21E438}" type="datetimeFigureOut">
              <a:rPr lang="cs-CZ" smtClean="0"/>
              <a:t>15.02.2023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294652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sk-SK"/>
              <a:t>Kliknutím upravte štýl predlohy nadpisu</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553CC793-1C13-48FD-96F0-C0493D21E438}" type="datetimeFigureOut">
              <a:rPr lang="cs-CZ" smtClean="0"/>
              <a:t>15.02.2023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77015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553CC793-1C13-48FD-96F0-C0493D21E438}" type="datetimeFigureOut">
              <a:rPr lang="cs-CZ" smtClean="0"/>
              <a:t>15.02.2023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3852402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1120000" y="2505075"/>
            <a:ext cx="5025216"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sk-SK"/>
              <a:t>Kliknite sem a upravte štýly predlohy textu</a:t>
            </a:r>
          </a:p>
        </p:txBody>
      </p:sp>
      <p:sp>
        <p:nvSpPr>
          <p:cNvPr id="6" name="Content Placeholder 5"/>
          <p:cNvSpPr>
            <a:spLocks noGrp="1"/>
          </p:cNvSpPr>
          <p:nvPr>
            <p:ph sz="quarter" idx="4"/>
          </p:nvPr>
        </p:nvSpPr>
        <p:spPr>
          <a:xfrm>
            <a:off x="6319840" y="2505075"/>
            <a:ext cx="503554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553CC793-1C13-48FD-96F0-C0493D21E438}" type="datetimeFigureOut">
              <a:rPr lang="cs-CZ" smtClean="0"/>
              <a:t>15.02.2023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2322353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553CC793-1C13-48FD-96F0-C0493D21E438}" type="datetimeFigureOut">
              <a:rPr lang="cs-CZ" smtClean="0"/>
              <a:t>15.02.2023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352746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3CC793-1C13-48FD-96F0-C0493D21E438}" type="datetimeFigureOut">
              <a:rPr lang="cs-CZ" smtClean="0"/>
              <a:t>15.02.2023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1315826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553CC793-1C13-48FD-96F0-C0493D21E438}" type="datetimeFigureOut">
              <a:rPr lang="cs-CZ" smtClean="0"/>
              <a:t>15.02.2023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3211809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553CC793-1C13-48FD-96F0-C0493D21E438}" type="datetimeFigureOut">
              <a:rPr lang="cs-CZ" smtClean="0"/>
              <a:t>15.02.2023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FD81216-1EFB-44F0-9644-8185F4138DD7}" type="slidenum">
              <a:rPr lang="cs-CZ" smtClean="0"/>
              <a:t>‹#›</a:t>
            </a:fld>
            <a:endParaRPr lang="cs-CZ"/>
          </a:p>
        </p:txBody>
      </p:sp>
    </p:spTree>
    <p:extLst>
      <p:ext uri="{BB962C8B-B14F-4D97-AF65-F5344CB8AC3E}">
        <p14:creationId xmlns:p14="http://schemas.microsoft.com/office/powerpoint/2010/main" val="5066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53CC793-1C13-48FD-96F0-C0493D21E438}" type="datetimeFigureOut">
              <a:rPr lang="cs-CZ" smtClean="0"/>
              <a:t>15.02.2023</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7FD81216-1EFB-44F0-9644-8185F4138DD7}" type="slidenum">
              <a:rPr lang="cs-CZ" smtClean="0"/>
              <a:t>‹#›</a:t>
            </a:fld>
            <a:endParaRPr lang="cs-CZ"/>
          </a:p>
        </p:txBody>
      </p:sp>
    </p:spTree>
    <p:extLst>
      <p:ext uri="{BB962C8B-B14F-4D97-AF65-F5344CB8AC3E}">
        <p14:creationId xmlns:p14="http://schemas.microsoft.com/office/powerpoint/2010/main" val="55992509"/>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962833-2EBB-47A0-9823-D4F8E16EE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 name="Nadpis 1">
            <a:extLst>
              <a:ext uri="{FF2B5EF4-FFF2-40B4-BE49-F238E27FC236}">
                <a16:creationId xmlns:a16="http://schemas.microsoft.com/office/drawing/2014/main" id="{26234CE1-D837-444F-8334-0F54E34AF4C0}"/>
              </a:ext>
            </a:extLst>
          </p:cNvPr>
          <p:cNvSpPr>
            <a:spLocks noGrp="1"/>
          </p:cNvSpPr>
          <p:nvPr>
            <p:ph type="ctrTitle"/>
          </p:nvPr>
        </p:nvSpPr>
        <p:spPr>
          <a:xfrm>
            <a:off x="4377313" y="687388"/>
            <a:ext cx="6290687" cy="5483225"/>
          </a:xfrm>
          <a:effectLst/>
        </p:spPr>
        <p:txBody>
          <a:bodyPr wrap="square" anchor="ctr">
            <a:normAutofit/>
          </a:bodyPr>
          <a:lstStyle/>
          <a:p>
            <a:pPr algn="l"/>
            <a:r>
              <a:rPr lang="cs-CZ" sz="7200" dirty="0">
                <a:solidFill>
                  <a:schemeClr val="tx1">
                    <a:lumMod val="95000"/>
                  </a:schemeClr>
                </a:solidFill>
              </a:rPr>
              <a:t>Narativní kultura</a:t>
            </a:r>
          </a:p>
        </p:txBody>
      </p:sp>
      <p:sp>
        <p:nvSpPr>
          <p:cNvPr id="3" name="Podnadpis 2">
            <a:extLst>
              <a:ext uri="{FF2B5EF4-FFF2-40B4-BE49-F238E27FC236}">
                <a16:creationId xmlns:a16="http://schemas.microsoft.com/office/drawing/2014/main" id="{66BDF233-25B7-4FD2-A1B7-2669AC8F2DDB}"/>
              </a:ext>
            </a:extLst>
          </p:cNvPr>
          <p:cNvSpPr>
            <a:spLocks noGrp="1"/>
          </p:cNvSpPr>
          <p:nvPr>
            <p:ph type="subTitle" idx="1"/>
          </p:nvPr>
        </p:nvSpPr>
        <p:spPr>
          <a:xfrm>
            <a:off x="838200" y="1295400"/>
            <a:ext cx="2895646" cy="4267200"/>
          </a:xfrm>
        </p:spPr>
        <p:txBody>
          <a:bodyPr anchor="ctr">
            <a:normAutofit/>
          </a:bodyPr>
          <a:lstStyle/>
          <a:p>
            <a:endParaRPr lang="sk-SK" sz="2400" dirty="0">
              <a:solidFill>
                <a:schemeClr val="tx1">
                  <a:lumMod val="95000"/>
                </a:schemeClr>
              </a:solidFill>
            </a:endParaRPr>
          </a:p>
          <a:p>
            <a:r>
              <a:rPr lang="sk-SK" sz="2400" dirty="0">
                <a:solidFill>
                  <a:schemeClr val="tx1">
                    <a:lumMod val="95000"/>
                  </a:schemeClr>
                </a:solidFill>
              </a:rPr>
              <a:t>E</a:t>
            </a:r>
            <a:r>
              <a:rPr lang="cs-CZ" sz="2400" dirty="0" err="1">
                <a:solidFill>
                  <a:schemeClr val="tx1">
                    <a:lumMod val="95000"/>
                  </a:schemeClr>
                </a:solidFill>
              </a:rPr>
              <a:t>va</a:t>
            </a:r>
            <a:r>
              <a:rPr lang="cs-CZ" sz="2400" dirty="0">
                <a:solidFill>
                  <a:schemeClr val="tx1">
                    <a:lumMod val="95000"/>
                  </a:schemeClr>
                </a:solidFill>
              </a:rPr>
              <a:t> Šipöczová</a:t>
            </a:r>
          </a:p>
          <a:p>
            <a:r>
              <a:rPr lang="sk-SK" sz="2400" dirty="0">
                <a:solidFill>
                  <a:schemeClr val="tx1">
                    <a:lumMod val="95000"/>
                  </a:schemeClr>
                </a:solidFill>
              </a:rPr>
              <a:t>E</a:t>
            </a:r>
            <a:r>
              <a:rPr lang="cs-CZ" sz="2400" dirty="0" err="1">
                <a:solidFill>
                  <a:schemeClr val="tx1">
                    <a:lumMod val="95000"/>
                  </a:schemeClr>
                </a:solidFill>
              </a:rPr>
              <a:t>tnologický</a:t>
            </a:r>
            <a:r>
              <a:rPr lang="cs-CZ" sz="2400" dirty="0">
                <a:solidFill>
                  <a:schemeClr val="tx1">
                    <a:lumMod val="95000"/>
                  </a:schemeClr>
                </a:solidFill>
              </a:rPr>
              <a:t> ústav AV ČR, v. v. i.</a:t>
            </a:r>
          </a:p>
          <a:p>
            <a:endParaRPr lang="cs-CZ" sz="2400" dirty="0">
              <a:solidFill>
                <a:schemeClr val="tx1">
                  <a:lumMod val="95000"/>
                </a:schemeClr>
              </a:solidFill>
            </a:endParaRPr>
          </a:p>
          <a:p>
            <a:r>
              <a:rPr lang="cs-CZ" sz="2400" dirty="0">
                <a:solidFill>
                  <a:schemeClr val="tx1">
                    <a:lumMod val="95000"/>
                  </a:schemeClr>
                </a:solidFill>
              </a:rPr>
              <a:t>14. 2. 2023</a:t>
            </a:r>
          </a:p>
        </p:txBody>
      </p:sp>
      <p:cxnSp>
        <p:nvCxnSpPr>
          <p:cNvPr id="10" name="Straight Connector 9">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580" y="2032907"/>
            <a:ext cx="0" cy="279218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661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A08039-B62B-D320-D5CC-E0BFABA65571}"/>
              </a:ext>
            </a:extLst>
          </p:cNvPr>
          <p:cNvSpPr>
            <a:spLocks noGrp="1"/>
          </p:cNvSpPr>
          <p:nvPr>
            <p:ph type="title"/>
          </p:nvPr>
        </p:nvSpPr>
        <p:spPr/>
        <p:txBody>
          <a:bodyPr/>
          <a:lstStyle/>
          <a:p>
            <a:r>
              <a:rPr lang="sk-SK" dirty="0"/>
              <a:t>Rozprávanie ako </a:t>
            </a:r>
            <a:r>
              <a:rPr lang="sk-SK" u="sng" dirty="0"/>
              <a:t>proces/prax</a:t>
            </a:r>
            <a:endParaRPr lang="en-GB" u="sng" dirty="0"/>
          </a:p>
        </p:txBody>
      </p:sp>
      <p:sp>
        <p:nvSpPr>
          <p:cNvPr id="3" name="Zástupný objekt pre obsah 2">
            <a:extLst>
              <a:ext uri="{FF2B5EF4-FFF2-40B4-BE49-F238E27FC236}">
                <a16:creationId xmlns:a16="http://schemas.microsoft.com/office/drawing/2014/main" id="{839D7210-00E5-F883-4CD4-EAE8931A4328}"/>
              </a:ext>
            </a:extLst>
          </p:cNvPr>
          <p:cNvSpPr>
            <a:spLocks noGrp="1"/>
          </p:cNvSpPr>
          <p:nvPr>
            <p:ph idx="1"/>
          </p:nvPr>
        </p:nvSpPr>
        <p:spPr/>
        <p:txBody>
          <a:bodyPr/>
          <a:lstStyle/>
          <a:p>
            <a:r>
              <a:rPr lang="sk-SK" dirty="0"/>
              <a:t>Komunikácia</a:t>
            </a:r>
          </a:p>
          <a:p>
            <a:r>
              <a:rPr lang="sk-SK" dirty="0"/>
              <a:t>Výmena informácií</a:t>
            </a:r>
          </a:p>
          <a:p>
            <a:r>
              <a:rPr lang="sk-SK" dirty="0"/>
              <a:t>Sociálne jednanie</a:t>
            </a:r>
          </a:p>
          <a:p>
            <a:r>
              <a:rPr lang="sk-SK" dirty="0"/>
              <a:t>Identita, </a:t>
            </a:r>
            <a:r>
              <a:rPr lang="sk-SK" dirty="0" err="1"/>
              <a:t>sebaidentifikácia</a:t>
            </a:r>
            <a:endParaRPr lang="en-GB" dirty="0"/>
          </a:p>
        </p:txBody>
      </p:sp>
    </p:spTree>
    <p:extLst>
      <p:ext uri="{BB962C8B-B14F-4D97-AF65-F5344CB8AC3E}">
        <p14:creationId xmlns:p14="http://schemas.microsoft.com/office/powerpoint/2010/main" val="1037988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FF38F4-8B14-448A-EBF3-F5484BF23CA6}"/>
              </a:ext>
            </a:extLst>
          </p:cNvPr>
          <p:cNvSpPr>
            <a:spLocks noGrp="1"/>
          </p:cNvSpPr>
          <p:nvPr>
            <p:ph type="title"/>
          </p:nvPr>
        </p:nvSpPr>
        <p:spPr/>
        <p:txBody>
          <a:bodyPr/>
          <a:lstStyle/>
          <a:p>
            <a:r>
              <a:rPr lang="sk-SK" dirty="0"/>
              <a:t>Rozprávanie ako </a:t>
            </a:r>
            <a:r>
              <a:rPr lang="sk-SK" u="sng" dirty="0"/>
              <a:t>príbeh</a:t>
            </a:r>
            <a:r>
              <a:rPr lang="sk-SK" dirty="0"/>
              <a:t> (</a:t>
            </a:r>
            <a:r>
              <a:rPr lang="sk-SK" dirty="0" err="1"/>
              <a:t>naratív</a:t>
            </a:r>
            <a:r>
              <a:rPr lang="sk-SK" dirty="0"/>
              <a:t>)</a:t>
            </a:r>
            <a:endParaRPr lang="en-GB" dirty="0"/>
          </a:p>
        </p:txBody>
      </p:sp>
      <p:sp>
        <p:nvSpPr>
          <p:cNvPr id="3" name="Zástupný objekt pre obsah 2">
            <a:extLst>
              <a:ext uri="{FF2B5EF4-FFF2-40B4-BE49-F238E27FC236}">
                <a16:creationId xmlns:a16="http://schemas.microsoft.com/office/drawing/2014/main" id="{FCB7B92F-920E-C83A-053B-C2043A7CCE9A}"/>
              </a:ext>
            </a:extLst>
          </p:cNvPr>
          <p:cNvSpPr>
            <a:spLocks noGrp="1"/>
          </p:cNvSpPr>
          <p:nvPr>
            <p:ph idx="1"/>
          </p:nvPr>
        </p:nvSpPr>
        <p:spPr/>
        <p:txBody>
          <a:bodyPr/>
          <a:lstStyle/>
          <a:p>
            <a:r>
              <a:rPr lang="sk-SK" dirty="0">
                <a:latin typeface="Corbel (text)"/>
                <a:ea typeface="Calibri" panose="020F0502020204030204" pitchFamily="34" charset="0"/>
              </a:rPr>
              <a:t>K</a:t>
            </a:r>
            <a:r>
              <a:rPr lang="sk-SK" dirty="0">
                <a:effectLst/>
                <a:latin typeface="Corbel (text)"/>
                <a:ea typeface="Calibri" panose="020F0502020204030204" pitchFamily="34" charset="0"/>
              </a:rPr>
              <a:t>omunikatívne sprostredkovanie reálnych alebo fiktívnych </a:t>
            </a:r>
            <a:r>
              <a:rPr lang="sk-SK" b="1" dirty="0">
                <a:effectLst/>
                <a:latin typeface="Corbel (text)"/>
                <a:ea typeface="Calibri" panose="020F0502020204030204" pitchFamily="34" charset="0"/>
              </a:rPr>
              <a:t>udalostí</a:t>
            </a:r>
            <a:r>
              <a:rPr lang="sk-SK" dirty="0">
                <a:effectLst/>
                <a:latin typeface="Corbel (text)"/>
                <a:ea typeface="Calibri" panose="020F0502020204030204" pitchFamily="34" charset="0"/>
              </a:rPr>
              <a:t> medzi rozprávačom a publikom</a:t>
            </a:r>
            <a:endParaRPr lang="sk-SK" dirty="0">
              <a:latin typeface="Corbel (text)"/>
            </a:endParaRPr>
          </a:p>
          <a:p>
            <a:r>
              <a:rPr lang="sk-SK" dirty="0" err="1"/>
              <a:t>Naratológia</a:t>
            </a:r>
            <a:r>
              <a:rPr lang="sk-SK" dirty="0"/>
              <a:t> – literárna teória o štruktúre rozprávania</a:t>
            </a:r>
          </a:p>
          <a:p>
            <a:pPr lvl="1"/>
            <a:r>
              <a:rPr lang="sk-SK" dirty="0"/>
              <a:t>Pojem - </a:t>
            </a:r>
            <a:r>
              <a:rPr lang="sk-SK" dirty="0" err="1"/>
              <a:t>Tzvetan</a:t>
            </a:r>
            <a:r>
              <a:rPr lang="sk-SK" dirty="0"/>
              <a:t> </a:t>
            </a:r>
            <a:r>
              <a:rPr lang="sk-SK" dirty="0" err="1"/>
              <a:t>Todorov</a:t>
            </a:r>
            <a:endParaRPr lang="sk-SK" dirty="0"/>
          </a:p>
          <a:p>
            <a:pPr lvl="1"/>
            <a:r>
              <a:rPr lang="sk-SK" dirty="0"/>
              <a:t>Univerzálny kód príbehov</a:t>
            </a:r>
          </a:p>
          <a:p>
            <a:pPr lvl="1"/>
            <a:r>
              <a:rPr lang="sk-SK" dirty="0"/>
              <a:t>Vladimír </a:t>
            </a:r>
            <a:r>
              <a:rPr lang="sk-SK" dirty="0" err="1"/>
              <a:t>Propp</a:t>
            </a:r>
            <a:r>
              <a:rPr lang="sk-SK" dirty="0"/>
              <a:t> – Morfológia ľudovej rozprávky (1928)</a:t>
            </a:r>
          </a:p>
          <a:p>
            <a:pPr lvl="1"/>
            <a:r>
              <a:rPr lang="sk-SK" dirty="0" err="1"/>
              <a:t>Joseph</a:t>
            </a:r>
            <a:r>
              <a:rPr lang="sk-SK" dirty="0"/>
              <a:t> </a:t>
            </a:r>
            <a:r>
              <a:rPr lang="sk-SK" dirty="0" err="1"/>
              <a:t>Campbell</a:t>
            </a:r>
            <a:r>
              <a:rPr lang="sk-SK" dirty="0"/>
              <a:t> – Tisíc </a:t>
            </a:r>
            <a:r>
              <a:rPr lang="sk-SK" dirty="0" err="1"/>
              <a:t>tváří</a:t>
            </a:r>
            <a:r>
              <a:rPr lang="sk-SK" dirty="0"/>
              <a:t> </a:t>
            </a:r>
            <a:r>
              <a:rPr lang="sk-SK" dirty="0" err="1"/>
              <a:t>hrdiny</a:t>
            </a:r>
            <a:r>
              <a:rPr lang="sk-SK" dirty="0"/>
              <a:t> (40. roky 20. stor.)</a:t>
            </a:r>
          </a:p>
          <a:p>
            <a:pPr lvl="1"/>
            <a:r>
              <a:rPr lang="sk-SK" dirty="0" err="1"/>
              <a:t>Claude</a:t>
            </a:r>
            <a:r>
              <a:rPr lang="sk-SK" dirty="0"/>
              <a:t> </a:t>
            </a:r>
            <a:r>
              <a:rPr lang="sk-SK" dirty="0" err="1"/>
              <a:t>Lévi-Strausse</a:t>
            </a:r>
            <a:r>
              <a:rPr lang="sk-SK" dirty="0"/>
              <a:t> – </a:t>
            </a:r>
            <a:r>
              <a:rPr lang="sk-SK" dirty="0" err="1"/>
              <a:t>Strukturální</a:t>
            </a:r>
            <a:r>
              <a:rPr lang="sk-SK" dirty="0"/>
              <a:t> </a:t>
            </a:r>
            <a:r>
              <a:rPr lang="sk-SK" dirty="0" err="1"/>
              <a:t>antropologie</a:t>
            </a:r>
            <a:r>
              <a:rPr lang="sk-SK" dirty="0"/>
              <a:t> (1958) </a:t>
            </a:r>
          </a:p>
          <a:p>
            <a:pPr lvl="1"/>
            <a:endParaRPr lang="sk-SK" dirty="0"/>
          </a:p>
          <a:p>
            <a:pPr lvl="1"/>
            <a:endParaRPr lang="en-GB" dirty="0"/>
          </a:p>
        </p:txBody>
      </p:sp>
    </p:spTree>
    <p:extLst>
      <p:ext uri="{BB962C8B-B14F-4D97-AF65-F5344CB8AC3E}">
        <p14:creationId xmlns:p14="http://schemas.microsoft.com/office/powerpoint/2010/main" val="3015414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A449EE-4710-B3E6-D7BB-EF65BF75F5D5}"/>
              </a:ext>
            </a:extLst>
          </p:cNvPr>
          <p:cNvSpPr>
            <a:spLocks noGrp="1"/>
          </p:cNvSpPr>
          <p:nvPr>
            <p:ph type="title"/>
          </p:nvPr>
        </p:nvSpPr>
        <p:spPr/>
        <p:txBody>
          <a:bodyPr>
            <a:normAutofit fontScale="90000"/>
          </a:bodyPr>
          <a:lstStyle/>
          <a:p>
            <a:r>
              <a:rPr lang="sk-SK" dirty="0"/>
              <a:t>Naratívna kultúra a prozaická slovesnosť</a:t>
            </a:r>
            <a:endParaRPr lang="en-GB" dirty="0"/>
          </a:p>
        </p:txBody>
      </p:sp>
      <p:sp>
        <p:nvSpPr>
          <p:cNvPr id="3" name="Zástupný objekt pre obsah 2">
            <a:extLst>
              <a:ext uri="{FF2B5EF4-FFF2-40B4-BE49-F238E27FC236}">
                <a16:creationId xmlns:a16="http://schemas.microsoft.com/office/drawing/2014/main" id="{B45C4376-27BE-1072-81BD-320BA244143B}"/>
              </a:ext>
            </a:extLst>
          </p:cNvPr>
          <p:cNvSpPr>
            <a:spLocks noGrp="1"/>
          </p:cNvSpPr>
          <p:nvPr>
            <p:ph idx="1"/>
          </p:nvPr>
        </p:nvSpPr>
        <p:spPr/>
        <p:txBody>
          <a:bodyPr>
            <a:normAutofit lnSpcReduction="10000"/>
          </a:bodyPr>
          <a:lstStyle/>
          <a:p>
            <a:r>
              <a:rPr lang="sk-SK" dirty="0"/>
              <a:t>Vtipy</a:t>
            </a:r>
          </a:p>
          <a:p>
            <a:r>
              <a:rPr lang="sk-SK" dirty="0"/>
              <a:t>Fámy</a:t>
            </a:r>
          </a:p>
          <a:p>
            <a:r>
              <a:rPr lang="sk-SK" dirty="0"/>
              <a:t>Mestské povesti</a:t>
            </a:r>
          </a:p>
          <a:p>
            <a:r>
              <a:rPr lang="sk-SK" dirty="0"/>
              <a:t>Konšpiračné teórie</a:t>
            </a:r>
          </a:p>
          <a:p>
            <a:r>
              <a:rPr lang="sk-SK" dirty="0"/>
              <a:t>Hoaxy, </a:t>
            </a:r>
            <a:r>
              <a:rPr lang="sk-SK" dirty="0" err="1"/>
              <a:t>fake</a:t>
            </a:r>
            <a:r>
              <a:rPr lang="sk-SK" dirty="0"/>
              <a:t> </a:t>
            </a:r>
            <a:r>
              <a:rPr lang="sk-SK" dirty="0" err="1"/>
              <a:t>news</a:t>
            </a:r>
            <a:endParaRPr lang="sk-SK" dirty="0"/>
          </a:p>
          <a:p>
            <a:r>
              <a:rPr lang="sk-SK" dirty="0"/>
              <a:t>Internetové </a:t>
            </a:r>
            <a:r>
              <a:rPr lang="sk-SK" dirty="0" err="1"/>
              <a:t>mémy</a:t>
            </a:r>
            <a:r>
              <a:rPr lang="sk-SK" dirty="0"/>
              <a:t> (new-</a:t>
            </a:r>
            <a:r>
              <a:rPr lang="sk-SK" dirty="0" err="1"/>
              <a:t>lore</a:t>
            </a:r>
            <a:r>
              <a:rPr lang="sk-SK" dirty="0"/>
              <a:t>)</a:t>
            </a:r>
          </a:p>
          <a:p>
            <a:r>
              <a:rPr lang="sk-SK" dirty="0"/>
              <a:t>Nápisy</a:t>
            </a:r>
          </a:p>
          <a:p>
            <a:endParaRPr lang="sk-SK" dirty="0"/>
          </a:p>
          <a:p>
            <a:pPr marL="0" indent="0">
              <a:buNone/>
            </a:pPr>
            <a:r>
              <a:rPr lang="sk-SK" dirty="0"/>
              <a:t>(</a:t>
            </a:r>
            <a:r>
              <a:rPr lang="sk-SK" dirty="0" err="1"/>
              <a:t>nádavky</a:t>
            </a:r>
            <a:r>
              <a:rPr lang="sk-SK" dirty="0"/>
              <a:t>, </a:t>
            </a:r>
            <a:r>
              <a:rPr lang="sk-SK" dirty="0" err="1"/>
              <a:t>parémie</a:t>
            </a:r>
            <a:r>
              <a:rPr lang="sk-SK" dirty="0"/>
              <a:t> etc.)</a:t>
            </a:r>
          </a:p>
        </p:txBody>
      </p:sp>
    </p:spTree>
    <p:extLst>
      <p:ext uri="{BB962C8B-B14F-4D97-AF65-F5344CB8AC3E}">
        <p14:creationId xmlns:p14="http://schemas.microsoft.com/office/powerpoint/2010/main" val="1519629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75000"/>
              </a:schemeClr>
            </a:gs>
            <a:gs pos="75000">
              <a:schemeClr val="accent1">
                <a:lumMod val="60000"/>
                <a:lumOff val="40000"/>
              </a:schemeClr>
            </a:gs>
            <a:gs pos="100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37D03E-9AD9-FDEE-7490-BC1879A80AEB}"/>
              </a:ext>
            </a:extLst>
          </p:cNvPr>
          <p:cNvSpPr>
            <a:spLocks noGrp="1"/>
          </p:cNvSpPr>
          <p:nvPr>
            <p:ph type="title"/>
          </p:nvPr>
        </p:nvSpPr>
        <p:spPr/>
        <p:txBody>
          <a:bodyPr/>
          <a:lstStyle/>
          <a:p>
            <a:r>
              <a:rPr lang="sk-SK" dirty="0"/>
              <a:t>Súčasné slovesné žánre</a:t>
            </a:r>
            <a:endParaRPr lang="en-GB" dirty="0"/>
          </a:p>
        </p:txBody>
      </p:sp>
      <p:sp>
        <p:nvSpPr>
          <p:cNvPr id="3" name="Zástupný objekt pre obsah 2">
            <a:extLst>
              <a:ext uri="{FF2B5EF4-FFF2-40B4-BE49-F238E27FC236}">
                <a16:creationId xmlns:a16="http://schemas.microsoft.com/office/drawing/2014/main" id="{C2CA1277-6319-B752-5FF9-B13B6F7754A5}"/>
              </a:ext>
            </a:extLst>
          </p:cNvPr>
          <p:cNvSpPr>
            <a:spLocks noGrp="1"/>
          </p:cNvSpPr>
          <p:nvPr>
            <p:ph idx="1"/>
          </p:nvPr>
        </p:nvSpPr>
        <p:spPr/>
        <p:txBody>
          <a:bodyPr/>
          <a:lstStyle/>
          <a:p>
            <a:pPr marL="0" indent="0">
              <a:buNone/>
            </a:pPr>
            <a:r>
              <a:rPr lang="sk-SK" dirty="0"/>
              <a:t>Vlastnosti, charakteristika, funkcie</a:t>
            </a:r>
            <a:endParaRPr lang="en-GB" dirty="0"/>
          </a:p>
        </p:txBody>
      </p:sp>
    </p:spTree>
    <p:extLst>
      <p:ext uri="{BB962C8B-B14F-4D97-AF65-F5344CB8AC3E}">
        <p14:creationId xmlns:p14="http://schemas.microsoft.com/office/powerpoint/2010/main" val="95016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4B69D1-090C-9ECF-4B96-2FDCAAC281EE}"/>
              </a:ext>
            </a:extLst>
          </p:cNvPr>
          <p:cNvSpPr>
            <a:spLocks noGrp="1"/>
          </p:cNvSpPr>
          <p:nvPr>
            <p:ph type="title"/>
          </p:nvPr>
        </p:nvSpPr>
        <p:spPr/>
        <p:txBody>
          <a:bodyPr/>
          <a:lstStyle/>
          <a:p>
            <a:r>
              <a:rPr lang="sk-SK" dirty="0"/>
              <a:t>Súčasné slovesné žánre</a:t>
            </a:r>
            <a:endParaRPr lang="en-GB" dirty="0"/>
          </a:p>
        </p:txBody>
      </p:sp>
      <p:sp>
        <p:nvSpPr>
          <p:cNvPr id="3" name="Zástupný objekt pre obsah 2">
            <a:extLst>
              <a:ext uri="{FF2B5EF4-FFF2-40B4-BE49-F238E27FC236}">
                <a16:creationId xmlns:a16="http://schemas.microsoft.com/office/drawing/2014/main" id="{CAC4A3C3-2087-07F8-C1D9-61C2F2436C15}"/>
              </a:ext>
            </a:extLst>
          </p:cNvPr>
          <p:cNvSpPr>
            <a:spLocks noGrp="1"/>
          </p:cNvSpPr>
          <p:nvPr>
            <p:ph idx="1"/>
          </p:nvPr>
        </p:nvSpPr>
        <p:spPr>
          <a:xfrm>
            <a:off x="1120000" y="1825625"/>
            <a:ext cx="10233800" cy="4667250"/>
          </a:xfrm>
        </p:spPr>
        <p:txBody>
          <a:bodyPr>
            <a:normAutofit lnSpcReduction="10000"/>
          </a:bodyPr>
          <a:lstStyle/>
          <a:p>
            <a:pPr lvl="0" algn="just">
              <a:lnSpc>
                <a:spcPct val="115000"/>
              </a:lnSpc>
            </a:pPr>
            <a:r>
              <a:rPr lang="sk-SK" sz="2400" dirty="0">
                <a:solidFill>
                  <a:schemeClr val="tx2"/>
                </a:solidFill>
                <a:effectLst/>
                <a:latin typeface="Corbel (text)"/>
                <a:ea typeface="Times New Roman" panose="02020603050405020304" pitchFamily="18" charset="0"/>
                <a:cs typeface="Times New Roman" panose="02020603050405020304" pitchFamily="18" charset="0"/>
              </a:rPr>
              <a:t>Šírené ústne, neformálne </a:t>
            </a:r>
            <a:r>
              <a:rPr lang="sk-SK" sz="2000" dirty="0">
                <a:solidFill>
                  <a:schemeClr val="tx2"/>
                </a:solidFill>
                <a:effectLst/>
                <a:latin typeface="Corbel (text)"/>
                <a:ea typeface="Times New Roman" panose="02020603050405020304" pitchFamily="18" charset="0"/>
                <a:cs typeface="Times New Roman" panose="02020603050405020304" pitchFamily="18" charset="0"/>
              </a:rPr>
              <a:t>/ </a:t>
            </a:r>
            <a:r>
              <a:rPr lang="sk-SK" sz="2400" dirty="0">
                <a:solidFill>
                  <a:schemeClr val="tx2"/>
                </a:solidFill>
                <a:effectLst/>
                <a:latin typeface="Corbel (text)"/>
                <a:ea typeface="Times New Roman" panose="02020603050405020304" pitchFamily="18" charset="0"/>
                <a:cs typeface="Times New Roman" panose="02020603050405020304" pitchFamily="18" charset="0"/>
              </a:rPr>
              <a:t>online</a:t>
            </a:r>
          </a:p>
          <a:p>
            <a:pPr lvl="0" algn="just">
              <a:lnSpc>
                <a:spcPct val="115000"/>
              </a:lnSpc>
            </a:pPr>
            <a:r>
              <a:rPr lang="sk-SK" sz="2400" dirty="0">
                <a:solidFill>
                  <a:schemeClr val="tx2"/>
                </a:solidFill>
                <a:effectLst/>
                <a:latin typeface="Corbel (text)"/>
                <a:ea typeface="Times New Roman" panose="02020603050405020304" pitchFamily="18" charset="0"/>
                <a:cs typeface="Times New Roman" panose="02020603050405020304" pitchFamily="18" charset="0"/>
              </a:rPr>
              <a:t>Kolektívny, nadosobný charakter</a:t>
            </a:r>
            <a:endParaRPr lang="en-GB" sz="2400" dirty="0">
              <a:solidFill>
                <a:schemeClr val="tx2"/>
              </a:solidFill>
              <a:effectLst/>
              <a:latin typeface="Corbel (text)"/>
              <a:ea typeface="Calibri" panose="020F0502020204030204" pitchFamily="34" charset="0"/>
              <a:cs typeface="Times New Roman" panose="02020603050405020304" pitchFamily="18" charset="0"/>
            </a:endParaRPr>
          </a:p>
          <a:p>
            <a:pPr lvl="0" algn="just">
              <a:lnSpc>
                <a:spcPct val="115000"/>
              </a:lnSpc>
            </a:pPr>
            <a:r>
              <a:rPr lang="sk-SK" sz="2400" dirty="0">
                <a:solidFill>
                  <a:schemeClr val="tx2"/>
                </a:solidFill>
                <a:effectLst/>
                <a:latin typeface="Corbel (text)"/>
                <a:ea typeface="Times New Roman" panose="02020603050405020304" pitchFamily="18" charset="0"/>
                <a:cs typeface="Times New Roman" panose="02020603050405020304" pitchFamily="18" charset="0"/>
              </a:rPr>
              <a:t>Dialogické</a:t>
            </a:r>
            <a:endParaRPr lang="en-GB" sz="2400" dirty="0">
              <a:solidFill>
                <a:schemeClr val="tx2"/>
              </a:solidFill>
              <a:effectLst/>
              <a:latin typeface="Corbel (text)"/>
              <a:ea typeface="Calibri" panose="020F0502020204030204" pitchFamily="34" charset="0"/>
              <a:cs typeface="Times New Roman" panose="02020603050405020304" pitchFamily="18" charset="0"/>
            </a:endParaRPr>
          </a:p>
          <a:p>
            <a:pPr lvl="0" algn="just">
              <a:lnSpc>
                <a:spcPct val="115000"/>
              </a:lnSpc>
            </a:pPr>
            <a:r>
              <a:rPr lang="sk-SK" sz="2400" dirty="0">
                <a:solidFill>
                  <a:schemeClr val="tx2"/>
                </a:solidFill>
                <a:effectLst/>
                <a:latin typeface="Corbel (text)"/>
                <a:ea typeface="Times New Roman" panose="02020603050405020304" pitchFamily="18" charset="0"/>
                <a:cs typeface="Times New Roman" panose="02020603050405020304" pitchFamily="18" charset="0"/>
              </a:rPr>
              <a:t>Synkretické </a:t>
            </a:r>
          </a:p>
          <a:p>
            <a:pPr lvl="0" algn="just">
              <a:lnSpc>
                <a:spcPct val="115000"/>
              </a:lnSpc>
            </a:pPr>
            <a:r>
              <a:rPr lang="sk-SK" sz="2400" dirty="0">
                <a:solidFill>
                  <a:schemeClr val="tx2"/>
                </a:solidFill>
                <a:effectLst/>
                <a:latin typeface="Corbel (text)"/>
                <a:ea typeface="Times New Roman" panose="02020603050405020304" pitchFamily="18" charset="0"/>
                <a:cs typeface="Times New Roman" panose="02020603050405020304" pitchFamily="18" charset="0"/>
              </a:rPr>
              <a:t>Variabilné</a:t>
            </a:r>
            <a:endParaRPr lang="en-GB" sz="2400" dirty="0">
              <a:solidFill>
                <a:schemeClr val="tx2"/>
              </a:solidFill>
              <a:effectLst/>
              <a:latin typeface="Corbel (text)"/>
              <a:ea typeface="Calibri" panose="020F0502020204030204" pitchFamily="34" charset="0"/>
              <a:cs typeface="Times New Roman" panose="02020603050405020304" pitchFamily="18" charset="0"/>
            </a:endParaRPr>
          </a:p>
          <a:p>
            <a:pPr lvl="0" algn="just">
              <a:lnSpc>
                <a:spcPct val="115000"/>
              </a:lnSpc>
            </a:pPr>
            <a:r>
              <a:rPr lang="sk-SK" sz="2400" dirty="0">
                <a:solidFill>
                  <a:schemeClr val="tx2"/>
                </a:solidFill>
                <a:effectLst/>
                <a:latin typeface="Corbel (text)"/>
                <a:ea typeface="Times New Roman" panose="02020603050405020304" pitchFamily="18" charset="0"/>
                <a:cs typeface="Times New Roman" panose="02020603050405020304" pitchFamily="18" charset="0"/>
              </a:rPr>
              <a:t>Naviazané na skupinu, lokalitu, kultúru</a:t>
            </a:r>
            <a:endParaRPr lang="en-GB" sz="2400" dirty="0">
              <a:solidFill>
                <a:schemeClr val="tx2"/>
              </a:solidFill>
              <a:effectLst/>
              <a:latin typeface="Corbel (text)"/>
              <a:ea typeface="Calibri" panose="020F0502020204030204" pitchFamily="34" charset="0"/>
              <a:cs typeface="Times New Roman" panose="02020603050405020304" pitchFamily="18" charset="0"/>
            </a:endParaRPr>
          </a:p>
          <a:p>
            <a:pPr lvl="0" algn="just">
              <a:lnSpc>
                <a:spcPct val="115000"/>
              </a:lnSpc>
            </a:pPr>
            <a:r>
              <a:rPr lang="sk-SK" sz="2400" dirty="0">
                <a:solidFill>
                  <a:schemeClr val="tx2"/>
                </a:solidFill>
                <a:effectLst/>
                <a:latin typeface="Corbel (text)"/>
                <a:ea typeface="Times New Roman" panose="02020603050405020304" pitchFamily="18" charset="0"/>
                <a:cs typeface="Times New Roman" panose="02020603050405020304" pitchFamily="18" charset="0"/>
              </a:rPr>
              <a:t>Odrážajú sociálne a kultúrne javy, normy, hodnoty</a:t>
            </a:r>
            <a:endParaRPr lang="en-GB" sz="2400" dirty="0">
              <a:solidFill>
                <a:schemeClr val="tx2"/>
              </a:solidFill>
              <a:effectLst/>
              <a:latin typeface="Corbel (text)"/>
              <a:ea typeface="Calibri" panose="020F0502020204030204" pitchFamily="34" charset="0"/>
              <a:cs typeface="Times New Roman" panose="02020603050405020304" pitchFamily="18" charset="0"/>
            </a:endParaRPr>
          </a:p>
          <a:p>
            <a:pPr lvl="0" algn="just">
              <a:lnSpc>
                <a:spcPct val="115000"/>
              </a:lnSpc>
              <a:spcAft>
                <a:spcPts val="1000"/>
              </a:spcAft>
            </a:pPr>
            <a:r>
              <a:rPr lang="sk-SK" sz="2400" dirty="0">
                <a:solidFill>
                  <a:schemeClr val="tx2"/>
                </a:solidFill>
                <a:effectLst/>
                <a:latin typeface="Corbel (text)"/>
                <a:ea typeface="Times New Roman" panose="02020603050405020304" pitchFamily="18" charset="0"/>
                <a:cs typeface="Times New Roman" panose="02020603050405020304" pitchFamily="18" charset="0"/>
              </a:rPr>
              <a:t>Napĺňajú rovnaké funkcie – informačná, integračná, komunikačná, zábavná, poznávacia, vzdelávacia...</a:t>
            </a:r>
            <a:endParaRPr lang="en-GB" sz="3600" dirty="0">
              <a:solidFill>
                <a:schemeClr val="tx2"/>
              </a:solidFill>
              <a:latin typeface="Corbel (text)"/>
            </a:endParaRPr>
          </a:p>
        </p:txBody>
      </p:sp>
    </p:spTree>
    <p:extLst>
      <p:ext uri="{BB962C8B-B14F-4D97-AF65-F5344CB8AC3E}">
        <p14:creationId xmlns:p14="http://schemas.microsoft.com/office/powerpoint/2010/main" val="3585640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73DC8E-3B1B-4540-9681-F76E704920EF}"/>
              </a:ext>
            </a:extLst>
          </p:cNvPr>
          <p:cNvSpPr>
            <a:spLocks noGrp="1"/>
          </p:cNvSpPr>
          <p:nvPr>
            <p:ph type="title"/>
          </p:nvPr>
        </p:nvSpPr>
        <p:spPr>
          <a:xfrm>
            <a:off x="838200" y="439770"/>
            <a:ext cx="10515600" cy="1325563"/>
          </a:xfrm>
        </p:spPr>
        <p:txBody>
          <a:bodyPr/>
          <a:lstStyle/>
          <a:p>
            <a:r>
              <a:rPr lang="cs-CZ" dirty="0" err="1"/>
              <a:t>Súčasná</a:t>
            </a:r>
            <a:r>
              <a:rPr lang="cs-CZ" dirty="0"/>
              <a:t> </a:t>
            </a:r>
            <a:r>
              <a:rPr lang="cs-CZ" dirty="0" err="1"/>
              <a:t>slovesnosť</a:t>
            </a:r>
            <a:endParaRPr lang="cs-CZ" dirty="0"/>
          </a:p>
        </p:txBody>
      </p:sp>
      <p:sp>
        <p:nvSpPr>
          <p:cNvPr id="3" name="Zástupný symbol pro obsah 2">
            <a:extLst>
              <a:ext uri="{FF2B5EF4-FFF2-40B4-BE49-F238E27FC236}">
                <a16:creationId xmlns:a16="http://schemas.microsoft.com/office/drawing/2014/main" id="{CE94DBE6-F278-44AC-AF6F-38BEDF9AB0DF}"/>
              </a:ext>
            </a:extLst>
          </p:cNvPr>
          <p:cNvSpPr>
            <a:spLocks noGrp="1"/>
          </p:cNvSpPr>
          <p:nvPr>
            <p:ph idx="1"/>
          </p:nvPr>
        </p:nvSpPr>
        <p:spPr>
          <a:xfrm>
            <a:off x="1114065" y="1946310"/>
            <a:ext cx="10515600" cy="4351338"/>
          </a:xfrm>
        </p:spPr>
        <p:txBody>
          <a:bodyPr>
            <a:normAutofit lnSpcReduction="10000"/>
          </a:bodyPr>
          <a:lstStyle/>
          <a:p>
            <a:pPr marL="0" indent="0">
              <a:buNone/>
            </a:pPr>
            <a:r>
              <a:rPr lang="sk-SK" dirty="0"/>
              <a:t>Reflexia sveta zdola</a:t>
            </a:r>
          </a:p>
          <a:p>
            <a:endParaRPr lang="sk-SK" dirty="0"/>
          </a:p>
          <a:p>
            <a:r>
              <a:rPr lang="sk-SK" dirty="0"/>
              <a:t>Poznanie</a:t>
            </a:r>
          </a:p>
          <a:p>
            <a:r>
              <a:rPr lang="sk-SK" dirty="0"/>
              <a:t>Mentálne obrazy a stereotypy</a:t>
            </a:r>
          </a:p>
          <a:p>
            <a:r>
              <a:rPr lang="sk-SK" dirty="0"/>
              <a:t>Identita </a:t>
            </a:r>
          </a:p>
          <a:p>
            <a:r>
              <a:rPr lang="sk-SK" dirty="0"/>
              <a:t>„My“ a „oni“ (latentná xenofóbia)</a:t>
            </a:r>
          </a:p>
          <a:p>
            <a:r>
              <a:rPr lang="sk-SK" dirty="0"/>
              <a:t>Normy, hodnoty</a:t>
            </a:r>
          </a:p>
          <a:p>
            <a:r>
              <a:rPr lang="sk-SK" dirty="0"/>
              <a:t>Tabu</a:t>
            </a:r>
          </a:p>
          <a:p>
            <a:r>
              <a:rPr lang="sk-SK" dirty="0"/>
              <a:t>Emócie</a:t>
            </a:r>
          </a:p>
        </p:txBody>
      </p:sp>
      <p:sp>
        <p:nvSpPr>
          <p:cNvPr id="6" name="TextovéPole 5">
            <a:extLst>
              <a:ext uri="{FF2B5EF4-FFF2-40B4-BE49-F238E27FC236}">
                <a16:creationId xmlns:a16="http://schemas.microsoft.com/office/drawing/2014/main" id="{FCE98511-7426-4C8E-B064-3967C22450FF}"/>
              </a:ext>
            </a:extLst>
          </p:cNvPr>
          <p:cNvSpPr txBox="1"/>
          <p:nvPr/>
        </p:nvSpPr>
        <p:spPr>
          <a:xfrm>
            <a:off x="6740306" y="5430347"/>
            <a:ext cx="4646167" cy="738664"/>
          </a:xfrm>
          <a:prstGeom prst="rect">
            <a:avLst/>
          </a:prstGeom>
          <a:noFill/>
        </p:spPr>
        <p:txBody>
          <a:bodyPr wrap="square" rtlCol="0">
            <a:spAutoFit/>
          </a:bodyPr>
          <a:lstStyle/>
          <a:p>
            <a:r>
              <a:rPr lang="sk-SK" sz="1400" dirty="0" err="1"/>
              <a:t>Know</a:t>
            </a:r>
            <a:r>
              <a:rPr lang="sk-SK" sz="1400" dirty="0"/>
              <a:t> </a:t>
            </a:r>
            <a:r>
              <a:rPr lang="sk-SK" sz="1400" dirty="0" err="1"/>
              <a:t>yout</a:t>
            </a:r>
            <a:r>
              <a:rPr lang="sk-SK" sz="1400" dirty="0"/>
              <a:t> </a:t>
            </a:r>
            <a:r>
              <a:rPr lang="sk-SK" sz="1400" dirty="0" err="1"/>
              <a:t>meme</a:t>
            </a:r>
            <a:r>
              <a:rPr lang="sk-SK" sz="1400" dirty="0"/>
              <a:t>. Dostupné z: https://knowyourmeme.com/photos/1725421-flat-earth-theory, cit. 1. 6. 2020.</a:t>
            </a:r>
            <a:endParaRPr lang="cs-CZ" sz="1400" dirty="0"/>
          </a:p>
        </p:txBody>
      </p:sp>
    </p:spTree>
    <p:extLst>
      <p:ext uri="{BB962C8B-B14F-4D97-AF65-F5344CB8AC3E}">
        <p14:creationId xmlns:p14="http://schemas.microsoft.com/office/powerpoint/2010/main" val="3133946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EB12B-0FFE-42C9-91B0-0E6916EB0502}"/>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9129016E-9668-4A07-98B9-710C58DFCDDD}"/>
              </a:ext>
            </a:extLst>
          </p:cNvPr>
          <p:cNvSpPr>
            <a:spLocks noGrp="1"/>
          </p:cNvSpPr>
          <p:nvPr>
            <p:ph idx="1"/>
          </p:nvPr>
        </p:nvSpPr>
        <p:spPr>
          <a:xfrm>
            <a:off x="838200" y="826851"/>
            <a:ext cx="10515600" cy="5881957"/>
          </a:xfrm>
        </p:spPr>
        <p:txBody>
          <a:bodyPr>
            <a:normAutofit/>
          </a:bodyPr>
          <a:lstStyle/>
          <a:p>
            <a:pPr marL="0" indent="0" algn="l">
              <a:buNone/>
            </a:pPr>
            <a:r>
              <a:rPr lang="en-GB" b="0" i="1" u="none" strike="noStrike" baseline="0" dirty="0" err="1">
                <a:latin typeface="+mj-lt"/>
              </a:rPr>
              <a:t>Nejaká</a:t>
            </a:r>
            <a:r>
              <a:rPr lang="en-GB" b="0" i="1" u="none" strike="noStrike" baseline="0" dirty="0">
                <a:latin typeface="+mj-lt"/>
              </a:rPr>
              <a:t> baba bola </a:t>
            </a:r>
            <a:r>
              <a:rPr lang="en-GB" b="0" i="1" u="none" strike="noStrike" baseline="0" dirty="0" err="1">
                <a:latin typeface="+mj-lt"/>
              </a:rPr>
              <a:t>na</a:t>
            </a:r>
            <a:r>
              <a:rPr lang="en-GB" b="0" i="1" u="none" strike="noStrike" baseline="0" dirty="0">
                <a:latin typeface="+mj-lt"/>
              </a:rPr>
              <a:t> </a:t>
            </a:r>
            <a:r>
              <a:rPr lang="en-GB" b="0" i="1" u="none" strike="noStrike" baseline="0" dirty="0" err="1">
                <a:latin typeface="+mj-lt"/>
              </a:rPr>
              <a:t>diskotéke</a:t>
            </a:r>
            <a:r>
              <a:rPr lang="en-GB" b="0" i="1" u="none" strike="noStrike" baseline="0" dirty="0">
                <a:latin typeface="+mj-lt"/>
              </a:rPr>
              <a:t>, </a:t>
            </a:r>
            <a:r>
              <a:rPr lang="en-GB" b="0" i="1" u="none" strike="noStrike" baseline="0" dirty="0" err="1">
                <a:latin typeface="+mj-lt"/>
              </a:rPr>
              <a:t>kde</a:t>
            </a:r>
            <a:r>
              <a:rPr lang="en-GB" b="0" i="1" u="none" strike="noStrike" baseline="0" dirty="0">
                <a:latin typeface="+mj-lt"/>
              </a:rPr>
              <a:t> </a:t>
            </a:r>
            <a:r>
              <a:rPr lang="en-GB" b="0" i="1" u="none" strike="noStrike" baseline="0" dirty="0" err="1">
                <a:latin typeface="+mj-lt"/>
              </a:rPr>
              <a:t>spoznala</a:t>
            </a:r>
            <a:r>
              <a:rPr lang="en-GB" b="0" i="1" u="none" strike="noStrike" baseline="0" dirty="0">
                <a:latin typeface="+mj-lt"/>
              </a:rPr>
              <a:t> </a:t>
            </a:r>
            <a:r>
              <a:rPr lang="en-GB" b="0" i="1" u="none" strike="noStrike" baseline="0" dirty="0" err="1">
                <a:latin typeface="+mj-lt"/>
              </a:rPr>
              <a:t>chalana</a:t>
            </a:r>
            <a:r>
              <a:rPr lang="en-GB" b="0" i="1" u="none" strike="noStrike" baseline="0" dirty="0">
                <a:latin typeface="+mj-lt"/>
              </a:rPr>
              <a:t>. Dali </a:t>
            </a:r>
            <a:r>
              <a:rPr lang="en-GB" b="0" i="1" u="none" strike="noStrike" baseline="0" dirty="0" err="1">
                <a:latin typeface="+mj-lt"/>
              </a:rPr>
              <a:t>sa</a:t>
            </a:r>
            <a:r>
              <a:rPr lang="en-GB" b="0" i="1" u="none" strike="noStrike" baseline="0" dirty="0">
                <a:latin typeface="+mj-lt"/>
              </a:rPr>
              <a:t> </a:t>
            </a:r>
            <a:r>
              <a:rPr lang="en-GB" b="0" i="1" u="none" strike="noStrike" baseline="0" dirty="0" err="1">
                <a:latin typeface="+mj-lt"/>
              </a:rPr>
              <a:t>nejak</a:t>
            </a:r>
            <a:r>
              <a:rPr lang="sk-SK" i="1" dirty="0">
                <a:latin typeface="+mj-lt"/>
              </a:rPr>
              <a:t> </a:t>
            </a:r>
            <a:r>
              <a:rPr lang="en-GB" b="0" i="1" u="none" strike="noStrike" baseline="0" dirty="0" err="1">
                <a:latin typeface="+mj-lt"/>
              </a:rPr>
              <a:t>dokopy</a:t>
            </a:r>
            <a:r>
              <a:rPr lang="en-GB" b="0" i="1" u="none" strike="noStrike" baseline="0" dirty="0">
                <a:latin typeface="+mj-lt"/>
              </a:rPr>
              <a:t>, </a:t>
            </a:r>
            <a:r>
              <a:rPr lang="en-GB" b="0" i="1" u="none" strike="noStrike" baseline="0" dirty="0" err="1">
                <a:latin typeface="+mj-lt"/>
              </a:rPr>
              <a:t>bozkávali</a:t>
            </a:r>
            <a:r>
              <a:rPr lang="en-GB" b="0" i="1" u="none" strike="noStrike" baseline="0" dirty="0">
                <a:latin typeface="+mj-lt"/>
              </a:rPr>
              <a:t> </a:t>
            </a:r>
            <a:r>
              <a:rPr lang="en-GB" b="0" i="1" u="none" strike="noStrike" baseline="0" dirty="0" err="1">
                <a:latin typeface="+mj-lt"/>
              </a:rPr>
              <a:t>sa</a:t>
            </a:r>
            <a:r>
              <a:rPr lang="en-GB" b="0" i="1" u="none" strike="noStrike" baseline="0" dirty="0">
                <a:latin typeface="+mj-lt"/>
              </a:rPr>
              <a:t> a </a:t>
            </a:r>
            <a:r>
              <a:rPr lang="en-GB" b="0" i="1" u="none" strike="noStrike" baseline="0" dirty="0" err="1">
                <a:latin typeface="+mj-lt"/>
              </a:rPr>
              <a:t>týpek</a:t>
            </a:r>
            <a:r>
              <a:rPr lang="en-GB" b="0" i="1" u="none" strike="noStrike" baseline="0" dirty="0">
                <a:latin typeface="+mj-lt"/>
              </a:rPr>
              <a:t> </a:t>
            </a:r>
            <a:r>
              <a:rPr lang="en-GB" b="0" i="1" u="none" strike="noStrike" baseline="0" dirty="0" err="1">
                <a:latin typeface="+mj-lt"/>
              </a:rPr>
              <a:t>zavolal</a:t>
            </a:r>
            <a:r>
              <a:rPr lang="en-GB" b="0" i="1" u="none" strike="noStrike" baseline="0" dirty="0">
                <a:latin typeface="+mj-lt"/>
              </a:rPr>
              <a:t> babu </a:t>
            </a:r>
            <a:r>
              <a:rPr lang="en-GB" b="0" i="1" u="none" strike="noStrike" baseline="0" dirty="0" err="1">
                <a:latin typeface="+mj-lt"/>
              </a:rPr>
              <a:t>domov</a:t>
            </a:r>
            <a:r>
              <a:rPr lang="en-GB" b="0" i="1" u="none" strike="noStrike" baseline="0" dirty="0">
                <a:latin typeface="+mj-lt"/>
              </a:rPr>
              <a:t>. </a:t>
            </a:r>
            <a:r>
              <a:rPr lang="en-GB" b="0" i="1" u="none" strike="noStrike" baseline="0" dirty="0" err="1">
                <a:latin typeface="+mj-lt"/>
              </a:rPr>
              <a:t>Tá</a:t>
            </a:r>
            <a:r>
              <a:rPr lang="en-GB" b="0" i="1" u="none" strike="noStrike" baseline="0" dirty="0">
                <a:latin typeface="+mj-lt"/>
              </a:rPr>
              <a:t> baba </a:t>
            </a:r>
            <a:r>
              <a:rPr lang="en-GB" b="0" i="1" u="none" strike="noStrike" baseline="0" dirty="0" err="1">
                <a:latin typeface="+mj-lt"/>
              </a:rPr>
              <a:t>našťastie</a:t>
            </a:r>
            <a:r>
              <a:rPr lang="en-GB" b="0" i="1" u="none" strike="noStrike" baseline="0" dirty="0">
                <a:latin typeface="+mj-lt"/>
              </a:rPr>
              <a:t> </a:t>
            </a:r>
            <a:r>
              <a:rPr lang="en-GB" b="0" i="1" u="none" strike="noStrike" baseline="0" dirty="0" err="1">
                <a:latin typeface="+mj-lt"/>
              </a:rPr>
              <a:t>nechcela</a:t>
            </a:r>
            <a:r>
              <a:rPr lang="en-GB" b="0" i="1" u="none" strike="noStrike" baseline="0" dirty="0">
                <a:latin typeface="+mj-lt"/>
              </a:rPr>
              <a:t>, </a:t>
            </a:r>
            <a:r>
              <a:rPr lang="en-GB" b="0" i="1" u="none" strike="noStrike" baseline="0" dirty="0" err="1">
                <a:latin typeface="+mj-lt"/>
              </a:rPr>
              <a:t>vyhla</a:t>
            </a:r>
            <a:r>
              <a:rPr lang="sk-SK" b="0" i="1" u="none" strike="noStrike" baseline="0" dirty="0">
                <a:latin typeface="+mj-lt"/>
              </a:rPr>
              <a:t> </a:t>
            </a:r>
            <a:r>
              <a:rPr lang="en-GB" b="0" i="1" u="none" strike="noStrike" baseline="0" dirty="0" err="1">
                <a:latin typeface="+mj-lt"/>
              </a:rPr>
              <a:t>sa</a:t>
            </a:r>
            <a:r>
              <a:rPr lang="en-GB" b="0" i="1" u="none" strike="noStrike" baseline="0" dirty="0">
                <a:latin typeface="+mj-lt"/>
              </a:rPr>
              <a:t> mu a </a:t>
            </a:r>
            <a:r>
              <a:rPr lang="en-GB" b="0" i="1" u="none" strike="noStrike" baseline="0" dirty="0" err="1">
                <a:latin typeface="+mj-lt"/>
              </a:rPr>
              <a:t>išla</a:t>
            </a:r>
            <a:r>
              <a:rPr lang="en-GB" b="0" i="1" u="none" strike="noStrike" baseline="0" dirty="0">
                <a:latin typeface="+mj-lt"/>
              </a:rPr>
              <a:t> dom. Na </a:t>
            </a:r>
            <a:r>
              <a:rPr lang="en-GB" b="0" i="1" u="none" strike="noStrike" baseline="0" dirty="0" err="1">
                <a:latin typeface="+mj-lt"/>
              </a:rPr>
              <a:t>druhý</a:t>
            </a:r>
            <a:r>
              <a:rPr lang="en-GB" b="0" i="1" u="none" strike="noStrike" baseline="0" dirty="0">
                <a:latin typeface="+mj-lt"/>
              </a:rPr>
              <a:t> </a:t>
            </a:r>
            <a:r>
              <a:rPr lang="en-GB" b="0" i="1" u="none" strike="noStrike" baseline="0" dirty="0" err="1">
                <a:latin typeface="+mj-lt"/>
              </a:rPr>
              <a:t>deň</a:t>
            </a:r>
            <a:r>
              <a:rPr lang="en-GB" b="0" i="1" u="none" strike="noStrike" baseline="0" dirty="0">
                <a:latin typeface="+mj-lt"/>
              </a:rPr>
              <a:t> </a:t>
            </a:r>
            <a:r>
              <a:rPr lang="en-GB" b="0" i="1" u="none" strike="noStrike" baseline="0" dirty="0" err="1">
                <a:latin typeface="+mj-lt"/>
              </a:rPr>
              <a:t>ráno</a:t>
            </a:r>
            <a:r>
              <a:rPr lang="en-GB" b="0" i="1" u="none" strike="noStrike" baseline="0" dirty="0">
                <a:latin typeface="+mj-lt"/>
              </a:rPr>
              <a:t> </a:t>
            </a:r>
            <a:r>
              <a:rPr lang="en-GB" b="0" i="1" u="none" strike="noStrike" baseline="0" dirty="0" err="1">
                <a:latin typeface="+mj-lt"/>
              </a:rPr>
              <a:t>zistila</a:t>
            </a:r>
            <a:r>
              <a:rPr lang="en-GB" b="0" i="1" u="none" strike="noStrike" baseline="0" dirty="0">
                <a:latin typeface="+mj-lt"/>
              </a:rPr>
              <a:t>, </a:t>
            </a:r>
            <a:r>
              <a:rPr lang="en-GB" b="0" i="1" u="none" strike="noStrike" baseline="0" dirty="0" err="1">
                <a:latin typeface="+mj-lt"/>
              </a:rPr>
              <a:t>že</a:t>
            </a:r>
            <a:r>
              <a:rPr lang="en-GB" b="0" i="1" u="none" strike="noStrike" baseline="0" dirty="0">
                <a:latin typeface="+mj-lt"/>
              </a:rPr>
              <a:t> </a:t>
            </a:r>
            <a:r>
              <a:rPr lang="en-GB" b="0" i="1" u="none" strike="noStrike" baseline="0" dirty="0" err="1">
                <a:latin typeface="+mj-lt"/>
              </a:rPr>
              <a:t>má</a:t>
            </a:r>
            <a:r>
              <a:rPr lang="en-GB" b="0" i="1" u="none" strike="noStrike" baseline="0" dirty="0">
                <a:latin typeface="+mj-lt"/>
              </a:rPr>
              <a:t> </a:t>
            </a:r>
            <a:r>
              <a:rPr lang="en-GB" b="0" i="1" u="none" strike="noStrike" baseline="0" dirty="0" err="1">
                <a:latin typeface="+mj-lt"/>
              </a:rPr>
              <a:t>na</a:t>
            </a:r>
            <a:r>
              <a:rPr lang="en-GB" b="0" i="1" u="none" strike="noStrike" baseline="0" dirty="0">
                <a:latin typeface="+mj-lt"/>
              </a:rPr>
              <a:t> </a:t>
            </a:r>
            <a:r>
              <a:rPr lang="en-GB" b="0" i="1" u="none" strike="noStrike" baseline="0" dirty="0" err="1">
                <a:latin typeface="+mj-lt"/>
              </a:rPr>
              <a:t>sebe</a:t>
            </a:r>
            <a:r>
              <a:rPr lang="en-GB" b="0" i="1" u="none" strike="noStrike" baseline="0" dirty="0">
                <a:latin typeface="+mj-lt"/>
              </a:rPr>
              <a:t> </a:t>
            </a:r>
            <a:r>
              <a:rPr lang="en-GB" b="0" i="1" u="none" strike="noStrike" baseline="0" dirty="0" err="1">
                <a:latin typeface="+mj-lt"/>
              </a:rPr>
              <a:t>nejaké</a:t>
            </a:r>
            <a:r>
              <a:rPr lang="en-GB" b="0" i="1" u="none" strike="noStrike" baseline="0" dirty="0">
                <a:latin typeface="+mj-lt"/>
              </a:rPr>
              <a:t> </a:t>
            </a:r>
            <a:r>
              <a:rPr lang="en-GB" b="0" i="1" u="none" strike="noStrike" baseline="0" dirty="0" err="1">
                <a:latin typeface="+mj-lt"/>
              </a:rPr>
              <a:t>divné</a:t>
            </a:r>
            <a:r>
              <a:rPr lang="en-GB" b="0" i="1" u="none" strike="noStrike" baseline="0" dirty="0">
                <a:latin typeface="+mj-lt"/>
              </a:rPr>
              <a:t> </a:t>
            </a:r>
            <a:r>
              <a:rPr lang="en-GB" b="0" i="1" u="none" strike="noStrike" baseline="0" dirty="0" err="1">
                <a:latin typeface="+mj-lt"/>
              </a:rPr>
              <a:t>čierne</a:t>
            </a:r>
            <a:r>
              <a:rPr lang="en-GB" b="0" i="1" u="none" strike="noStrike" baseline="0" dirty="0">
                <a:latin typeface="+mj-lt"/>
              </a:rPr>
              <a:t> </a:t>
            </a:r>
            <a:r>
              <a:rPr lang="en-GB" b="0" i="1" u="none" strike="noStrike" baseline="0" dirty="0" err="1">
                <a:latin typeface="+mj-lt"/>
              </a:rPr>
              <a:t>fľaky</a:t>
            </a:r>
            <a:r>
              <a:rPr lang="en-GB" b="0" i="1" u="none" strike="noStrike" baseline="0" dirty="0">
                <a:latin typeface="+mj-lt"/>
              </a:rPr>
              <a:t>,</a:t>
            </a:r>
            <a:r>
              <a:rPr lang="sk-SK" b="0" i="1" u="none" strike="noStrike" baseline="0" dirty="0">
                <a:latin typeface="+mj-lt"/>
              </a:rPr>
              <a:t> </a:t>
            </a:r>
            <a:r>
              <a:rPr lang="pl-PL" b="0" i="1" u="none" strike="noStrike" baseline="0" dirty="0">
                <a:latin typeface="+mj-lt"/>
              </a:rPr>
              <a:t>ktoré vyzerali ako podliatiny. Nedali sa umyť, neboleli ju, ale nevedela, čo to je, tak </a:t>
            </a:r>
            <a:r>
              <a:rPr lang="en-GB" b="0" i="1" u="none" strike="noStrike" baseline="0" dirty="0" err="1">
                <a:latin typeface="+mj-lt"/>
              </a:rPr>
              <a:t>išla</a:t>
            </a:r>
            <a:r>
              <a:rPr lang="en-GB" b="0" i="1" u="none" strike="noStrike" baseline="0" dirty="0">
                <a:latin typeface="+mj-lt"/>
              </a:rPr>
              <a:t> k </a:t>
            </a:r>
            <a:r>
              <a:rPr lang="en-GB" b="0" i="1" u="none" strike="noStrike" baseline="0" dirty="0" err="1">
                <a:latin typeface="+mj-lt"/>
              </a:rPr>
              <a:t>doktorovi</a:t>
            </a:r>
            <a:r>
              <a:rPr lang="en-GB" b="0" i="1" u="none" strike="noStrike" baseline="0" dirty="0">
                <a:latin typeface="+mj-lt"/>
              </a:rPr>
              <a:t>. Ten </a:t>
            </a:r>
            <a:r>
              <a:rPr lang="en-GB" b="0" i="1" u="none" strike="noStrike" baseline="0" dirty="0" err="1">
                <a:latin typeface="+mj-lt"/>
              </a:rPr>
              <a:t>bol</a:t>
            </a:r>
            <a:r>
              <a:rPr lang="en-GB" b="0" i="1" u="none" strike="noStrike" baseline="0" dirty="0">
                <a:latin typeface="+mj-lt"/>
              </a:rPr>
              <a:t> </a:t>
            </a:r>
            <a:r>
              <a:rPr lang="en-GB" b="0" i="1" u="none" strike="noStrike" baseline="0" dirty="0" err="1">
                <a:latin typeface="+mj-lt"/>
              </a:rPr>
              <a:t>úplne</a:t>
            </a:r>
            <a:r>
              <a:rPr lang="en-GB" b="0" i="1" u="none" strike="noStrike" baseline="0" dirty="0">
                <a:latin typeface="+mj-lt"/>
              </a:rPr>
              <a:t> </a:t>
            </a:r>
            <a:r>
              <a:rPr lang="en-GB" b="0" i="1" u="none" strike="noStrike" baseline="0" dirty="0" err="1">
                <a:latin typeface="+mj-lt"/>
              </a:rPr>
              <a:t>rozčarovaný</a:t>
            </a:r>
            <a:r>
              <a:rPr lang="en-GB" b="0" i="1" u="none" strike="noStrike" baseline="0" dirty="0">
                <a:latin typeface="+mj-lt"/>
              </a:rPr>
              <a:t>, </a:t>
            </a:r>
            <a:r>
              <a:rPr lang="en-GB" b="0" i="1" u="none" strike="noStrike" baseline="0" dirty="0" err="1">
                <a:latin typeface="+mj-lt"/>
              </a:rPr>
              <a:t>že</a:t>
            </a:r>
            <a:r>
              <a:rPr lang="en-GB" b="0" i="1" u="none" strike="noStrike" baseline="0" dirty="0">
                <a:latin typeface="+mj-lt"/>
              </a:rPr>
              <a:t> </a:t>
            </a:r>
            <a:r>
              <a:rPr lang="en-GB" b="0" i="1" u="none" strike="noStrike" baseline="0" dirty="0" err="1">
                <a:latin typeface="+mj-lt"/>
              </a:rPr>
              <a:t>čo</a:t>
            </a:r>
            <a:r>
              <a:rPr lang="en-GB" b="0" i="1" u="none" strike="noStrike" baseline="0" dirty="0">
                <a:latin typeface="+mj-lt"/>
              </a:rPr>
              <a:t> to je, </a:t>
            </a:r>
            <a:r>
              <a:rPr lang="en-GB" b="0" i="1" u="none" strike="noStrike" baseline="0" dirty="0" err="1">
                <a:latin typeface="+mj-lt"/>
              </a:rPr>
              <a:t>že</a:t>
            </a:r>
            <a:r>
              <a:rPr lang="en-GB" b="0" i="1" u="none" strike="noStrike" baseline="0" dirty="0">
                <a:latin typeface="+mj-lt"/>
              </a:rPr>
              <a:t> to </a:t>
            </a:r>
            <a:r>
              <a:rPr lang="en-GB" b="0" i="1" u="none" strike="noStrike" baseline="0" dirty="0" err="1">
                <a:latin typeface="+mj-lt"/>
              </a:rPr>
              <a:t>ešte</a:t>
            </a:r>
            <a:r>
              <a:rPr lang="en-GB" b="0" i="1" u="none" strike="noStrike" baseline="0" dirty="0">
                <a:latin typeface="+mj-lt"/>
              </a:rPr>
              <a:t> </a:t>
            </a:r>
            <a:r>
              <a:rPr lang="en-GB" b="0" i="1" u="none" strike="noStrike" baseline="0" dirty="0" err="1">
                <a:latin typeface="+mj-lt"/>
              </a:rPr>
              <a:t>nevidel</a:t>
            </a:r>
            <a:r>
              <a:rPr lang="en-GB" b="0" i="1" u="none" strike="noStrike" baseline="0" dirty="0">
                <a:latin typeface="+mj-lt"/>
              </a:rPr>
              <a:t>, </a:t>
            </a:r>
            <a:r>
              <a:rPr lang="en-GB" b="0" i="1" u="none" strike="noStrike" baseline="0" dirty="0" err="1">
                <a:latin typeface="+mj-lt"/>
              </a:rPr>
              <a:t>že</a:t>
            </a:r>
            <a:r>
              <a:rPr lang="en-GB" b="0" i="1" u="none" strike="noStrike" baseline="0" dirty="0">
                <a:latin typeface="+mj-lt"/>
              </a:rPr>
              <a:t> to </a:t>
            </a:r>
            <a:r>
              <a:rPr lang="en-GB" b="0" i="1" u="none" strike="noStrike" baseline="0" dirty="0" err="1">
                <a:latin typeface="+mj-lt"/>
              </a:rPr>
              <a:t>sú</a:t>
            </a:r>
            <a:r>
              <a:rPr lang="sk-SK" b="0" i="1" u="none" strike="noStrike" baseline="0" dirty="0">
                <a:latin typeface="+mj-lt"/>
              </a:rPr>
              <a:t> </a:t>
            </a:r>
            <a:r>
              <a:rPr lang="en-GB" b="0" i="1" u="none" strike="noStrike" baseline="0" dirty="0" err="1">
                <a:latin typeface="+mj-lt"/>
              </a:rPr>
              <a:t>mŕtvolné</a:t>
            </a:r>
            <a:r>
              <a:rPr lang="en-GB" b="0" i="1" u="none" strike="noStrike" baseline="0" dirty="0">
                <a:latin typeface="+mj-lt"/>
              </a:rPr>
              <a:t> </a:t>
            </a:r>
            <a:r>
              <a:rPr lang="en-GB" b="0" i="1" u="none" strike="noStrike" baseline="0" dirty="0" err="1">
                <a:latin typeface="+mj-lt"/>
              </a:rPr>
              <a:t>fľaky</a:t>
            </a:r>
            <a:r>
              <a:rPr lang="en-GB" b="0" i="1" u="none" strike="noStrike" baseline="0" dirty="0">
                <a:latin typeface="+mj-lt"/>
              </a:rPr>
              <a:t>, </a:t>
            </a:r>
            <a:r>
              <a:rPr lang="en-GB" b="0" i="1" u="none" strike="noStrike" baseline="0" dirty="0" err="1">
                <a:latin typeface="+mj-lt"/>
              </a:rPr>
              <a:t>aké</a:t>
            </a:r>
            <a:r>
              <a:rPr lang="en-GB" b="0" i="1" u="none" strike="noStrike" baseline="0" dirty="0">
                <a:latin typeface="+mj-lt"/>
              </a:rPr>
              <a:t> </a:t>
            </a:r>
            <a:r>
              <a:rPr lang="en-GB" b="0" i="1" u="none" strike="noStrike" baseline="0" dirty="0" err="1">
                <a:latin typeface="+mj-lt"/>
              </a:rPr>
              <a:t>majú</a:t>
            </a:r>
            <a:r>
              <a:rPr lang="en-GB" b="0" i="1" u="none" strike="noStrike" baseline="0" dirty="0">
                <a:latin typeface="+mj-lt"/>
              </a:rPr>
              <a:t> </a:t>
            </a:r>
            <a:r>
              <a:rPr lang="en-GB" b="0" i="1" u="none" strike="noStrike" baseline="0" dirty="0" err="1">
                <a:latin typeface="+mj-lt"/>
              </a:rPr>
              <a:t>iba</a:t>
            </a:r>
            <a:r>
              <a:rPr lang="en-GB" b="0" i="1" u="none" strike="noStrike" baseline="0" dirty="0">
                <a:latin typeface="+mj-lt"/>
              </a:rPr>
              <a:t> </a:t>
            </a:r>
            <a:r>
              <a:rPr lang="en-GB" b="0" i="1" u="none" strike="noStrike" baseline="0" dirty="0" err="1">
                <a:latin typeface="+mj-lt"/>
              </a:rPr>
              <a:t>mŕtvoly</a:t>
            </a:r>
            <a:r>
              <a:rPr lang="en-GB" b="0" i="1" u="none" strike="noStrike" baseline="0" dirty="0">
                <a:latin typeface="+mj-lt"/>
              </a:rPr>
              <a:t> </a:t>
            </a:r>
            <a:r>
              <a:rPr lang="en-GB" b="0" i="1" u="none" strike="noStrike" baseline="0" dirty="0" err="1">
                <a:latin typeface="+mj-lt"/>
              </a:rPr>
              <a:t>neviemkoľko</a:t>
            </a:r>
            <a:r>
              <a:rPr lang="en-GB" b="0" i="1" u="none" strike="noStrike" baseline="0" dirty="0">
                <a:latin typeface="+mj-lt"/>
              </a:rPr>
              <a:t> </a:t>
            </a:r>
            <a:r>
              <a:rPr lang="en-GB" b="0" i="1" u="none" strike="noStrike" baseline="0" dirty="0" err="1">
                <a:latin typeface="+mj-lt"/>
              </a:rPr>
              <a:t>hodín</a:t>
            </a:r>
            <a:r>
              <a:rPr lang="en-GB" b="0" i="1" u="none" strike="noStrike" baseline="0" dirty="0">
                <a:latin typeface="+mj-lt"/>
              </a:rPr>
              <a:t> po </a:t>
            </a:r>
            <a:r>
              <a:rPr lang="en-GB" b="0" i="1" u="none" strike="noStrike" baseline="0" dirty="0" err="1">
                <a:latin typeface="+mj-lt"/>
              </a:rPr>
              <a:t>úmrtí</a:t>
            </a:r>
            <a:r>
              <a:rPr lang="en-GB" b="0" i="1" u="none" strike="noStrike" baseline="0" dirty="0">
                <a:latin typeface="+mj-lt"/>
              </a:rPr>
              <a:t>. </a:t>
            </a:r>
            <a:r>
              <a:rPr lang="en-GB" b="0" i="1" u="none" strike="noStrike" baseline="0" dirty="0" err="1">
                <a:latin typeface="+mj-lt"/>
              </a:rPr>
              <a:t>Keď</a:t>
            </a:r>
            <a:r>
              <a:rPr lang="en-GB" b="0" i="1" u="none" strike="noStrike" baseline="0" dirty="0">
                <a:latin typeface="+mj-lt"/>
              </a:rPr>
              <a:t> </a:t>
            </a:r>
            <a:r>
              <a:rPr lang="en-GB" b="0" i="1" u="none" strike="noStrike" baseline="0" dirty="0" err="1">
                <a:latin typeface="+mj-lt"/>
              </a:rPr>
              <a:t>tá</a:t>
            </a:r>
            <a:r>
              <a:rPr lang="en-GB" b="0" i="1" u="none" strike="noStrike" baseline="0" dirty="0">
                <a:latin typeface="+mj-lt"/>
              </a:rPr>
              <a:t> baba</a:t>
            </a:r>
            <a:r>
              <a:rPr lang="sk-SK" b="0" i="1" u="none" strike="noStrike" baseline="0" dirty="0">
                <a:latin typeface="+mj-lt"/>
              </a:rPr>
              <a:t> </a:t>
            </a:r>
            <a:r>
              <a:rPr lang="en-GB" b="0" i="1" u="none" strike="noStrike" baseline="0" dirty="0" err="1">
                <a:latin typeface="+mj-lt"/>
              </a:rPr>
              <a:t>rozmýšľala</a:t>
            </a:r>
            <a:r>
              <a:rPr lang="en-GB" b="0" i="1" u="none" strike="noStrike" baseline="0" dirty="0">
                <a:latin typeface="+mj-lt"/>
              </a:rPr>
              <a:t>, </a:t>
            </a:r>
            <a:r>
              <a:rPr lang="en-GB" b="0" i="1" u="none" strike="noStrike" baseline="0" dirty="0" err="1">
                <a:latin typeface="+mj-lt"/>
              </a:rPr>
              <a:t>odkiaľ</a:t>
            </a:r>
            <a:r>
              <a:rPr lang="en-GB" b="0" i="1" u="none" strike="noStrike" baseline="0" dirty="0">
                <a:latin typeface="+mj-lt"/>
              </a:rPr>
              <a:t> by to </a:t>
            </a:r>
            <a:r>
              <a:rPr lang="en-GB" b="0" i="1" u="none" strike="noStrike" baseline="0" dirty="0" err="1">
                <a:latin typeface="+mj-lt"/>
              </a:rPr>
              <a:t>mohla</a:t>
            </a:r>
            <a:r>
              <a:rPr lang="en-GB" b="0" i="1" u="none" strike="noStrike" baseline="0" dirty="0">
                <a:latin typeface="+mj-lt"/>
              </a:rPr>
              <a:t> </a:t>
            </a:r>
            <a:r>
              <a:rPr lang="en-GB" b="0" i="1" u="none" strike="noStrike" baseline="0" dirty="0" err="1">
                <a:latin typeface="+mj-lt"/>
              </a:rPr>
              <a:t>mať</a:t>
            </a:r>
            <a:r>
              <a:rPr lang="en-GB" b="0" i="1" u="none" strike="noStrike" baseline="0" dirty="0">
                <a:latin typeface="+mj-lt"/>
              </a:rPr>
              <a:t>, </a:t>
            </a:r>
            <a:r>
              <a:rPr lang="en-GB" b="0" i="1" u="none" strike="noStrike" baseline="0" dirty="0" err="1">
                <a:latin typeface="+mj-lt"/>
              </a:rPr>
              <a:t>nejak</a:t>
            </a:r>
            <a:r>
              <a:rPr lang="en-GB" b="0" i="1" u="none" strike="noStrike" baseline="0" dirty="0">
                <a:latin typeface="+mj-lt"/>
              </a:rPr>
              <a:t> </a:t>
            </a:r>
            <a:r>
              <a:rPr lang="en-GB" b="0" i="1" u="none" strike="noStrike" baseline="0" dirty="0" err="1">
                <a:latin typeface="+mj-lt"/>
              </a:rPr>
              <a:t>si</a:t>
            </a:r>
            <a:r>
              <a:rPr lang="en-GB" b="0" i="1" u="none" strike="noStrike" baseline="0" dirty="0">
                <a:latin typeface="+mj-lt"/>
              </a:rPr>
              <a:t> </a:t>
            </a:r>
            <a:r>
              <a:rPr lang="en-GB" b="0" i="1" u="none" strike="noStrike" baseline="0" dirty="0" err="1">
                <a:latin typeface="+mj-lt"/>
              </a:rPr>
              <a:t>spomenula</a:t>
            </a:r>
            <a:r>
              <a:rPr lang="en-GB" b="0" i="1" u="none" strike="noStrike" baseline="0" dirty="0">
                <a:latin typeface="+mj-lt"/>
              </a:rPr>
              <a:t> </a:t>
            </a:r>
            <a:r>
              <a:rPr lang="en-GB" b="0" i="1" u="none" strike="noStrike" baseline="0" dirty="0" err="1">
                <a:latin typeface="+mj-lt"/>
              </a:rPr>
              <a:t>na</a:t>
            </a:r>
            <a:r>
              <a:rPr lang="en-GB" b="0" i="1" u="none" strike="noStrike" baseline="0" dirty="0">
                <a:latin typeface="+mj-lt"/>
              </a:rPr>
              <a:t> </a:t>
            </a:r>
            <a:r>
              <a:rPr lang="en-GB" b="0" i="1" u="none" strike="noStrike" baseline="0" dirty="0" err="1">
                <a:latin typeface="+mj-lt"/>
              </a:rPr>
              <a:t>včerajší</a:t>
            </a:r>
            <a:r>
              <a:rPr lang="en-GB" b="0" i="1" u="none" strike="noStrike" baseline="0" dirty="0">
                <a:latin typeface="+mj-lt"/>
              </a:rPr>
              <a:t> </a:t>
            </a:r>
            <a:r>
              <a:rPr lang="en-GB" b="0" i="1" u="none" strike="noStrike" baseline="0" dirty="0" err="1">
                <a:latin typeface="+mj-lt"/>
              </a:rPr>
              <a:t>večer</a:t>
            </a:r>
            <a:r>
              <a:rPr lang="en-GB" b="0" i="1" u="none" strike="noStrike" baseline="0" dirty="0">
                <a:latin typeface="+mj-lt"/>
              </a:rPr>
              <a:t> a </a:t>
            </a:r>
            <a:r>
              <a:rPr lang="en-GB" b="0" i="1" u="none" strike="noStrike" baseline="0" dirty="0" err="1">
                <a:latin typeface="+mj-lt"/>
              </a:rPr>
              <a:t>na</a:t>
            </a:r>
            <a:r>
              <a:rPr lang="sk-SK" b="0" i="1" u="none" strike="noStrike" baseline="0" dirty="0">
                <a:latin typeface="+mj-lt"/>
              </a:rPr>
              <a:t> </a:t>
            </a:r>
            <a:r>
              <a:rPr lang="en-GB" b="0" i="1" u="none" strike="noStrike" baseline="0" dirty="0" err="1">
                <a:latin typeface="+mj-lt"/>
              </a:rPr>
              <a:t>chalana</a:t>
            </a:r>
            <a:r>
              <a:rPr lang="en-GB" b="0" i="1" u="none" strike="noStrike" baseline="0" dirty="0">
                <a:latin typeface="+mj-lt"/>
              </a:rPr>
              <a:t>, s </a:t>
            </a:r>
            <a:r>
              <a:rPr lang="en-GB" b="0" i="1" u="none" strike="noStrike" baseline="0" dirty="0" err="1">
                <a:latin typeface="+mj-lt"/>
              </a:rPr>
              <a:t>ktorým</a:t>
            </a:r>
            <a:r>
              <a:rPr lang="en-GB" b="0" i="1" u="none" strike="noStrike" baseline="0" dirty="0">
                <a:latin typeface="+mj-lt"/>
              </a:rPr>
              <a:t> bola. </a:t>
            </a:r>
            <a:r>
              <a:rPr lang="en-GB" b="0" i="1" u="none" strike="noStrike" baseline="0" dirty="0" err="1">
                <a:latin typeface="+mj-lt"/>
              </a:rPr>
              <a:t>Už</a:t>
            </a:r>
            <a:r>
              <a:rPr lang="en-GB" b="0" i="1" u="none" strike="noStrike" baseline="0" dirty="0">
                <a:latin typeface="+mj-lt"/>
              </a:rPr>
              <a:t> </a:t>
            </a:r>
            <a:r>
              <a:rPr lang="en-GB" b="0" i="1" u="none" strike="noStrike" baseline="0" dirty="0" err="1">
                <a:latin typeface="+mj-lt"/>
              </a:rPr>
              <a:t>si</a:t>
            </a:r>
            <a:r>
              <a:rPr lang="en-GB" b="0" i="1" u="none" strike="noStrike" baseline="0" dirty="0">
                <a:latin typeface="+mj-lt"/>
              </a:rPr>
              <a:t> </a:t>
            </a:r>
            <a:r>
              <a:rPr lang="en-GB" b="0" i="1" u="none" strike="noStrike" baseline="0" dirty="0" err="1">
                <a:latin typeface="+mj-lt"/>
              </a:rPr>
              <a:t>nepamätám</a:t>
            </a:r>
            <a:r>
              <a:rPr lang="en-GB" b="0" i="1" u="none" strike="noStrike" baseline="0" dirty="0">
                <a:latin typeface="+mj-lt"/>
              </a:rPr>
              <a:t>, </a:t>
            </a:r>
            <a:r>
              <a:rPr lang="en-GB" b="0" i="1" u="none" strike="noStrike" baseline="0" dirty="0" err="1">
                <a:latin typeface="+mj-lt"/>
              </a:rPr>
              <a:t>že</a:t>
            </a:r>
            <a:r>
              <a:rPr lang="en-GB" b="0" i="1" u="none" strike="noStrike" baseline="0" dirty="0">
                <a:latin typeface="+mj-lt"/>
              </a:rPr>
              <a:t> </a:t>
            </a:r>
            <a:r>
              <a:rPr lang="en-GB" b="0" i="1" u="none" strike="noStrike" baseline="0" dirty="0" err="1">
                <a:latin typeface="+mj-lt"/>
              </a:rPr>
              <a:t>či</a:t>
            </a:r>
            <a:r>
              <a:rPr lang="en-GB" b="0" i="1" u="none" strike="noStrike" baseline="0" dirty="0">
                <a:latin typeface="+mj-lt"/>
              </a:rPr>
              <a:t> </a:t>
            </a:r>
            <a:r>
              <a:rPr lang="en-GB" b="0" i="1" u="none" strike="noStrike" baseline="0" dirty="0" err="1">
                <a:latin typeface="+mj-lt"/>
              </a:rPr>
              <a:t>ona</a:t>
            </a:r>
            <a:r>
              <a:rPr lang="en-GB" b="0" i="1" u="none" strike="noStrike" baseline="0" dirty="0">
                <a:latin typeface="+mj-lt"/>
              </a:rPr>
              <a:t> </a:t>
            </a:r>
            <a:r>
              <a:rPr lang="en-GB" b="0" i="1" u="none" strike="noStrike" baseline="0" dirty="0" err="1">
                <a:latin typeface="+mj-lt"/>
              </a:rPr>
              <a:t>nejak</a:t>
            </a:r>
            <a:r>
              <a:rPr lang="en-GB" b="0" i="1" u="none" strike="noStrike" baseline="0" dirty="0">
                <a:latin typeface="+mj-lt"/>
              </a:rPr>
              <a:t> </a:t>
            </a:r>
            <a:r>
              <a:rPr lang="en-GB" b="0" i="1" u="none" strike="noStrike" baseline="0" dirty="0" err="1">
                <a:latin typeface="+mj-lt"/>
              </a:rPr>
              <a:t>zavolala</a:t>
            </a:r>
            <a:r>
              <a:rPr lang="en-GB" b="0" i="1" u="none" strike="noStrike" baseline="0" dirty="0">
                <a:latin typeface="+mj-lt"/>
              </a:rPr>
              <a:t> </a:t>
            </a:r>
            <a:r>
              <a:rPr lang="en-GB" b="0" i="1" u="none" strike="noStrike" baseline="0" dirty="0" err="1">
                <a:latin typeface="+mj-lt"/>
              </a:rPr>
              <a:t>políciu</a:t>
            </a:r>
            <a:r>
              <a:rPr lang="en-GB" b="0" i="1" u="none" strike="noStrike" baseline="0" dirty="0">
                <a:latin typeface="+mj-lt"/>
              </a:rPr>
              <a:t> </a:t>
            </a:r>
            <a:r>
              <a:rPr lang="en-GB" b="0" i="1" u="none" strike="noStrike" baseline="0" dirty="0" err="1">
                <a:latin typeface="+mj-lt"/>
              </a:rPr>
              <a:t>alebo</a:t>
            </a:r>
            <a:r>
              <a:rPr lang="en-GB" b="0" i="1" u="none" strike="noStrike" baseline="0" dirty="0">
                <a:latin typeface="+mj-lt"/>
              </a:rPr>
              <a:t> </a:t>
            </a:r>
            <a:r>
              <a:rPr lang="en-GB" b="0" i="1" u="none" strike="noStrike" baseline="0" dirty="0" err="1">
                <a:latin typeface="+mj-lt"/>
              </a:rPr>
              <a:t>čo</a:t>
            </a:r>
            <a:r>
              <a:rPr lang="en-GB" b="0" i="1" u="none" strike="noStrike" baseline="0" dirty="0">
                <a:latin typeface="+mj-lt"/>
              </a:rPr>
              <a:t>,</a:t>
            </a:r>
            <a:r>
              <a:rPr lang="sk-SK" b="0" i="1" u="none" strike="noStrike" baseline="0" dirty="0">
                <a:latin typeface="+mj-lt"/>
              </a:rPr>
              <a:t> </a:t>
            </a:r>
            <a:r>
              <a:rPr lang="en-GB" b="0" i="1" u="none" strike="noStrike" baseline="0" dirty="0" err="1">
                <a:latin typeface="+mj-lt"/>
              </a:rPr>
              <a:t>len</a:t>
            </a:r>
            <a:r>
              <a:rPr lang="en-GB" b="0" i="1" u="none" strike="noStrike" baseline="0" dirty="0">
                <a:latin typeface="+mj-lt"/>
              </a:rPr>
              <a:t> </a:t>
            </a:r>
            <a:r>
              <a:rPr lang="en-GB" b="0" i="1" u="none" strike="noStrike" baseline="0" dirty="0" err="1">
                <a:latin typeface="+mj-lt"/>
              </a:rPr>
              <a:t>viem</a:t>
            </a:r>
            <a:r>
              <a:rPr lang="en-GB" b="0" i="1" u="none" strike="noStrike" baseline="0" dirty="0">
                <a:latin typeface="+mj-lt"/>
              </a:rPr>
              <a:t>, </a:t>
            </a:r>
            <a:r>
              <a:rPr lang="en-GB" b="0" i="1" u="none" strike="noStrike" baseline="0" dirty="0" err="1">
                <a:latin typeface="+mj-lt"/>
              </a:rPr>
              <a:t>že</a:t>
            </a:r>
            <a:r>
              <a:rPr lang="en-GB" b="0" i="1" u="none" strike="noStrike" baseline="0" dirty="0">
                <a:latin typeface="+mj-lt"/>
              </a:rPr>
              <a:t> </a:t>
            </a:r>
            <a:r>
              <a:rPr lang="en-GB" b="0" i="1" u="none" strike="noStrike" baseline="0" dirty="0" err="1">
                <a:latin typeface="+mj-lt"/>
              </a:rPr>
              <a:t>sa</a:t>
            </a:r>
            <a:r>
              <a:rPr lang="en-GB" b="0" i="1" u="none" strike="noStrike" baseline="0" dirty="0">
                <a:latin typeface="+mj-lt"/>
              </a:rPr>
              <a:t> </a:t>
            </a:r>
            <a:r>
              <a:rPr lang="en-GB" b="0" i="1" u="none" strike="noStrike" baseline="0" dirty="0" err="1">
                <a:latin typeface="+mj-lt"/>
              </a:rPr>
              <a:t>potom</a:t>
            </a:r>
            <a:r>
              <a:rPr lang="en-GB" b="0" i="1" u="none" strike="noStrike" baseline="0" dirty="0">
                <a:latin typeface="+mj-lt"/>
              </a:rPr>
              <a:t> </a:t>
            </a:r>
            <a:r>
              <a:rPr lang="en-GB" b="0" i="1" u="none" strike="noStrike" baseline="0" dirty="0" err="1">
                <a:latin typeface="+mj-lt"/>
              </a:rPr>
              <a:t>zistilo</a:t>
            </a:r>
            <a:r>
              <a:rPr lang="en-GB" b="0" i="1" u="none" strike="noStrike" baseline="0" dirty="0">
                <a:latin typeface="+mj-lt"/>
              </a:rPr>
              <a:t> o tom </a:t>
            </a:r>
            <a:r>
              <a:rPr lang="en-GB" b="0" i="1" u="none" strike="noStrike" baseline="0" dirty="0" err="1">
                <a:latin typeface="+mj-lt"/>
              </a:rPr>
              <a:t>týpkovi</a:t>
            </a:r>
            <a:r>
              <a:rPr lang="en-GB" b="0" i="1" u="none" strike="noStrike" baseline="0" dirty="0">
                <a:latin typeface="+mj-lt"/>
              </a:rPr>
              <a:t>, </a:t>
            </a:r>
            <a:r>
              <a:rPr lang="en-GB" b="0" i="1" u="none" strike="noStrike" baseline="0" dirty="0" err="1">
                <a:latin typeface="+mj-lt"/>
              </a:rPr>
              <a:t>že</a:t>
            </a:r>
            <a:r>
              <a:rPr lang="en-GB" b="0" i="1" u="none" strike="noStrike" baseline="0" dirty="0">
                <a:latin typeface="+mj-lt"/>
              </a:rPr>
              <a:t> to </a:t>
            </a:r>
            <a:r>
              <a:rPr lang="en-GB" b="0" i="1" u="none" strike="noStrike" baseline="0" dirty="0" err="1">
                <a:latin typeface="+mj-lt"/>
              </a:rPr>
              <a:t>bol</a:t>
            </a:r>
            <a:r>
              <a:rPr lang="en-GB" b="0" i="1" u="none" strike="noStrike" baseline="0" dirty="0">
                <a:latin typeface="+mj-lt"/>
              </a:rPr>
              <a:t> </a:t>
            </a:r>
            <a:r>
              <a:rPr lang="en-GB" b="0" i="1" u="none" strike="noStrike" baseline="0" dirty="0" err="1">
                <a:latin typeface="+mj-lt"/>
              </a:rPr>
              <a:t>nekrofil</a:t>
            </a:r>
            <a:r>
              <a:rPr lang="en-GB" b="0" i="1" u="none" strike="noStrike" baseline="0" dirty="0">
                <a:latin typeface="+mj-lt"/>
              </a:rPr>
              <a:t> a mal </a:t>
            </a:r>
            <a:r>
              <a:rPr lang="en-GB" b="0" i="1" u="none" strike="noStrike" baseline="0" dirty="0" err="1">
                <a:latin typeface="+mj-lt"/>
              </a:rPr>
              <a:t>doma</a:t>
            </a:r>
            <a:r>
              <a:rPr lang="en-GB" b="0" i="1" u="none" strike="noStrike" baseline="0" dirty="0">
                <a:latin typeface="+mj-lt"/>
              </a:rPr>
              <a:t> </a:t>
            </a:r>
            <a:r>
              <a:rPr lang="en-GB" b="0" i="1" u="none" strike="noStrike" baseline="0" dirty="0" err="1">
                <a:latin typeface="+mj-lt"/>
              </a:rPr>
              <a:t>nejaké</a:t>
            </a:r>
            <a:r>
              <a:rPr lang="en-GB" b="0" i="1" u="none" strike="noStrike" baseline="0" dirty="0">
                <a:latin typeface="+mj-lt"/>
              </a:rPr>
              <a:t> </a:t>
            </a:r>
            <a:r>
              <a:rPr lang="en-GB" b="0" i="1" u="none" strike="noStrike" baseline="0" dirty="0" err="1">
                <a:latin typeface="+mj-lt"/>
              </a:rPr>
              <a:t>staré</a:t>
            </a:r>
            <a:r>
              <a:rPr lang="sk-SK" b="0" i="1" u="none" strike="noStrike" baseline="0" dirty="0">
                <a:latin typeface="+mj-lt"/>
              </a:rPr>
              <a:t> </a:t>
            </a:r>
            <a:r>
              <a:rPr lang="en-GB" b="0" i="1" u="none" strike="noStrike" baseline="0" dirty="0" err="1">
                <a:latin typeface="+mj-lt"/>
              </a:rPr>
              <a:t>mŕtvoly</a:t>
            </a:r>
            <a:r>
              <a:rPr lang="sk-SK" b="0" i="1" u="none" strike="noStrike" baseline="0" dirty="0">
                <a:latin typeface="+mj-lt"/>
              </a:rPr>
              <a:t> </a:t>
            </a:r>
            <a:r>
              <a:rPr lang="en-GB" b="0" i="1" u="none" strike="noStrike" baseline="0" dirty="0">
                <a:latin typeface="+mj-lt"/>
              </a:rPr>
              <a:t>a </a:t>
            </a:r>
            <a:r>
              <a:rPr lang="en-GB" b="0" i="1" u="none" strike="noStrike" baseline="0" dirty="0" err="1">
                <a:latin typeface="+mj-lt"/>
              </a:rPr>
              <a:t>začal</a:t>
            </a:r>
            <a:r>
              <a:rPr lang="en-GB" b="0" i="1" u="none" strike="noStrike" baseline="0" dirty="0">
                <a:latin typeface="+mj-lt"/>
              </a:rPr>
              <a:t> </a:t>
            </a:r>
            <a:r>
              <a:rPr lang="en-GB" b="0" i="1" u="none" strike="noStrike" baseline="0" dirty="0" err="1">
                <a:latin typeface="+mj-lt"/>
              </a:rPr>
              <a:t>prenášať</a:t>
            </a:r>
            <a:r>
              <a:rPr lang="en-GB" b="0" i="1" u="none" strike="noStrike" baseline="0" dirty="0">
                <a:latin typeface="+mj-lt"/>
              </a:rPr>
              <a:t> tie </a:t>
            </a:r>
            <a:r>
              <a:rPr lang="en-GB" b="0" i="1" u="none" strike="noStrike" baseline="0" dirty="0" err="1">
                <a:latin typeface="+mj-lt"/>
              </a:rPr>
              <a:t>mŕtvolné</a:t>
            </a:r>
            <a:r>
              <a:rPr lang="en-GB" b="0" i="1" u="none" strike="noStrike" baseline="0" dirty="0">
                <a:latin typeface="+mj-lt"/>
              </a:rPr>
              <a:t> </a:t>
            </a:r>
            <a:r>
              <a:rPr lang="en-GB" b="0" i="1" u="none" strike="noStrike" baseline="0" dirty="0" err="1">
                <a:latin typeface="+mj-lt"/>
              </a:rPr>
              <a:t>fľaky</a:t>
            </a:r>
            <a:r>
              <a:rPr lang="en-GB" b="0" i="1" u="none" strike="noStrike" baseline="0" dirty="0">
                <a:latin typeface="+mj-lt"/>
              </a:rPr>
              <a:t>, </a:t>
            </a:r>
            <a:r>
              <a:rPr lang="en-GB" b="0" i="1" u="none" strike="noStrike" baseline="0" dirty="0" err="1">
                <a:latin typeface="+mj-lt"/>
              </a:rPr>
              <a:t>ktoré</a:t>
            </a:r>
            <a:r>
              <a:rPr lang="sk-SK" b="0" i="1" u="none" strike="noStrike" baseline="0" dirty="0">
                <a:latin typeface="+mj-lt"/>
              </a:rPr>
              <a:t> </a:t>
            </a:r>
            <a:r>
              <a:rPr lang="en-GB" b="0" i="1" u="none" strike="noStrike" baseline="0" dirty="0" err="1">
                <a:latin typeface="+mj-lt"/>
              </a:rPr>
              <a:t>potom</a:t>
            </a:r>
            <a:r>
              <a:rPr lang="en-GB" b="0" i="1" u="none" strike="noStrike" baseline="0" dirty="0">
                <a:latin typeface="+mj-lt"/>
              </a:rPr>
              <a:t> mala </a:t>
            </a:r>
            <a:r>
              <a:rPr lang="en-GB" b="0" i="1" u="none" strike="noStrike" baseline="0" dirty="0" err="1">
                <a:latin typeface="+mj-lt"/>
              </a:rPr>
              <a:t>aj</a:t>
            </a:r>
            <a:r>
              <a:rPr lang="en-GB" b="0" i="1" u="none" strike="noStrike" baseline="0" dirty="0">
                <a:latin typeface="+mj-lt"/>
              </a:rPr>
              <a:t> </a:t>
            </a:r>
            <a:r>
              <a:rPr lang="en-GB" b="0" i="1" u="none" strike="noStrike" baseline="0" dirty="0" err="1">
                <a:latin typeface="+mj-lt"/>
              </a:rPr>
              <a:t>táto</a:t>
            </a:r>
            <a:r>
              <a:rPr lang="en-GB" b="0" i="1" u="none" strike="noStrike" baseline="0" dirty="0">
                <a:latin typeface="+mj-lt"/>
              </a:rPr>
              <a:t> baba.</a:t>
            </a:r>
            <a:endParaRPr lang="sk-SK" dirty="0">
              <a:latin typeface="+mj-lt"/>
            </a:endParaRPr>
          </a:p>
          <a:p>
            <a:pPr marL="0" indent="0">
              <a:buNone/>
            </a:pPr>
            <a:endParaRPr lang="cs-CZ" sz="1800" dirty="0"/>
          </a:p>
          <a:p>
            <a:pPr marL="0" indent="0">
              <a:buNone/>
            </a:pPr>
            <a:r>
              <a:rPr lang="cs-CZ" sz="1800" dirty="0"/>
              <a:t>Muž, 24 r., </a:t>
            </a:r>
            <a:r>
              <a:rPr lang="cs-CZ" sz="1800" dirty="0" err="1"/>
              <a:t>zber</a:t>
            </a:r>
            <a:r>
              <a:rPr lang="cs-CZ" sz="1800" dirty="0"/>
              <a:t> 2009</a:t>
            </a:r>
          </a:p>
        </p:txBody>
      </p:sp>
    </p:spTree>
    <p:extLst>
      <p:ext uri="{BB962C8B-B14F-4D97-AF65-F5344CB8AC3E}">
        <p14:creationId xmlns:p14="http://schemas.microsoft.com/office/powerpoint/2010/main" val="3877170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F9EDF2-A3DC-4529-BF58-053D520E71DC}"/>
              </a:ext>
            </a:extLst>
          </p:cNvPr>
          <p:cNvSpPr>
            <a:spLocks noGrp="1"/>
          </p:cNvSpPr>
          <p:nvPr>
            <p:ph type="title"/>
          </p:nvPr>
        </p:nvSpPr>
        <p:spPr/>
        <p:txBody>
          <a:bodyPr/>
          <a:lstStyle/>
          <a:p>
            <a:r>
              <a:rPr lang="sk-SK" dirty="0"/>
              <a:t>„Súčasné“ žánre v priebehu tisícročí</a:t>
            </a:r>
            <a:endParaRPr lang="cs-CZ" dirty="0"/>
          </a:p>
        </p:txBody>
      </p:sp>
      <p:sp>
        <p:nvSpPr>
          <p:cNvPr id="3" name="Zástupný symbol pro obsah 2">
            <a:extLst>
              <a:ext uri="{FF2B5EF4-FFF2-40B4-BE49-F238E27FC236}">
                <a16:creationId xmlns:a16="http://schemas.microsoft.com/office/drawing/2014/main" id="{E067F78D-B950-416D-993D-89DA97D04052}"/>
              </a:ext>
            </a:extLst>
          </p:cNvPr>
          <p:cNvSpPr>
            <a:spLocks noGrp="1"/>
          </p:cNvSpPr>
          <p:nvPr>
            <p:ph idx="1"/>
          </p:nvPr>
        </p:nvSpPr>
        <p:spPr>
          <a:xfrm>
            <a:off x="838200" y="1483567"/>
            <a:ext cx="10515600" cy="4693396"/>
          </a:xfrm>
        </p:spPr>
        <p:txBody>
          <a:bodyPr>
            <a:normAutofit lnSpcReduction="10000"/>
          </a:bodyPr>
          <a:lstStyle/>
          <a:p>
            <a:pPr marL="0" indent="0">
              <a:buNone/>
            </a:pPr>
            <a:endParaRPr lang="sk-SK" sz="3200" dirty="0"/>
          </a:p>
          <a:p>
            <a:r>
              <a:rPr lang="sk-SK" dirty="0"/>
              <a:t>Javy prítomné v kultúrach po stáročia, no neboli zaznamenané v čase formovania folkloristiky</a:t>
            </a:r>
          </a:p>
          <a:p>
            <a:r>
              <a:rPr lang="sk-SK" dirty="0"/>
              <a:t>Vplyv vývoja folkloristiky (soc. a kult. antropológie), dobového smerovania vedeckého záujmu – zmena výskumného </a:t>
            </a:r>
            <a:r>
              <a:rPr lang="sk-SK" dirty="0" err="1"/>
              <a:t>pola</a:t>
            </a:r>
            <a:endParaRPr lang="sk-SK" dirty="0"/>
          </a:p>
          <a:p>
            <a:endParaRPr lang="sk-SK" dirty="0"/>
          </a:p>
          <a:p>
            <a:r>
              <a:rPr lang="sk-SK" dirty="0" err="1"/>
              <a:t>Petr</a:t>
            </a:r>
            <a:r>
              <a:rPr lang="sk-SK" dirty="0"/>
              <a:t> </a:t>
            </a:r>
            <a:r>
              <a:rPr lang="sk-SK" dirty="0" err="1"/>
              <a:t>Bogatyrev</a:t>
            </a:r>
            <a:r>
              <a:rPr lang="sk-SK" dirty="0"/>
              <a:t>; Roman </a:t>
            </a:r>
            <a:r>
              <a:rPr lang="sk-SK" dirty="0" err="1"/>
              <a:t>Jakobson</a:t>
            </a:r>
            <a:r>
              <a:rPr lang="sk-SK" dirty="0"/>
              <a:t> </a:t>
            </a:r>
          </a:p>
          <a:p>
            <a:endParaRPr lang="sk-SK" dirty="0"/>
          </a:p>
          <a:p>
            <a:r>
              <a:rPr lang="sk-SK" dirty="0"/>
              <a:t>Rozvoj záujmu v druhej polovici 20. storočia</a:t>
            </a:r>
          </a:p>
          <a:p>
            <a:pPr lvl="1"/>
            <a:r>
              <a:rPr lang="sk-SK" dirty="0"/>
              <a:t>Richard </a:t>
            </a:r>
            <a:r>
              <a:rPr lang="sk-SK" dirty="0" err="1"/>
              <a:t>Dorson</a:t>
            </a:r>
            <a:r>
              <a:rPr lang="sk-SK" dirty="0"/>
              <a:t>, Alan </a:t>
            </a:r>
            <a:r>
              <a:rPr lang="sk-SK" dirty="0" err="1"/>
              <a:t>Dundes</a:t>
            </a:r>
            <a:endParaRPr lang="cs-CZ" dirty="0"/>
          </a:p>
          <a:p>
            <a:endParaRPr lang="sk-SK" dirty="0"/>
          </a:p>
          <a:p>
            <a:endParaRPr lang="sk-SK" dirty="0"/>
          </a:p>
          <a:p>
            <a:endParaRPr lang="sk-SK" dirty="0"/>
          </a:p>
        </p:txBody>
      </p:sp>
    </p:spTree>
    <p:extLst>
      <p:ext uri="{BB962C8B-B14F-4D97-AF65-F5344CB8AC3E}">
        <p14:creationId xmlns:p14="http://schemas.microsoft.com/office/powerpoint/2010/main" val="2531378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D0CD9E-FBFB-E994-421A-B8084BB609B3}"/>
              </a:ext>
            </a:extLst>
          </p:cNvPr>
          <p:cNvSpPr>
            <a:spLocks noGrp="1"/>
          </p:cNvSpPr>
          <p:nvPr>
            <p:ph type="title"/>
          </p:nvPr>
        </p:nvSpPr>
        <p:spPr/>
        <p:txBody>
          <a:bodyPr/>
          <a:lstStyle/>
          <a:p>
            <a:r>
              <a:rPr lang="sk-SK" dirty="0"/>
              <a:t>Technické </a:t>
            </a:r>
            <a:r>
              <a:rPr lang="sk-SK" dirty="0" err="1"/>
              <a:t>info</a:t>
            </a:r>
            <a:endParaRPr lang="en-GB" dirty="0"/>
          </a:p>
        </p:txBody>
      </p:sp>
      <p:sp>
        <p:nvSpPr>
          <p:cNvPr id="3" name="Zástupný objekt pre obsah 2">
            <a:extLst>
              <a:ext uri="{FF2B5EF4-FFF2-40B4-BE49-F238E27FC236}">
                <a16:creationId xmlns:a16="http://schemas.microsoft.com/office/drawing/2014/main" id="{23F8FA68-B532-712A-DB89-D3CD9D42B835}"/>
              </a:ext>
            </a:extLst>
          </p:cNvPr>
          <p:cNvSpPr>
            <a:spLocks noGrp="1"/>
          </p:cNvSpPr>
          <p:nvPr>
            <p:ph idx="1"/>
          </p:nvPr>
        </p:nvSpPr>
        <p:spPr/>
        <p:txBody>
          <a:bodyPr/>
          <a:lstStyle/>
          <a:p>
            <a:r>
              <a:rPr lang="sk-SK" dirty="0"/>
              <a:t>Ak máte otázku, pýtajte sa hneď.</a:t>
            </a:r>
          </a:p>
          <a:p>
            <a:r>
              <a:rPr lang="sk-SK" dirty="0"/>
              <a:t>Ak niečomu nerozumiete, zamotávam sa, hovorím nezrozumiteľne – zastavte ma hneď.</a:t>
            </a:r>
          </a:p>
          <a:p>
            <a:endParaRPr lang="sk-SK" dirty="0"/>
          </a:p>
          <a:p>
            <a:endParaRPr lang="sk-SK" dirty="0"/>
          </a:p>
          <a:p>
            <a:r>
              <a:rPr lang="sk-SK" dirty="0"/>
              <a:t>Absolvovali ste niekto prednášky doc. P. </a:t>
            </a:r>
            <a:r>
              <a:rPr lang="sk-SK" dirty="0" err="1"/>
              <a:t>Janečka</a:t>
            </a:r>
            <a:r>
              <a:rPr lang="sk-SK" dirty="0"/>
              <a:t>?</a:t>
            </a:r>
            <a:endParaRPr lang="en-GB" dirty="0"/>
          </a:p>
        </p:txBody>
      </p:sp>
    </p:spTree>
    <p:extLst>
      <p:ext uri="{BB962C8B-B14F-4D97-AF65-F5344CB8AC3E}">
        <p14:creationId xmlns:p14="http://schemas.microsoft.com/office/powerpoint/2010/main" val="2424722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F984C4-E896-4D35-8D35-ADBC1D473893}"/>
              </a:ext>
            </a:extLst>
          </p:cNvPr>
          <p:cNvSpPr>
            <a:spLocks noGrp="1"/>
          </p:cNvSpPr>
          <p:nvPr>
            <p:ph type="title"/>
          </p:nvPr>
        </p:nvSpPr>
        <p:spPr>
          <a:xfrm>
            <a:off x="1012369" y="1546935"/>
            <a:ext cx="5083631" cy="3626333"/>
          </a:xfrm>
        </p:spPr>
        <p:txBody>
          <a:bodyPr>
            <a:normAutofit/>
          </a:bodyPr>
          <a:lstStyle/>
          <a:p>
            <a:r>
              <a:rPr lang="sk-SK" sz="4800" b="1" dirty="0"/>
              <a:t>Predchádzajme</a:t>
            </a:r>
            <a:br>
              <a:rPr lang="sk-SK" sz="4800" dirty="0"/>
            </a:br>
            <a:r>
              <a:rPr lang="sk-SK" sz="4800" dirty="0"/>
              <a:t>nedorozumeniam</a:t>
            </a:r>
            <a:br>
              <a:rPr lang="sk-SK" sz="4800" dirty="0"/>
            </a:br>
            <a:r>
              <a:rPr lang="sk-SK" sz="4800" dirty="0"/>
              <a:t>a problémom!</a:t>
            </a:r>
            <a:endParaRPr lang="cs-CZ" sz="4800" dirty="0"/>
          </a:p>
        </p:txBody>
      </p:sp>
      <p:sp>
        <p:nvSpPr>
          <p:cNvPr id="6" name="TextovéPole 5">
            <a:extLst>
              <a:ext uri="{FF2B5EF4-FFF2-40B4-BE49-F238E27FC236}">
                <a16:creationId xmlns:a16="http://schemas.microsoft.com/office/drawing/2014/main" id="{5FCC1716-80F5-40B7-8736-C4C90FDD63E4}"/>
              </a:ext>
            </a:extLst>
          </p:cNvPr>
          <p:cNvSpPr txBox="1"/>
          <p:nvPr/>
        </p:nvSpPr>
        <p:spPr>
          <a:xfrm>
            <a:off x="6691797" y="4988602"/>
            <a:ext cx="4114800" cy="369332"/>
          </a:xfrm>
          <a:prstGeom prst="rect">
            <a:avLst/>
          </a:prstGeom>
          <a:noFill/>
        </p:spPr>
        <p:txBody>
          <a:bodyPr wrap="square" rtlCol="0">
            <a:spAutoFit/>
          </a:bodyPr>
          <a:lstStyle/>
          <a:p>
            <a:r>
              <a:rPr lang="sk-SK" dirty="0" err="1"/>
              <a:t>Fridays</a:t>
            </a:r>
            <a:r>
              <a:rPr lang="sk-SK" dirty="0"/>
              <a:t> </a:t>
            </a:r>
            <a:r>
              <a:rPr lang="sk-SK" dirty="0" err="1"/>
              <a:t>for</a:t>
            </a:r>
            <a:r>
              <a:rPr lang="sk-SK" dirty="0"/>
              <a:t> </a:t>
            </a:r>
            <a:r>
              <a:rPr lang="sk-SK" dirty="0" err="1"/>
              <a:t>Future</a:t>
            </a:r>
            <a:r>
              <a:rPr lang="sk-SK" dirty="0"/>
              <a:t>, Brno, 3. 5. 2019</a:t>
            </a:r>
            <a:endParaRPr lang="cs-CZ" dirty="0"/>
          </a:p>
        </p:txBody>
      </p:sp>
    </p:spTree>
    <p:extLst>
      <p:ext uri="{BB962C8B-B14F-4D97-AF65-F5344CB8AC3E}">
        <p14:creationId xmlns:p14="http://schemas.microsoft.com/office/powerpoint/2010/main" val="4096537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D5E59A-85DC-41E2-B395-134644BFC384}"/>
              </a:ext>
            </a:extLst>
          </p:cNvPr>
          <p:cNvSpPr>
            <a:spLocks noGrp="1"/>
          </p:cNvSpPr>
          <p:nvPr>
            <p:ph type="title"/>
          </p:nvPr>
        </p:nvSpPr>
        <p:spPr/>
        <p:txBody>
          <a:bodyPr/>
          <a:lstStyle/>
          <a:p>
            <a:r>
              <a:rPr lang="sk-SK"/>
              <a:t>Ukončenie</a:t>
            </a:r>
            <a:endParaRPr lang="cs-CZ" dirty="0"/>
          </a:p>
        </p:txBody>
      </p:sp>
      <p:sp>
        <p:nvSpPr>
          <p:cNvPr id="3" name="Zástupný symbol pro obsah 2">
            <a:extLst>
              <a:ext uri="{FF2B5EF4-FFF2-40B4-BE49-F238E27FC236}">
                <a16:creationId xmlns:a16="http://schemas.microsoft.com/office/drawing/2014/main" id="{26447AB6-538E-4476-BAC7-80E7F862CB40}"/>
              </a:ext>
            </a:extLst>
          </p:cNvPr>
          <p:cNvSpPr>
            <a:spLocks noGrp="1"/>
          </p:cNvSpPr>
          <p:nvPr>
            <p:ph idx="1"/>
          </p:nvPr>
        </p:nvSpPr>
        <p:spPr/>
        <p:txBody>
          <a:bodyPr>
            <a:normAutofit/>
          </a:bodyPr>
          <a:lstStyle/>
          <a:p>
            <a:pPr marL="514350" lvl="0" indent="-514350">
              <a:buAutoNum type="arabicPeriod"/>
            </a:pPr>
            <a:r>
              <a:rPr lang="sk-SK" sz="3500" dirty="0"/>
              <a:t>Zber a popis zbierky – odovzdať do 24. 4. 2023</a:t>
            </a:r>
          </a:p>
          <a:p>
            <a:pPr marL="457200" lvl="1" indent="0">
              <a:buNone/>
            </a:pPr>
            <a:endParaRPr lang="sk-SK" sz="3100" dirty="0"/>
          </a:p>
          <a:p>
            <a:pPr marL="514350" lvl="0" indent="-514350">
              <a:buAutoNum type="arabicPeriod"/>
            </a:pPr>
            <a:r>
              <a:rPr lang="sk-SK" sz="3500" dirty="0"/>
              <a:t>Skúška – písomný test</a:t>
            </a:r>
          </a:p>
          <a:p>
            <a:pPr marL="0" lvl="0" indent="0">
              <a:buNone/>
            </a:pPr>
            <a:r>
              <a:rPr lang="sk-SK" sz="3200" dirty="0"/>
              <a:t>	</a:t>
            </a:r>
          </a:p>
        </p:txBody>
      </p:sp>
    </p:spTree>
    <p:extLst>
      <p:ext uri="{BB962C8B-B14F-4D97-AF65-F5344CB8AC3E}">
        <p14:creationId xmlns:p14="http://schemas.microsoft.com/office/powerpoint/2010/main" val="81135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E2C2E0-42A5-496F-A04D-55134AE1C5BD}"/>
              </a:ext>
            </a:extLst>
          </p:cNvPr>
          <p:cNvSpPr>
            <a:spLocks noGrp="1"/>
          </p:cNvSpPr>
          <p:nvPr>
            <p:ph type="title"/>
          </p:nvPr>
        </p:nvSpPr>
        <p:spPr/>
        <p:txBody>
          <a:bodyPr/>
          <a:lstStyle/>
          <a:p>
            <a:r>
              <a:rPr lang="sk-SK" dirty="0"/>
              <a:t>1. zadanie – Zber materiálu</a:t>
            </a:r>
            <a:endParaRPr lang="cs-CZ" dirty="0"/>
          </a:p>
        </p:txBody>
      </p:sp>
      <p:sp>
        <p:nvSpPr>
          <p:cNvPr id="3" name="Zástupný symbol pro obsah 2">
            <a:extLst>
              <a:ext uri="{FF2B5EF4-FFF2-40B4-BE49-F238E27FC236}">
                <a16:creationId xmlns:a16="http://schemas.microsoft.com/office/drawing/2014/main" id="{990BFE3C-1B35-4187-B40C-8F79C07BAC69}"/>
              </a:ext>
            </a:extLst>
          </p:cNvPr>
          <p:cNvSpPr>
            <a:spLocks noGrp="1"/>
          </p:cNvSpPr>
          <p:nvPr>
            <p:ph idx="1"/>
          </p:nvPr>
        </p:nvSpPr>
        <p:spPr>
          <a:xfrm>
            <a:off x="838200" y="1700019"/>
            <a:ext cx="10515600" cy="4868732"/>
          </a:xfrm>
        </p:spPr>
        <p:txBody>
          <a:bodyPr>
            <a:normAutofit lnSpcReduction="10000"/>
          </a:bodyPr>
          <a:lstStyle/>
          <a:p>
            <a:r>
              <a:rPr lang="sk-SK" dirty="0"/>
              <a:t>O</a:t>
            </a:r>
            <a:r>
              <a:rPr lang="sk-SK" sz="2800" dirty="0"/>
              <a:t>dovzdať do 24. 4. </a:t>
            </a:r>
            <a:r>
              <a:rPr lang="sk-SK" sz="2800"/>
              <a:t>2023 - EMAIL</a:t>
            </a:r>
            <a:endParaRPr lang="sk-SK" dirty="0"/>
          </a:p>
          <a:p>
            <a:r>
              <a:rPr lang="sk-SK" dirty="0"/>
              <a:t>Zber súčasnej prozaickej slovesnosti – vtipy, fámy, konšpiračné teórie, mestské povesti, domnienky, povery, strašidelné historky, internetové </a:t>
            </a:r>
            <a:r>
              <a:rPr lang="sk-SK" dirty="0" err="1"/>
              <a:t>mémy</a:t>
            </a:r>
            <a:r>
              <a:rPr lang="sk-SK" dirty="0"/>
              <a:t>, hoaxy, „ľudová“ medicína, nápisy;</a:t>
            </a:r>
            <a:endParaRPr lang="cs-CZ" dirty="0"/>
          </a:p>
          <a:p>
            <a:r>
              <a:rPr lang="sk-SK" dirty="0"/>
              <a:t>Vyberte si jednu tému – k nej 10 ukážok (žánre môžu byť rôzne);</a:t>
            </a:r>
          </a:p>
          <a:p>
            <a:r>
              <a:rPr lang="sk-SK" u="sng" dirty="0"/>
              <a:t>Minimálne 6 z ústneho podania;</a:t>
            </a:r>
          </a:p>
          <a:p>
            <a:r>
              <a:rPr lang="sk-SK" dirty="0" err="1"/>
              <a:t>Pasportizačné</a:t>
            </a:r>
            <a:r>
              <a:rPr lang="sk-SK" dirty="0"/>
              <a:t> údaje;</a:t>
            </a:r>
          </a:p>
          <a:p>
            <a:r>
              <a:rPr lang="sk-SK" dirty="0"/>
              <a:t>Stručný komentár k materiálu</a:t>
            </a:r>
          </a:p>
          <a:p>
            <a:pPr lvl="1"/>
            <a:r>
              <a:rPr lang="sk-SK" dirty="0"/>
              <a:t>Minimálne </a:t>
            </a:r>
            <a:r>
              <a:rPr lang="sk-SK" sz="3200" dirty="0"/>
              <a:t>2</a:t>
            </a:r>
            <a:r>
              <a:rPr lang="sk-SK" dirty="0"/>
              <a:t>NS</a:t>
            </a:r>
          </a:p>
          <a:p>
            <a:pPr lvl="1"/>
            <a:r>
              <a:rPr lang="sk-SK" dirty="0"/>
              <a:t>Čo zbierka obsahuje, čo materiál prepája, čo ukazuje, čo ste si na materiáli všimli, čo je na ňom dôležité, ako ste ho zbierali, aké výskumné otázky sa vzhľadom na neho môžete pýtať etc. </a:t>
            </a:r>
          </a:p>
          <a:p>
            <a:pPr marL="0" indent="0">
              <a:buNone/>
            </a:pPr>
            <a:endParaRPr lang="sk-SK" dirty="0"/>
          </a:p>
        </p:txBody>
      </p:sp>
    </p:spTree>
    <p:extLst>
      <p:ext uri="{BB962C8B-B14F-4D97-AF65-F5344CB8AC3E}">
        <p14:creationId xmlns:p14="http://schemas.microsoft.com/office/powerpoint/2010/main" val="223047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objekt pre obsah 6">
            <a:extLst>
              <a:ext uri="{FF2B5EF4-FFF2-40B4-BE49-F238E27FC236}">
                <a16:creationId xmlns:a16="http://schemas.microsoft.com/office/drawing/2014/main" id="{7A20D00F-183C-73DB-EA72-2A2902302815}"/>
              </a:ext>
            </a:extLst>
          </p:cNvPr>
          <p:cNvSpPr>
            <a:spLocks noGrp="1"/>
          </p:cNvSpPr>
          <p:nvPr>
            <p:ph sz="half" idx="1"/>
          </p:nvPr>
        </p:nvSpPr>
        <p:spPr>
          <a:xfrm>
            <a:off x="1120000" y="914400"/>
            <a:ext cx="5025216" cy="5262563"/>
          </a:xfrm>
        </p:spPr>
        <p:txBody>
          <a:bodyPr>
            <a:normAutofit fontScale="92500" lnSpcReduction="10000"/>
          </a:bodyPr>
          <a:lstStyle/>
          <a:p>
            <a:pPr marL="571500" indent="-571500">
              <a:buFont typeface="Arial" panose="020B0604020202020204" pitchFamily="34" charset="0"/>
              <a:buChar char="•"/>
            </a:pPr>
            <a:r>
              <a:rPr lang="sk-SK" sz="2800" dirty="0" err="1"/>
              <a:t>Mužsko</a:t>
            </a:r>
            <a:r>
              <a:rPr lang="sk-SK" sz="2800" dirty="0"/>
              <a:t> ženské vzťahy</a:t>
            </a:r>
          </a:p>
          <a:p>
            <a:pPr marL="571500" indent="-571500">
              <a:buFont typeface="Arial" panose="020B0604020202020204" pitchFamily="34" charset="0"/>
              <a:buChar char="•"/>
            </a:pPr>
            <a:r>
              <a:rPr lang="sk-SK" sz="2800" dirty="0"/>
              <a:t>Národnostné, národné, etnické</a:t>
            </a:r>
          </a:p>
          <a:p>
            <a:pPr marL="571500" indent="-571500">
              <a:buFont typeface="Arial" panose="020B0604020202020204" pitchFamily="34" charset="0"/>
              <a:buChar char="•"/>
            </a:pPr>
            <a:r>
              <a:rPr lang="sk-SK" sz="2800" dirty="0"/>
              <a:t>História/dejiny</a:t>
            </a:r>
          </a:p>
          <a:p>
            <a:pPr marL="571500" indent="-571500">
              <a:buFont typeface="Arial" panose="020B0604020202020204" pitchFamily="34" charset="0"/>
              <a:buChar char="•"/>
            </a:pPr>
            <a:r>
              <a:rPr lang="sk-SK" sz="2800" dirty="0"/>
              <a:t>Domáca/zahraničná politická scéna</a:t>
            </a:r>
          </a:p>
          <a:p>
            <a:pPr marL="571500" indent="-571500">
              <a:buFont typeface="Arial" panose="020B0604020202020204" pitchFamily="34" charset="0"/>
              <a:buChar char="•"/>
            </a:pPr>
            <a:r>
              <a:rPr lang="sk-SK" sz="2800"/>
              <a:t>O hlupákoch</a:t>
            </a:r>
            <a:endParaRPr lang="sk-SK" sz="2800" dirty="0"/>
          </a:p>
          <a:p>
            <a:pPr marL="571500" indent="-571500">
              <a:buFont typeface="Arial" panose="020B0604020202020204" pitchFamily="34" charset="0"/>
              <a:buChar char="•"/>
            </a:pPr>
            <a:r>
              <a:rPr lang="sk-SK" sz="2800" dirty="0"/>
              <a:t>Študentský folklór</a:t>
            </a:r>
          </a:p>
          <a:p>
            <a:pPr marL="571500" indent="-571500">
              <a:buFont typeface="Arial" panose="020B0604020202020204" pitchFamily="34" charset="0"/>
              <a:buChar char="•"/>
            </a:pPr>
            <a:r>
              <a:rPr lang="sk-SK" sz="2800" dirty="0"/>
              <a:t>Subkultúry a kontrakultúry</a:t>
            </a:r>
          </a:p>
          <a:p>
            <a:pPr marL="571500" indent="-571500">
              <a:buFont typeface="Arial" panose="020B0604020202020204" pitchFamily="34" charset="0"/>
              <a:buChar char="•"/>
            </a:pPr>
            <a:r>
              <a:rPr lang="sk-SK" sz="2800" dirty="0" err="1"/>
              <a:t>Popkultúra</a:t>
            </a:r>
            <a:r>
              <a:rPr lang="sk-SK" sz="2800" dirty="0"/>
              <a:t>, masová kultúra</a:t>
            </a:r>
          </a:p>
          <a:p>
            <a:pPr marL="571500" indent="-571500">
              <a:buFont typeface="Arial" panose="020B0604020202020204" pitchFamily="34" charset="0"/>
              <a:buChar char="•"/>
            </a:pPr>
            <a:r>
              <a:rPr lang="sk-SK" sz="2800" dirty="0"/>
              <a:t>Celebrity</a:t>
            </a:r>
          </a:p>
          <a:p>
            <a:endParaRPr lang="en-GB" dirty="0"/>
          </a:p>
        </p:txBody>
      </p:sp>
      <p:sp>
        <p:nvSpPr>
          <p:cNvPr id="8" name="Zástupný objekt pre obsah 7">
            <a:extLst>
              <a:ext uri="{FF2B5EF4-FFF2-40B4-BE49-F238E27FC236}">
                <a16:creationId xmlns:a16="http://schemas.microsoft.com/office/drawing/2014/main" id="{16CC7C0D-F01C-184D-8518-8566853D07E2}"/>
              </a:ext>
            </a:extLst>
          </p:cNvPr>
          <p:cNvSpPr>
            <a:spLocks noGrp="1"/>
          </p:cNvSpPr>
          <p:nvPr>
            <p:ph sz="half" idx="2"/>
          </p:nvPr>
        </p:nvSpPr>
        <p:spPr>
          <a:xfrm>
            <a:off x="6319840" y="914400"/>
            <a:ext cx="5033960" cy="5262563"/>
          </a:xfrm>
        </p:spPr>
        <p:txBody>
          <a:bodyPr>
            <a:normAutofit fontScale="92500" lnSpcReduction="10000"/>
          </a:bodyPr>
          <a:lstStyle/>
          <a:p>
            <a:pPr marL="571500" indent="-571500">
              <a:buFont typeface="Arial" panose="020B0604020202020204" pitchFamily="34" charset="0"/>
              <a:buChar char="•"/>
            </a:pPr>
            <a:r>
              <a:rPr lang="sk-SK" sz="2800" dirty="0"/>
              <a:t>Nadprirodzené bytosti a udalosti</a:t>
            </a:r>
          </a:p>
          <a:p>
            <a:pPr marL="571500" indent="-571500">
              <a:buFont typeface="Arial" panose="020B0604020202020204" pitchFamily="34" charset="0"/>
              <a:buChar char="•"/>
            </a:pPr>
            <a:r>
              <a:rPr lang="sk-SK" sz="2800" dirty="0"/>
              <a:t>„</a:t>
            </a:r>
            <a:r>
              <a:rPr lang="sk-SK" sz="2800" dirty="0" err="1"/>
              <a:t>Ameňáky</a:t>
            </a:r>
            <a:r>
              <a:rPr lang="sk-SK" sz="2800" dirty="0"/>
              <a:t>“</a:t>
            </a:r>
          </a:p>
          <a:p>
            <a:pPr marL="571500" indent="-571500">
              <a:buFont typeface="Arial" panose="020B0604020202020204" pitchFamily="34" charset="0"/>
              <a:buChar char="•"/>
            </a:pPr>
            <a:r>
              <a:rPr lang="sk-SK" dirty="0" err="1"/>
              <a:t>profesné</a:t>
            </a:r>
            <a:endParaRPr lang="sk-SK" sz="2800" dirty="0"/>
          </a:p>
          <a:p>
            <a:pPr marL="571500" indent="-571500">
              <a:buFont typeface="Arial" panose="020B0604020202020204" pitchFamily="34" charset="0"/>
              <a:buChar char="•"/>
            </a:pPr>
            <a:r>
              <a:rPr lang="sk-SK" sz="2800" dirty="0"/>
              <a:t>Covid</a:t>
            </a:r>
          </a:p>
          <a:p>
            <a:pPr marL="571500" indent="-571500">
              <a:buFont typeface="Arial" panose="020B0604020202020204" pitchFamily="34" charset="0"/>
              <a:buChar char="•"/>
            </a:pPr>
            <a:r>
              <a:rPr lang="sk-SK" sz="2800" dirty="0"/>
              <a:t>Vojna na Ukrajine</a:t>
            </a:r>
          </a:p>
          <a:p>
            <a:pPr marL="571500" indent="-571500">
              <a:buFont typeface="Arial" panose="020B0604020202020204" pitchFamily="34" charset="0"/>
              <a:buChar char="•"/>
            </a:pPr>
            <a:r>
              <a:rPr lang="sk-SK" sz="2800" dirty="0"/>
              <a:t>Mesto/miesto</a:t>
            </a:r>
          </a:p>
          <a:p>
            <a:pPr marL="571500" indent="-571500">
              <a:buFont typeface="Arial" panose="020B0604020202020204" pitchFamily="34" charset="0"/>
              <a:buChar char="•"/>
            </a:pPr>
            <a:r>
              <a:rPr lang="sk-SK" dirty="0" err="1"/>
              <a:t>Destký</a:t>
            </a:r>
            <a:r>
              <a:rPr lang="sk-SK" dirty="0"/>
              <a:t> rozprávačský repertoár</a:t>
            </a:r>
          </a:p>
          <a:p>
            <a:pPr marL="571500" indent="-571500">
              <a:buFont typeface="Arial" panose="020B0604020202020204" pitchFamily="34" charset="0"/>
              <a:buChar char="•"/>
            </a:pPr>
            <a:r>
              <a:rPr lang="sk-SK" sz="2800" dirty="0"/>
              <a:t>Prezývky</a:t>
            </a:r>
          </a:p>
          <a:p>
            <a:pPr marL="0" indent="0">
              <a:buNone/>
            </a:pPr>
            <a:r>
              <a:rPr lang="sk-SK" sz="2800" dirty="0"/>
              <a:t>....</a:t>
            </a:r>
          </a:p>
          <a:p>
            <a:pPr marL="0" indent="0">
              <a:buNone/>
            </a:pPr>
            <a:r>
              <a:rPr lang="sk-SK" sz="2800" dirty="0"/>
              <a:t>vlastná téma</a:t>
            </a:r>
          </a:p>
          <a:p>
            <a:pPr marL="0" indent="0">
              <a:buNone/>
            </a:pPr>
            <a:r>
              <a:rPr lang="sk-SK" sz="2800" dirty="0"/>
              <a:t>....</a:t>
            </a:r>
            <a:endParaRPr lang="en-GB" sz="2000" dirty="0"/>
          </a:p>
          <a:p>
            <a:endParaRPr lang="en-GB" dirty="0"/>
          </a:p>
        </p:txBody>
      </p:sp>
    </p:spTree>
    <p:extLst>
      <p:ext uri="{BB962C8B-B14F-4D97-AF65-F5344CB8AC3E}">
        <p14:creationId xmlns:p14="http://schemas.microsoft.com/office/powerpoint/2010/main" val="4141154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4A79AF-6BAC-4BA5-982D-3F07486843B5}"/>
              </a:ext>
            </a:extLst>
          </p:cNvPr>
          <p:cNvSpPr>
            <a:spLocks noGrp="1"/>
          </p:cNvSpPr>
          <p:nvPr>
            <p:ph type="title"/>
          </p:nvPr>
        </p:nvSpPr>
        <p:spPr>
          <a:xfrm>
            <a:off x="1032752" y="1593073"/>
            <a:ext cx="5669605" cy="3671854"/>
          </a:xfrm>
        </p:spPr>
        <p:txBody>
          <a:bodyPr>
            <a:normAutofit/>
          </a:bodyPr>
          <a:lstStyle/>
          <a:p>
            <a:r>
              <a:rPr lang="sk-SK" dirty="0"/>
              <a:t>Folkloristika a súčasná naratívna kultúra</a:t>
            </a:r>
            <a:endParaRPr lang="cs-CZ" dirty="0"/>
          </a:p>
        </p:txBody>
      </p:sp>
      <p:sp>
        <p:nvSpPr>
          <p:cNvPr id="6" name="TextovéPole 5">
            <a:extLst>
              <a:ext uri="{FF2B5EF4-FFF2-40B4-BE49-F238E27FC236}">
                <a16:creationId xmlns:a16="http://schemas.microsoft.com/office/drawing/2014/main" id="{1B3563DF-89E9-4473-BE24-CF599A94CF44}"/>
              </a:ext>
            </a:extLst>
          </p:cNvPr>
          <p:cNvSpPr txBox="1"/>
          <p:nvPr/>
        </p:nvSpPr>
        <p:spPr>
          <a:xfrm>
            <a:off x="7915972" y="5112847"/>
            <a:ext cx="3508310" cy="369332"/>
          </a:xfrm>
          <a:prstGeom prst="rect">
            <a:avLst/>
          </a:prstGeom>
          <a:noFill/>
        </p:spPr>
        <p:txBody>
          <a:bodyPr wrap="square" rtlCol="0">
            <a:spAutoFit/>
          </a:bodyPr>
          <a:lstStyle/>
          <a:p>
            <a:r>
              <a:rPr lang="cs-CZ" dirty="0">
                <a:sym typeface="Symbol" panose="05050102010706020507" pitchFamily="18" charset="2"/>
              </a:rPr>
              <a:t> </a:t>
            </a:r>
            <a:r>
              <a:rPr lang="cs-CZ" dirty="0" err="1"/>
              <a:t>Sarah‘s</a:t>
            </a:r>
            <a:r>
              <a:rPr lang="cs-CZ" dirty="0"/>
              <a:t> </a:t>
            </a:r>
            <a:r>
              <a:rPr lang="cs-CZ" dirty="0" err="1"/>
              <a:t>Scribbles</a:t>
            </a:r>
            <a:endParaRPr lang="cs-CZ" dirty="0"/>
          </a:p>
        </p:txBody>
      </p:sp>
      <p:sp>
        <p:nvSpPr>
          <p:cNvPr id="4" name="Zástupný objekt pre obsah 3">
            <a:extLst>
              <a:ext uri="{FF2B5EF4-FFF2-40B4-BE49-F238E27FC236}">
                <a16:creationId xmlns:a16="http://schemas.microsoft.com/office/drawing/2014/main" id="{75E7E054-BA59-590A-2580-429313DC6738}"/>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162934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645F8-C174-4CD6-82CE-EB986F71B8CC}"/>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92D62C78-3958-45F5-9B95-A77AC20022B8}"/>
              </a:ext>
            </a:extLst>
          </p:cNvPr>
          <p:cNvSpPr>
            <a:spLocks noGrp="1"/>
          </p:cNvSpPr>
          <p:nvPr>
            <p:ph idx="1"/>
          </p:nvPr>
        </p:nvSpPr>
        <p:spPr/>
        <p:txBody>
          <a:bodyPr>
            <a:normAutofit lnSpcReduction="10000"/>
          </a:bodyPr>
          <a:lstStyle/>
          <a:p>
            <a:r>
              <a:rPr lang="sk-SK" sz="3200" dirty="0"/>
              <a:t>Teoretické východiská, vývoj záujmu</a:t>
            </a:r>
          </a:p>
          <a:p>
            <a:r>
              <a:rPr lang="sk-SK" sz="3200" dirty="0"/>
              <a:t>Výskum v ČR po WWII</a:t>
            </a:r>
          </a:p>
          <a:p>
            <a:r>
              <a:rPr lang="sk-SK" sz="3200" dirty="0"/>
              <a:t>Žánre</a:t>
            </a:r>
          </a:p>
          <a:p>
            <a:r>
              <a:rPr lang="sk-SK" sz="3200" dirty="0"/>
              <a:t>Pamäť a slovesnosť</a:t>
            </a:r>
          </a:p>
          <a:p>
            <a:r>
              <a:rPr lang="sk-SK" sz="3200" dirty="0"/>
              <a:t>Komika, moc, slovesnosť</a:t>
            </a:r>
          </a:p>
          <a:p>
            <a:r>
              <a:rPr lang="sk-SK" sz="3200" dirty="0"/>
              <a:t>Online </a:t>
            </a:r>
            <a:r>
              <a:rPr lang="sk-SK" sz="3200" dirty="0" err="1"/>
              <a:t>folklore</a:t>
            </a:r>
            <a:endParaRPr lang="sk-SK" sz="3200" dirty="0"/>
          </a:p>
          <a:p>
            <a:endParaRPr lang="sk-SK" sz="3200" dirty="0"/>
          </a:p>
          <a:p>
            <a:pPr marL="0" indent="0">
              <a:buNone/>
            </a:pPr>
            <a:r>
              <a:rPr lang="sk-SK" sz="3200" dirty="0"/>
              <a:t>„Laboratórium“</a:t>
            </a:r>
          </a:p>
        </p:txBody>
      </p:sp>
    </p:spTree>
    <p:extLst>
      <p:ext uri="{BB962C8B-B14F-4D97-AF65-F5344CB8AC3E}">
        <p14:creationId xmlns:p14="http://schemas.microsoft.com/office/powerpoint/2010/main" val="920243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75000"/>
              </a:schemeClr>
            </a:gs>
            <a:gs pos="75000">
              <a:schemeClr val="accent1">
                <a:lumMod val="60000"/>
                <a:lumOff val="40000"/>
              </a:schemeClr>
            </a:gs>
            <a:gs pos="100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37D03E-9AD9-FDEE-7490-BC1879A80AEB}"/>
              </a:ext>
            </a:extLst>
          </p:cNvPr>
          <p:cNvSpPr>
            <a:spLocks noGrp="1"/>
          </p:cNvSpPr>
          <p:nvPr>
            <p:ph type="title"/>
          </p:nvPr>
        </p:nvSpPr>
        <p:spPr/>
        <p:txBody>
          <a:bodyPr/>
          <a:lstStyle/>
          <a:p>
            <a:r>
              <a:rPr lang="sk-SK" dirty="0"/>
              <a:t>Rozprávanie</a:t>
            </a:r>
            <a:endParaRPr lang="en-GB" dirty="0"/>
          </a:p>
        </p:txBody>
      </p:sp>
      <p:sp>
        <p:nvSpPr>
          <p:cNvPr id="3" name="Zástupný objekt pre obsah 2">
            <a:extLst>
              <a:ext uri="{FF2B5EF4-FFF2-40B4-BE49-F238E27FC236}">
                <a16:creationId xmlns:a16="http://schemas.microsoft.com/office/drawing/2014/main" id="{C2CA1277-6319-B752-5FF9-B13B6F7754A5}"/>
              </a:ext>
            </a:extLst>
          </p:cNvPr>
          <p:cNvSpPr>
            <a:spLocks noGrp="1"/>
          </p:cNvSpPr>
          <p:nvPr>
            <p:ph idx="1"/>
          </p:nvPr>
        </p:nvSpPr>
        <p:spPr/>
        <p:txBody>
          <a:bodyPr/>
          <a:lstStyle/>
          <a:p>
            <a:pPr marL="0" indent="0">
              <a:buNone/>
            </a:pPr>
            <a:r>
              <a:rPr lang="sk-SK" dirty="0"/>
              <a:t>Prvé asociácie so slovom? </a:t>
            </a:r>
            <a:endParaRPr lang="en-GB" dirty="0"/>
          </a:p>
        </p:txBody>
      </p:sp>
    </p:spTree>
    <p:extLst>
      <p:ext uri="{BB962C8B-B14F-4D97-AF65-F5344CB8AC3E}">
        <p14:creationId xmlns:p14="http://schemas.microsoft.com/office/powerpoint/2010/main" val="1439499076"/>
      </p:ext>
    </p:extLst>
  </p:cSld>
  <p:clrMapOvr>
    <a:masterClrMapping/>
  </p:clrMapOvr>
</p:sld>
</file>

<file path=ppt/theme/theme1.xml><?xml version="1.0" encoding="utf-8"?>
<a:theme xmlns:a="http://schemas.openxmlformats.org/drawingml/2006/main" name="Hĺbka">
  <a:themeElements>
    <a:clrScheme name="Zelená">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Hĺbka">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ĺbk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TM04033923[[fn=Hĺbka]]</Template>
  <TotalTime>3586</TotalTime>
  <Words>755</Words>
  <Application>Microsoft Office PowerPoint</Application>
  <PresentationFormat>Širokouhlá</PresentationFormat>
  <Paragraphs>120</Paragraphs>
  <Slides>17</Slides>
  <Notes>2</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17</vt:i4>
      </vt:variant>
    </vt:vector>
  </HeadingPairs>
  <TitlesOfParts>
    <vt:vector size="22" baseType="lpstr">
      <vt:lpstr>Arial</vt:lpstr>
      <vt:lpstr>Calibri</vt:lpstr>
      <vt:lpstr>Corbel</vt:lpstr>
      <vt:lpstr>Corbel (text)</vt:lpstr>
      <vt:lpstr>Hĺbka</vt:lpstr>
      <vt:lpstr>Narativní kultura</vt:lpstr>
      <vt:lpstr>Technické info</vt:lpstr>
      <vt:lpstr>Predchádzajme nedorozumeniam a problémom!</vt:lpstr>
      <vt:lpstr>Ukončenie</vt:lpstr>
      <vt:lpstr>1. zadanie – Zber materiálu</vt:lpstr>
      <vt:lpstr>Prezentácia programu PowerPoint</vt:lpstr>
      <vt:lpstr>Folkloristika a súčasná naratívna kultúra</vt:lpstr>
      <vt:lpstr>Prezentácia programu PowerPoint</vt:lpstr>
      <vt:lpstr>Rozprávanie</vt:lpstr>
      <vt:lpstr>Rozprávanie ako proces/prax</vt:lpstr>
      <vt:lpstr>Rozprávanie ako príbeh (naratív)</vt:lpstr>
      <vt:lpstr>Naratívna kultúra a prozaická slovesnosť</vt:lpstr>
      <vt:lpstr>Súčasné slovesné žánre</vt:lpstr>
      <vt:lpstr>Súčasné slovesné žánre</vt:lpstr>
      <vt:lpstr>Súčasná slovesnosť</vt:lpstr>
      <vt:lpstr>Prezentácia programu PowerPoint</vt:lpstr>
      <vt:lpstr>„Súčasné“ žánre v priebehu tisícročí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Narativní kultura / Úvod do verbální kultury</dc:title>
  <dc:creator>Eva Šipöczová</dc:creator>
  <cp:lastModifiedBy>Eva Šipöczová</cp:lastModifiedBy>
  <cp:revision>86</cp:revision>
  <dcterms:created xsi:type="dcterms:W3CDTF">2020-10-01T07:08:08Z</dcterms:created>
  <dcterms:modified xsi:type="dcterms:W3CDTF">2023-02-15T09:24:09Z</dcterms:modified>
</cp:coreProperties>
</file>