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0" r:id="rId3"/>
    <p:sldId id="261" r:id="rId4"/>
    <p:sldId id="257" r:id="rId5"/>
    <p:sldId id="258" r:id="rId6"/>
    <p:sldId id="281" r:id="rId7"/>
    <p:sldId id="282" r:id="rId8"/>
    <p:sldId id="263" r:id="rId9"/>
    <p:sldId id="264" r:id="rId10"/>
    <p:sldId id="280" r:id="rId11"/>
    <p:sldId id="262" r:id="rId12"/>
    <p:sldId id="275" r:id="rId13"/>
    <p:sldId id="259" r:id="rId14"/>
    <p:sldId id="266" r:id="rId15"/>
    <p:sldId id="268" r:id="rId16"/>
    <p:sldId id="276" r:id="rId17"/>
    <p:sldId id="272" r:id="rId18"/>
    <p:sldId id="278" r:id="rId19"/>
    <p:sldId id="265" r:id="rId20"/>
    <p:sldId id="270" r:id="rId21"/>
    <p:sldId id="273" r:id="rId22"/>
    <p:sldId id="27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398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3818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27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5344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0206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9437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6588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3636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174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382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2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5913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4169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7169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714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95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069-40F8-4C5B-B607-93DC8E039ABC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454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4E7E069-40F8-4C5B-B607-93DC8E039ABC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702E370-A40B-4D91-A22A-69104AF7A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82589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RzXLe3ZMX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4962833-2EBB-47A0-9823-D4F8E16EE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F9724B-8AD3-46A1-A4A9-84C16D65C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7313" y="687388"/>
            <a:ext cx="6290687" cy="5483225"/>
          </a:xfrm>
          <a:effectLst/>
        </p:spPr>
        <p:txBody>
          <a:bodyPr wrap="square" anchor="ctr">
            <a:normAutofit/>
          </a:bodyPr>
          <a:lstStyle/>
          <a:p>
            <a:pPr algn="l"/>
            <a:r>
              <a:rPr lang="sk-SK" sz="7200">
                <a:solidFill>
                  <a:schemeClr val="tx1">
                    <a:lumMod val="95000"/>
                  </a:schemeClr>
                </a:solidFill>
              </a:rPr>
              <a:t>Výskum prozaickej slovesnosti po II. svetovej vojne</a:t>
            </a:r>
            <a:endParaRPr lang="cs-CZ" sz="720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58EB8D9-9AF5-427E-BE22-646C622E6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295400"/>
            <a:ext cx="2895646" cy="4267200"/>
          </a:xfrm>
        </p:spPr>
        <p:txBody>
          <a:bodyPr anchor="ctr">
            <a:normAutofit/>
          </a:bodyPr>
          <a:lstStyle/>
          <a:p>
            <a:r>
              <a:rPr lang="sk-SK" sz="2400">
                <a:solidFill>
                  <a:schemeClr val="tx1">
                    <a:lumMod val="95000"/>
                  </a:schemeClr>
                </a:solidFill>
              </a:rPr>
              <a:t>29. 10. 2020</a:t>
            </a:r>
            <a:endParaRPr lang="cs-CZ" sz="2400">
              <a:solidFill>
                <a:schemeClr val="tx1">
                  <a:lumMod val="95000"/>
                </a:schemeClr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FCCE20-1E4F-44FF-87B4-379D391A2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580" y="2032907"/>
            <a:ext cx="0" cy="27921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332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7B0302-1EC2-D4D7-56C8-35142EE46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Zástupný objekt pre obsah 4" descr="Obrázok, na ktorom je text&#10;&#10;Automaticky generovaný popis">
            <a:extLst>
              <a:ext uri="{FF2B5EF4-FFF2-40B4-BE49-F238E27FC236}">
                <a16:creationId xmlns:a16="http://schemas.microsoft.com/office/drawing/2014/main" id="{BE2F0981-45C8-EE35-9BF8-41FEEF217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3" y="1276615"/>
            <a:ext cx="11209014" cy="3266202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13C359C-3229-B004-AE36-90017E94DC28}"/>
              </a:ext>
            </a:extLst>
          </p:cNvPr>
          <p:cNvSpPr txBox="1"/>
          <p:nvPr/>
        </p:nvSpPr>
        <p:spPr>
          <a:xfrm>
            <a:off x="1120775" y="5846544"/>
            <a:ext cx="9075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FOJTÍK, Karel a Oldřich SIROVÁTKA. </a:t>
            </a:r>
            <a:r>
              <a:rPr lang="cs-CZ" i="1" dirty="0" err="1"/>
              <a:t>Rosicko</a:t>
            </a:r>
            <a:r>
              <a:rPr lang="cs-CZ" i="1" dirty="0"/>
              <a:t> - </a:t>
            </a:r>
            <a:r>
              <a:rPr lang="cs-CZ" i="1" dirty="0" err="1"/>
              <a:t>Oslavansko</a:t>
            </a:r>
            <a:r>
              <a:rPr lang="cs-CZ" i="1" dirty="0"/>
              <a:t>: život a kultura lidu v kamenouhelném revíru</a:t>
            </a:r>
            <a:r>
              <a:rPr lang="cs-CZ" dirty="0"/>
              <a:t>. Praha: Nakladatelství Československé akademie věd, 1961, s. 257.</a:t>
            </a:r>
          </a:p>
        </p:txBody>
      </p:sp>
    </p:spTree>
    <p:extLst>
      <p:ext uri="{BB962C8B-B14F-4D97-AF65-F5344CB8AC3E}">
        <p14:creationId xmlns:p14="http://schemas.microsoft.com/office/powerpoint/2010/main" val="3761697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0081F4-C896-41E8-BA16-680169756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Ekologická metóda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06CEFF1-8248-423E-8760-828974310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záujem o interpretov, ich osobnosť a život</a:t>
            </a:r>
          </a:p>
          <a:p>
            <a:r>
              <a:rPr lang="sk-SK" dirty="0"/>
              <a:t>život folklóru (prozaickej slovesnosti) – rozprávačská príležitosť, publikum, vzájomné vplyvy</a:t>
            </a:r>
          </a:p>
          <a:p>
            <a:r>
              <a:rPr lang="sk-SK" dirty="0"/>
              <a:t>zameranie na autentickú situáciu</a:t>
            </a:r>
          </a:p>
          <a:p>
            <a:r>
              <a:rPr lang="sk-SK" dirty="0"/>
              <a:t>autentické </a:t>
            </a:r>
            <a:r>
              <a:rPr lang="sk-SK" dirty="0" err="1"/>
              <a:t>vs</a:t>
            </a:r>
            <a:r>
              <a:rPr lang="sk-SK" dirty="0"/>
              <a:t>. pódiové rozprávačské situácie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5247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A04B0F-8E97-4664-A80B-0C20CD9C7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649F9AC-0BCF-47AA-B1B3-CB982555BC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5510" r="1968" b="8384"/>
          <a:stretch/>
        </p:blipFill>
        <p:spPr>
          <a:xfrm rot="5400000">
            <a:off x="691894" y="1115661"/>
            <a:ext cx="6858001" cy="4626678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61C9234-B6B6-4651-BED8-12EF117806D4}"/>
              </a:ext>
            </a:extLst>
          </p:cNvPr>
          <p:cNvSpPr txBox="1"/>
          <p:nvPr/>
        </p:nvSpPr>
        <p:spPr>
          <a:xfrm>
            <a:off x="6761584" y="5528388"/>
            <a:ext cx="5430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Satke</a:t>
            </a:r>
            <a:r>
              <a:rPr lang="sk-SK" dirty="0"/>
              <a:t>, Antonín: </a:t>
            </a:r>
            <a:r>
              <a:rPr lang="sk-SK" dirty="0" err="1"/>
              <a:t>Hlučínský</a:t>
            </a:r>
            <a:r>
              <a:rPr lang="sk-SK" dirty="0"/>
              <a:t> </a:t>
            </a:r>
            <a:r>
              <a:rPr lang="sk-SK" dirty="0" err="1"/>
              <a:t>pohádkář</a:t>
            </a:r>
            <a:r>
              <a:rPr lang="sk-SK" dirty="0"/>
              <a:t> </a:t>
            </a:r>
            <a:r>
              <a:rPr lang="sk-SK" dirty="0" err="1"/>
              <a:t>Josef</a:t>
            </a:r>
            <a:r>
              <a:rPr lang="sk-SK" dirty="0"/>
              <a:t> Smolka. Ostrava: Krajské </a:t>
            </a:r>
            <a:r>
              <a:rPr lang="sk-SK" dirty="0" err="1"/>
              <a:t>nakladatelství</a:t>
            </a:r>
            <a:r>
              <a:rPr lang="sk-SK" dirty="0"/>
              <a:t> v </a:t>
            </a:r>
            <a:r>
              <a:rPr lang="sk-SK" dirty="0" err="1"/>
              <a:t>Ostravě</a:t>
            </a:r>
            <a:r>
              <a:rPr lang="sk-SK" dirty="0"/>
              <a:t>, 1958.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9094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A82902-13F2-49DD-96FF-1F76FDE9A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Ľudový rozprávač alebo </a:t>
            </a:r>
            <a:r>
              <a:rPr lang="sk-SK" dirty="0" err="1"/>
              <a:t>stand</a:t>
            </a:r>
            <a:r>
              <a:rPr lang="sk-SK" dirty="0"/>
              <a:t> </a:t>
            </a:r>
            <a:r>
              <a:rPr lang="sk-SK" dirty="0" err="1"/>
              <a:t>up</a:t>
            </a:r>
            <a:r>
              <a:rPr lang="sk-SK" dirty="0"/>
              <a:t> </a:t>
            </a:r>
            <a:r>
              <a:rPr lang="sk-SK" dirty="0" err="1"/>
              <a:t>comedy</a:t>
            </a:r>
            <a:r>
              <a:rPr lang="sk-SK" dirty="0"/>
              <a:t>?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82F181-07DC-461B-82EB-32BAF004C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>
                <a:hlinkClick r:id="rId2"/>
              </a:rPr>
              <a:t>Zdeněk</a:t>
            </a:r>
            <a:r>
              <a:rPr lang="en-GB" dirty="0">
                <a:hlinkClick r:id="rId2"/>
              </a:rPr>
              <a:t> </a:t>
            </a:r>
            <a:r>
              <a:rPr lang="en-GB" dirty="0" err="1">
                <a:hlinkClick r:id="rId2"/>
              </a:rPr>
              <a:t>Galuška</a:t>
            </a:r>
            <a:r>
              <a:rPr lang="en-GB" dirty="0">
                <a:hlinkClick r:id="rId2"/>
              </a:rPr>
              <a:t>. </a:t>
            </a:r>
            <a:r>
              <a:rPr lang="en-GB" dirty="0" err="1">
                <a:hlinkClick r:id="rId2"/>
              </a:rPr>
              <a:t>Záznam</a:t>
            </a:r>
            <a:r>
              <a:rPr lang="en-GB" dirty="0">
                <a:hlinkClick r:id="rId2"/>
              </a:rPr>
              <a:t> z </a:t>
            </a:r>
            <a:r>
              <a:rPr lang="en-GB" dirty="0" err="1">
                <a:hlinkClick r:id="rId2"/>
              </a:rPr>
              <a:t>neformálního</a:t>
            </a:r>
            <a:r>
              <a:rPr lang="en-GB" dirty="0">
                <a:hlinkClick r:id="rId2"/>
              </a:rPr>
              <a:t> </a:t>
            </a:r>
            <a:r>
              <a:rPr lang="en-GB" dirty="0" err="1">
                <a:hlinkClick r:id="rId2"/>
              </a:rPr>
              <a:t>posezení</a:t>
            </a:r>
            <a:r>
              <a:rPr lang="en-GB" dirty="0">
                <a:hlinkClick r:id="rId2"/>
              </a:rPr>
              <a:t> </a:t>
            </a:r>
            <a:r>
              <a:rPr lang="en-GB" dirty="0" err="1">
                <a:hlinkClick r:id="rId2"/>
              </a:rPr>
              <a:t>tohoto</a:t>
            </a:r>
            <a:r>
              <a:rPr lang="en-GB" dirty="0">
                <a:hlinkClick r:id="rId2"/>
              </a:rPr>
              <a:t> </a:t>
            </a:r>
            <a:r>
              <a:rPr lang="en-GB" dirty="0" err="1">
                <a:hlinkClick r:id="rId2"/>
              </a:rPr>
              <a:t>legendárního</a:t>
            </a:r>
            <a:r>
              <a:rPr lang="en-GB" dirty="0">
                <a:hlinkClick r:id="rId2"/>
              </a:rPr>
              <a:t> </a:t>
            </a:r>
            <a:r>
              <a:rPr lang="en-GB" dirty="0" err="1">
                <a:hlinkClick r:id="rId2"/>
              </a:rPr>
              <a:t>lidového</a:t>
            </a:r>
            <a:r>
              <a:rPr lang="en-GB" dirty="0">
                <a:hlinkClick r:id="rId2"/>
              </a:rPr>
              <a:t> </a:t>
            </a:r>
            <a:r>
              <a:rPr lang="en-GB" dirty="0" err="1">
                <a:hlinkClick r:id="rId2"/>
              </a:rPr>
              <a:t>vypravěče</a:t>
            </a:r>
            <a:r>
              <a:rPr lang="en-GB" dirty="0">
                <a:hlinkClick r:id="rId2"/>
              </a:rPr>
              <a:t> a </a:t>
            </a:r>
            <a:r>
              <a:rPr lang="en-GB" dirty="0" err="1">
                <a:hlinkClick r:id="rId2"/>
              </a:rPr>
              <a:t>spisovatele</a:t>
            </a:r>
            <a:r>
              <a:rPr lang="en-GB" dirty="0">
                <a:hlinkClick r:id="rId2"/>
              </a:rPr>
              <a:t>. - 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6132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71A574-866F-4D76-9B32-AA119EF72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Výskum rozprávania medzi deťmi a mládežou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B4C6EBB-275F-4522-B592-A73C69D42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Rozvoj v 70. rokoch</a:t>
            </a:r>
          </a:p>
          <a:p>
            <a:r>
              <a:rPr lang="sk-SK" dirty="0"/>
              <a:t>Dorota </a:t>
            </a:r>
            <a:r>
              <a:rPr lang="sk-SK" dirty="0" err="1"/>
              <a:t>Simonides</a:t>
            </a:r>
            <a:r>
              <a:rPr lang="sk-SK" dirty="0"/>
              <a:t>: </a:t>
            </a:r>
            <a:r>
              <a:rPr lang="sk-SK" i="1" dirty="0" err="1"/>
              <a:t>Współczesny</a:t>
            </a:r>
            <a:r>
              <a:rPr lang="sk-SK" i="1" dirty="0"/>
              <a:t> </a:t>
            </a:r>
            <a:r>
              <a:rPr lang="sk-SK" i="1" dirty="0" err="1"/>
              <a:t>folklor</a:t>
            </a:r>
            <a:r>
              <a:rPr lang="sk-SK" i="1" dirty="0"/>
              <a:t> </a:t>
            </a:r>
            <a:r>
              <a:rPr lang="sk-SK" i="1" dirty="0" err="1"/>
              <a:t>slowny</a:t>
            </a:r>
            <a:r>
              <a:rPr lang="sk-SK" i="1" dirty="0"/>
              <a:t> </a:t>
            </a:r>
            <a:r>
              <a:rPr lang="sk-SK" i="1" dirty="0" err="1"/>
              <a:t>dzieci</a:t>
            </a:r>
            <a:r>
              <a:rPr lang="sk-SK" i="1" dirty="0"/>
              <a:t> i </a:t>
            </a:r>
            <a:r>
              <a:rPr lang="sk-SK" i="1" dirty="0" err="1"/>
              <a:t>nastolatków</a:t>
            </a:r>
            <a:r>
              <a:rPr lang="sk-SK" dirty="0"/>
              <a:t>. </a:t>
            </a:r>
            <a:r>
              <a:rPr lang="sk-SK" dirty="0" err="1"/>
              <a:t>Wroclaw</a:t>
            </a:r>
            <a:r>
              <a:rPr lang="sk-SK" dirty="0"/>
              <a:t> – </a:t>
            </a:r>
            <a:r>
              <a:rPr lang="sk-SK" dirty="0" err="1"/>
              <a:t>Warsawa</a:t>
            </a:r>
            <a:r>
              <a:rPr lang="sk-SK" dirty="0"/>
              <a:t>: PWN, 1976</a:t>
            </a:r>
          </a:p>
          <a:p>
            <a:r>
              <a:rPr lang="sk-SK" dirty="0"/>
              <a:t>Antonín </a:t>
            </a:r>
            <a:r>
              <a:rPr lang="sk-SK" dirty="0" err="1"/>
              <a:t>Satke</a:t>
            </a:r>
            <a:r>
              <a:rPr lang="sk-SK" dirty="0"/>
              <a:t>, Marta </a:t>
            </a:r>
            <a:r>
              <a:rPr lang="sk-SK" dirty="0" err="1"/>
              <a:t>Šrámková</a:t>
            </a:r>
            <a:r>
              <a:rPr lang="sk-SK" dirty="0"/>
              <a:t>, Václav </a:t>
            </a:r>
            <a:r>
              <a:rPr lang="sk-SK" dirty="0" err="1"/>
              <a:t>Hrníčko</a:t>
            </a:r>
            <a:endParaRPr lang="sk-SK" dirty="0"/>
          </a:p>
          <a:p>
            <a:endParaRPr lang="sk-SK" dirty="0"/>
          </a:p>
          <a:p>
            <a:r>
              <a:rPr lang="sk-SK" dirty="0"/>
              <a:t>Žánrová rozmanitosť detských rozprávačských repertoárov</a:t>
            </a:r>
          </a:p>
          <a:p>
            <a:r>
              <a:rPr lang="sk-SK" dirty="0"/>
              <a:t>Vplyv umelej tvorby (rozhlas, televízia, literatúra)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7591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5D521E-60A5-4AEC-8896-FCD838D27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Kramářské</a:t>
            </a:r>
            <a:r>
              <a:rPr lang="sk-SK" dirty="0"/>
              <a:t> </a:t>
            </a:r>
            <a:r>
              <a:rPr lang="sk-SK" dirty="0" err="1"/>
              <a:t>tisky</a:t>
            </a:r>
            <a:endParaRPr lang="cs-CZ" dirty="0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5859812F-AF1F-4DA3-AA9C-6B2DC29795A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t="6701" r="2611" b="7844"/>
          <a:stretch/>
        </p:blipFill>
        <p:spPr>
          <a:xfrm rot="5400000">
            <a:off x="0" y="2200275"/>
            <a:ext cx="5130800" cy="3602038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C2B70F1-2C09-45E0-9EC6-22720DC483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7614" r="19746" b="7807"/>
          <a:stretch/>
        </p:blipFill>
        <p:spPr>
          <a:xfrm>
            <a:off x="5336929" y="1436372"/>
            <a:ext cx="5961982" cy="512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48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54D5E8-C1AE-2B74-4815-34F9AE7CD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Zástupný objekt pre obsah 10" descr="Obrázok, na ktorom je text&#10;&#10;Automaticky generovaný popis">
            <a:extLst>
              <a:ext uri="{FF2B5EF4-FFF2-40B4-BE49-F238E27FC236}">
                <a16:creationId xmlns:a16="http://schemas.microsoft.com/office/drawing/2014/main" id="{25656259-2646-15EB-BB0F-1E1B1B7CC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t="5918" r="1357" b="6447"/>
          <a:stretch/>
        </p:blipFill>
        <p:spPr>
          <a:xfrm rot="5400000">
            <a:off x="11601" y="1221444"/>
            <a:ext cx="6517535" cy="4415108"/>
          </a:xfrm>
        </p:spPr>
      </p:pic>
      <p:pic>
        <p:nvPicPr>
          <p:cNvPr id="13" name="Obrázok 12" descr="Obrázok, na ktorom je text&#10;&#10;Automaticky generovaný popis">
            <a:extLst>
              <a:ext uri="{FF2B5EF4-FFF2-40B4-BE49-F238E27FC236}">
                <a16:creationId xmlns:a16="http://schemas.microsoft.com/office/drawing/2014/main" id="{53B513D8-1439-C1FE-34B8-774A4371F6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" t="6627" r="2554" b="6375"/>
          <a:stretch/>
        </p:blipFill>
        <p:spPr>
          <a:xfrm rot="5400000">
            <a:off x="5692673" y="1191636"/>
            <a:ext cx="6517535" cy="447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77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B5DF64-E0CB-4E85-ABCA-BE2C53C59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Literatúra a prozaická slovesnosť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892AD4-9115-48DB-A4FD-088DF4805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Ako folklór preberá obsahy z autorskej literatúry</a:t>
            </a:r>
          </a:p>
          <a:p>
            <a:r>
              <a:rPr lang="sk-SK" dirty="0"/>
              <a:t>Literárne spracovanie prozaickej slovesnosti</a:t>
            </a:r>
          </a:p>
          <a:p>
            <a:r>
              <a:rPr lang="sk-SK" dirty="0"/>
              <a:t>Ako vysoká literatúra hľadá inšpiráciu v ľudovom</a:t>
            </a:r>
          </a:p>
          <a:p>
            <a:endParaRPr lang="sk-SK" dirty="0"/>
          </a:p>
          <a:p>
            <a:r>
              <a:rPr lang="sk-SK" dirty="0"/>
              <a:t>Braková literatúra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3281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AD7C53-2FD4-63D3-D3AE-DF619C17D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Zástupný objekt pre obsah 6" descr="Obrázok, na ktorom je vonkajšie, zem, cicavec&#10;&#10;Automaticky generovaný popis">
            <a:extLst>
              <a:ext uri="{FF2B5EF4-FFF2-40B4-BE49-F238E27FC236}">
                <a16:creationId xmlns:a16="http://schemas.microsoft.com/office/drawing/2014/main" id="{333E3EF2-56CE-1948-95B1-A81EEA097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448" y="918345"/>
            <a:ext cx="3257381" cy="4193878"/>
          </a:xfr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52AFF399-5FE4-703A-1B4B-CA7FD4088F6E}"/>
              </a:ext>
            </a:extLst>
          </p:cNvPr>
          <p:cNvSpPr txBox="1"/>
          <p:nvPr/>
        </p:nvSpPr>
        <p:spPr>
          <a:xfrm>
            <a:off x="2756576" y="5549310"/>
            <a:ext cx="66788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/>
              <a:t>Zipes</a:t>
            </a:r>
            <a:r>
              <a:rPr lang="sk-SK" sz="2400" dirty="0"/>
              <a:t>, </a:t>
            </a:r>
            <a:r>
              <a:rPr lang="sk-SK" sz="2400" dirty="0" err="1"/>
              <a:t>Jack</a:t>
            </a:r>
            <a:r>
              <a:rPr lang="sk-SK" sz="2400" dirty="0"/>
              <a:t>: </a:t>
            </a:r>
            <a:r>
              <a:rPr lang="en-GB" sz="2400" i="1" dirty="0"/>
              <a:t>The Trials and Tribulations of Little Red Riding Hood</a:t>
            </a:r>
            <a:r>
              <a:rPr lang="sk-SK" sz="2400" i="1" dirty="0"/>
              <a:t>. </a:t>
            </a:r>
            <a:r>
              <a:rPr lang="en-GB" sz="2400" dirty="0"/>
              <a:t>New York</a:t>
            </a:r>
            <a:r>
              <a:rPr lang="sk-SK" sz="2400" dirty="0"/>
              <a:t> -</a:t>
            </a:r>
            <a:r>
              <a:rPr lang="en-GB" sz="2400" dirty="0"/>
              <a:t> London : Routledge, 1993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88325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174B78-AA20-47F8-B5C2-63FCF68F2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Nová tvorba</a:t>
            </a:r>
            <a:br>
              <a:rPr lang="sk-SK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22AC25-0A90-473D-A3A9-0CDC0F5B9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autorská, amatérka a ideologická</a:t>
            </a:r>
          </a:p>
          <a:p>
            <a:r>
              <a:rPr lang="sk-SK" dirty="0"/>
              <a:t>využívala charakteristické znaky folklóru (žánre, forma, estetika, výrazové prostriedky...)</a:t>
            </a:r>
          </a:p>
          <a:p>
            <a:endParaRPr lang="sk-SK" dirty="0"/>
          </a:p>
          <a:p>
            <a:pPr marL="0" indent="0">
              <a:buNone/>
            </a:pPr>
            <a:endParaRPr lang="sk-SK" i="1" dirty="0"/>
          </a:p>
          <a:p>
            <a:pPr marL="0" indent="0">
              <a:buNone/>
            </a:pPr>
            <a:r>
              <a:rPr lang="sk-SK" i="1" dirty="0"/>
              <a:t>„</a:t>
            </a:r>
            <a:r>
              <a:rPr lang="sk-SK" i="1" dirty="0" err="1"/>
              <a:t>Trumanovi</a:t>
            </a:r>
            <a:r>
              <a:rPr lang="sk-SK" i="1" dirty="0"/>
              <a:t> </a:t>
            </a:r>
            <a:r>
              <a:rPr lang="sk-SK" i="1" dirty="0" err="1"/>
              <a:t>zazpíváme</a:t>
            </a:r>
            <a:r>
              <a:rPr lang="sk-SK" i="1" dirty="0"/>
              <a:t>, jak </a:t>
            </a:r>
            <a:r>
              <a:rPr lang="sk-SK" i="1" dirty="0" err="1"/>
              <a:t>se</a:t>
            </a:r>
            <a:r>
              <a:rPr lang="sk-SK" i="1" dirty="0"/>
              <a:t> u nás v Čechách máme, jak </a:t>
            </a:r>
            <a:r>
              <a:rPr lang="sk-SK" i="1" dirty="0" err="1"/>
              <a:t>se</a:t>
            </a:r>
            <a:r>
              <a:rPr lang="sk-SK" i="1" dirty="0"/>
              <a:t> v </a:t>
            </a:r>
            <a:r>
              <a:rPr lang="sk-SK" i="1" dirty="0" err="1"/>
              <a:t>našem</a:t>
            </a:r>
            <a:r>
              <a:rPr lang="sk-SK" i="1" dirty="0"/>
              <a:t> JZD </a:t>
            </a:r>
            <a:r>
              <a:rPr lang="sk-SK" i="1" dirty="0" err="1"/>
              <a:t>všem</a:t>
            </a:r>
            <a:r>
              <a:rPr lang="sk-SK" i="1" dirty="0"/>
              <a:t> nám </a:t>
            </a:r>
            <a:r>
              <a:rPr lang="sk-SK" i="1" dirty="0" err="1"/>
              <a:t>dobře</a:t>
            </a:r>
            <a:r>
              <a:rPr lang="sk-SK" i="1" dirty="0"/>
              <a:t> </a:t>
            </a:r>
            <a:r>
              <a:rPr lang="sk-SK" i="1" dirty="0" err="1"/>
              <a:t>povede</a:t>
            </a:r>
            <a:r>
              <a:rPr lang="sk-SK" i="1" dirty="0"/>
              <a:t>.“ </a:t>
            </a:r>
            <a:r>
              <a:rPr lang="sk-SK" dirty="0"/>
              <a:t>(</a:t>
            </a:r>
            <a:r>
              <a:rPr lang="sk-SK" dirty="0" err="1"/>
              <a:t>Šrámková</a:t>
            </a:r>
            <a:r>
              <a:rPr lang="sk-SK" dirty="0"/>
              <a:t>, 10)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4199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36A92B-666C-4F84-A978-1424BE462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Vplyvy z konca19. stor. a začiatku 20. stor.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7FC90EF-33C2-4D74-8649-883B3FA0D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mytologická škola</a:t>
            </a:r>
          </a:p>
          <a:p>
            <a:r>
              <a:rPr lang="sk-SK" dirty="0" err="1"/>
              <a:t>difuzionizmus</a:t>
            </a:r>
            <a:endParaRPr lang="sk-SK" dirty="0"/>
          </a:p>
          <a:p>
            <a:r>
              <a:rPr lang="sk-SK" dirty="0"/>
              <a:t>fínska škola (komparatistika)</a:t>
            </a:r>
          </a:p>
          <a:p>
            <a:endParaRPr lang="sk-SK" dirty="0"/>
          </a:p>
          <a:p>
            <a:r>
              <a:rPr lang="sk-SK" dirty="0" err="1"/>
              <a:t>funkcionalizmus</a:t>
            </a:r>
            <a:endParaRPr lang="sk-SK" dirty="0"/>
          </a:p>
          <a:p>
            <a:r>
              <a:rPr lang="sk-SK" dirty="0"/>
              <a:t>funkčne-štrukturalistická metóda</a:t>
            </a:r>
          </a:p>
        </p:txBody>
      </p:sp>
    </p:spTree>
    <p:extLst>
      <p:ext uri="{BB962C8B-B14F-4D97-AF65-F5344CB8AC3E}">
        <p14:creationId xmlns:p14="http://schemas.microsoft.com/office/powerpoint/2010/main" val="3526164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99DC35-ABDB-406C-9375-C12F80C0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6342"/>
            <a:ext cx="10515600" cy="801202"/>
          </a:xfrm>
        </p:spPr>
        <p:txBody>
          <a:bodyPr>
            <a:normAutofit fontScale="90000"/>
          </a:bodyPr>
          <a:lstStyle/>
          <a:p>
            <a:r>
              <a:rPr lang="sk-SK" dirty="0" err="1"/>
              <a:t>Krátký</a:t>
            </a:r>
            <a:r>
              <a:rPr lang="sk-SK" dirty="0"/>
              <a:t>: </a:t>
            </a:r>
            <a:r>
              <a:rPr lang="sk-SK" i="1" dirty="0" err="1"/>
              <a:t>Pojďte</a:t>
            </a:r>
            <a:r>
              <a:rPr lang="sk-SK" i="1" dirty="0"/>
              <a:t> s </a:t>
            </a:r>
            <a:r>
              <a:rPr lang="sk-SK" i="1" dirty="0" err="1"/>
              <a:t>námi</a:t>
            </a:r>
            <a:r>
              <a:rPr lang="sk-SK" i="1" dirty="0"/>
              <a:t> </a:t>
            </a:r>
            <a:r>
              <a:rPr lang="sk-SK" i="1" dirty="0" err="1"/>
              <a:t>dělat</a:t>
            </a:r>
            <a:r>
              <a:rPr lang="sk-SK" i="1" dirty="0"/>
              <a:t> satiru </a:t>
            </a:r>
            <a:r>
              <a:rPr lang="sk-SK" dirty="0"/>
              <a:t>(1956)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65489F9-8C69-411B-8CCE-5ECD38DC3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i="1" dirty="0"/>
              <a:t>„[...] </a:t>
            </a:r>
            <a:r>
              <a:rPr lang="sk-SK" i="1" dirty="0" err="1"/>
              <a:t>tepat</a:t>
            </a:r>
            <a:r>
              <a:rPr lang="sk-SK" i="1" dirty="0"/>
              <a:t> vskutku typické, škodlivé </a:t>
            </a:r>
            <a:r>
              <a:rPr lang="sk-SK" i="1" dirty="0" err="1"/>
              <a:t>zjevy</a:t>
            </a:r>
            <a:r>
              <a:rPr lang="sk-SK" i="1" dirty="0"/>
              <a:t> </a:t>
            </a:r>
            <a:r>
              <a:rPr lang="sk-SK" i="1" dirty="0" err="1"/>
              <a:t>našeho</a:t>
            </a:r>
            <a:r>
              <a:rPr lang="sk-SK" i="1" dirty="0"/>
              <a:t> života, </a:t>
            </a:r>
            <a:r>
              <a:rPr lang="sk-SK" i="1" dirty="0" err="1"/>
              <a:t>šlehat</a:t>
            </a:r>
            <a:r>
              <a:rPr lang="sk-SK" i="1" dirty="0"/>
              <a:t> </a:t>
            </a:r>
            <a:r>
              <a:rPr lang="sk-SK" i="1" dirty="0" err="1"/>
              <a:t>zesměšněním</a:t>
            </a:r>
            <a:r>
              <a:rPr lang="sk-SK" i="1" dirty="0"/>
              <a:t> </a:t>
            </a:r>
            <a:r>
              <a:rPr lang="sk-SK" i="1" dirty="0" err="1"/>
              <a:t>přežitky</a:t>
            </a:r>
            <a:r>
              <a:rPr lang="sk-SK" i="1" dirty="0"/>
              <a:t> minulosti a zbytky </a:t>
            </a:r>
            <a:r>
              <a:rPr lang="sk-SK" i="1" dirty="0" err="1"/>
              <a:t>reakce</a:t>
            </a:r>
            <a:r>
              <a:rPr lang="sk-SK" i="1" dirty="0"/>
              <a:t>, </a:t>
            </a:r>
            <a:r>
              <a:rPr lang="sk-SK" i="1" dirty="0" err="1"/>
              <a:t>šlehat</a:t>
            </a:r>
            <a:r>
              <a:rPr lang="sk-SK" i="1" dirty="0"/>
              <a:t> </a:t>
            </a:r>
            <a:r>
              <a:rPr lang="sk-SK" i="1" dirty="0" err="1"/>
              <a:t>zesměšněním</a:t>
            </a:r>
            <a:r>
              <a:rPr lang="sk-SK" i="1" dirty="0"/>
              <a:t> </a:t>
            </a:r>
            <a:r>
              <a:rPr lang="sk-SK" i="1" dirty="0" err="1"/>
              <a:t>různé</a:t>
            </a:r>
            <a:r>
              <a:rPr lang="sk-SK" i="1" dirty="0"/>
              <a:t> živly, jež </a:t>
            </a:r>
            <a:r>
              <a:rPr lang="sk-SK" i="1" dirty="0" err="1"/>
              <a:t>se</a:t>
            </a:r>
            <a:r>
              <a:rPr lang="sk-SK" i="1" dirty="0"/>
              <a:t> </a:t>
            </a:r>
            <a:r>
              <a:rPr lang="sk-SK" i="1" dirty="0" err="1"/>
              <a:t>parasitně</a:t>
            </a:r>
            <a:r>
              <a:rPr lang="sk-SK" i="1" dirty="0"/>
              <a:t> </a:t>
            </a:r>
            <a:r>
              <a:rPr lang="sk-SK" i="1" dirty="0" err="1"/>
              <a:t>přiživují</a:t>
            </a:r>
            <a:r>
              <a:rPr lang="sk-SK" i="1" dirty="0"/>
              <a:t> na </a:t>
            </a:r>
            <a:r>
              <a:rPr lang="sk-SK" i="1" dirty="0" err="1"/>
              <a:t>socialismu</a:t>
            </a:r>
            <a:r>
              <a:rPr lang="sk-SK" i="1" dirty="0"/>
              <a:t>, </a:t>
            </a:r>
            <a:r>
              <a:rPr lang="sk-SK" i="1" dirty="0" err="1"/>
              <a:t>šíří</a:t>
            </a:r>
            <a:r>
              <a:rPr lang="sk-SK" i="1" dirty="0"/>
              <a:t> </a:t>
            </a:r>
            <a:r>
              <a:rPr lang="sk-SK" i="1" dirty="0" err="1"/>
              <a:t>pomluvy</a:t>
            </a:r>
            <a:r>
              <a:rPr lang="sk-SK" i="1" dirty="0"/>
              <a:t>, </a:t>
            </a:r>
            <a:r>
              <a:rPr lang="sk-SK" i="1" dirty="0" err="1"/>
              <a:t>pěstují</a:t>
            </a:r>
            <a:r>
              <a:rPr lang="sk-SK" i="1" dirty="0"/>
              <a:t> </a:t>
            </a:r>
            <a:r>
              <a:rPr lang="sk-SK" i="1" dirty="0" err="1"/>
              <a:t>byrokratismus</a:t>
            </a:r>
            <a:r>
              <a:rPr lang="sk-SK" i="1" dirty="0"/>
              <a:t>, </a:t>
            </a:r>
            <a:r>
              <a:rPr lang="sk-SK" i="1" dirty="0" err="1"/>
              <a:t>vyhýbají</a:t>
            </a:r>
            <a:r>
              <a:rPr lang="sk-SK" i="1" dirty="0"/>
              <a:t> </a:t>
            </a:r>
            <a:r>
              <a:rPr lang="sk-SK" i="1" dirty="0" err="1"/>
              <a:t>se</a:t>
            </a:r>
            <a:r>
              <a:rPr lang="sk-SK" i="1" dirty="0"/>
              <a:t> </a:t>
            </a:r>
            <a:r>
              <a:rPr lang="sk-SK" i="1" dirty="0" err="1"/>
              <a:t>odpovědnosti</a:t>
            </a:r>
            <a:r>
              <a:rPr lang="sk-SK" i="1" dirty="0"/>
              <a:t>, </a:t>
            </a:r>
            <a:r>
              <a:rPr lang="sk-SK" i="1" dirty="0" err="1"/>
              <a:t>mají</a:t>
            </a:r>
            <a:r>
              <a:rPr lang="sk-SK" i="1" dirty="0"/>
              <a:t> </a:t>
            </a:r>
            <a:r>
              <a:rPr lang="sk-SK" i="1" dirty="0" err="1"/>
              <a:t>nesprávný</a:t>
            </a:r>
            <a:r>
              <a:rPr lang="sk-SK" i="1" dirty="0"/>
              <a:t> </a:t>
            </a:r>
            <a:r>
              <a:rPr lang="sk-SK" i="1" dirty="0" err="1"/>
              <a:t>poměr</a:t>
            </a:r>
            <a:r>
              <a:rPr lang="sk-SK" i="1" dirty="0"/>
              <a:t> k práci a k socialistickému </a:t>
            </a:r>
            <a:r>
              <a:rPr lang="sk-SK" i="1" dirty="0" err="1"/>
              <a:t>vlastnictví</a:t>
            </a:r>
            <a:r>
              <a:rPr lang="sk-SK" i="1" dirty="0"/>
              <a:t>“ </a:t>
            </a:r>
            <a:r>
              <a:rPr lang="sk-SK" dirty="0"/>
              <a:t>(Kopecký podľa </a:t>
            </a:r>
            <a:r>
              <a:rPr lang="sk-SK" dirty="0" err="1"/>
              <a:t>Krátký</a:t>
            </a:r>
            <a:r>
              <a:rPr lang="sk-SK" dirty="0"/>
              <a:t> 1956: 4).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i="1" dirty="0"/>
              <a:t>„</a:t>
            </a:r>
            <a:r>
              <a:rPr lang="sk-SK" i="1" dirty="0" err="1"/>
              <a:t>Ano</a:t>
            </a:r>
            <a:r>
              <a:rPr lang="sk-SK" i="1" dirty="0"/>
              <a:t>, satira musí </a:t>
            </a:r>
            <a:r>
              <a:rPr lang="sk-SK" i="1" dirty="0" err="1"/>
              <a:t>vzbudit</a:t>
            </a:r>
            <a:r>
              <a:rPr lang="sk-SK" i="1" dirty="0"/>
              <a:t> </a:t>
            </a:r>
            <a:r>
              <a:rPr lang="sk-SK" i="1" dirty="0" err="1"/>
              <a:t>takový</a:t>
            </a:r>
            <a:r>
              <a:rPr lang="sk-SK" i="1" dirty="0"/>
              <a:t> </a:t>
            </a:r>
            <a:r>
              <a:rPr lang="sk-SK" i="1" dirty="0" err="1"/>
              <a:t>posměch</a:t>
            </a:r>
            <a:r>
              <a:rPr lang="sk-SK" i="1" dirty="0"/>
              <a:t> nebo </a:t>
            </a:r>
            <a:r>
              <a:rPr lang="sk-SK" i="1" dirty="0" err="1"/>
              <a:t>takový</a:t>
            </a:r>
            <a:r>
              <a:rPr lang="sk-SK" i="1" dirty="0"/>
              <a:t> odpor, že </a:t>
            </a:r>
            <a:r>
              <a:rPr lang="sk-SK" i="1" dirty="0" err="1"/>
              <a:t>pobouřený</a:t>
            </a:r>
            <a:r>
              <a:rPr lang="sk-SK" i="1" dirty="0"/>
              <a:t> </a:t>
            </a:r>
            <a:r>
              <a:rPr lang="sk-SK" i="1" dirty="0" err="1"/>
              <a:t>čtenář</a:t>
            </a:r>
            <a:r>
              <a:rPr lang="sk-SK" i="1" dirty="0"/>
              <a:t> vidí </a:t>
            </a:r>
            <a:r>
              <a:rPr lang="sk-SK" i="1" dirty="0" err="1"/>
              <a:t>nutnost</a:t>
            </a:r>
            <a:r>
              <a:rPr lang="sk-SK" i="1" dirty="0"/>
              <a:t> </a:t>
            </a:r>
            <a:r>
              <a:rPr lang="sk-SK" i="1" dirty="0" err="1"/>
              <a:t>odstranit</a:t>
            </a:r>
            <a:r>
              <a:rPr lang="sk-SK" i="1" dirty="0"/>
              <a:t> </a:t>
            </a:r>
            <a:r>
              <a:rPr lang="sk-SK" i="1" dirty="0" err="1"/>
              <a:t>takový</a:t>
            </a:r>
            <a:r>
              <a:rPr lang="sk-SK" i="1" dirty="0"/>
              <a:t> </a:t>
            </a:r>
            <a:r>
              <a:rPr lang="sk-SK" i="1" dirty="0" err="1"/>
              <a:t>jev</a:t>
            </a:r>
            <a:r>
              <a:rPr lang="sk-SK" i="1" dirty="0"/>
              <a:t> a začne </a:t>
            </a:r>
            <a:r>
              <a:rPr lang="sk-SK" i="1" dirty="0" err="1"/>
              <a:t>se</a:t>
            </a:r>
            <a:r>
              <a:rPr lang="sk-SK" i="1" dirty="0"/>
              <a:t> o to </a:t>
            </a:r>
            <a:r>
              <a:rPr lang="sk-SK" i="1" dirty="0" err="1"/>
              <a:t>snažit</a:t>
            </a:r>
            <a:r>
              <a:rPr lang="sk-SK" i="1" dirty="0"/>
              <a:t> i on sám“ </a:t>
            </a:r>
            <a:r>
              <a:rPr lang="sk-SK" dirty="0"/>
              <a:t>(</a:t>
            </a:r>
            <a:r>
              <a:rPr lang="sk-SK" dirty="0" err="1"/>
              <a:t>Krátký</a:t>
            </a:r>
            <a:r>
              <a:rPr lang="sk-SK" dirty="0"/>
              <a:t> 1956: 47).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532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00CB3E-38BF-471E-A048-3D135ECA2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 roku 1989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D02EED3-2FE3-47CE-9E9E-2496D4019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Hľadanie nového smerovania folkloristiky</a:t>
            </a:r>
          </a:p>
          <a:p>
            <a:r>
              <a:rPr lang="sk-SK" dirty="0"/>
              <a:t>Nové teoretické a metodologické prístupy (naratívna antropológia, teórie komunikácie, teórie pamäte, folklór a internet...)</a:t>
            </a:r>
          </a:p>
          <a:p>
            <a:r>
              <a:rPr lang="sk-SK" dirty="0"/>
              <a:t>Nové témy (stereotypy, súčasné žánre, politické vtipy, folklór a politika, medzivojnové obdobie, tramping...)</a:t>
            </a:r>
          </a:p>
        </p:txBody>
      </p:sp>
    </p:spTree>
    <p:extLst>
      <p:ext uri="{BB962C8B-B14F-4D97-AF65-F5344CB8AC3E}">
        <p14:creationId xmlns:p14="http://schemas.microsoft.com/office/powerpoint/2010/main" val="3939973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2D367F-AF35-4664-BCE9-42A70BC89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Alan </a:t>
            </a:r>
            <a:r>
              <a:rPr lang="sk-SK" dirty="0" err="1"/>
              <a:t>Dundes</a:t>
            </a:r>
            <a:r>
              <a:rPr lang="sk-SK" dirty="0"/>
              <a:t> (1934 – 2005)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484C52-4411-45A2-9074-8B6A7E712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/>
              <a:t>Folkloristika ako </a:t>
            </a:r>
            <a:r>
              <a:rPr lang="sk-SK" dirty="0" err="1"/>
              <a:t>interpretatívna</a:t>
            </a:r>
            <a:r>
              <a:rPr lang="sk-SK" dirty="0"/>
              <a:t> veda</a:t>
            </a:r>
          </a:p>
          <a:p>
            <a:pPr marL="0" indent="0">
              <a:buNone/>
            </a:pPr>
            <a:r>
              <a:rPr lang="sk-SK" dirty="0"/>
              <a:t>Záujem o nové žánre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/>
              <a:t>Folklórna</a:t>
            </a:r>
            <a:r>
              <a:rPr lang="cs-CZ" dirty="0"/>
              <a:t> </a:t>
            </a:r>
            <a:r>
              <a:rPr lang="sk-SK" dirty="0"/>
              <a:t>situácia</a:t>
            </a:r>
            <a:r>
              <a:rPr lang="cs-CZ" dirty="0"/>
              <a:t> a jej účastníci: </a:t>
            </a:r>
          </a:p>
          <a:p>
            <a:pPr lvl="0">
              <a:buFont typeface="Symbol" panose="05050102010706020507" pitchFamily="18" charset="2"/>
              <a:buChar char="-"/>
            </a:pPr>
            <a:r>
              <a:rPr lang="sk-SK" dirty="0"/>
              <a:t>Skupina pozostáva z dvoch alebo viacerých členov;</a:t>
            </a:r>
            <a:endParaRPr lang="cs-CZ" dirty="0"/>
          </a:p>
          <a:p>
            <a:pPr lvl="0">
              <a:buFont typeface="Symbol" panose="05050102010706020507" pitchFamily="18" charset="2"/>
              <a:buChar char="-"/>
            </a:pPr>
            <a:r>
              <a:rPr lang="sk-SK" dirty="0"/>
              <a:t>členovia majú spoločný znak;</a:t>
            </a:r>
            <a:endParaRPr lang="cs-CZ" dirty="0"/>
          </a:p>
          <a:p>
            <a:pPr lvl="0">
              <a:buFont typeface="Symbol" panose="05050102010706020507" pitchFamily="18" charset="2"/>
              <a:buChar char="-"/>
            </a:pPr>
            <a:r>
              <a:rPr lang="sk-SK" dirty="0"/>
              <a:t>členovia poznajú „spoločné jadro“ tradície;</a:t>
            </a:r>
            <a:endParaRPr lang="cs-CZ" dirty="0"/>
          </a:p>
          <a:p>
            <a:pPr>
              <a:buFont typeface="Symbol" panose="05050102010706020507" pitchFamily="18" charset="2"/>
              <a:buChar char="-"/>
            </a:pPr>
            <a:r>
              <a:rPr lang="sk-SK" dirty="0"/>
              <a:t>členovia skupiny majú pocit spoločnej identity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2417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EEE096-8681-40EF-AED5-FDBDC60C9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 r. 1948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17A882-FF7F-4116-8197-5E5C48E82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marxizmus-leninizmus</a:t>
            </a:r>
          </a:p>
          <a:p>
            <a:r>
              <a:rPr lang="sk-SK" dirty="0"/>
              <a:t>deskriptívny a pozitivistický charakter</a:t>
            </a:r>
          </a:p>
          <a:p>
            <a:r>
              <a:rPr lang="sk-SK" dirty="0"/>
              <a:t>politické uvoľnenie v 60-tych rokoch – návrat k obchádzaným prístupom</a:t>
            </a:r>
          </a:p>
          <a:p>
            <a:r>
              <a:rPr lang="sk-SK" dirty="0"/>
              <a:t>normalizácia – </a:t>
            </a:r>
            <a:r>
              <a:rPr lang="sk-SK" dirty="0" err="1"/>
              <a:t>upozadenie</a:t>
            </a:r>
            <a:r>
              <a:rPr lang="sk-SK" dirty="0"/>
              <a:t> výskumu prozaickej slovesnosti</a:t>
            </a:r>
          </a:p>
          <a:p>
            <a:endParaRPr lang="sk-SK" dirty="0"/>
          </a:p>
          <a:p>
            <a:r>
              <a:rPr lang="sk-SK" dirty="0"/>
              <a:t>ideologicky vyhovujúce témy a oblasti bádania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9783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9BF69E-3904-46BA-BB2C-60E2B135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9B01D7C-178E-465B-8761-DE6B4C31D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6" t="6719" r="30982" b="25305"/>
          <a:stretch/>
        </p:blipFill>
        <p:spPr>
          <a:xfrm>
            <a:off x="2276671" y="194027"/>
            <a:ext cx="4991878" cy="6432624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86D1E0F-5E1A-45FB-A32A-E0EEE447CA26}"/>
              </a:ext>
            </a:extLst>
          </p:cNvPr>
          <p:cNvSpPr txBox="1"/>
          <p:nvPr/>
        </p:nvSpPr>
        <p:spPr>
          <a:xfrm>
            <a:off x="7491705" y="5663682"/>
            <a:ext cx="4600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Kramařík</a:t>
            </a:r>
            <a:r>
              <a:rPr lang="sk-SK" dirty="0"/>
              <a:t> (1953): </a:t>
            </a:r>
            <a:r>
              <a:rPr lang="sk-SK" i="1" dirty="0"/>
              <a:t>Česká folkloristika po </a:t>
            </a:r>
            <a:r>
              <a:rPr lang="sk-SK" i="1" dirty="0" err="1"/>
              <a:t>roce</a:t>
            </a:r>
            <a:r>
              <a:rPr lang="sk-SK" i="1" dirty="0"/>
              <a:t> 1945.</a:t>
            </a:r>
            <a:r>
              <a:rPr lang="sk-SK" dirty="0"/>
              <a:t> ČL (40), 3, s. 102 ( 101-108).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7285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28E451-D5F4-43D6-9AED-62BBD29F0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5BA0B8E-0D60-4928-993D-FB2526E98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 err="1"/>
              <a:t>Janeček</a:t>
            </a:r>
            <a:r>
              <a:rPr lang="sk-SK" dirty="0"/>
              <a:t>, </a:t>
            </a:r>
            <a:r>
              <a:rPr lang="sk-SK" dirty="0" err="1"/>
              <a:t>Petr</a:t>
            </a:r>
            <a:r>
              <a:rPr lang="sk-SK" dirty="0"/>
              <a:t>: Česká prozaická folkloristika v </a:t>
            </a:r>
            <a:r>
              <a:rPr lang="sk-SK" dirty="0" err="1"/>
              <a:t>letech</a:t>
            </a:r>
            <a:r>
              <a:rPr lang="sk-SK" dirty="0"/>
              <a:t> 1945-1989 v </a:t>
            </a:r>
            <a:r>
              <a:rPr lang="sk-SK" dirty="0" err="1"/>
              <a:t>mezinárodním</a:t>
            </a:r>
            <a:r>
              <a:rPr lang="sk-SK" dirty="0"/>
              <a:t> kontextu. In: </a:t>
            </a:r>
            <a:r>
              <a:rPr lang="sk-SK" dirty="0" err="1"/>
              <a:t>Woitch</a:t>
            </a:r>
            <a:r>
              <a:rPr lang="sk-SK" dirty="0"/>
              <a:t>, </a:t>
            </a:r>
            <a:r>
              <a:rPr lang="sk-SK" dirty="0" err="1"/>
              <a:t>Jiří</a:t>
            </a:r>
            <a:r>
              <a:rPr lang="sk-SK" dirty="0"/>
              <a:t> – </a:t>
            </a:r>
            <a:r>
              <a:rPr lang="sk-SK" dirty="0" err="1"/>
              <a:t>Jůnová</a:t>
            </a:r>
            <a:r>
              <a:rPr lang="sk-SK" dirty="0"/>
              <a:t>-Macková, Anna a kol.: </a:t>
            </a:r>
            <a:r>
              <a:rPr lang="sk-SK" i="1" dirty="0" err="1"/>
              <a:t>Etnologie</a:t>
            </a:r>
            <a:r>
              <a:rPr lang="sk-SK" i="1" dirty="0"/>
              <a:t> v </a:t>
            </a:r>
            <a:r>
              <a:rPr lang="sk-SK" i="1" dirty="0" err="1"/>
              <a:t>zúženém</a:t>
            </a:r>
            <a:r>
              <a:rPr lang="sk-SK" i="1" dirty="0"/>
              <a:t> </a:t>
            </a:r>
            <a:r>
              <a:rPr lang="sk-SK" i="1" dirty="0" err="1"/>
              <a:t>prostoru</a:t>
            </a:r>
            <a:r>
              <a:rPr lang="sk-SK" i="1" dirty="0"/>
              <a:t>. </a:t>
            </a:r>
            <a:r>
              <a:rPr lang="sk-SK" dirty="0"/>
              <a:t>Praha: Etnologický ústav AV ČR, v. v. v. i., 2016, s. 226–243.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 err="1"/>
              <a:t>Šrámková</a:t>
            </a:r>
            <a:r>
              <a:rPr lang="sk-SK" dirty="0"/>
              <a:t>, Marta: </a:t>
            </a:r>
            <a:r>
              <a:rPr lang="sk-SK" i="1" dirty="0"/>
              <a:t>Česká prozaická folkloristika v </a:t>
            </a:r>
            <a:r>
              <a:rPr lang="sk-SK" i="1" dirty="0" err="1"/>
              <a:t>letech</a:t>
            </a:r>
            <a:r>
              <a:rPr lang="sk-SK" i="1" dirty="0"/>
              <a:t> 1945 – 2000</a:t>
            </a:r>
            <a:r>
              <a:rPr lang="sk-SK" dirty="0"/>
              <a:t>. Praha: Etnologický ústav AV ČR, 2008.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7386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29374E-A368-29B3-E237-3E369286C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Folklór a </a:t>
            </a:r>
            <a:r>
              <a:rPr lang="sk-SK" dirty="0" err="1"/>
              <a:t>folklórizmus</a:t>
            </a:r>
            <a:endParaRPr lang="en-GB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DCB15E7-4E3B-612D-A039-35EF5490C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  <a:p>
            <a:r>
              <a:rPr lang="sk-SK" dirty="0" err="1"/>
              <a:t>Stavělová</a:t>
            </a:r>
            <a:r>
              <a:rPr lang="sk-SK" dirty="0"/>
              <a:t>, Daniela &amp; kol.: </a:t>
            </a:r>
            <a:r>
              <a:rPr lang="sk-SK" i="1" dirty="0" err="1"/>
              <a:t>Tíha</a:t>
            </a:r>
            <a:r>
              <a:rPr lang="sk-SK" i="1" dirty="0"/>
              <a:t> a </a:t>
            </a:r>
            <a:r>
              <a:rPr lang="sk-SK" i="1" dirty="0" err="1"/>
              <a:t>beztíže</a:t>
            </a:r>
            <a:r>
              <a:rPr lang="sk-SK" i="1" dirty="0"/>
              <a:t> </a:t>
            </a:r>
            <a:r>
              <a:rPr lang="sk-SK" i="1" dirty="0" err="1"/>
              <a:t>folkloru</a:t>
            </a:r>
            <a:r>
              <a:rPr lang="sk-SK" i="1" dirty="0"/>
              <a:t>. </a:t>
            </a:r>
            <a:r>
              <a:rPr lang="en-GB" i="1" dirty="0" err="1"/>
              <a:t>Folklorní</a:t>
            </a:r>
            <a:r>
              <a:rPr lang="en-GB" i="1" dirty="0"/>
              <a:t> </a:t>
            </a:r>
            <a:r>
              <a:rPr lang="en-GB" i="1" dirty="0" err="1"/>
              <a:t>hnutí</a:t>
            </a:r>
            <a:r>
              <a:rPr lang="en-GB" i="1" dirty="0"/>
              <a:t> </a:t>
            </a:r>
            <a:r>
              <a:rPr lang="en-GB" i="1" dirty="0" err="1"/>
              <a:t>druhé</a:t>
            </a:r>
            <a:r>
              <a:rPr lang="en-GB" i="1" dirty="0"/>
              <a:t> </a:t>
            </a:r>
            <a:r>
              <a:rPr lang="en-GB" i="1" dirty="0" err="1"/>
              <a:t>poloviny</a:t>
            </a:r>
            <a:r>
              <a:rPr lang="en-GB" i="1" dirty="0"/>
              <a:t> 20. </a:t>
            </a:r>
            <a:r>
              <a:rPr lang="en-GB" i="1" dirty="0" err="1"/>
              <a:t>století</a:t>
            </a:r>
            <a:r>
              <a:rPr lang="en-GB" i="1" dirty="0"/>
              <a:t> v </a:t>
            </a:r>
            <a:r>
              <a:rPr lang="en-GB" i="1" dirty="0" err="1"/>
              <a:t>českých</a:t>
            </a:r>
            <a:r>
              <a:rPr lang="en-GB" i="1" dirty="0"/>
              <a:t> </a:t>
            </a:r>
            <a:r>
              <a:rPr lang="en-GB" i="1" dirty="0" err="1"/>
              <a:t>zemích</a:t>
            </a:r>
            <a:r>
              <a:rPr lang="sk-SK" dirty="0"/>
              <a:t>. Praha: </a:t>
            </a:r>
            <a:r>
              <a:rPr lang="sk-SK" dirty="0" err="1"/>
              <a:t>Academia</a:t>
            </a:r>
            <a:r>
              <a:rPr lang="sk-SK" dirty="0"/>
              <a:t>, 2022.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5691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148060-F3AF-9711-2924-2C0B055D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CEC50C6-A70C-8168-9EFB-F0F3DE105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50. roky - Revolučné hnutie</a:t>
            </a:r>
          </a:p>
          <a:p>
            <a:endParaRPr lang="sk-SK" dirty="0"/>
          </a:p>
          <a:p>
            <a:r>
              <a:rPr lang="sk-SK" dirty="0"/>
              <a:t>NIE duchovná kultúra</a:t>
            </a:r>
          </a:p>
          <a:p>
            <a:r>
              <a:rPr lang="sk-SK" dirty="0"/>
              <a:t>NIE súčasná slovesnosť v súčasnosti</a:t>
            </a:r>
          </a:p>
          <a:p>
            <a:endParaRPr lang="sk-SK" dirty="0"/>
          </a:p>
          <a:p>
            <a:endParaRPr lang="sk-SK" dirty="0"/>
          </a:p>
          <a:p>
            <a:pPr marL="0" indent="0">
              <a:buNone/>
            </a:pPr>
            <a:r>
              <a:rPr lang="sk-SK" dirty="0"/>
              <a:t>Estónske okienko</a:t>
            </a:r>
          </a:p>
        </p:txBody>
      </p:sp>
    </p:spTree>
    <p:extLst>
      <p:ext uri="{BB962C8B-B14F-4D97-AF65-F5344CB8AC3E}">
        <p14:creationId xmlns:p14="http://schemas.microsoft.com/office/powerpoint/2010/main" val="1532961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20DC69-F3D5-4682-87B8-1D24311A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Dělnický a hornický folklor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83A4F0-7B78-41E3-AEF7-3A2F69105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kolektívne výskumy</a:t>
            </a:r>
          </a:p>
          <a:p>
            <a:r>
              <a:rPr lang="sk-SK" dirty="0"/>
              <a:t>zamerané na obdobie prelomu 19. a 20. storočia</a:t>
            </a:r>
          </a:p>
          <a:p>
            <a:r>
              <a:rPr lang="sk-SK" dirty="0"/>
              <a:t>nekonfliktné témy</a:t>
            </a:r>
            <a:endParaRPr lang="cs-CZ" dirty="0"/>
          </a:p>
          <a:p>
            <a:r>
              <a:rPr lang="sk-SK" dirty="0"/>
              <a:t>monografie</a:t>
            </a:r>
            <a:r>
              <a:rPr lang="cs-CZ" dirty="0"/>
              <a:t> banických oblastí (</a:t>
            </a:r>
            <a:r>
              <a:rPr lang="sk-SK" dirty="0" err="1"/>
              <a:t>Rosicko-Oslavanako</a:t>
            </a:r>
            <a:r>
              <a:rPr lang="sk-SK" dirty="0"/>
              <a:t>; Kladno, Žakarovce, </a:t>
            </a:r>
            <a:r>
              <a:rPr lang="sk-SK" dirty="0" err="1"/>
              <a:t>Slánsko</a:t>
            </a:r>
            <a:r>
              <a:rPr lang="sk-SK" dirty="0"/>
              <a:t>)</a:t>
            </a:r>
          </a:p>
          <a:p>
            <a:r>
              <a:rPr lang="sk-SK" dirty="0"/>
              <a:t>slovesnosť – tradičné žánre a rozprávanie zo života, humoristické rozprávanie, anekdoty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97217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359781-88F2-4BD5-AA32-620D776A3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DD3584F-7FFB-4C9C-9605-B33B033A1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6" t="4369" r="16566" b="7036"/>
          <a:stretch/>
        </p:blipFill>
        <p:spPr>
          <a:xfrm rot="5400000">
            <a:off x="3563746" y="-1371153"/>
            <a:ext cx="5064508" cy="8967022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04016A8-8385-464B-838F-06331FCFF64C}"/>
              </a:ext>
            </a:extLst>
          </p:cNvPr>
          <p:cNvSpPr txBox="1"/>
          <p:nvPr/>
        </p:nvSpPr>
        <p:spPr>
          <a:xfrm>
            <a:off x="1612489" y="5859591"/>
            <a:ext cx="9075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FOJTÍK, Karel a Oldřich SIROVÁTKA. </a:t>
            </a:r>
            <a:r>
              <a:rPr lang="cs-CZ" i="1" dirty="0" err="1"/>
              <a:t>Rosicko</a:t>
            </a:r>
            <a:r>
              <a:rPr lang="cs-CZ" i="1" dirty="0"/>
              <a:t> - </a:t>
            </a:r>
            <a:r>
              <a:rPr lang="cs-CZ" i="1" dirty="0" err="1"/>
              <a:t>Oslavansko</a:t>
            </a:r>
            <a:r>
              <a:rPr lang="cs-CZ" i="1" dirty="0"/>
              <a:t>: život a kultura lidu v kamenouhelném revíru</a:t>
            </a:r>
            <a:r>
              <a:rPr lang="cs-CZ" dirty="0"/>
              <a:t>. Praha: Nakladatelství Československé akademie věd, 1961.</a:t>
            </a:r>
          </a:p>
        </p:txBody>
      </p:sp>
    </p:spTree>
    <p:extLst>
      <p:ext uri="{BB962C8B-B14F-4D97-AF65-F5344CB8AC3E}">
        <p14:creationId xmlns:p14="http://schemas.microsoft.com/office/powerpoint/2010/main" val="3565165420"/>
      </p:ext>
    </p:extLst>
  </p:cSld>
  <p:clrMapOvr>
    <a:masterClrMapping/>
  </p:clrMapOvr>
</p:sld>
</file>

<file path=ppt/theme/theme1.xml><?xml version="1.0" encoding="utf-8"?>
<a:theme xmlns:a="http://schemas.openxmlformats.org/drawingml/2006/main" name="Hĺbka">
  <a:themeElements>
    <a:clrScheme name="Hĺbka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Hĺbka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ĺbk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TM04033923[[fn=Hĺbka]]</Template>
  <TotalTime>2763</TotalTime>
  <Words>734</Words>
  <Application>Microsoft Office PowerPoint</Application>
  <PresentationFormat>Širokouhlá</PresentationFormat>
  <Paragraphs>84</Paragraphs>
  <Slides>22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6" baseType="lpstr">
      <vt:lpstr>Arial</vt:lpstr>
      <vt:lpstr>Corbel</vt:lpstr>
      <vt:lpstr>Symbol</vt:lpstr>
      <vt:lpstr>Hĺbka</vt:lpstr>
      <vt:lpstr>Výskum prozaickej slovesnosti po II. svetovej vojne</vt:lpstr>
      <vt:lpstr>Vplyvy z konca19. stor. a začiatku 20. stor.</vt:lpstr>
      <vt:lpstr>Po r. 1948</vt:lpstr>
      <vt:lpstr>Prezentácia programu PowerPoint</vt:lpstr>
      <vt:lpstr>Prezentácia programu PowerPoint</vt:lpstr>
      <vt:lpstr>Folklór a folklórizmus</vt:lpstr>
      <vt:lpstr>Prezentácia programu PowerPoint</vt:lpstr>
      <vt:lpstr>Dělnický a hornický folklor</vt:lpstr>
      <vt:lpstr>Prezentácia programu PowerPoint</vt:lpstr>
      <vt:lpstr>Prezentácia programu PowerPoint</vt:lpstr>
      <vt:lpstr>Ekologická metóda</vt:lpstr>
      <vt:lpstr>Prezentácia programu PowerPoint</vt:lpstr>
      <vt:lpstr>Ľudový rozprávač alebo stand up comedy?</vt:lpstr>
      <vt:lpstr>Výskum rozprávania medzi deťmi a mládežou</vt:lpstr>
      <vt:lpstr>Kramářské tisky</vt:lpstr>
      <vt:lpstr>Prezentácia programu PowerPoint</vt:lpstr>
      <vt:lpstr>Literatúra a prozaická slovesnosť</vt:lpstr>
      <vt:lpstr>Prezentácia programu PowerPoint</vt:lpstr>
      <vt:lpstr>Nová tvorba </vt:lpstr>
      <vt:lpstr>Krátký: Pojďte s námi dělat satiru (1956)</vt:lpstr>
      <vt:lpstr>Po roku 1989</vt:lpstr>
      <vt:lpstr>Alan Dundes (1934 – 2005)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Eva Šipöczová</dc:creator>
  <cp:lastModifiedBy>Eva Šipöczová</cp:lastModifiedBy>
  <cp:revision>71</cp:revision>
  <dcterms:created xsi:type="dcterms:W3CDTF">2020-10-25T11:39:08Z</dcterms:created>
  <dcterms:modified xsi:type="dcterms:W3CDTF">2023-02-22T08:47:37Z</dcterms:modified>
</cp:coreProperties>
</file>