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58" r:id="rId3"/>
    <p:sldId id="259" r:id="rId4"/>
    <p:sldId id="286" r:id="rId5"/>
    <p:sldId id="261" r:id="rId6"/>
    <p:sldId id="275" r:id="rId7"/>
    <p:sldId id="276" r:id="rId8"/>
    <p:sldId id="277" r:id="rId9"/>
    <p:sldId id="278" r:id="rId10"/>
    <p:sldId id="280" r:id="rId11"/>
    <p:sldId id="273" r:id="rId12"/>
    <p:sldId id="283" r:id="rId13"/>
    <p:sldId id="264" r:id="rId14"/>
    <p:sldId id="274" r:id="rId15"/>
    <p:sldId id="281" r:id="rId16"/>
    <p:sldId id="282" r:id="rId17"/>
    <p:sldId id="285" r:id="rId18"/>
    <p:sldId id="28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35E5-1E8D-4EDD-8013-E243ABC8350B}" type="datetimeFigureOut">
              <a:rPr lang="en-GB" smtClean="0"/>
              <a:t>28/02/2023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7DC82-60C6-4F21-A805-A180FD525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00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35E5-1E8D-4EDD-8013-E243ABC8350B}" type="datetimeFigureOut">
              <a:rPr lang="en-GB" smtClean="0"/>
              <a:t>28/02/2023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7DC82-60C6-4F21-A805-A180FD525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889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35E5-1E8D-4EDD-8013-E243ABC8350B}" type="datetimeFigureOut">
              <a:rPr lang="en-GB" smtClean="0"/>
              <a:t>28/02/2023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7DC82-60C6-4F21-A805-A180FD525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413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35E5-1E8D-4EDD-8013-E243ABC8350B}" type="datetimeFigureOut">
              <a:rPr lang="en-GB" smtClean="0"/>
              <a:t>28/02/2023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7DC82-60C6-4F21-A805-A180FD52540F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6084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35E5-1E8D-4EDD-8013-E243ABC8350B}" type="datetimeFigureOut">
              <a:rPr lang="en-GB" smtClean="0"/>
              <a:t>28/02/2023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7DC82-60C6-4F21-A805-A180FD525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090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sk-SK"/>
              <a:t>Kliknite sem a upravte štýly predlohy textu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sk-SK"/>
              <a:t>Kliknite sem a upravte štýly predlohy textu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35E5-1E8D-4EDD-8013-E243ABC8350B}" type="datetimeFigureOut">
              <a:rPr lang="en-GB" smtClean="0"/>
              <a:t>28/02/2023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7DC82-60C6-4F21-A805-A180FD525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6804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35E5-1E8D-4EDD-8013-E243ABC8350B}" type="datetimeFigureOut">
              <a:rPr lang="en-GB" smtClean="0"/>
              <a:t>28/02/2023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7DC82-60C6-4F21-A805-A180FD525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326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35E5-1E8D-4EDD-8013-E243ABC8350B}" type="datetimeFigureOut">
              <a:rPr lang="en-GB" smtClean="0"/>
              <a:t>28/02/2023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7DC82-60C6-4F21-A805-A180FD525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2872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35E5-1E8D-4EDD-8013-E243ABC8350B}" type="datetimeFigureOut">
              <a:rPr lang="en-GB" smtClean="0"/>
              <a:t>28/02/2023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7DC82-60C6-4F21-A805-A180FD525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485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35E5-1E8D-4EDD-8013-E243ABC8350B}" type="datetimeFigureOut">
              <a:rPr lang="en-GB" smtClean="0"/>
              <a:t>28/02/2023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7DC82-60C6-4F21-A805-A180FD525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714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35E5-1E8D-4EDD-8013-E243ABC8350B}" type="datetimeFigureOut">
              <a:rPr lang="en-GB" smtClean="0"/>
              <a:t>28/02/2023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7DC82-60C6-4F21-A805-A180FD525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432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35E5-1E8D-4EDD-8013-E243ABC8350B}" type="datetimeFigureOut">
              <a:rPr lang="en-GB" smtClean="0"/>
              <a:t>28/02/2023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7DC82-60C6-4F21-A805-A180FD525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781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35E5-1E8D-4EDD-8013-E243ABC8350B}" type="datetimeFigureOut">
              <a:rPr lang="en-GB" smtClean="0"/>
              <a:t>28/02/2023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7DC82-60C6-4F21-A805-A180FD525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607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35E5-1E8D-4EDD-8013-E243ABC8350B}" type="datetimeFigureOut">
              <a:rPr lang="en-GB" smtClean="0"/>
              <a:t>28/02/2023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7DC82-60C6-4F21-A805-A180FD525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113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35E5-1E8D-4EDD-8013-E243ABC8350B}" type="datetimeFigureOut">
              <a:rPr lang="en-GB" smtClean="0"/>
              <a:t>28/02/2023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7DC82-60C6-4F21-A805-A180FD525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785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35E5-1E8D-4EDD-8013-E243ABC8350B}" type="datetimeFigureOut">
              <a:rPr lang="en-GB" smtClean="0"/>
              <a:t>28/02/2023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7DC82-60C6-4F21-A805-A180FD525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156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35E5-1E8D-4EDD-8013-E243ABC8350B}" type="datetimeFigureOut">
              <a:rPr lang="en-GB" smtClean="0"/>
              <a:t>28/02/2023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7DC82-60C6-4F21-A805-A180FD525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170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0B635E5-1E8D-4EDD-8013-E243ABC8350B}" type="datetimeFigureOut">
              <a:rPr lang="en-GB" smtClean="0"/>
              <a:t>28/02/2023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8087DC82-60C6-4F21-A805-A180FD5254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3158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1B5797-2C94-4650-ACB6-5265AC89C8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55518" y="689062"/>
            <a:ext cx="7226030" cy="4738971"/>
          </a:xfrm>
        </p:spPr>
        <p:txBody>
          <a:bodyPr>
            <a:normAutofit/>
          </a:bodyPr>
          <a:lstStyle/>
          <a:p>
            <a:r>
              <a:rPr lang="sk-SK" sz="6600" dirty="0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Žánre súčasnej </a:t>
            </a:r>
            <a:br>
              <a:rPr lang="sk-SK" sz="6600" dirty="0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</a:br>
            <a:r>
              <a:rPr lang="sk-SK" sz="6600" dirty="0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prozaickej slovesnosti</a:t>
            </a:r>
            <a:br>
              <a:rPr lang="sk-SK" sz="6600" dirty="0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</a:br>
            <a:r>
              <a:rPr lang="sk-SK" sz="6600" dirty="0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- anekdoty, vtipy,</a:t>
            </a:r>
            <a:br>
              <a:rPr lang="sk-SK" sz="6600" dirty="0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</a:br>
            <a:r>
              <a:rPr lang="sk-SK" sz="6600" dirty="0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mestské povesti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2FE04B1-6E39-48A2-804D-513ECAC976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82506" y="4113955"/>
            <a:ext cx="5599042" cy="1848678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Narativní kultura</a:t>
            </a:r>
          </a:p>
          <a:p>
            <a:r>
              <a:rPr lang="cs-CZ" dirty="0">
                <a:solidFill>
                  <a:schemeClr val="bg1"/>
                </a:solidFill>
              </a:rPr>
              <a:t>28. 2. 2023</a:t>
            </a:r>
          </a:p>
        </p:txBody>
      </p:sp>
    </p:spTree>
    <p:extLst>
      <p:ext uri="{BB962C8B-B14F-4D97-AF65-F5344CB8AC3E}">
        <p14:creationId xmlns:p14="http://schemas.microsoft.com/office/powerpoint/2010/main" val="3749085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27077F-9005-A35F-FF10-73ADED1E8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662057" cy="1325563"/>
          </a:xfrm>
        </p:spPr>
        <p:txBody>
          <a:bodyPr>
            <a:normAutofit/>
          </a:bodyPr>
          <a:lstStyle/>
          <a:p>
            <a:r>
              <a:rPr lang="sk-SK" dirty="0" err="1"/>
              <a:t>Christie</a:t>
            </a:r>
            <a:r>
              <a:rPr lang="sk-SK" dirty="0"/>
              <a:t> </a:t>
            </a:r>
            <a:r>
              <a:rPr lang="sk-SK" dirty="0" err="1"/>
              <a:t>Davies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64CCE23-A850-FC2D-EA33-04C60F1BD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5"/>
            <a:ext cx="6184314" cy="4351338"/>
          </a:xfrm>
        </p:spPr>
        <p:txBody>
          <a:bodyPr>
            <a:normAutofit fontScale="92500" lnSpcReduction="20000"/>
          </a:bodyPr>
          <a:lstStyle/>
          <a:p>
            <a:r>
              <a:rPr lang="sk-SK" sz="2600" dirty="0">
                <a:effectLst/>
                <a:latin typeface="+mj-lt"/>
                <a:ea typeface="Calibri" panose="020F0502020204030204" pitchFamily="34" charset="0"/>
              </a:rPr>
              <a:t>Obecná teória vtipov o hlúposti a prešibanosti (A </a:t>
            </a:r>
            <a:r>
              <a:rPr lang="sk-SK" sz="2600" dirty="0">
                <a:latin typeface="+mj-lt"/>
                <a:ea typeface="Calibri" panose="020F0502020204030204" pitchFamily="34" charset="0"/>
              </a:rPr>
              <a:t>G</a:t>
            </a:r>
            <a:r>
              <a:rPr lang="sk-SK" sz="2600" dirty="0">
                <a:effectLst/>
                <a:latin typeface="+mj-lt"/>
                <a:ea typeface="Calibri" panose="020F0502020204030204" pitchFamily="34" charset="0"/>
              </a:rPr>
              <a:t>eneral </a:t>
            </a:r>
            <a:r>
              <a:rPr lang="sk-SK" sz="2600" dirty="0" err="1">
                <a:effectLst/>
                <a:latin typeface="+mj-lt"/>
                <a:ea typeface="Calibri" panose="020F0502020204030204" pitchFamily="34" charset="0"/>
              </a:rPr>
              <a:t>Theory</a:t>
            </a:r>
            <a:r>
              <a:rPr lang="sk-SK" sz="2600" dirty="0">
                <a:effectLst/>
                <a:latin typeface="+mj-lt"/>
                <a:ea typeface="Calibri" panose="020F0502020204030204" pitchFamily="34" charset="0"/>
              </a:rPr>
              <a:t> of </a:t>
            </a:r>
            <a:r>
              <a:rPr lang="sk-SK" sz="2600" dirty="0" err="1">
                <a:effectLst/>
                <a:latin typeface="+mj-lt"/>
                <a:ea typeface="Calibri" panose="020F0502020204030204" pitchFamily="34" charset="0"/>
              </a:rPr>
              <a:t>Jokes</a:t>
            </a:r>
            <a:r>
              <a:rPr lang="sk-SK" sz="26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sk-SK" sz="2600" dirty="0" err="1">
                <a:effectLst/>
                <a:latin typeface="+mj-lt"/>
                <a:ea typeface="Calibri" panose="020F0502020204030204" pitchFamily="34" charset="0"/>
              </a:rPr>
              <a:t>about</a:t>
            </a:r>
            <a:r>
              <a:rPr lang="sk-SK" sz="26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sk-SK" sz="2600" dirty="0" err="1">
                <a:effectLst/>
                <a:latin typeface="+mj-lt"/>
                <a:ea typeface="Calibri" panose="020F0502020204030204" pitchFamily="34" charset="0"/>
              </a:rPr>
              <a:t>the</a:t>
            </a:r>
            <a:r>
              <a:rPr lang="sk-SK" sz="26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sk-SK" sz="2600" dirty="0" err="1">
                <a:effectLst/>
                <a:latin typeface="+mj-lt"/>
                <a:ea typeface="Calibri" panose="020F0502020204030204" pitchFamily="34" charset="0"/>
              </a:rPr>
              <a:t>Stupid</a:t>
            </a:r>
            <a:r>
              <a:rPr lang="sk-SK" sz="2600" dirty="0">
                <a:effectLst/>
                <a:latin typeface="+mj-lt"/>
                <a:ea typeface="Calibri" panose="020F0502020204030204" pitchFamily="34" charset="0"/>
              </a:rPr>
              <a:t> and </a:t>
            </a:r>
            <a:r>
              <a:rPr lang="sk-SK" sz="2600" dirty="0" err="1">
                <a:effectLst/>
                <a:latin typeface="+mj-lt"/>
                <a:ea typeface="Calibri" panose="020F0502020204030204" pitchFamily="34" charset="0"/>
              </a:rPr>
              <a:t>the</a:t>
            </a:r>
            <a:r>
              <a:rPr lang="sk-SK" sz="26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sk-SK" sz="2600" dirty="0" err="1">
                <a:effectLst/>
                <a:latin typeface="+mj-lt"/>
                <a:ea typeface="Calibri" panose="020F0502020204030204" pitchFamily="34" charset="0"/>
              </a:rPr>
              <a:t>Canny</a:t>
            </a:r>
            <a:r>
              <a:rPr lang="sk-SK" sz="2600" dirty="0">
                <a:effectLst/>
                <a:latin typeface="+mj-lt"/>
                <a:ea typeface="Calibri" panose="020F0502020204030204" pitchFamily="34" charset="0"/>
              </a:rPr>
              <a:t>)</a:t>
            </a:r>
          </a:p>
          <a:p>
            <a:endParaRPr lang="sk-SK" sz="2600" dirty="0">
              <a:latin typeface="+mj-lt"/>
            </a:endParaRPr>
          </a:p>
          <a:p>
            <a:r>
              <a:rPr lang="sk-SK" sz="2600" dirty="0">
                <a:latin typeface="+mj-lt"/>
              </a:rPr>
              <a:t>Hlupák narušuje poriadok</a:t>
            </a:r>
          </a:p>
          <a:p>
            <a:endParaRPr lang="sk-SK" sz="2600" dirty="0">
              <a:latin typeface="+mj-lt"/>
            </a:endParaRPr>
          </a:p>
          <a:p>
            <a:r>
              <a:rPr lang="sk-SK" sz="2600" dirty="0">
                <a:latin typeface="+mj-lt"/>
              </a:rPr>
              <a:t>Hlúposť - spojená s fyzickou inakosťou</a:t>
            </a:r>
          </a:p>
          <a:p>
            <a:r>
              <a:rPr lang="sk-SK" sz="2600" dirty="0">
                <a:latin typeface="+mj-lt"/>
              </a:rPr>
              <a:t>Prešibanosť - spojená so získavaním statkov, výhod</a:t>
            </a:r>
          </a:p>
          <a:p>
            <a:endParaRPr lang="sk-SK" sz="2600" dirty="0">
              <a:latin typeface="+mj-lt"/>
            </a:endParaRPr>
          </a:p>
          <a:p>
            <a:pPr marL="0" indent="0">
              <a:buNone/>
            </a:pPr>
            <a:r>
              <a:rPr lang="sk-SK" sz="2600" dirty="0">
                <a:latin typeface="+mj-lt"/>
              </a:rPr>
              <a:t>Hlúposť vtipná vždy, inteligencia len ak je využitá pri morálne pochybnej činnosti</a:t>
            </a:r>
            <a:endParaRPr lang="en-GB" sz="2600" dirty="0">
              <a:latin typeface="+mj-lt"/>
            </a:endParaRPr>
          </a:p>
        </p:txBody>
      </p:sp>
      <p:pic>
        <p:nvPicPr>
          <p:cNvPr id="5" name="Obrázok 4" descr="Obrázok, na ktorom je text&#10;&#10;Automaticky generovaný popis">
            <a:extLst>
              <a:ext uri="{FF2B5EF4-FFF2-40B4-BE49-F238E27FC236}">
                <a16:creationId xmlns:a16="http://schemas.microsoft.com/office/drawing/2014/main" id="{2DDD959E-204D-4BAD-4E91-D447A24D46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0" r="13811"/>
          <a:stretch/>
        </p:blipFill>
        <p:spPr>
          <a:xfrm>
            <a:off x="7848600" y="10"/>
            <a:ext cx="43434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318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DA5448-29BA-452F-AF52-DE7A4B3EE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Súčasná povesť</a:t>
            </a:r>
            <a:endParaRPr lang="cs-CZ" b="1" dirty="0">
              <a:solidFill>
                <a:schemeClr val="tx1">
                  <a:lumMod val="9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F35E685-CF27-47A1-9C96-74DF893711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V odbornej literatúre rôzne </a:t>
            </a:r>
            <a:r>
              <a:rPr lang="sk-SK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pojmy (prekladané ako):</a:t>
            </a:r>
            <a:endParaRPr lang="sk-SK" dirty="0">
              <a:solidFill>
                <a:schemeClr val="tx1">
                  <a:lumMod val="95000"/>
                </a:schemeClr>
              </a:solidFill>
              <a:latin typeface="Corbel" panose="020B05030202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sk-SK" sz="2400" dirty="0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Mestská povesť/legenda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sz="2400" dirty="0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Moderná povesť/legenda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sz="2400" dirty="0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Súčasná povesť/legenda</a:t>
            </a:r>
          </a:p>
          <a:p>
            <a:pPr marL="0" indent="0">
              <a:buNone/>
            </a:pPr>
            <a:endParaRPr lang="sk-SK" sz="2800" dirty="0">
              <a:solidFill>
                <a:schemeClr val="tx1">
                  <a:lumMod val="95000"/>
                </a:schemeClr>
              </a:solidFill>
              <a:latin typeface="Corbel" panose="020B0503020204020204" pitchFamily="34" charset="0"/>
            </a:endParaRPr>
          </a:p>
          <a:p>
            <a:pPr marL="0" indent="0">
              <a:buNone/>
            </a:pPr>
            <a:r>
              <a:rPr lang="sk-SK" dirty="0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povesť </a:t>
            </a:r>
            <a:r>
              <a:rPr lang="sk-SK" dirty="0" err="1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vs</a:t>
            </a:r>
            <a:r>
              <a:rPr lang="sk-SK" dirty="0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. legenda</a:t>
            </a:r>
          </a:p>
          <a:p>
            <a:pPr marL="0" indent="0">
              <a:buNone/>
            </a:pPr>
            <a:endParaRPr lang="sk-SK" dirty="0">
              <a:solidFill>
                <a:schemeClr val="tx1">
                  <a:lumMod val="95000"/>
                </a:schemeClr>
              </a:solidFill>
              <a:latin typeface="Corbel" panose="020B0503020204020204" pitchFamily="34" charset="0"/>
            </a:endParaRPr>
          </a:p>
          <a:p>
            <a:pPr marL="0" indent="0">
              <a:buNone/>
            </a:pPr>
            <a:r>
              <a:rPr lang="sk-SK" dirty="0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m</a:t>
            </a:r>
            <a:r>
              <a:rPr lang="sk-SK" sz="2800" dirty="0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estská </a:t>
            </a:r>
            <a:r>
              <a:rPr lang="sk-SK" sz="2800" dirty="0" err="1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vs</a:t>
            </a:r>
            <a:r>
              <a:rPr lang="sk-SK" sz="2800" dirty="0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. moderná </a:t>
            </a:r>
            <a:r>
              <a:rPr lang="sk-SK" sz="2800" dirty="0" err="1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vs</a:t>
            </a:r>
            <a:r>
              <a:rPr lang="sk-SK" sz="2800" dirty="0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. súčasná</a:t>
            </a:r>
          </a:p>
        </p:txBody>
      </p:sp>
    </p:spTree>
    <p:extLst>
      <p:ext uri="{BB962C8B-B14F-4D97-AF65-F5344CB8AC3E}">
        <p14:creationId xmlns:p14="http://schemas.microsoft.com/office/powerpoint/2010/main" val="2258461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DA5448-29BA-452F-AF52-DE7A4B3EE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Charakteristika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F35E685-CF27-47A1-9C96-74DF893711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dirty="0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Obsah je prezentovaný ako pravdivý</a:t>
            </a:r>
          </a:p>
          <a:p>
            <a:r>
              <a:rPr lang="sk-SK" sz="2800" dirty="0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Odvolanie sa na dôveryhodný zdroj (</a:t>
            </a:r>
            <a:r>
              <a:rPr lang="sk-SK" sz="2800" dirty="0" err="1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friend</a:t>
            </a:r>
            <a:r>
              <a:rPr lang="sk-SK" sz="2800" dirty="0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 of a </a:t>
            </a:r>
            <a:r>
              <a:rPr lang="sk-SK" sz="2800" dirty="0" err="1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friend</a:t>
            </a:r>
            <a:r>
              <a:rPr lang="sk-SK" sz="2800" dirty="0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)</a:t>
            </a:r>
          </a:p>
          <a:p>
            <a:r>
              <a:rPr lang="sk-SK" sz="2800" dirty="0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Hlavná postava sociálne ľahko identifikovateľná</a:t>
            </a:r>
          </a:p>
          <a:p>
            <a:r>
              <a:rPr lang="sk-SK" dirty="0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Odohráva sa v známom prostredí</a:t>
            </a:r>
            <a:endParaRPr lang="sk-SK" sz="2800" dirty="0">
              <a:solidFill>
                <a:schemeClr val="tx1">
                  <a:lumMod val="95000"/>
                </a:schemeClr>
              </a:solidFill>
              <a:latin typeface="Corbel" panose="020B0503020204020204" pitchFamily="34" charset="0"/>
            </a:endParaRPr>
          </a:p>
          <a:p>
            <a:r>
              <a:rPr lang="sk-SK" sz="2800" dirty="0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Sujety globálne rozšírené</a:t>
            </a:r>
          </a:p>
          <a:p>
            <a:r>
              <a:rPr lang="sk-SK" dirty="0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Morálne posolstvo, hodnotenie</a:t>
            </a:r>
            <a:endParaRPr lang="sk-SK" sz="2800" dirty="0">
              <a:solidFill>
                <a:schemeClr val="tx1">
                  <a:lumMod val="95000"/>
                </a:schemeClr>
              </a:solidFill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sk-SK" sz="2800" dirty="0">
              <a:solidFill>
                <a:schemeClr val="tx1">
                  <a:lumMod val="95000"/>
                </a:schemeClr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479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1A9EED-24A8-4086-BC72-8DC4C3640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E92BA66-A42F-48CE-9673-42E739B1F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55780"/>
            <a:ext cx="10515600" cy="54211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800" i="1" dirty="0" err="1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Tá</a:t>
            </a:r>
            <a:r>
              <a:rPr lang="cs-CZ" sz="2800" i="1" dirty="0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 story </a:t>
            </a:r>
            <a:r>
              <a:rPr lang="cs-CZ" sz="2800" i="1" dirty="0" err="1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hovorí</a:t>
            </a:r>
            <a:r>
              <a:rPr lang="cs-CZ" sz="2800" i="1" dirty="0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 o tom, že na </a:t>
            </a:r>
            <a:r>
              <a:rPr lang="cs-CZ" sz="2800" i="1" dirty="0" err="1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ekonomickej</a:t>
            </a:r>
            <a:r>
              <a:rPr lang="cs-CZ" sz="2800" i="1" dirty="0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cs-CZ" sz="2800" i="1" dirty="0" err="1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fakulte</a:t>
            </a:r>
            <a:r>
              <a:rPr lang="cs-CZ" sz="2800" i="1" dirty="0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 v </a:t>
            </a:r>
            <a:r>
              <a:rPr lang="cs-CZ" sz="2800" i="1" dirty="0" err="1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Bratislave</a:t>
            </a:r>
            <a:r>
              <a:rPr lang="cs-CZ" sz="2800" i="1" dirty="0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cs-CZ" sz="2800" i="1" dirty="0" err="1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došiel</a:t>
            </a:r>
            <a:r>
              <a:rPr lang="cs-CZ" sz="2800" i="1" dirty="0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 jeden </a:t>
            </a:r>
            <a:r>
              <a:rPr lang="cs-CZ" sz="2800" i="1" dirty="0" err="1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študent</a:t>
            </a:r>
            <a:r>
              <a:rPr lang="cs-CZ" sz="2800" i="1" dirty="0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 na </a:t>
            </a:r>
            <a:r>
              <a:rPr lang="cs-CZ" sz="2800" i="1" dirty="0" err="1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skúšku</a:t>
            </a:r>
            <a:r>
              <a:rPr lang="cs-CZ" sz="2800" i="1" dirty="0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, </a:t>
            </a:r>
            <a:r>
              <a:rPr lang="cs-CZ" sz="2800" i="1" dirty="0" err="1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vytiahol</a:t>
            </a:r>
            <a:r>
              <a:rPr lang="cs-CZ" sz="2800" i="1" dirty="0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 si otázku a na </a:t>
            </a:r>
            <a:r>
              <a:rPr lang="cs-CZ" sz="2800" i="1" dirty="0" err="1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skúšajúceho</a:t>
            </a:r>
            <a:r>
              <a:rPr lang="cs-CZ" sz="2800" i="1" dirty="0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cs-CZ" sz="2800" i="1" dirty="0" err="1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sa</a:t>
            </a:r>
            <a:r>
              <a:rPr lang="cs-CZ" sz="2800" i="1" dirty="0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 tak trošku </a:t>
            </a:r>
            <a:r>
              <a:rPr lang="cs-CZ" sz="2800" i="1" dirty="0" err="1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usmial</a:t>
            </a:r>
            <a:r>
              <a:rPr lang="cs-CZ" sz="2800" i="1" dirty="0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. A </a:t>
            </a:r>
            <a:r>
              <a:rPr lang="cs-CZ" sz="2800" i="1" dirty="0" err="1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skúšajúci</a:t>
            </a:r>
            <a:r>
              <a:rPr lang="cs-CZ" sz="2800" i="1" dirty="0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cs-CZ" sz="2800" i="1" dirty="0" err="1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sa</a:t>
            </a:r>
            <a:r>
              <a:rPr lang="cs-CZ" sz="2800" i="1" dirty="0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 ho </a:t>
            </a:r>
            <a:r>
              <a:rPr lang="cs-CZ" sz="2800" i="1" dirty="0" err="1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pýta</a:t>
            </a:r>
            <a:r>
              <a:rPr lang="cs-CZ" sz="2800" i="1" dirty="0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  „Nad čím </a:t>
            </a:r>
            <a:r>
              <a:rPr lang="cs-CZ" sz="2800" i="1" dirty="0" err="1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sa</a:t>
            </a:r>
            <a:r>
              <a:rPr lang="cs-CZ" sz="2800" i="1" dirty="0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cs-CZ" sz="2800" i="1" dirty="0" err="1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usmievate</a:t>
            </a:r>
            <a:r>
              <a:rPr lang="cs-CZ" sz="2800" i="1" dirty="0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?“ Študent mu </a:t>
            </a:r>
            <a:r>
              <a:rPr lang="cs-CZ" sz="2800" i="1" dirty="0" err="1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hovorí</a:t>
            </a:r>
            <a:r>
              <a:rPr lang="cs-CZ" sz="2800" i="1" dirty="0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:</a:t>
            </a:r>
          </a:p>
          <a:p>
            <a:pPr marL="0" indent="0">
              <a:buNone/>
            </a:pPr>
            <a:r>
              <a:rPr lang="cs-CZ" sz="2800" i="1" dirty="0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„No, mám </a:t>
            </a:r>
            <a:r>
              <a:rPr lang="cs-CZ" sz="2800" i="1" dirty="0" err="1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šťastie</a:t>
            </a:r>
            <a:r>
              <a:rPr lang="cs-CZ" sz="2800" i="1" dirty="0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, </a:t>
            </a:r>
            <a:r>
              <a:rPr lang="cs-CZ" sz="2800" i="1" dirty="0" err="1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vytiahol</a:t>
            </a:r>
            <a:r>
              <a:rPr lang="cs-CZ" sz="2800" i="1" dirty="0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cs-CZ" sz="2800" i="1" dirty="0" err="1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som</a:t>
            </a:r>
            <a:r>
              <a:rPr lang="cs-CZ" sz="2800" i="1" dirty="0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 si </a:t>
            </a:r>
            <a:r>
              <a:rPr lang="cs-CZ" sz="2800" i="1" dirty="0" err="1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dobrú</a:t>
            </a:r>
            <a:r>
              <a:rPr lang="cs-CZ" sz="2800" i="1" dirty="0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 otázku.‘ </a:t>
            </a:r>
            <a:r>
              <a:rPr lang="cs-CZ" sz="2800" i="1" dirty="0" err="1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Skúšajúci</a:t>
            </a:r>
            <a:r>
              <a:rPr lang="cs-CZ" sz="2800" i="1" dirty="0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 mu na to </a:t>
            </a:r>
            <a:r>
              <a:rPr lang="cs-CZ" sz="2800" i="1" dirty="0" err="1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hovorí</a:t>
            </a:r>
            <a:r>
              <a:rPr lang="cs-CZ" sz="2800" i="1" dirty="0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:</a:t>
            </a:r>
          </a:p>
          <a:p>
            <a:pPr marL="0" indent="0">
              <a:buNone/>
            </a:pPr>
            <a:r>
              <a:rPr lang="cs-CZ" sz="2800" i="1" dirty="0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„Myslíte si, že máte </a:t>
            </a:r>
            <a:r>
              <a:rPr lang="cs-CZ" sz="2800" i="1" dirty="0" err="1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šťastie</a:t>
            </a:r>
            <a:r>
              <a:rPr lang="cs-CZ" sz="2800" i="1" dirty="0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? Tak </a:t>
            </a:r>
            <a:r>
              <a:rPr lang="cs-CZ" sz="2800" i="1" dirty="0" err="1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počkajte</a:t>
            </a:r>
            <a:r>
              <a:rPr lang="cs-CZ" sz="2800" i="1" dirty="0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.“ </a:t>
            </a:r>
            <a:r>
              <a:rPr lang="cs-CZ" sz="2800" i="1" dirty="0" err="1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Vyšiel</a:t>
            </a:r>
            <a:r>
              <a:rPr lang="cs-CZ" sz="2800" i="1" dirty="0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 von </a:t>
            </a:r>
            <a:r>
              <a:rPr lang="cs-CZ" sz="2800" i="1" dirty="0" err="1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pred</a:t>
            </a:r>
            <a:r>
              <a:rPr lang="cs-CZ" sz="2800" i="1" dirty="0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cs-CZ" sz="2800" i="1" dirty="0" err="1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dvere</a:t>
            </a:r>
            <a:r>
              <a:rPr lang="cs-CZ" sz="2800" i="1" dirty="0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, ukázal na </a:t>
            </a:r>
            <a:r>
              <a:rPr lang="cs-CZ" sz="2800" i="1" dirty="0" err="1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dvoch</a:t>
            </a:r>
            <a:r>
              <a:rPr lang="cs-CZ" sz="2800" i="1" dirty="0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cs-CZ" sz="2800" i="1" dirty="0" err="1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študentov</a:t>
            </a:r>
            <a:r>
              <a:rPr lang="cs-CZ" sz="2800" i="1" dirty="0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: „Vy </a:t>
            </a:r>
            <a:r>
              <a:rPr lang="cs-CZ" sz="2800" i="1" dirty="0" err="1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dvaja</a:t>
            </a:r>
            <a:r>
              <a:rPr lang="cs-CZ" sz="2800" i="1" dirty="0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cs-CZ" sz="2800" i="1" dirty="0" err="1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dajte</a:t>
            </a:r>
            <a:r>
              <a:rPr lang="cs-CZ" sz="2800" i="1" dirty="0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 sem indexy!“, </a:t>
            </a:r>
            <a:r>
              <a:rPr lang="cs-CZ" sz="2800" i="1" dirty="0" err="1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zapísal</a:t>
            </a:r>
            <a:r>
              <a:rPr lang="cs-CZ" sz="2800" i="1" dirty="0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cs-CZ" sz="2800" i="1" dirty="0" err="1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im</a:t>
            </a:r>
            <a:r>
              <a:rPr lang="cs-CZ" sz="2800" i="1" dirty="0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 áčka a </a:t>
            </a:r>
            <a:r>
              <a:rPr lang="cs-CZ" sz="2800" i="1" dirty="0" err="1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povedal</a:t>
            </a:r>
            <a:r>
              <a:rPr lang="cs-CZ" sz="2800" i="1" dirty="0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, „</a:t>
            </a:r>
            <a:r>
              <a:rPr lang="cs-CZ" sz="2800" i="1" dirty="0" err="1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Môžete</a:t>
            </a:r>
            <a:r>
              <a:rPr lang="cs-CZ" sz="2800" i="1" dirty="0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cs-CZ" sz="2800" i="1" dirty="0" err="1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ísť</a:t>
            </a:r>
            <a:r>
              <a:rPr lang="cs-CZ" sz="2800" i="1" dirty="0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 domov.“ Potom </a:t>
            </a:r>
            <a:r>
              <a:rPr lang="cs-CZ" sz="2800" i="1" dirty="0" err="1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sa</a:t>
            </a:r>
            <a:r>
              <a:rPr lang="cs-CZ" sz="2800" i="1" dirty="0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 otočil </a:t>
            </a:r>
            <a:r>
              <a:rPr lang="cs-CZ" sz="2800" i="1" dirty="0" err="1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sa</a:t>
            </a:r>
            <a:r>
              <a:rPr lang="cs-CZ" sz="2800" i="1" dirty="0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 na </a:t>
            </a:r>
            <a:r>
              <a:rPr lang="cs-CZ" sz="2800" i="1" dirty="0" err="1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chlapca</a:t>
            </a:r>
            <a:r>
              <a:rPr lang="cs-CZ" sz="2800" i="1" dirty="0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, </a:t>
            </a:r>
            <a:r>
              <a:rPr lang="cs-CZ" sz="2800" i="1" dirty="0" err="1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ktorého</a:t>
            </a:r>
            <a:r>
              <a:rPr lang="cs-CZ" sz="2800" i="1" dirty="0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cs-CZ" sz="2800" i="1" dirty="0" err="1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mal</a:t>
            </a:r>
            <a:r>
              <a:rPr lang="cs-CZ" sz="2800" i="1" dirty="0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cs-CZ" sz="2800" i="1" dirty="0" err="1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skúšať</a:t>
            </a:r>
            <a:r>
              <a:rPr lang="cs-CZ" sz="2800" i="1" dirty="0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 a </a:t>
            </a:r>
            <a:r>
              <a:rPr lang="cs-CZ" sz="2800" i="1" dirty="0" err="1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hovorí</a:t>
            </a:r>
            <a:r>
              <a:rPr lang="cs-CZ" sz="2800" i="1" dirty="0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 mu:</a:t>
            </a:r>
          </a:p>
          <a:p>
            <a:pPr marL="0" indent="0">
              <a:buNone/>
            </a:pPr>
            <a:r>
              <a:rPr lang="cs-CZ" sz="2800" i="1" dirty="0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„Tak vidíte, toto je </a:t>
            </a:r>
            <a:r>
              <a:rPr lang="cs-CZ" sz="2800" i="1" dirty="0" err="1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šťastie</a:t>
            </a:r>
            <a:r>
              <a:rPr lang="cs-CZ" sz="2800" i="1" dirty="0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 a vy si </a:t>
            </a:r>
            <a:r>
              <a:rPr lang="cs-CZ" sz="2800" i="1" dirty="0" err="1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ťahajte</a:t>
            </a:r>
            <a:r>
              <a:rPr lang="cs-CZ" sz="2800" i="1" dirty="0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cs-CZ" sz="2800" i="1" dirty="0" err="1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ďalšiu</a:t>
            </a:r>
            <a:r>
              <a:rPr lang="cs-CZ" sz="2800" i="1" dirty="0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 otázku.“</a:t>
            </a:r>
          </a:p>
          <a:p>
            <a:pPr marL="0" indent="0" algn="r">
              <a:buNone/>
            </a:pPr>
            <a:r>
              <a:rPr lang="cs-CZ" sz="2800" dirty="0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P. N., muž, vek 21, </a:t>
            </a:r>
            <a:r>
              <a:rPr lang="cs-CZ" sz="2800" dirty="0" err="1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Bratislavčan</a:t>
            </a:r>
            <a:r>
              <a:rPr lang="cs-CZ" sz="2800" dirty="0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, </a:t>
            </a:r>
            <a:r>
              <a:rPr lang="cs-CZ" sz="2800" dirty="0" err="1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študent</a:t>
            </a:r>
            <a:r>
              <a:rPr lang="cs-CZ" sz="2800" dirty="0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, </a:t>
            </a:r>
            <a:r>
              <a:rPr lang="cs-CZ" sz="2800" dirty="0" err="1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zber</a:t>
            </a:r>
            <a:r>
              <a:rPr lang="cs-CZ" sz="2800" dirty="0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 2009</a:t>
            </a:r>
          </a:p>
        </p:txBody>
      </p:sp>
    </p:spTree>
    <p:extLst>
      <p:ext uri="{BB962C8B-B14F-4D97-AF65-F5344CB8AC3E}">
        <p14:creationId xmlns:p14="http://schemas.microsoft.com/office/powerpoint/2010/main" val="1295889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42041B-CC0D-9017-0681-0E383AE3D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Témy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65ACBA5-2487-3EEF-803E-CFB92C6781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sk-SK"/>
              <a:t>Vrahovia, úchylovia, devianti</a:t>
            </a:r>
          </a:p>
          <a:p>
            <a:r>
              <a:rPr lang="sk-SK"/>
              <a:t>Cudzinci</a:t>
            </a:r>
          </a:p>
          <a:p>
            <a:r>
              <a:rPr lang="sk-SK"/>
              <a:t>Subkultúry a kontrakultúry</a:t>
            </a:r>
          </a:p>
          <a:p>
            <a:r>
              <a:rPr lang="sk-SK"/>
              <a:t>Strava</a:t>
            </a:r>
          </a:p>
          <a:p>
            <a:r>
              <a:rPr lang="sk-SK"/>
              <a:t>Príroda vs. civilizácia</a:t>
            </a:r>
          </a:p>
          <a:p>
            <a:r>
              <a:rPr lang="sk-SK"/>
              <a:t>Vzťahy, láska, sex</a:t>
            </a:r>
          </a:p>
          <a:p>
            <a:r>
              <a:rPr lang="sk-SK"/>
              <a:t>Omyly, náhody a nešťastia</a:t>
            </a:r>
          </a:p>
          <a:p>
            <a:r>
              <a:rPr lang="sk-SK"/>
              <a:t>Nové technológie</a:t>
            </a:r>
          </a:p>
          <a:p>
            <a:r>
              <a:rPr lang="sk-SK"/>
              <a:t>Verejný priestor – mesto/miesto</a:t>
            </a:r>
          </a:p>
          <a:p>
            <a:r>
              <a:rPr lang="sk-SK"/>
              <a:t>Politická moc</a:t>
            </a:r>
          </a:p>
          <a:p>
            <a:r>
              <a:rPr lang="sk-SK"/>
              <a:t>Celebrity</a:t>
            </a:r>
          </a:p>
          <a:p>
            <a:r>
              <a:rPr lang="sk-SK"/>
              <a:t>Detské prostredie</a:t>
            </a:r>
          </a:p>
          <a:p>
            <a:r>
              <a:rPr lang="sk-SK"/>
              <a:t>Študentské prostredie</a:t>
            </a:r>
          </a:p>
          <a:p>
            <a:r>
              <a:rPr lang="sk-SK"/>
              <a:t>Na ceste (MHD, vlaky, stopovanie, cudzina...)</a:t>
            </a:r>
          </a:p>
          <a:p>
            <a:pPr marL="0" indent="0">
              <a:buNone/>
            </a:pPr>
            <a:r>
              <a:rPr lang="sk-SK"/>
              <a:t>... etc.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07881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D65EFB-5E87-4639-A481-956B52E9D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3781C0-206F-4038-93FF-4CDA80B1D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blipFill>
            <a:blip r:embed="rId2"/>
            <a:stretch>
              <a:fillRect r="-100000"/>
            </a:stretch>
          </a:blipFill>
          <a:ln>
            <a:noFill/>
          </a:ln>
          <a:effectLst>
            <a:outerShdw blurRad="139700" dist="508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02A11B2-C38A-72C8-CE18-2F56A6AFD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442" y="1253331"/>
            <a:ext cx="4545305" cy="4351338"/>
          </a:xfrm>
        </p:spPr>
        <p:txBody>
          <a:bodyPr>
            <a:normAutofit fontScale="92500" lnSpcReduction="20000"/>
          </a:bodyPr>
          <a:lstStyle/>
          <a:p>
            <a:r>
              <a:rPr lang="sk-SK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Bizarnosti</a:t>
            </a:r>
          </a:p>
          <a:p>
            <a:r>
              <a:rPr lang="sk-SK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Kuriozity</a:t>
            </a:r>
          </a:p>
          <a:p>
            <a:r>
              <a:rPr lang="sk-SK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Násilie</a:t>
            </a:r>
          </a:p>
          <a:p>
            <a:r>
              <a:rPr lang="sk-SK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Nechutnosti</a:t>
            </a:r>
          </a:p>
          <a:p>
            <a:r>
              <a:rPr lang="sk-SK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Komika</a:t>
            </a:r>
          </a:p>
          <a:p>
            <a:endParaRPr lang="sk-SK" dirty="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  <a:p>
            <a:pPr marL="0" indent="0">
              <a:buNone/>
            </a:pPr>
            <a:endParaRPr lang="sk-SK" dirty="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  <a:p>
            <a:r>
              <a:rPr lang="sk-SK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UFO, stretnutia s mimozemšťanmi, duchovia (</a:t>
            </a:r>
            <a:r>
              <a:rPr lang="sk-SK" dirty="0" err="1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poltergeist</a:t>
            </a:r>
            <a:r>
              <a:rPr lang="sk-SK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), </a:t>
            </a:r>
            <a:r>
              <a:rPr lang="sk-SK" dirty="0" err="1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lochneská</a:t>
            </a:r>
            <a:r>
              <a:rPr lang="sk-SK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 príšera, snežný muž...</a:t>
            </a:r>
            <a:endParaRPr lang="en-GB" dirty="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30C87673-553A-3DA2-B86A-40148869F6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531" y="1851289"/>
            <a:ext cx="4854495" cy="3155421"/>
          </a:xfrm>
          <a:prstGeom prst="rect">
            <a:avLst/>
          </a:prstGeo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825FBAAC-72D8-5100-9B76-95170C081F95}"/>
              </a:ext>
            </a:extLst>
          </p:cNvPr>
          <p:cNvSpPr txBox="1"/>
          <p:nvPr/>
        </p:nvSpPr>
        <p:spPr>
          <a:xfrm>
            <a:off x="6734531" y="5035893"/>
            <a:ext cx="4243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Urban </a:t>
            </a:r>
            <a:r>
              <a:rPr lang="sk-SK" dirty="0" err="1"/>
              <a:t>legend</a:t>
            </a:r>
            <a:r>
              <a:rPr lang="sk-SK" dirty="0"/>
              <a:t>, 1998 - film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97301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1C5D69-18FE-6766-D9C4-55302200B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Záujem o jav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0C6C4BB-EDFC-FB01-33E3-D0E70D0999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/>
              <a:t>Rozvoj v rámci porevolučnej sovietskej folkloristiky</a:t>
            </a:r>
          </a:p>
          <a:p>
            <a:r>
              <a:rPr lang="sk-SK" dirty="0"/>
              <a:t>Nemecké prostredie – novinové povesti (</a:t>
            </a:r>
            <a:r>
              <a:rPr lang="sk-SK" dirty="0" err="1"/>
              <a:t>Zaitungssagen</a:t>
            </a:r>
            <a:r>
              <a:rPr lang="sk-SK" dirty="0"/>
              <a:t>)</a:t>
            </a:r>
          </a:p>
          <a:p>
            <a:r>
              <a:rPr lang="sk-SK" dirty="0"/>
              <a:t>40. roky 20. stor. – prvé štúdie venované UL</a:t>
            </a:r>
          </a:p>
          <a:p>
            <a:r>
              <a:rPr lang="sk-SK" dirty="0"/>
              <a:t>Druhá svetová vojna – výskum fám</a:t>
            </a:r>
          </a:p>
          <a:p>
            <a:r>
              <a:rPr lang="sk-SK" dirty="0"/>
              <a:t>50. roky 20. stor. – USA</a:t>
            </a:r>
          </a:p>
          <a:p>
            <a:pPr lvl="1"/>
            <a:r>
              <a:rPr lang="sk-SK" dirty="0"/>
              <a:t>Richard </a:t>
            </a:r>
            <a:r>
              <a:rPr lang="sk-SK" dirty="0" err="1"/>
              <a:t>Dorson</a:t>
            </a:r>
            <a:r>
              <a:rPr lang="sk-SK" dirty="0"/>
              <a:t> – </a:t>
            </a:r>
            <a:r>
              <a:rPr lang="sk-SK" i="1" dirty="0"/>
              <a:t>American </a:t>
            </a:r>
            <a:r>
              <a:rPr lang="sk-SK" i="1" dirty="0" err="1"/>
              <a:t>folklore</a:t>
            </a:r>
            <a:r>
              <a:rPr lang="sk-SK" dirty="0"/>
              <a:t>, 1959</a:t>
            </a:r>
          </a:p>
          <a:p>
            <a:pPr lvl="1"/>
            <a:r>
              <a:rPr lang="sk-SK" dirty="0"/>
              <a:t>Rozvoj výskumu 70. – 80. roky – pravidelné konferencie, vznik medzinárodnej spoločnosti</a:t>
            </a:r>
          </a:p>
          <a:p>
            <a:pPr lvl="1"/>
            <a:r>
              <a:rPr lang="sk-SK" dirty="0" err="1"/>
              <a:t>Jan</a:t>
            </a:r>
            <a:r>
              <a:rPr lang="sk-SK" dirty="0"/>
              <a:t> </a:t>
            </a:r>
            <a:r>
              <a:rPr lang="sk-SK" dirty="0" err="1"/>
              <a:t>Harold</a:t>
            </a:r>
            <a:r>
              <a:rPr lang="sk-SK" dirty="0"/>
              <a:t> </a:t>
            </a:r>
            <a:r>
              <a:rPr lang="sk-SK" dirty="0" err="1"/>
              <a:t>Brunvand</a:t>
            </a:r>
            <a:r>
              <a:rPr lang="sk-SK" dirty="0"/>
              <a:t> – </a:t>
            </a:r>
            <a:r>
              <a:rPr lang="sk-SK" i="1" dirty="0" err="1"/>
              <a:t>The</a:t>
            </a:r>
            <a:r>
              <a:rPr lang="sk-SK" i="1" dirty="0"/>
              <a:t> </a:t>
            </a:r>
            <a:r>
              <a:rPr lang="sk-SK" i="1" dirty="0" err="1"/>
              <a:t>Vanisching</a:t>
            </a:r>
            <a:r>
              <a:rPr lang="sk-SK" i="1" dirty="0"/>
              <a:t> </a:t>
            </a:r>
            <a:r>
              <a:rPr lang="sk-SK" i="1" dirty="0" err="1"/>
              <a:t>Hitchhiker</a:t>
            </a:r>
            <a:r>
              <a:rPr lang="sk-SK" i="1" dirty="0"/>
              <a:t>. American Urban </a:t>
            </a:r>
            <a:r>
              <a:rPr lang="sk-SK" i="1" dirty="0" err="1"/>
              <a:t>Legends</a:t>
            </a:r>
            <a:r>
              <a:rPr lang="sk-SK" i="1" dirty="0"/>
              <a:t> and </a:t>
            </a:r>
            <a:r>
              <a:rPr lang="sk-SK" i="1" dirty="0" err="1"/>
              <a:t>Their</a:t>
            </a:r>
            <a:r>
              <a:rPr lang="sk-SK" i="1" dirty="0"/>
              <a:t> </a:t>
            </a:r>
            <a:r>
              <a:rPr lang="sk-SK" i="1" dirty="0" err="1"/>
              <a:t>Meanings</a:t>
            </a:r>
            <a:r>
              <a:rPr lang="sk-SK" i="1" dirty="0"/>
              <a:t>, </a:t>
            </a:r>
            <a:r>
              <a:rPr lang="sk-SK" dirty="0"/>
              <a:t>1981.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2375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956D6BE-9F42-4257-AF86-F7ADD2F939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6616" y="0"/>
            <a:ext cx="463600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2837CF7-EFEC-4B29-A2F8-CE22A481B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53400" cy="6858000"/>
          </a:xfrm>
          <a:prstGeom prst="rect">
            <a:avLst/>
          </a:prstGeom>
          <a:ln>
            <a:noFill/>
          </a:ln>
          <a:effectLst>
            <a:outerShdw blurRad="1397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5749CB7-F2DC-279D-DC06-0D9143F0A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662057" cy="1325563"/>
          </a:xfrm>
        </p:spPr>
        <p:txBody>
          <a:bodyPr>
            <a:normAutofit/>
          </a:bodyPr>
          <a:lstStyle/>
          <a:p>
            <a:r>
              <a:rPr lang="sk-SK" dirty="0"/>
              <a:t>Výskum v ČR/SR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8F89262-546B-10F1-DEC1-13146E115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662057" cy="4351338"/>
          </a:xfrm>
        </p:spPr>
        <p:txBody>
          <a:bodyPr>
            <a:normAutofit/>
          </a:bodyPr>
          <a:lstStyle/>
          <a:p>
            <a:r>
              <a:rPr lang="sk-SK" dirty="0"/>
              <a:t>Ojedinelé štúdie z obdobia po r. 1989/2000</a:t>
            </a:r>
          </a:p>
          <a:p>
            <a:pPr marL="457200" lvl="1" indent="0">
              <a:buNone/>
            </a:pPr>
            <a:r>
              <a:rPr lang="en-GB" dirty="0"/>
              <a:t>HLÔŠKOVÁ, H.: </a:t>
            </a:r>
            <a:r>
              <a:rPr lang="en-GB" i="1" dirty="0" err="1"/>
              <a:t>Moderné</a:t>
            </a:r>
            <a:r>
              <a:rPr lang="en-GB" i="1" dirty="0"/>
              <a:t> </a:t>
            </a:r>
            <a:r>
              <a:rPr lang="en-GB" i="1" dirty="0" err="1"/>
              <a:t>povesti</a:t>
            </a:r>
            <a:r>
              <a:rPr lang="en-GB" i="1" dirty="0"/>
              <a:t> – k</a:t>
            </a:r>
            <a:r>
              <a:rPr lang="sk-SK" i="1" dirty="0"/>
              <a:t> </a:t>
            </a:r>
            <a:r>
              <a:rPr lang="en-GB" i="1" dirty="0" err="1"/>
              <a:t>doterajším</a:t>
            </a:r>
            <a:r>
              <a:rPr lang="en-GB" i="1" dirty="0"/>
              <a:t> </a:t>
            </a:r>
            <a:r>
              <a:rPr lang="en-GB" i="1" dirty="0" err="1"/>
              <a:t>výsledkom</a:t>
            </a:r>
            <a:r>
              <a:rPr lang="en-GB" i="1" dirty="0"/>
              <a:t> ich </a:t>
            </a:r>
            <a:r>
              <a:rPr lang="en-GB" i="1" dirty="0" err="1"/>
              <a:t>štúdia</a:t>
            </a:r>
            <a:r>
              <a:rPr lang="en-GB" i="1" dirty="0"/>
              <a:t> v </a:t>
            </a:r>
            <a:r>
              <a:rPr lang="en-GB" i="1" dirty="0" err="1"/>
              <a:t>zahraničnej</a:t>
            </a:r>
            <a:r>
              <a:rPr lang="sk-SK" i="1" dirty="0"/>
              <a:t> </a:t>
            </a:r>
            <a:r>
              <a:rPr lang="en-GB" i="1" dirty="0" err="1"/>
              <a:t>folkloristike</a:t>
            </a:r>
            <a:r>
              <a:rPr lang="en-GB" dirty="0"/>
              <a:t>. </a:t>
            </a:r>
            <a:r>
              <a:rPr lang="en-GB" dirty="0" err="1"/>
              <a:t>Slovenský</a:t>
            </a:r>
            <a:r>
              <a:rPr lang="en-GB" dirty="0"/>
              <a:t> </a:t>
            </a:r>
            <a:r>
              <a:rPr lang="en-GB" dirty="0" err="1"/>
              <a:t>národopis</a:t>
            </a:r>
            <a:r>
              <a:rPr lang="en-GB" dirty="0"/>
              <a:t> 2001, </a:t>
            </a:r>
            <a:r>
              <a:rPr lang="en-GB" dirty="0" err="1"/>
              <a:t>roč</a:t>
            </a:r>
            <a:r>
              <a:rPr lang="en-GB" dirty="0"/>
              <a:t>.</a:t>
            </a:r>
            <a:r>
              <a:rPr lang="sk-SK" dirty="0"/>
              <a:t> </a:t>
            </a:r>
            <a:r>
              <a:rPr lang="en-GB" dirty="0"/>
              <a:t>49, č. 4, s. 174 – 184.</a:t>
            </a:r>
            <a:endParaRPr lang="sk-SK" dirty="0"/>
          </a:p>
          <a:p>
            <a:pPr marL="457200" lvl="1" indent="0">
              <a:buNone/>
            </a:pPr>
            <a:r>
              <a:rPr lang="en-GB" dirty="0"/>
              <a:t>ŠRÁMKOVÁ, M. : </a:t>
            </a:r>
            <a:r>
              <a:rPr lang="en-GB" dirty="0" err="1"/>
              <a:t>Vyprávění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městě</a:t>
            </a:r>
            <a:r>
              <a:rPr lang="en-GB" dirty="0"/>
              <a:t> </a:t>
            </a:r>
            <a:r>
              <a:rPr lang="en-GB" dirty="0" err="1"/>
              <a:t>jako</a:t>
            </a:r>
            <a:r>
              <a:rPr lang="en-GB" dirty="0"/>
              <a:t> </a:t>
            </a:r>
            <a:r>
              <a:rPr lang="en-GB" dirty="0" err="1"/>
              <a:t>specifický</a:t>
            </a:r>
            <a:r>
              <a:rPr lang="en-GB" dirty="0"/>
              <a:t> </a:t>
            </a:r>
            <a:r>
              <a:rPr lang="en-GB" dirty="0" err="1"/>
              <a:t>druh</a:t>
            </a:r>
            <a:r>
              <a:rPr lang="en-GB" dirty="0"/>
              <a:t> </a:t>
            </a:r>
            <a:r>
              <a:rPr lang="en-GB" dirty="0" err="1"/>
              <a:t>narace</a:t>
            </a:r>
            <a:r>
              <a:rPr lang="en-GB" dirty="0"/>
              <a:t>. </a:t>
            </a:r>
            <a:r>
              <a:rPr lang="en-GB" dirty="0" err="1"/>
              <a:t>Národopisná</a:t>
            </a:r>
            <a:r>
              <a:rPr lang="en-GB" dirty="0"/>
              <a:t> revue 2002, č. 4, s. 195 – 202.</a:t>
            </a:r>
            <a:endParaRPr lang="sk-SK" dirty="0"/>
          </a:p>
          <a:p>
            <a:r>
              <a:rPr lang="sk-SK" dirty="0"/>
              <a:t>Systematický výskum – </a:t>
            </a:r>
            <a:r>
              <a:rPr lang="sk-SK" dirty="0" err="1"/>
              <a:t>Pert</a:t>
            </a:r>
            <a:r>
              <a:rPr lang="sk-SK" dirty="0"/>
              <a:t> </a:t>
            </a:r>
            <a:r>
              <a:rPr lang="sk-SK" dirty="0" err="1"/>
              <a:t>Janeček</a:t>
            </a:r>
            <a:endParaRPr lang="en-GB" dirty="0"/>
          </a:p>
        </p:txBody>
      </p:sp>
      <p:pic>
        <p:nvPicPr>
          <p:cNvPr id="5" name="Obrázok 4" descr="Obrázok, na ktorom je text&#10;&#10;Automaticky generovaný popis">
            <a:extLst>
              <a:ext uri="{FF2B5EF4-FFF2-40B4-BE49-F238E27FC236}">
                <a16:creationId xmlns:a16="http://schemas.microsoft.com/office/drawing/2014/main" id="{2DBA950B-31DC-13DD-94B7-7CDC642FDB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8" t="10230" r="17962" b="10167"/>
          <a:stretch/>
        </p:blipFill>
        <p:spPr>
          <a:xfrm>
            <a:off x="9135815" y="643464"/>
            <a:ext cx="2105921" cy="2624670"/>
          </a:xfrm>
          <a:prstGeom prst="rect">
            <a:avLst/>
          </a:prstGeom>
        </p:spPr>
      </p:pic>
      <p:pic>
        <p:nvPicPr>
          <p:cNvPr id="7" name="Obrázok 6" descr="Obrázok, na ktorom je text, znak, vonkajšie&#10;&#10;Automaticky generovaný popis">
            <a:extLst>
              <a:ext uri="{FF2B5EF4-FFF2-40B4-BE49-F238E27FC236}">
                <a16:creationId xmlns:a16="http://schemas.microsoft.com/office/drawing/2014/main" id="{8CDB64CA-0140-9E09-A4AD-6CF8C5D879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720" y="3589866"/>
            <a:ext cx="1864111" cy="262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587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BBFFB2-46F8-82B9-253B-837B753FF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705BA5D-15F9-7934-9785-63B8BD8A9D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/>
              <a:t>Černá sanitka – seriál České </a:t>
            </a:r>
            <a:r>
              <a:rPr lang="sk-SK" dirty="0" err="1"/>
              <a:t>televize</a:t>
            </a:r>
            <a:endParaRPr lang="sk-SK" dirty="0"/>
          </a:p>
          <a:p>
            <a:pPr marL="0" indent="0">
              <a:buNone/>
            </a:pPr>
            <a:r>
              <a:rPr lang="en-GB" dirty="0"/>
              <a:t>https://www.ceskatelevize.cz/porady/10169912963-cerna-sanitka/308292320360006/</a:t>
            </a:r>
          </a:p>
        </p:txBody>
      </p:sp>
    </p:spTree>
    <p:extLst>
      <p:ext uri="{BB962C8B-B14F-4D97-AF65-F5344CB8AC3E}">
        <p14:creationId xmlns:p14="http://schemas.microsoft.com/office/powerpoint/2010/main" val="1863590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933898-184F-4C4A-9630-1235533C4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Folklór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A4507C8-2C9C-49AC-AF75-DB1FF4EBB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i="1" dirty="0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Folk</a:t>
            </a:r>
            <a:r>
              <a:rPr lang="cs-CZ" sz="2800" dirty="0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 (</a:t>
            </a:r>
            <a:r>
              <a:rPr lang="cs-CZ" sz="2800" dirty="0" err="1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ľud</a:t>
            </a:r>
            <a:r>
              <a:rPr lang="sk-SK" sz="2800" dirty="0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) + </a:t>
            </a:r>
            <a:r>
              <a:rPr lang="sk-SK" sz="2800" i="1" dirty="0" err="1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lore</a:t>
            </a:r>
            <a:r>
              <a:rPr lang="sk-SK" sz="2800" dirty="0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 (verenie) – William J. </a:t>
            </a:r>
            <a:r>
              <a:rPr lang="sk-SK" sz="2800" dirty="0" err="1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Thoms</a:t>
            </a:r>
            <a:r>
              <a:rPr lang="sk-SK" sz="2800" dirty="0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, 1846</a:t>
            </a:r>
          </a:p>
          <a:p>
            <a:r>
              <a:rPr lang="sk-SK" sz="2800" dirty="0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Mnoho definícií</a:t>
            </a:r>
          </a:p>
          <a:p>
            <a:r>
              <a:rPr lang="sk-SK" sz="2800" dirty="0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Stredná Európa – súbor osobitých, formálne a obsahovo špecifických hudobných, slovesných, tanečných a dramatických kultúrnych javov</a:t>
            </a:r>
          </a:p>
          <a:p>
            <a:r>
              <a:rPr lang="sk-SK" sz="2800" dirty="0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Synkretický, </a:t>
            </a:r>
            <a:r>
              <a:rPr lang="sk-SK" sz="2800" dirty="0" err="1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mnohovrstevnatý</a:t>
            </a:r>
            <a:r>
              <a:rPr lang="sk-SK" sz="2800" dirty="0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, dialogický, špecifický formálne a obsahovo, kolektívny, obsahuje neoficiálne vedenie, tradovaný</a:t>
            </a:r>
            <a:endParaRPr lang="cs-CZ" sz="2800" dirty="0">
              <a:solidFill>
                <a:schemeClr val="tx1">
                  <a:lumMod val="95000"/>
                </a:schemeClr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795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D56FB5-B94A-4953-BADE-E7F7AD59B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Prozaický folklór</a:t>
            </a:r>
            <a:endParaRPr lang="cs-CZ" b="1" dirty="0">
              <a:solidFill>
                <a:schemeClr val="tx1">
                  <a:lumMod val="95000"/>
                </a:schemeClr>
              </a:solidFill>
              <a:latin typeface="Corbel" panose="020B0503020204020204" pitchFamily="34" charset="0"/>
            </a:endParaRP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F1568E57-9160-4928-965F-705B10BAC2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8" t="559" r="26770" b="939"/>
          <a:stretch/>
        </p:blipFill>
        <p:spPr>
          <a:xfrm rot="16200000">
            <a:off x="4794377" y="-109083"/>
            <a:ext cx="2603242" cy="6687982"/>
          </a:xfr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54DB1FE-DBEF-414C-9D15-1D1D7B6DE3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18" t="685" r="41773" b="2290"/>
          <a:stretch/>
        </p:blipFill>
        <p:spPr>
          <a:xfrm rot="16200000">
            <a:off x="5576197" y="1596916"/>
            <a:ext cx="1039604" cy="6687983"/>
          </a:xfrm>
          <a:prstGeom prst="rect">
            <a:avLst/>
          </a:prstGeom>
        </p:spPr>
      </p:pic>
      <p:sp>
        <p:nvSpPr>
          <p:cNvPr id="10" name="Ovál 9">
            <a:extLst>
              <a:ext uri="{FF2B5EF4-FFF2-40B4-BE49-F238E27FC236}">
                <a16:creationId xmlns:a16="http://schemas.microsoft.com/office/drawing/2014/main" id="{90E47D7A-5C25-47B9-A9EB-2BD9F741CA31}"/>
              </a:ext>
            </a:extLst>
          </p:cNvPr>
          <p:cNvSpPr/>
          <p:nvPr/>
        </p:nvSpPr>
        <p:spPr>
          <a:xfrm>
            <a:off x="4142792" y="3127715"/>
            <a:ext cx="942392" cy="7813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9427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E04748-3F5D-AEEE-2E67-A9D327FE8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/>
              <a:t>Prozaická slovesnosť v modernej dobe</a:t>
            </a:r>
            <a:endParaRPr lang="en-GB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02009C2-3BF2-7710-8BF4-5F6C307AE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k-SK" dirty="0"/>
              <a:t>Formuje sa pod vplyvom celospoločenských zmien – urbanizácia, industrializácia</a:t>
            </a:r>
          </a:p>
          <a:p>
            <a:r>
              <a:rPr lang="sk-SK" dirty="0"/>
              <a:t>Zmena rozprávačských situácií</a:t>
            </a:r>
          </a:p>
          <a:p>
            <a:r>
              <a:rPr lang="sk-SK" dirty="0"/>
              <a:t>Populárna a masová kultúra</a:t>
            </a:r>
          </a:p>
          <a:p>
            <a:r>
              <a:rPr lang="sk-SK" dirty="0"/>
              <a:t>Médiá</a:t>
            </a:r>
          </a:p>
          <a:p>
            <a:pPr marL="0" indent="0">
              <a:buNone/>
            </a:pPr>
            <a:endParaRPr lang="sk-SK" dirty="0"/>
          </a:p>
          <a:p>
            <a:r>
              <a:rPr lang="sk-SK" sz="2800" dirty="0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Prispôsobenie podmienkam (moderna, postmoderna, globalizácia, post-faktická doba)</a:t>
            </a:r>
          </a:p>
          <a:p>
            <a:r>
              <a:rPr lang="sk-SK" sz="2800" dirty="0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Zmena formy (žánrov) a obsahov (témy)</a:t>
            </a:r>
          </a:p>
          <a:p>
            <a:r>
              <a:rPr lang="sk-SK" sz="2800" dirty="0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Rovnaké charakteristické vlastnosti a funkcie</a:t>
            </a:r>
          </a:p>
          <a:p>
            <a:r>
              <a:rPr lang="sk-SK" dirty="0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Žánrovo fluidné</a:t>
            </a:r>
          </a:p>
          <a:p>
            <a:r>
              <a:rPr lang="cs-CZ" sz="2800" dirty="0" err="1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Ako</a:t>
            </a:r>
            <a:r>
              <a:rPr lang="cs-CZ" sz="2800" dirty="0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 pravdivé, </a:t>
            </a:r>
            <a:r>
              <a:rPr lang="cs-CZ" sz="2800" dirty="0" err="1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ako</a:t>
            </a:r>
            <a:r>
              <a:rPr lang="cs-CZ" sz="2800" dirty="0">
                <a:solidFill>
                  <a:schemeClr val="tx1">
                    <a:lumMod val="95000"/>
                  </a:schemeClr>
                </a:solidFill>
                <a:latin typeface="Corbel" panose="020B0503020204020204" pitchFamily="34" charset="0"/>
              </a:rPr>
              <a:t> nepravdivé</a:t>
            </a:r>
          </a:p>
          <a:p>
            <a:endParaRPr lang="sk-SK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8121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F9F4CC-CC77-401A-A5BA-B0E37A191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662057" cy="1325563"/>
          </a:xfrm>
        </p:spPr>
        <p:txBody>
          <a:bodyPr>
            <a:normAutofit/>
          </a:bodyPr>
          <a:lstStyle/>
          <a:p>
            <a:r>
              <a:rPr lang="sk-SK" b="1">
                <a:latin typeface="Corbel" panose="020B0503020204020204" pitchFamily="34" charset="0"/>
              </a:rPr>
              <a:t>Anekdota, vtip</a:t>
            </a:r>
            <a:endParaRPr lang="cs-CZ" b="1">
              <a:latin typeface="Corbel" panose="020B0503020204020204" pitchFamily="34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5BBA0D2-594C-4669-ABD8-1EAC0C4B4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5"/>
            <a:ext cx="6184314" cy="4351338"/>
          </a:xfrm>
        </p:spPr>
        <p:txBody>
          <a:bodyPr>
            <a:normAutofit/>
          </a:bodyPr>
          <a:lstStyle/>
          <a:p>
            <a:r>
              <a:rPr lang="sk-SK">
                <a:latin typeface="Corbel" panose="020B0503020204020204" pitchFamily="34" charset="0"/>
              </a:rPr>
              <a:t>Krátky slovesný žáner</a:t>
            </a:r>
          </a:p>
          <a:p>
            <a:r>
              <a:rPr lang="sk-SK">
                <a:latin typeface="Corbel" panose="020B0503020204020204" pitchFamily="34" charset="0"/>
              </a:rPr>
              <a:t>Metaforický a symbolický príbeh, postavy</a:t>
            </a:r>
          </a:p>
          <a:p>
            <a:r>
              <a:rPr lang="sk-SK">
                <a:latin typeface="Corbel" panose="020B0503020204020204" pitchFamily="34" charset="0"/>
              </a:rPr>
              <a:t>Eliptická zápletka</a:t>
            </a:r>
          </a:p>
          <a:p>
            <a:r>
              <a:rPr lang="sk-SK">
                <a:latin typeface="Corbel" panose="020B0503020204020204" pitchFamily="34" charset="0"/>
              </a:rPr>
              <a:t>Dramatické prvky</a:t>
            </a:r>
          </a:p>
          <a:p>
            <a:r>
              <a:rPr lang="sk-SK">
                <a:latin typeface="Corbel" panose="020B0503020204020204" pitchFamily="34" charset="0"/>
              </a:rPr>
              <a:t>Rozmanité formy</a:t>
            </a:r>
          </a:p>
          <a:p>
            <a:pPr marL="0" indent="0">
              <a:buNone/>
            </a:pPr>
            <a:endParaRPr lang="cs-CZ">
              <a:latin typeface="Corbel" panose="020B0503020204020204" pitchFamily="34" charset="0"/>
            </a:endParaRPr>
          </a:p>
        </p:txBody>
      </p:sp>
      <p:pic>
        <p:nvPicPr>
          <p:cNvPr id="5" name="Obrázok 4" descr="Obrázok, na ktorom je mačkovitá šelma, vnútri, cicavec, mačka domáca&#10;&#10;Automaticky generovaný popis">
            <a:extLst>
              <a:ext uri="{FF2B5EF4-FFF2-40B4-BE49-F238E27FC236}">
                <a16:creationId xmlns:a16="http://schemas.microsoft.com/office/drawing/2014/main" id="{DB1FB51E-F29B-27C4-B4A4-BC3AC1825A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r="12132"/>
          <a:stretch/>
        </p:blipFill>
        <p:spPr>
          <a:xfrm>
            <a:off x="7848600" y="10"/>
            <a:ext cx="43434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608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DFAF546-55C2-C890-4C9F-DC3D53909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0784" y="976970"/>
            <a:ext cx="5025216" cy="823912"/>
          </a:xfrm>
        </p:spPr>
        <p:txBody>
          <a:bodyPr/>
          <a:lstStyle/>
          <a:p>
            <a:r>
              <a:rPr lang="sk-SK" sz="3200" dirty="0"/>
              <a:t>Anekdota</a:t>
            </a:r>
            <a:endParaRPr lang="en-GB" dirty="0"/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E7D87E28-8CBC-DEC0-4D29-959E449C88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0784" y="1800882"/>
            <a:ext cx="5025216" cy="3684588"/>
          </a:xfrm>
        </p:spPr>
        <p:txBody>
          <a:bodyPr/>
          <a:lstStyle/>
          <a:p>
            <a:r>
              <a:rPr lang="sk-SK" dirty="0"/>
              <a:t>Komplexnejšia</a:t>
            </a:r>
          </a:p>
          <a:p>
            <a:r>
              <a:rPr lang="sk-SK" dirty="0"/>
              <a:t>Dlhšia</a:t>
            </a:r>
          </a:p>
          <a:p>
            <a:r>
              <a:rPr lang="sk-SK" dirty="0"/>
              <a:t>Ucelenejšie rozprávanie</a:t>
            </a:r>
          </a:p>
          <a:p>
            <a:r>
              <a:rPr lang="sk-SK" dirty="0"/>
              <a:t>Často prezentovaná ako „zo života“</a:t>
            </a:r>
          </a:p>
          <a:p>
            <a:r>
              <a:rPr lang="sk-SK" dirty="0"/>
              <a:t>Nie nutne komická pointa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065D066B-EFEE-EC18-DAF1-FC6C8BC7A4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3206" y="976970"/>
            <a:ext cx="5035548" cy="823912"/>
          </a:xfrm>
        </p:spPr>
        <p:txBody>
          <a:bodyPr/>
          <a:lstStyle/>
          <a:p>
            <a:r>
              <a:rPr lang="sk-SK" sz="3200" dirty="0"/>
              <a:t>Vtip</a:t>
            </a:r>
            <a:endParaRPr lang="en-GB" dirty="0"/>
          </a:p>
        </p:txBody>
      </p:sp>
      <p:sp>
        <p:nvSpPr>
          <p:cNvPr id="8" name="Zástupný objekt pre obsah 7">
            <a:extLst>
              <a:ext uri="{FF2B5EF4-FFF2-40B4-BE49-F238E27FC236}">
                <a16:creationId xmlns:a16="http://schemas.microsoft.com/office/drawing/2014/main" id="{EED25DFA-E199-95A8-D93C-1659427B04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3206" y="1800882"/>
            <a:ext cx="5035548" cy="3684588"/>
          </a:xfrm>
        </p:spPr>
        <p:txBody>
          <a:bodyPr/>
          <a:lstStyle/>
          <a:p>
            <a:r>
              <a:rPr lang="sk-SK" dirty="0"/>
              <a:t>Kratší</a:t>
            </a:r>
          </a:p>
          <a:p>
            <a:r>
              <a:rPr lang="sk-SK" dirty="0"/>
              <a:t>Variabilnejší</a:t>
            </a:r>
          </a:p>
          <a:p>
            <a:r>
              <a:rPr lang="sk-SK" dirty="0"/>
              <a:t>Rôzne formy</a:t>
            </a:r>
          </a:p>
          <a:p>
            <a:r>
              <a:rPr lang="sk-SK" dirty="0"/>
              <a:t>Neprezentovaný ako pravdivý príbeh</a:t>
            </a:r>
          </a:p>
          <a:p>
            <a:r>
              <a:rPr lang="sk-SK" dirty="0"/>
              <a:t>Komická pointa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5904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092017FE-C7D3-23BA-5CD2-79E487195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sk-SK" sz="4600"/>
              <a:t>Anekdoty a vtipy ako súčasť komunikácie</a:t>
            </a:r>
            <a:endParaRPr lang="en-GB" sz="4600"/>
          </a:p>
        </p:txBody>
      </p:sp>
      <p:sp>
        <p:nvSpPr>
          <p:cNvPr id="8" name="Zástupný objekt pre obsah 7">
            <a:extLst>
              <a:ext uri="{FF2B5EF4-FFF2-40B4-BE49-F238E27FC236}">
                <a16:creationId xmlns:a16="http://schemas.microsoft.com/office/drawing/2014/main" id="{85E3039A-061D-3252-DB7C-A9E8A0B7B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5"/>
            <a:ext cx="6358486" cy="4351338"/>
          </a:xfrm>
        </p:spPr>
        <p:txBody>
          <a:bodyPr>
            <a:normAutofit/>
          </a:bodyPr>
          <a:lstStyle/>
          <a:p>
            <a:r>
              <a:rPr lang="sk-SK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Spontánne, podnet na rozprávanie na základe asociácie</a:t>
            </a:r>
          </a:p>
          <a:p>
            <a:r>
              <a:rPr lang="sk-SK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Cyklický charakter</a:t>
            </a:r>
          </a:p>
          <a:p>
            <a:r>
              <a:rPr lang="sk-SK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Vyskytuje sa v trsoch</a:t>
            </a:r>
            <a:endParaRPr lang="en-GB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1"/>
                  </a:gs>
                </a:gsLst>
                <a:lin ang="4800000" scaled="0"/>
              </a:gradFill>
            </a:endParaRPr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866D67B6-29A0-8656-1B6C-9BE9AFD0A8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166" y="3126516"/>
            <a:ext cx="4894634" cy="305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097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65AA217-8643-4EF0-A2C8-3FCEC6330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3400" y="0"/>
            <a:ext cx="4038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EADE6E-5A4D-4199-8CEF-F0461F081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153400" cy="6858000"/>
          </a:xfrm>
          <a:prstGeom prst="rect">
            <a:avLst/>
          </a:prstGeom>
          <a:blipFill>
            <a:blip r:embed="rId2"/>
            <a:stretch>
              <a:fillRect l="-1" r="-49533"/>
            </a:stretch>
          </a:blipFill>
          <a:ln>
            <a:noFill/>
          </a:ln>
          <a:effectLst>
            <a:outerShdw blurRad="139700" dist="508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CA1FE07-F645-B4CE-C445-C19C560E7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662057" cy="1325563"/>
          </a:xfrm>
        </p:spPr>
        <p:txBody>
          <a:bodyPr>
            <a:normAutofit/>
          </a:bodyPr>
          <a:lstStyle/>
          <a:p>
            <a:r>
              <a:rPr lang="sk-SK" dirty="0">
                <a:gradFill flip="none" rotWithShape="1">
                  <a:gsLst>
                    <a:gs pos="28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  <a:tileRect/>
                </a:gradFill>
              </a:rPr>
              <a:t>Formy vtipov</a:t>
            </a:r>
            <a:endParaRPr lang="en-GB" dirty="0">
              <a:gradFill flip="none" rotWithShape="1">
                <a:gsLst>
                  <a:gs pos="28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  <a:tileRect/>
              </a:gradFill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1552693-410F-B4F8-C82F-AAA3F8B4E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66114" cy="4351338"/>
          </a:xfrm>
        </p:spPr>
        <p:txBody>
          <a:bodyPr>
            <a:normAutofit/>
          </a:bodyPr>
          <a:lstStyle/>
          <a:p>
            <a:r>
              <a:rPr lang="sk-SK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  <a:latin typeface="+mj-lt"/>
              </a:rPr>
              <a:t>Príbeh s gradáciou</a:t>
            </a:r>
          </a:p>
          <a:p>
            <a:r>
              <a:rPr lang="sk-SK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  <a:latin typeface="+mj-lt"/>
              </a:rPr>
              <a:t>Dialóg</a:t>
            </a:r>
          </a:p>
          <a:p>
            <a:r>
              <a:rPr lang="sk-SK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  <a:latin typeface="+mj-lt"/>
              </a:rPr>
              <a:t>Nepravá hádanka</a:t>
            </a:r>
          </a:p>
          <a:p>
            <a:r>
              <a:rPr lang="sk-SK" dirty="0" err="1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  <a:latin typeface="+mj-lt"/>
              </a:rPr>
              <a:t>Makarónske</a:t>
            </a:r>
            <a:r>
              <a:rPr lang="sk-SK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  <a:latin typeface="+mj-lt"/>
              </a:rPr>
              <a:t> vtipy</a:t>
            </a:r>
          </a:p>
          <a:p>
            <a:r>
              <a:rPr lang="sk-SK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  <a:latin typeface="+mj-lt"/>
              </a:rPr>
              <a:t>Kvázi-žánre</a:t>
            </a:r>
          </a:p>
          <a:p>
            <a:pPr lvl="1"/>
            <a:r>
              <a:rPr lang="sk-SK" dirty="0" err="1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  <a:effectLst/>
                <a:latin typeface="+mj-lt"/>
                <a:ea typeface="Calibri" panose="020F0502020204030204" pitchFamily="34" charset="0"/>
              </a:rPr>
              <a:t>Wellerizmus</a:t>
            </a:r>
            <a:endParaRPr lang="sk-SK" dirty="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  <a:latin typeface="+mj-lt"/>
            </a:endParaRPr>
          </a:p>
          <a:p>
            <a:endParaRPr lang="sk-SK" dirty="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  <a:latin typeface="+mj-lt"/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82E6C023-0CA6-5D69-866B-32DA281982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878" y="566070"/>
            <a:ext cx="3335313" cy="572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8466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4832C8-A1C7-439A-8FF9-835D2071E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3200" dirty="0">
                <a:effectLst/>
                <a:ea typeface="Calibri" panose="020F0502020204030204" pitchFamily="34" charset="0"/>
              </a:rPr>
              <a:t>Všeobecná teória verbálneho humoru - </a:t>
            </a:r>
            <a:r>
              <a:rPr lang="sk-SK" sz="3200" dirty="0" err="1">
                <a:effectLst/>
                <a:ea typeface="Calibri" panose="020F0502020204030204" pitchFamily="34" charset="0"/>
              </a:rPr>
              <a:t>Victor</a:t>
            </a:r>
            <a:r>
              <a:rPr lang="sk-SK" sz="3200" dirty="0">
                <a:effectLst/>
                <a:ea typeface="Calibri" panose="020F0502020204030204" pitchFamily="34" charset="0"/>
              </a:rPr>
              <a:t> </a:t>
            </a:r>
            <a:r>
              <a:rPr lang="sk-SK" sz="3200" dirty="0" err="1">
                <a:effectLst/>
                <a:ea typeface="Calibri" panose="020F0502020204030204" pitchFamily="34" charset="0"/>
              </a:rPr>
              <a:t>Raskin</a:t>
            </a:r>
            <a:r>
              <a:rPr lang="sk-SK" sz="3200" dirty="0">
                <a:effectLst/>
                <a:ea typeface="Calibri" panose="020F0502020204030204" pitchFamily="34" charset="0"/>
              </a:rPr>
              <a:t> a </a:t>
            </a:r>
            <a:r>
              <a:rPr lang="sk-SK" sz="3200" dirty="0" err="1">
                <a:effectLst/>
                <a:ea typeface="Calibri" panose="020F0502020204030204" pitchFamily="34" charset="0"/>
              </a:rPr>
              <a:t>Salvator</a:t>
            </a:r>
            <a:r>
              <a:rPr lang="sk-SK" sz="3200" dirty="0">
                <a:effectLst/>
                <a:ea typeface="Calibri" panose="020F0502020204030204" pitchFamily="34" charset="0"/>
              </a:rPr>
              <a:t> </a:t>
            </a:r>
            <a:r>
              <a:rPr lang="sk-SK" sz="3200" dirty="0" err="1">
                <a:effectLst/>
                <a:ea typeface="Calibri" panose="020F0502020204030204" pitchFamily="34" charset="0"/>
              </a:rPr>
              <a:t>Attardo</a:t>
            </a:r>
            <a:endParaRPr lang="en-GB" sz="32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321387E-609C-492D-9C5A-0E4905B556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07000"/>
              </a:lnSpc>
            </a:pPr>
            <a:r>
              <a:rPr lang="sk-SK" sz="2400" dirty="0" err="1">
                <a:effectLst/>
                <a:latin typeface="+mj-lt"/>
                <a:ea typeface="Calibri" panose="020F0502020204030204" pitchFamily="34" charset="0"/>
              </a:rPr>
              <a:t>The</a:t>
            </a:r>
            <a:r>
              <a:rPr lang="sk-SK" sz="2400" dirty="0">
                <a:effectLst/>
                <a:latin typeface="+mj-lt"/>
                <a:ea typeface="Calibri" panose="020F0502020204030204" pitchFamily="34" charset="0"/>
              </a:rPr>
              <a:t> General </a:t>
            </a:r>
            <a:r>
              <a:rPr lang="sk-SK" sz="2400" dirty="0" err="1">
                <a:effectLst/>
                <a:latin typeface="+mj-lt"/>
                <a:ea typeface="Calibri" panose="020F0502020204030204" pitchFamily="34" charset="0"/>
              </a:rPr>
              <a:t>Theory</a:t>
            </a:r>
            <a:r>
              <a:rPr lang="sk-SK" sz="2400" dirty="0">
                <a:effectLst/>
                <a:latin typeface="+mj-lt"/>
                <a:ea typeface="Calibri" panose="020F0502020204030204" pitchFamily="34" charset="0"/>
              </a:rPr>
              <a:t> of </a:t>
            </a:r>
            <a:r>
              <a:rPr lang="sk-SK" sz="2400" dirty="0" err="1">
                <a:effectLst/>
                <a:latin typeface="+mj-lt"/>
                <a:ea typeface="Calibri" panose="020F0502020204030204" pitchFamily="34" charset="0"/>
              </a:rPr>
              <a:t>Verbal</a:t>
            </a:r>
            <a:r>
              <a:rPr lang="sk-SK" sz="2400" dirty="0">
                <a:effectLst/>
                <a:latin typeface="+mj-lt"/>
                <a:ea typeface="Calibri" panose="020F0502020204030204" pitchFamily="34" charset="0"/>
              </a:rPr>
              <a:t> Humor</a:t>
            </a:r>
          </a:p>
          <a:p>
            <a:pPr lvl="0">
              <a:lnSpc>
                <a:spcPct val="107000"/>
              </a:lnSpc>
            </a:pPr>
            <a:r>
              <a:rPr lang="sk-SK" sz="2400" dirty="0">
                <a:effectLst/>
                <a:latin typeface="+mj-lt"/>
                <a:ea typeface="Calibri" panose="020F0502020204030204" pitchFamily="34" charset="0"/>
              </a:rPr>
              <a:t>Šesť základných zložiek verbálneho humoru:</a:t>
            </a:r>
            <a:endParaRPr lang="en-GB" sz="2000" dirty="0">
              <a:effectLst/>
              <a:latin typeface="+mj-lt"/>
              <a:ea typeface="Calibri" panose="020F0502020204030204" pitchFamily="34" charset="0"/>
            </a:endParaRPr>
          </a:p>
          <a:p>
            <a:pPr lvl="1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sk-SK" dirty="0">
                <a:effectLst/>
                <a:latin typeface="+mj-lt"/>
                <a:ea typeface="Calibri" panose="020F0502020204030204" pitchFamily="34" charset="0"/>
              </a:rPr>
              <a:t>jazyková vrstva </a:t>
            </a:r>
            <a:r>
              <a:rPr lang="sk-SK" sz="2000" dirty="0">
                <a:effectLst/>
                <a:latin typeface="+mj-lt"/>
                <a:ea typeface="Calibri" panose="020F0502020204030204" pitchFamily="34" charset="0"/>
              </a:rPr>
              <a:t>–</a:t>
            </a:r>
            <a:r>
              <a:rPr lang="sk-SK" sz="2000" dirty="0">
                <a:latin typeface="+mj-lt"/>
                <a:ea typeface="Calibri" panose="020F0502020204030204" pitchFamily="34" charset="0"/>
              </a:rPr>
              <a:t> </a:t>
            </a:r>
            <a:r>
              <a:rPr lang="sk-SK" dirty="0" err="1">
                <a:effectLst/>
                <a:latin typeface="+mj-lt"/>
                <a:ea typeface="Calibri" panose="020F0502020204030204" pitchFamily="34" charset="0"/>
              </a:rPr>
              <a:t>language</a:t>
            </a:r>
            <a:r>
              <a:rPr lang="sk-SK" dirty="0">
                <a:effectLst/>
                <a:latin typeface="+mj-lt"/>
                <a:ea typeface="Calibri" panose="020F0502020204030204" pitchFamily="34" charset="0"/>
              </a:rPr>
              <a:t> </a:t>
            </a:r>
          </a:p>
          <a:p>
            <a:pPr lvl="1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sk-SK" dirty="0">
                <a:latin typeface="+mj-lt"/>
                <a:ea typeface="Calibri" panose="020F0502020204030204" pitchFamily="34" charset="0"/>
              </a:rPr>
              <a:t>rozprávačská stratégia </a:t>
            </a:r>
            <a:r>
              <a:rPr lang="sk-SK" dirty="0">
                <a:effectLst/>
                <a:latin typeface="+mj-lt"/>
                <a:ea typeface="Calibri" panose="020F0502020204030204" pitchFamily="34" charset="0"/>
              </a:rPr>
              <a:t>–</a:t>
            </a:r>
            <a:r>
              <a:rPr lang="sk-SK" dirty="0">
                <a:latin typeface="+mj-lt"/>
                <a:ea typeface="Calibri" panose="020F0502020204030204" pitchFamily="34" charset="0"/>
              </a:rPr>
              <a:t> </a:t>
            </a:r>
            <a:r>
              <a:rPr lang="sk-SK" dirty="0" err="1">
                <a:latin typeface="+mj-lt"/>
                <a:ea typeface="Calibri" panose="020F0502020204030204" pitchFamily="34" charset="0"/>
              </a:rPr>
              <a:t>narative</a:t>
            </a:r>
            <a:r>
              <a:rPr lang="sk-SK" dirty="0">
                <a:latin typeface="+mj-lt"/>
                <a:ea typeface="Calibri" panose="020F0502020204030204" pitchFamily="34" charset="0"/>
              </a:rPr>
              <a:t> </a:t>
            </a:r>
            <a:r>
              <a:rPr lang="sk-SK" dirty="0" err="1">
                <a:effectLst/>
                <a:latin typeface="+mj-lt"/>
                <a:ea typeface="Calibri" panose="020F0502020204030204" pitchFamily="34" charset="0"/>
              </a:rPr>
              <a:t>strategy</a:t>
            </a:r>
            <a:endParaRPr lang="en-GB" sz="2000" dirty="0">
              <a:effectLst/>
              <a:latin typeface="+mj-lt"/>
              <a:ea typeface="Calibri" panose="020F0502020204030204" pitchFamily="34" charset="0"/>
            </a:endParaRPr>
          </a:p>
          <a:p>
            <a:pPr lvl="1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sk-SK" dirty="0">
                <a:effectLst/>
                <a:latin typeface="+mj-lt"/>
                <a:ea typeface="Calibri" panose="020F0502020204030204" pitchFamily="34" charset="0"/>
              </a:rPr>
              <a:t>cieľ</a:t>
            </a:r>
            <a:r>
              <a:rPr lang="sk-SK" sz="2000" dirty="0">
                <a:latin typeface="+mj-lt"/>
                <a:ea typeface="Calibri" panose="020F0502020204030204" pitchFamily="34" charset="0"/>
              </a:rPr>
              <a:t>  </a:t>
            </a:r>
            <a:r>
              <a:rPr lang="sk-SK" dirty="0">
                <a:effectLst/>
                <a:latin typeface="+mj-lt"/>
                <a:ea typeface="Calibri" panose="020F0502020204030204" pitchFamily="34" charset="0"/>
              </a:rPr>
              <a:t>–  </a:t>
            </a:r>
            <a:r>
              <a:rPr lang="sk-SK" dirty="0" err="1">
                <a:latin typeface="+mj-lt"/>
                <a:ea typeface="Calibri" panose="020F0502020204030204" pitchFamily="34" charset="0"/>
              </a:rPr>
              <a:t>t</a:t>
            </a:r>
            <a:r>
              <a:rPr lang="sk-SK" dirty="0" err="1">
                <a:effectLst/>
                <a:latin typeface="+mj-lt"/>
                <a:ea typeface="Calibri" panose="020F0502020204030204" pitchFamily="34" charset="0"/>
              </a:rPr>
              <a:t>arget</a:t>
            </a:r>
            <a:r>
              <a:rPr lang="sk-SK" dirty="0">
                <a:effectLst/>
                <a:latin typeface="+mj-lt"/>
                <a:ea typeface="Calibri" panose="020F0502020204030204" pitchFamily="34" charset="0"/>
              </a:rPr>
              <a:t> </a:t>
            </a:r>
          </a:p>
          <a:p>
            <a:pPr lvl="1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sk-SK" dirty="0">
                <a:effectLst/>
                <a:latin typeface="+mj-lt"/>
                <a:ea typeface="Calibri" panose="020F0502020204030204" pitchFamily="34" charset="0"/>
              </a:rPr>
              <a:t>situácia – </a:t>
            </a:r>
            <a:r>
              <a:rPr lang="sk-SK" dirty="0" err="1">
                <a:effectLst/>
                <a:latin typeface="+mj-lt"/>
                <a:ea typeface="Calibri" panose="020F0502020204030204" pitchFamily="34" charset="0"/>
              </a:rPr>
              <a:t>situation</a:t>
            </a:r>
            <a:r>
              <a:rPr lang="sk-SK" dirty="0">
                <a:effectLst/>
                <a:latin typeface="+mj-lt"/>
                <a:ea typeface="Calibri" panose="020F0502020204030204" pitchFamily="34" charset="0"/>
              </a:rPr>
              <a:t> </a:t>
            </a:r>
          </a:p>
          <a:p>
            <a:pPr lvl="1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sk-SK" dirty="0">
                <a:effectLst/>
                <a:latin typeface="+mj-lt"/>
                <a:ea typeface="Calibri" panose="020F0502020204030204" pitchFamily="34" charset="0"/>
              </a:rPr>
              <a:t>logický mechanizmus –  </a:t>
            </a:r>
            <a:r>
              <a:rPr lang="sk-SK" dirty="0" err="1">
                <a:effectLst/>
                <a:latin typeface="+mj-lt"/>
                <a:ea typeface="Calibri" panose="020F0502020204030204" pitchFamily="34" charset="0"/>
              </a:rPr>
              <a:t>logical</a:t>
            </a:r>
            <a:r>
              <a:rPr lang="sk-SK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sk-SK" dirty="0" err="1">
                <a:effectLst/>
                <a:latin typeface="+mj-lt"/>
                <a:ea typeface="Calibri" panose="020F0502020204030204" pitchFamily="34" charset="0"/>
              </a:rPr>
              <a:t>mechanism</a:t>
            </a:r>
            <a:endParaRPr lang="sk-SK" dirty="0">
              <a:effectLst/>
              <a:latin typeface="+mj-lt"/>
              <a:ea typeface="Calibri" panose="020F0502020204030204" pitchFamily="34" charset="0"/>
            </a:endParaRPr>
          </a:p>
          <a:p>
            <a:pPr lvl="1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sk-SK" dirty="0">
                <a:effectLst/>
                <a:latin typeface="+mj-lt"/>
                <a:ea typeface="Calibri" panose="020F0502020204030204" pitchFamily="34" charset="0"/>
              </a:rPr>
              <a:t>opozícia skriptov – </a:t>
            </a:r>
            <a:r>
              <a:rPr lang="sk-SK" dirty="0" err="1">
                <a:effectLst/>
                <a:latin typeface="+mj-lt"/>
                <a:ea typeface="Calibri" panose="020F0502020204030204" pitchFamily="34" charset="0"/>
              </a:rPr>
              <a:t>script</a:t>
            </a:r>
            <a:r>
              <a:rPr lang="sk-SK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sk-SK" dirty="0" err="1">
                <a:effectLst/>
                <a:latin typeface="+mj-lt"/>
                <a:ea typeface="Calibri" panose="020F0502020204030204" pitchFamily="34" charset="0"/>
              </a:rPr>
              <a:t>opposition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78516537"/>
      </p:ext>
    </p:extLst>
  </p:cSld>
  <p:clrMapOvr>
    <a:masterClrMapping/>
  </p:clrMapOvr>
</p:sld>
</file>

<file path=ppt/theme/theme1.xml><?xml version="1.0" encoding="utf-8"?>
<a:theme xmlns:a="http://schemas.openxmlformats.org/drawingml/2006/main" name="Hĺbka">
  <a:themeElements>
    <a:clrScheme name="Hĺbka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Hĺbka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ĺbk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Hĺbka</Template>
  <TotalTime>1039</TotalTime>
  <Words>787</Words>
  <Application>Microsoft Office PowerPoint</Application>
  <PresentationFormat>Širokouhlá</PresentationFormat>
  <Paragraphs>129</Paragraphs>
  <Slides>18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18</vt:i4>
      </vt:variant>
    </vt:vector>
  </HeadingPairs>
  <TitlesOfParts>
    <vt:vector size="22" baseType="lpstr">
      <vt:lpstr>Arial</vt:lpstr>
      <vt:lpstr>Corbel</vt:lpstr>
      <vt:lpstr>Wingdings</vt:lpstr>
      <vt:lpstr>Hĺbka</vt:lpstr>
      <vt:lpstr>Žánre súčasnej  prozaickej slovesnosti - anekdoty, vtipy, mestské povesti</vt:lpstr>
      <vt:lpstr>Folklór</vt:lpstr>
      <vt:lpstr>Prozaický folklór</vt:lpstr>
      <vt:lpstr>Prozaická slovesnosť v modernej dobe</vt:lpstr>
      <vt:lpstr>Anekdota, vtip</vt:lpstr>
      <vt:lpstr>Prezentácia programu PowerPoint</vt:lpstr>
      <vt:lpstr>Anekdoty a vtipy ako súčasť komunikácie</vt:lpstr>
      <vt:lpstr>Formy vtipov</vt:lpstr>
      <vt:lpstr>Všeobecná teória verbálneho humoru - Victor Raskin a Salvator Attardo</vt:lpstr>
      <vt:lpstr>Christie Davies</vt:lpstr>
      <vt:lpstr>Súčasná povesť</vt:lpstr>
      <vt:lpstr>Charakteristika</vt:lpstr>
      <vt:lpstr>Prezentácia programu PowerPoint</vt:lpstr>
      <vt:lpstr>Témy</vt:lpstr>
      <vt:lpstr>Prezentácia programu PowerPoint</vt:lpstr>
      <vt:lpstr>Záujem o jav</vt:lpstr>
      <vt:lpstr>Výskum v ČR/SR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Žánre súčasnej prozaickej slovesnosti</dc:title>
  <dc:creator>Eva Šipöczová</dc:creator>
  <cp:lastModifiedBy>Eva Šipöczová</cp:lastModifiedBy>
  <cp:revision>45</cp:revision>
  <dcterms:created xsi:type="dcterms:W3CDTF">2023-02-21T08:32:09Z</dcterms:created>
  <dcterms:modified xsi:type="dcterms:W3CDTF">2023-02-28T09:17:17Z</dcterms:modified>
</cp:coreProperties>
</file>