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76" r:id="rId2"/>
    <p:sldId id="287" r:id="rId3"/>
    <p:sldId id="262" r:id="rId4"/>
    <p:sldId id="266" r:id="rId5"/>
    <p:sldId id="288" r:id="rId6"/>
    <p:sldId id="263" r:id="rId7"/>
    <p:sldId id="289" r:id="rId8"/>
    <p:sldId id="290" r:id="rId9"/>
    <p:sldId id="275" r:id="rId10"/>
    <p:sldId id="265" r:id="rId11"/>
    <p:sldId id="281" r:id="rId12"/>
    <p:sldId id="280" r:id="rId13"/>
    <p:sldId id="278" r:id="rId14"/>
    <p:sldId id="282" r:id="rId15"/>
    <p:sldId id="267" r:id="rId16"/>
    <p:sldId id="286" r:id="rId17"/>
    <p:sldId id="283" r:id="rId18"/>
    <p:sldId id="273" r:id="rId19"/>
    <p:sldId id="28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Šipöczová" initials="EŠ" lastIdx="1" clrIdx="0">
    <p:extLst>
      <p:ext uri="{19B8F6BF-5375-455C-9EA6-DF929625EA0E}">
        <p15:presenceInfo xmlns:p15="http://schemas.microsoft.com/office/powerpoint/2012/main" userId="Eva Šipöcz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90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2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902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3492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58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366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522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949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2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02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92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11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0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52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97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801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7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79BE89F-BC08-48EB-A414-9D0098E322E8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B00B4B1-7DE2-4672-BA56-B909C674F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508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516ADB-5ACD-C5A5-7F96-0AA1B4A94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12191"/>
            <a:ext cx="10515600" cy="1325563"/>
          </a:xfrm>
        </p:spPr>
        <p:txBody>
          <a:bodyPr>
            <a:noAutofit/>
          </a:bodyPr>
          <a:lstStyle/>
          <a:p>
            <a:pPr algn="r"/>
            <a:r>
              <a:rPr lang="sk-SK" sz="6000" dirty="0">
                <a:solidFill>
                  <a:schemeClr val="accent2"/>
                </a:solidFill>
                <a:latin typeface="Corbel" panose="020B0503020204020204" pitchFamily="34" charset="0"/>
              </a:rPr>
              <a:t>Žánre súčasnej </a:t>
            </a:r>
            <a:br>
              <a:rPr lang="sk-SK" sz="6000" dirty="0">
                <a:solidFill>
                  <a:schemeClr val="accent2"/>
                </a:solidFill>
                <a:latin typeface="Corbel" panose="020B0503020204020204" pitchFamily="34" charset="0"/>
              </a:rPr>
            </a:br>
            <a:r>
              <a:rPr lang="sk-SK" sz="6000" dirty="0">
                <a:solidFill>
                  <a:schemeClr val="accent2"/>
                </a:solidFill>
                <a:latin typeface="Corbel" panose="020B0503020204020204" pitchFamily="34" charset="0"/>
              </a:rPr>
              <a:t>prozaickej slovesnosti</a:t>
            </a:r>
            <a:endParaRPr lang="en-GB" sz="6000" dirty="0">
              <a:solidFill>
                <a:schemeClr val="accent2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8C910A-8523-F773-DBA2-509794061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920246"/>
            <a:ext cx="9601200" cy="19471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sk-SK" sz="3200" dirty="0"/>
              <a:t>Naratívna kultúra</a:t>
            </a:r>
          </a:p>
          <a:p>
            <a:pPr marL="0" indent="0" algn="r">
              <a:buNone/>
            </a:pPr>
            <a:r>
              <a:rPr lang="sk-SK" sz="3200" dirty="0"/>
              <a:t>7. 3. 2023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7877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3AB44-4DCF-4C1F-82EF-877A22CF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k-SK">
                <a:latin typeface="Corbel" panose="020B0503020204020204" pitchFamily="34" charset="0"/>
              </a:rPr>
              <a:t>Hoaxy, fake news </a:t>
            </a:r>
            <a:endParaRPr lang="cs-CZ">
              <a:latin typeface="Corbel" panose="020B0503020204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7AA005-107B-4A25-81C3-11E2C0243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358486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2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Pútavá téme, ktorá vyvoláva silné emócie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Klickbite</a:t>
            </a:r>
            <a:r>
              <a:rPr lang="sk-SK" sz="2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 titulok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Zmes pravdivých a nepravdivých informácií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Využitie informácií vytrhnutých z kontextu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Legitimizácia</a:t>
            </a:r>
            <a:r>
              <a:rPr lang="sk-SK" sz="2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 obsahu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Výzva na šírenie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  <a:latin typeface="Corbel" panose="020B05030202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sz="2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Fake</a:t>
            </a:r>
            <a:r>
              <a:rPr lang="sk-SK" sz="2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 </a:t>
            </a:r>
            <a:r>
              <a:rPr lang="sk-SK" sz="26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news</a:t>
            </a:r>
            <a:r>
              <a:rPr lang="sk-SK" sz="2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  <a:latin typeface="Corbel" panose="020B0503020204020204" pitchFamily="34" charset="0"/>
              </a:rPr>
              <a:t> – charakter novinovej správy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  <a:latin typeface="Corbel" panose="020B05030202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  <a:latin typeface="Corbel" panose="020B0503020204020204" pitchFamily="34" charset="0"/>
            </a:endParaRPr>
          </a:p>
        </p:txBody>
      </p:sp>
      <p:pic>
        <p:nvPicPr>
          <p:cNvPr id="5" name="Obrázok 4" descr="Obrázok, na ktorom je text, muž, osoba&#10;&#10;Automaticky generovaný popis">
            <a:extLst>
              <a:ext uri="{FF2B5EF4-FFF2-40B4-BE49-F238E27FC236}">
                <a16:creationId xmlns:a16="http://schemas.microsoft.com/office/drawing/2014/main" id="{0D1D2470-5730-1163-48E1-71CF9EF9B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86" y="4206649"/>
            <a:ext cx="4713514" cy="26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78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9B7E46-65A6-DDD1-A485-E223E1799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16" y="428018"/>
            <a:ext cx="7645941" cy="6429982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GB" sz="2400" b="1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V </a:t>
            </a:r>
            <a:r>
              <a:rPr lang="en-GB" sz="2400" b="1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Německu</a:t>
            </a:r>
            <a:r>
              <a:rPr lang="en-GB" sz="2400" b="1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se </a:t>
            </a:r>
            <a:r>
              <a:rPr lang="en-GB" sz="2400" b="1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konečně</a:t>
            </a:r>
            <a:r>
              <a:rPr lang="en-GB" sz="2400" b="1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1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našel</a:t>
            </a:r>
            <a:r>
              <a:rPr lang="en-GB" sz="2400" b="1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1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lék</a:t>
            </a:r>
            <a:r>
              <a:rPr lang="en-GB" sz="2400" b="1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1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na</a:t>
            </a:r>
            <a:r>
              <a:rPr lang="en-GB" sz="2400" b="1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CORONA VIRUS.</a:t>
            </a:r>
            <a:b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</a:br>
            <a:endParaRPr lang="en-GB" sz="2400" b="0" i="0" dirty="0">
              <a:solidFill>
                <a:schemeClr val="tx1">
                  <a:lumMod val="95000"/>
                </a:schemeClr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Němečtí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lékaři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neuposlechli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zdravotní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zákon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WHO,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který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požaduje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neprovádět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 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pitvy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při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úmrtích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na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koronavirus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a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zjistili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že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smrt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NEDĚLÁ VIRUS, ale BAKTERIE,.</a:t>
            </a:r>
            <a:b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</a:br>
            <a:b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</a:b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Vede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ke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krevním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sraženinám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a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ke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smrti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pacienta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Německo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poráží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takzvanou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Covid-19,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což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není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nic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jiného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než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"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široká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intravaskulární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koagulace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" (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trombóza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). A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způsob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jak ji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léčit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znamená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léčit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ji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antibiotiky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protizánětlivými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léky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a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antikoagulaci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PRVNÍ - ASPIRIN.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Tuto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senzační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zprávu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pro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celý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svět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přinesli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němečtí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lékaři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pitvou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mrtvých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těl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produkovaných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Covid-19.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Němečtí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patologové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navíc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říkají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že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mechanické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větrání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a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jednotky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intenzivní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péče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nikdy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nebylo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třeba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  V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Německu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začala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změna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protokolu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KDO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identifikoval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a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odstranil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mezinárodní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globální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epidemii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 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Lék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už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byl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znám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ale WHO o tom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Číňany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neinformoval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je to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jen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obchod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!!!</a:t>
            </a:r>
            <a:br>
              <a:rPr lang="en-GB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</a:br>
            <a:br>
              <a:rPr lang="en-GB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</a:b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Zdroj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: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Německo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Ministerstvo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zdravotnictví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</a:t>
            </a:r>
            <a:br>
              <a:rPr lang="en-GB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</a:br>
            <a:br>
              <a:rPr lang="en-GB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</a:b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Sdílejte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!!!!!!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Ať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se to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dostane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do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celého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světa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!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Předejte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to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své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rodině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sousedům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známým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kamarádům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kolegům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do </a:t>
            </a:r>
            <a:r>
              <a:rPr lang="en-GB" sz="2400" b="0" i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okolí</a:t>
            </a:r>
            <a:r>
              <a:rPr lang="en-GB" sz="2400" b="0" i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</a:t>
            </a:r>
            <a:endParaRPr lang="en-GB" sz="24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09C93210-A11D-5FC6-E7DC-8890C4B8CC4A}"/>
              </a:ext>
            </a:extLst>
          </p:cNvPr>
          <p:cNvSpPr/>
          <p:nvPr/>
        </p:nvSpPr>
        <p:spPr>
          <a:xfrm>
            <a:off x="9134271" y="223736"/>
            <a:ext cx="2149813" cy="61284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Pútavý nadpis </a:t>
            </a:r>
            <a:endParaRPr lang="en-GB" dirty="0"/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6A5AB2CE-E0F3-DA5C-86EC-2F3B67F87015}"/>
              </a:ext>
            </a:extLst>
          </p:cNvPr>
          <p:cNvSpPr/>
          <p:nvPr/>
        </p:nvSpPr>
        <p:spPr>
          <a:xfrm>
            <a:off x="9134271" y="1060315"/>
            <a:ext cx="2149813" cy="61284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Vzdor autorite</a:t>
            </a:r>
            <a:endParaRPr lang="en-GB" dirty="0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9E82A5EE-14EE-CAD4-3087-AF515C47B59B}"/>
              </a:ext>
            </a:extLst>
          </p:cNvPr>
          <p:cNvSpPr/>
          <p:nvPr/>
        </p:nvSpPr>
        <p:spPr>
          <a:xfrm>
            <a:off x="9134271" y="1896894"/>
            <a:ext cx="2149813" cy="88521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Odbornosť posilňujúca dôveryhodnosť</a:t>
            </a:r>
            <a:endParaRPr lang="en-GB" dirty="0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50982556-BBB0-3224-F984-2DDD40061BB0}"/>
              </a:ext>
            </a:extLst>
          </p:cNvPr>
          <p:cNvSpPr/>
          <p:nvPr/>
        </p:nvSpPr>
        <p:spPr>
          <a:xfrm>
            <a:off x="9134270" y="3643009"/>
            <a:ext cx="2149813" cy="61284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Odhalenie pravdy</a:t>
            </a:r>
          </a:p>
          <a:p>
            <a:pPr algn="ctr"/>
            <a:r>
              <a:rPr lang="sk-SK" dirty="0"/>
              <a:t>a konšpirovanie</a:t>
            </a:r>
            <a:endParaRPr lang="en-GB" dirty="0"/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5889467E-C76A-491B-E4BD-087042D6826E}"/>
              </a:ext>
            </a:extLst>
          </p:cNvPr>
          <p:cNvSpPr/>
          <p:nvPr/>
        </p:nvSpPr>
        <p:spPr>
          <a:xfrm>
            <a:off x="9134270" y="4781146"/>
            <a:ext cx="2149813" cy="68093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Odvolanie sa na autoritu</a:t>
            </a:r>
            <a:endParaRPr lang="en-GB" dirty="0"/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B0A948F9-E1C6-11AB-F5AA-6ADE07C4C110}"/>
              </a:ext>
            </a:extLst>
          </p:cNvPr>
          <p:cNvSpPr/>
          <p:nvPr/>
        </p:nvSpPr>
        <p:spPr>
          <a:xfrm>
            <a:off x="9134270" y="5729591"/>
            <a:ext cx="2149813" cy="59338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Výzva na šírenie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250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E855FF-7A71-BD13-837D-0E4DA381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9DA40CF0-14FF-96F7-5CA6-F39B31FA7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11921"/>
          <a:stretch/>
        </p:blipFill>
        <p:spPr>
          <a:xfrm>
            <a:off x="632298" y="910068"/>
            <a:ext cx="2830750" cy="5582807"/>
          </a:xfrm>
        </p:spPr>
      </p:pic>
      <p:pic>
        <p:nvPicPr>
          <p:cNvPr id="7" name="Obrázok 6" descr="Obrázok, na ktorom je text, snímka obrazovky, monitor, obrazovka&#10;&#10;Automaticky generovaný popis">
            <a:extLst>
              <a:ext uri="{FF2B5EF4-FFF2-40B4-BE49-F238E27FC236}">
                <a16:creationId xmlns:a16="http://schemas.microsoft.com/office/drawing/2014/main" id="{8FA7CB0E-0D01-458B-1E11-EACBC8E81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624" r="5772" b="5324"/>
          <a:stretch/>
        </p:blipFill>
        <p:spPr>
          <a:xfrm>
            <a:off x="3899992" y="1250437"/>
            <a:ext cx="7659710" cy="464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66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68761-63E8-9448-512B-628ED408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15E20FA1-6BC7-CC0C-0369-55EF25100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11698" r="9111" b="8214"/>
          <a:stretch/>
        </p:blipFill>
        <p:spPr>
          <a:xfrm>
            <a:off x="5762015" y="31681"/>
            <a:ext cx="6400801" cy="3484871"/>
          </a:xfrm>
        </p:spPr>
      </p:pic>
      <p:pic>
        <p:nvPicPr>
          <p:cNvPr id="7" name="Obrázok 6" descr="Obrázok, na ktorom je osoba, vonkajšie, skupina, ľudia&#10;&#10;Automaticky generovaný popis">
            <a:extLst>
              <a:ext uri="{FF2B5EF4-FFF2-40B4-BE49-F238E27FC236}">
                <a16:creationId xmlns:a16="http://schemas.microsoft.com/office/drawing/2014/main" id="{5684A665-4214-BCF1-86CB-AAADBCAC7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" y="2354093"/>
            <a:ext cx="6688169" cy="4462498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2BFF28A2-1F0E-126D-3100-BEE3DEADB4A1}"/>
              </a:ext>
            </a:extLst>
          </p:cNvPr>
          <p:cNvSpPr txBox="1"/>
          <p:nvPr/>
        </p:nvSpPr>
        <p:spPr>
          <a:xfrm>
            <a:off x="9679021" y="3655603"/>
            <a:ext cx="391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Hlídací</a:t>
            </a:r>
            <a:r>
              <a:rPr lang="sk-SK" dirty="0"/>
              <a:t> pes, 23. 1. 2023</a:t>
            </a:r>
            <a:endParaRPr lang="en-GB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FA8C28B-0D67-C638-1F3D-FF8007CF2E40}"/>
              </a:ext>
            </a:extLst>
          </p:cNvPr>
          <p:cNvSpPr txBox="1"/>
          <p:nvPr/>
        </p:nvSpPr>
        <p:spPr>
          <a:xfrm>
            <a:off x="6808304" y="6424242"/>
            <a:ext cx="287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Paralelní listy, 24. 1.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47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204601-40F4-E564-9813-4D5D503D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QAnon</a:t>
            </a:r>
            <a:r>
              <a:rPr lang="sk-SK" dirty="0"/>
              <a:t> a hry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6B9BD02-F507-3E30-A6CA-5B18AD20F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7405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„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Když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jsem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narazil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Qanon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bylo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mi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hned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jasné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o co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jde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Už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jsem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něčem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podobném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pracoval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Jde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o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zlé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dvojče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her. Je to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hra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která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hraje s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lidmi</a:t>
            </a:r>
            <a:r>
              <a:rPr lang="sk-SK" i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[...]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QAnon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bývá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z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pochopitelných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důvodů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srovnáván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s ARG a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LARPy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Využívá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stejné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herní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mechanismy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a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odměny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Má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typickou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herní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atmosféru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což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pozná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každý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komu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není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ARG, LARP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nebo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online role-playing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cizí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 </a:t>
            </a:r>
            <a:r>
              <a:rPr lang="sk-SK" i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[...]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Přesto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jde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o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odlišnou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záležitost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 </a:t>
            </a:r>
            <a:endParaRPr lang="sk-SK" b="0" i="1" dirty="0">
              <a:solidFill>
                <a:schemeClr val="tx1">
                  <a:lumMod val="95000"/>
                </a:schemeClr>
              </a:solidFill>
              <a:effectLst/>
              <a:latin typeface="+mj-lt"/>
            </a:endParaRPr>
          </a:p>
          <a:p>
            <a:pPr marL="0" indent="0">
              <a:buNone/>
            </a:pPr>
            <a:r>
              <a:rPr lang="sk-SK" i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[...]</a:t>
            </a:r>
          </a:p>
          <a:p>
            <a:pPr marL="0" indent="0">
              <a:buNone/>
            </a:pP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Apofenie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je „tendence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vnímat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souvislosti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nebo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smysluplné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vzorce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mezi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nesouvisejícími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a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náhodnými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předměty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či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idejemi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“.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Když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účastníci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začali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předmět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hledat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všimli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špinavé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podlaze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náhodných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kousků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dřeva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které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vytvořily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tvar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šipky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směřující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přímo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k 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prázdné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zdi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 Hm,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zvláštní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. To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musí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být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en-GB" b="0" i="1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stopa</a:t>
            </a:r>
            <a:r>
              <a:rPr lang="en-GB" b="0" i="1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!</a:t>
            </a:r>
            <a:endParaRPr lang="sk-SK" b="0" i="1" dirty="0">
              <a:solidFill>
                <a:schemeClr val="tx1">
                  <a:lumMod val="95000"/>
                </a:schemeClr>
              </a:solidFill>
              <a:effectLst/>
              <a:latin typeface="+mj-lt"/>
            </a:endParaRPr>
          </a:p>
          <a:p>
            <a:pPr marL="0" indent="0">
              <a:buNone/>
            </a:pPr>
            <a:endParaRPr lang="sk-SK" b="0" i="1" dirty="0">
              <a:solidFill>
                <a:schemeClr val="tx1">
                  <a:lumMod val="95000"/>
                </a:schemeClr>
              </a:solidFill>
              <a:effectLst/>
              <a:latin typeface="+mj-lt"/>
            </a:endParaRPr>
          </a:p>
          <a:p>
            <a:pPr marL="0" indent="0" algn="r">
              <a:buNone/>
            </a:pPr>
            <a:r>
              <a:rPr lang="sk-SK" sz="2200" b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Reed</a:t>
            </a:r>
            <a:r>
              <a:rPr lang="sk-SK" sz="2200" b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 </a:t>
            </a:r>
            <a:r>
              <a:rPr lang="sk-SK" sz="2200" b="0" dirty="0" err="1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Berkowitz</a:t>
            </a:r>
            <a:r>
              <a:rPr lang="sk-SK" sz="2200" b="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</a:rPr>
              <a:t>, A2larm.cz, https://a2larm.cz/2021/04/kdyz-zadna-stopa-neni-falesna-qanon-pohledem-herniho-designera/</a:t>
            </a:r>
            <a:endParaRPr lang="en-GB" sz="2200" dirty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710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B28D35-1311-45D4-B0DE-6AA8022A2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AF94D4-A944-44E9-8F2D-E50587AEC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žánrovo fluidné</a:t>
            </a:r>
          </a:p>
          <a:p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pracujú so základnými emóciami (strach, hnev, neistota, bezmocnosť)</a:t>
            </a: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Hľadanie jednoduchých odpovedí na zložité otázky</a:t>
            </a:r>
          </a:p>
          <a:p>
            <a:r>
              <a:rPr lang="sk-SK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Niekam patriť</a:t>
            </a:r>
          </a:p>
          <a:p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V </a:t>
            </a:r>
            <a:r>
              <a:rPr lang="sk-SK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časoch kríz, politická a ekonomická nestabilita, vojna etc. </a:t>
            </a:r>
          </a:p>
          <a:p>
            <a:endParaRPr lang="sk-SK" sz="2800" dirty="0">
              <a:solidFill>
                <a:schemeClr val="tx1">
                  <a:lumMod val="95000"/>
                </a:schemeClr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tx1">
                  <a:lumMod val="95000"/>
                </a:schemeClr>
              </a:solidFill>
              <a:latin typeface="Corbel" panose="020B0503020204020204" pitchFamily="34" charset="0"/>
            </a:endParaRPr>
          </a:p>
          <a:p>
            <a:pPr>
              <a:buFont typeface="Symbol" panose="05050102010706020507" pitchFamily="18" charset="2"/>
              <a:buChar char=""/>
            </a:pPr>
            <a:endParaRPr lang="sk-SK" sz="2800" dirty="0">
              <a:solidFill>
                <a:schemeClr val="tx1">
                  <a:lumMod val="95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11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1DF6B-96B5-2DBA-7311-DE0FFB13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486"/>
            <a:ext cx="10515600" cy="1325563"/>
          </a:xfrm>
        </p:spPr>
        <p:txBody>
          <a:bodyPr/>
          <a:lstStyle/>
          <a:p>
            <a:r>
              <a:rPr lang="sk-SK" dirty="0">
                <a:solidFill>
                  <a:schemeClr val="accent2"/>
                </a:solidFill>
              </a:rPr>
              <a:t>Spontánne nápisy</a:t>
            </a:r>
            <a:endParaRPr lang="en-GB" dirty="0"/>
          </a:p>
        </p:txBody>
      </p:sp>
      <p:pic>
        <p:nvPicPr>
          <p:cNvPr id="7" name="Obrázok 6" descr="Obrázok, na ktorom je text, trávnik&#10;&#10;Automaticky generovaný popis">
            <a:extLst>
              <a:ext uri="{FF2B5EF4-FFF2-40B4-BE49-F238E27FC236}">
                <a16:creationId xmlns:a16="http://schemas.microsoft.com/office/drawing/2014/main" id="{6303CCC7-C2A0-8C23-786D-EFC48AD13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30071" r="-13" b="16028"/>
          <a:stretch/>
        </p:blipFill>
        <p:spPr>
          <a:xfrm>
            <a:off x="6820711" y="1776400"/>
            <a:ext cx="3832698" cy="369651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BF29E482-BA13-5B9C-AE66-BF8EBA315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6400"/>
            <a:ext cx="4406932" cy="3305199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C11E784D-46E7-C163-A719-DFE9F6B19FE2}"/>
              </a:ext>
            </a:extLst>
          </p:cNvPr>
          <p:cNvSpPr txBox="1"/>
          <p:nvPr/>
        </p:nvSpPr>
        <p:spPr>
          <a:xfrm>
            <a:off x="838200" y="5221915"/>
            <a:ext cx="4610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k-SK" dirty="0"/>
              <a:t>Pompeje: </a:t>
            </a:r>
            <a:r>
              <a:rPr lang="en-GB" i="1" dirty="0" err="1"/>
              <a:t>Amplicatus</a:t>
            </a:r>
            <a:r>
              <a:rPr lang="en-GB" i="1" dirty="0"/>
              <a:t>, I know that Icarus is buggering you. </a:t>
            </a:r>
            <a:r>
              <a:rPr lang="en-GB" i="1" dirty="0" err="1"/>
              <a:t>Salvius</a:t>
            </a:r>
            <a:r>
              <a:rPr lang="en-GB" i="1" dirty="0"/>
              <a:t> wrote this.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488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AA077C6A-F6A7-83E1-27CE-1AF0DE96A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7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F50D56-18ED-022A-7D4C-BCCEA417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 fontScale="90000"/>
          </a:bodyPr>
          <a:lstStyle/>
          <a:p>
            <a:r>
              <a:rPr lang="sk-SK" dirty="0">
                <a:solidFill>
                  <a:schemeClr val="accent2"/>
                </a:solidFill>
              </a:rPr>
              <a:t>Nápisy z folkloristickej perspektívy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4FACF1-23ED-2D54-D9D1-A1E04AC35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/>
          </a:bodyPr>
          <a:lstStyle/>
          <a:p>
            <a:r>
              <a:rPr lang="sk-SK" dirty="0"/>
              <a:t>Spontánne nápisy</a:t>
            </a:r>
          </a:p>
          <a:p>
            <a:r>
              <a:rPr lang="sk-SK" dirty="0"/>
              <a:t>Písané slovesné </a:t>
            </a:r>
            <a:r>
              <a:rPr lang="sk-SK" dirty="0" err="1"/>
              <a:t>komunikáty</a:t>
            </a:r>
            <a:endParaRPr lang="sk-SK" dirty="0"/>
          </a:p>
          <a:p>
            <a:r>
              <a:rPr lang="sk-SK" dirty="0"/>
              <a:t>Ľudová </a:t>
            </a:r>
            <a:r>
              <a:rPr lang="sk-SK" dirty="0" err="1"/>
              <a:t>epigrafika</a:t>
            </a:r>
            <a:endParaRPr lang="sk-SK" dirty="0"/>
          </a:p>
          <a:p>
            <a:endParaRPr lang="sk-SK" dirty="0"/>
          </a:p>
          <a:p>
            <a:r>
              <a:rPr lang="sk-SK" dirty="0"/>
              <a:t>Kontext, interpretácia</a:t>
            </a:r>
          </a:p>
          <a:p>
            <a:endParaRPr lang="sk-SK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608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23519-439F-47F3-A5DB-43485588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  <a:latin typeface="Corbel" panose="020B0503020204020204" pitchFamily="34" charset="0"/>
              </a:rPr>
              <a:t>Nápisy na </a:t>
            </a:r>
            <a:r>
              <a:rPr lang="cs-CZ" dirty="0" err="1">
                <a:solidFill>
                  <a:schemeClr val="accent2"/>
                </a:solidFill>
                <a:latin typeface="Corbel" panose="020B0503020204020204" pitchFamily="34" charset="0"/>
              </a:rPr>
              <a:t>stenách</a:t>
            </a:r>
            <a:r>
              <a:rPr lang="cs-CZ" dirty="0">
                <a:solidFill>
                  <a:schemeClr val="accent2"/>
                </a:solidFill>
                <a:latin typeface="Corbel" panose="020B0503020204020204" pitchFamily="34" charset="0"/>
              </a:rPr>
              <a:t> vs. transparenty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5832F8B-1F17-4211-9EC7-61BBFF383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9" y="1690686"/>
            <a:ext cx="3834623" cy="383462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A6AF02B-2857-4ECA-9B07-7D8046D019C6}"/>
              </a:ext>
            </a:extLst>
          </p:cNvPr>
          <p:cNvSpPr txBox="1"/>
          <p:nvPr/>
        </p:nvSpPr>
        <p:spPr>
          <a:xfrm>
            <a:off x="983169" y="5630131"/>
            <a:ext cx="3976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Budova FF MU na Arne Nováka, 1989. Archív FF MU.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4BDB42-C784-4357-8E54-3CB74AB6B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7"/>
            <a:ext cx="5112831" cy="383462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41A1914-69EF-415D-AC79-44E0FB659CD7}"/>
              </a:ext>
            </a:extLst>
          </p:cNvPr>
          <p:cNvSpPr txBox="1"/>
          <p:nvPr/>
        </p:nvSpPr>
        <p:spPr>
          <a:xfrm>
            <a:off x="6096000" y="5609644"/>
            <a:ext cx="49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Friday</a:t>
            </a:r>
            <a:r>
              <a:rPr lang="cs-CZ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for</a:t>
            </a:r>
            <a:r>
              <a:rPr lang="cs-CZ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cs-CZ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Future</a:t>
            </a:r>
            <a:r>
              <a:rPr lang="cs-CZ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, Brno, 3. 5. 2019.</a:t>
            </a:r>
          </a:p>
        </p:txBody>
      </p:sp>
    </p:spTree>
    <p:extLst>
      <p:ext uri="{BB962C8B-B14F-4D97-AF65-F5344CB8AC3E}">
        <p14:creationId xmlns:p14="http://schemas.microsoft.com/office/powerpoint/2010/main" val="310879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text, čítajúci&#10;&#10;Automaticky generovaný popis">
            <a:extLst>
              <a:ext uri="{FF2B5EF4-FFF2-40B4-BE49-F238E27FC236}">
                <a16:creationId xmlns:a16="http://schemas.microsoft.com/office/drawing/2014/main" id="{DC26D2AF-3B5D-D047-0C5B-B0D9A6001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r="822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9B61F6-561C-44B1-809D-51A2F295F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C67ACE-3CDA-1F04-ADF1-230CB7EF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accent2"/>
                </a:solidFill>
              </a:rPr>
              <a:t>Transparenty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B91C783-553F-6DA6-91AF-E033C58FC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sk-SK" dirty="0"/>
              <a:t>„Tradovanie“ </a:t>
            </a:r>
          </a:p>
          <a:p>
            <a:r>
              <a:rPr lang="sk-SK" dirty="0"/>
              <a:t>Estetické kvality</a:t>
            </a:r>
          </a:p>
          <a:p>
            <a:r>
              <a:rPr lang="sk-SK" dirty="0"/>
              <a:t>Kolektívny </a:t>
            </a:r>
            <a:r>
              <a:rPr lang="sk-SK" dirty="0" err="1"/>
              <a:t>vs</a:t>
            </a:r>
            <a:r>
              <a:rPr lang="sk-SK" dirty="0"/>
              <a:t>. individuálny charakter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597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E5044-A05E-FB60-DFB2-CF049999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2"/>
                </a:solidFill>
              </a:rPr>
              <a:t>Nie je to pravda, ale mohla by byť...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CD319B-262E-3519-53E0-66BA88BF5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Dezinformácie</a:t>
            </a:r>
          </a:p>
          <a:p>
            <a:endParaRPr lang="sk-SK" dirty="0"/>
          </a:p>
          <a:p>
            <a:r>
              <a:rPr lang="sk-SK" dirty="0" err="1"/>
              <a:t>Misinformácie</a:t>
            </a:r>
            <a:endParaRPr lang="sk-SK" dirty="0"/>
          </a:p>
          <a:p>
            <a:endParaRPr lang="sk-SK" dirty="0"/>
          </a:p>
          <a:p>
            <a:r>
              <a:rPr lang="sk-SK" dirty="0" err="1"/>
              <a:t>Malinformácie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835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2E3BD8-9197-465D-8588-31F97653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sz="1800">
              <a:solidFill>
                <a:schemeClr val="tx1">
                  <a:lumMod val="9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C6EA40A-370F-4E8F-B42A-B2566D170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7" t="1135" r="11667" b="19048"/>
          <a:stretch/>
        </p:blipFill>
        <p:spPr>
          <a:xfrm>
            <a:off x="749138" y="261297"/>
            <a:ext cx="5554386" cy="59031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46FFAEA-7027-4C44-AB2B-52084A0EAD62}"/>
              </a:ext>
            </a:extLst>
          </p:cNvPr>
          <p:cNvSpPr txBox="1"/>
          <p:nvPr/>
        </p:nvSpPr>
        <p:spPr>
          <a:xfrm>
            <a:off x="663102" y="6227371"/>
            <a:ext cx="419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Za nezávislou </a:t>
            </a:r>
            <a:r>
              <a:rPr lang="sk-SK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justici</a:t>
            </a:r>
            <a:r>
              <a:rPr lang="sk-SK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, Praha, 21. 5. 2019.</a:t>
            </a:r>
            <a:endParaRPr lang="cs-CZ" dirty="0">
              <a:solidFill>
                <a:schemeClr val="tx1">
                  <a:lumMod val="9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6DB72-CF9C-48C9-8E32-036793300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t="18357" r="10416" b="40833"/>
          <a:stretch/>
        </p:blipFill>
        <p:spPr>
          <a:xfrm>
            <a:off x="6642982" y="1794516"/>
            <a:ext cx="4885164" cy="221983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53905A1-1F2F-4F68-9072-00E0D78A9F8F}"/>
              </a:ext>
            </a:extLst>
          </p:cNvPr>
          <p:cNvSpPr txBox="1"/>
          <p:nvPr/>
        </p:nvSpPr>
        <p:spPr>
          <a:xfrm>
            <a:off x="6642982" y="4118175"/>
            <a:ext cx="4885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Za slušné Slovensko, Bratislava, 16. 11. 2019.</a:t>
            </a:r>
            <a:endParaRPr lang="cs-CZ" dirty="0">
              <a:solidFill>
                <a:schemeClr val="tx1">
                  <a:lumMod val="95000"/>
                </a:schemeClr>
              </a:solidFill>
              <a:latin typeface="Corbel" panose="020B0503020204020204" pitchFamily="34" charset="0"/>
            </a:endParaRPr>
          </a:p>
          <a:p>
            <a:endParaRPr lang="cs-CZ" dirty="0">
              <a:solidFill>
                <a:schemeClr val="tx1">
                  <a:lumMod val="95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476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A0FB39E-1DAC-4B91-96B4-A27A08E44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9"/>
          <a:stretch/>
        </p:blipFill>
        <p:spPr>
          <a:xfrm>
            <a:off x="20" y="1"/>
            <a:ext cx="12191980" cy="5938683"/>
          </a:xfrm>
          <a:prstGeom prst="rect">
            <a:avLst/>
          </a:prstGeom>
          <a:effectLst>
            <a:reflection blurRad="38100" stA="55000" endPos="15000" dir="5400000" sy="-100000" algn="bl" rotWithShape="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58E2486-9238-4E3B-AD36-B2402840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2"/>
                </a:solidFill>
                <a:latin typeface="Corbel" panose="020B0503020204020204" pitchFamily="34" charset="0"/>
              </a:rPr>
              <a:t>Fáma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AAB6E7-B443-41F2-B171-9177DBBF6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Corbel" panose="020B0503020204020204" pitchFamily="34" charset="0"/>
              </a:rPr>
              <a:t>Krátky slovesný útvar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Corbel" panose="020B0503020204020204" pitchFamily="34" charset="0"/>
              </a:rPr>
              <a:t>O aktuálnom dianí, o konkrétnych osobách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Corbel" panose="020B0503020204020204" pitchFamily="34" charset="0"/>
              </a:rPr>
              <a:t>Neoverená informácia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Corbel" panose="020B0503020204020204" pitchFamily="34" charset="0"/>
              </a:rPr>
              <a:t>Obsahuje málo informácií k overeniu pravdivosti</a:t>
            </a:r>
          </a:p>
          <a:p>
            <a:pPr>
              <a:buFont typeface="Arial" panose="020B0604020202020204" pitchFamily="34" charset="0"/>
              <a:buChar char="•"/>
            </a:pPr>
            <a:endParaRPr lang="sk-SK" dirty="0">
              <a:latin typeface="Corbel" panose="020B05030202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Corbel" panose="020B0503020204020204" pitchFamily="34" charset="0"/>
              </a:rPr>
              <a:t>Mnohé sa ukázali ako pravdivé</a:t>
            </a:r>
          </a:p>
          <a:p>
            <a:pPr marL="0" indent="0">
              <a:buNone/>
            </a:pPr>
            <a:endParaRPr lang="sk-SK" dirty="0">
              <a:latin typeface="Corbel" panose="020B05030202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sk-SK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08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1018D-B66D-4798-AD10-7C95A3A1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chemeClr val="accent2"/>
                </a:solidFill>
                <a:latin typeface="Corbel" panose="020B0503020204020204" pitchFamily="34" charset="0"/>
              </a:rPr>
              <a:t>Dažďometer</a:t>
            </a:r>
            <a:endParaRPr lang="cs-CZ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AA0852-84E5-468D-BDC1-441F3A628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„</a:t>
            </a: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Jiná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bajka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o tom </a:t>
            </a: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zněla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, že ty elektriky </a:t>
            </a: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dávají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do jednotlivých </a:t>
            </a: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krajin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pojišťující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společnosti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, aby </a:t>
            </a: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rozháněly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mračna, by </a:t>
            </a: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nemusely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platit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náhrady za škody krupobitím </a:t>
            </a: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způsobené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.“</a:t>
            </a:r>
          </a:p>
          <a:p>
            <a:pPr marL="0" indent="0">
              <a:buNone/>
            </a:pPr>
            <a:endParaRPr lang="sk-SK" sz="2800" dirty="0">
              <a:solidFill>
                <a:schemeClr val="tx1">
                  <a:lumMod val="95000"/>
                </a:schemeClr>
              </a:solidFill>
              <a:latin typeface="Corbel" panose="020B0503020204020204" pitchFamily="34" charset="0"/>
            </a:endParaRPr>
          </a:p>
          <a:p>
            <a:pPr marL="0" indent="0" algn="r">
              <a:buNone/>
            </a:pPr>
            <a:r>
              <a:rPr lang="sk-SK" sz="2800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Zíbrt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, Č.: </a:t>
            </a:r>
            <a:r>
              <a:rPr lang="sk-SK" sz="2800" i="1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Dešťoměr</a:t>
            </a:r>
            <a:r>
              <a:rPr lang="sk-SK" sz="2800" i="1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800" i="1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prý</a:t>
            </a:r>
            <a:r>
              <a:rPr lang="sk-SK" sz="2800" i="1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800" i="1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rozhání</a:t>
            </a:r>
            <a:r>
              <a:rPr lang="sk-SK" sz="2800" i="1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mračna. </a:t>
            </a:r>
            <a:r>
              <a:rPr lang="sk-SK" sz="2800" i="1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Ukázka</a:t>
            </a:r>
            <a:r>
              <a:rPr lang="sk-SK" sz="2800" i="1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, jak vzniká </a:t>
            </a:r>
            <a:br>
              <a:rPr lang="sk-SK" sz="2800" i="1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</a:br>
            <a:r>
              <a:rPr lang="sk-SK" sz="2800" i="1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v </a:t>
            </a:r>
            <a:r>
              <a:rPr lang="sk-SK" sz="2800" i="1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nynější</a:t>
            </a:r>
            <a:r>
              <a:rPr lang="sk-SK" sz="2800" i="1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800" i="1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době</a:t>
            </a:r>
            <a:r>
              <a:rPr lang="sk-SK" sz="2800" i="1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800" i="1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pověra</a:t>
            </a:r>
            <a:r>
              <a:rPr lang="sk-SK" sz="2800" i="1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800" i="1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mezi</a:t>
            </a:r>
            <a:r>
              <a:rPr lang="sk-SK" sz="2800" i="1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800" i="1" dirty="0" err="1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lidem</a:t>
            </a:r>
            <a:r>
              <a:rPr lang="sk-SK" sz="2800" i="1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. 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ČL</a:t>
            </a:r>
            <a:r>
              <a:rPr lang="sk-SK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sk-SK" sz="2800" dirty="0">
                <a:solidFill>
                  <a:schemeClr val="tx1">
                    <a:lumMod val="95000"/>
                  </a:schemeClr>
                </a:solidFill>
                <a:latin typeface="Corbel" panose="020B0503020204020204" pitchFamily="34" charset="0"/>
              </a:rPr>
              <a:t>III, 1894, s. 335-336.</a:t>
            </a:r>
            <a:endParaRPr lang="cs-CZ" sz="2800" dirty="0">
              <a:solidFill>
                <a:schemeClr val="tx1">
                  <a:lumMod val="95000"/>
                </a:schemeClr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cs-CZ" sz="2800" dirty="0">
              <a:solidFill>
                <a:schemeClr val="tx1">
                  <a:lumMod val="95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01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stôl&#10;&#10;Automaticky generovaný popis">
            <a:extLst>
              <a:ext uri="{FF2B5EF4-FFF2-40B4-BE49-F238E27FC236}">
                <a16:creationId xmlns:a16="http://schemas.microsoft.com/office/drawing/2014/main" id="{5A6B32F6-D408-143E-27A8-1C5CFB2F9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9" y="1201189"/>
            <a:ext cx="10126414" cy="445562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7215515-5930-B182-FECA-D4606F7E6A41}"/>
              </a:ext>
            </a:extLst>
          </p:cNvPr>
          <p:cNvSpPr txBox="1"/>
          <p:nvPr/>
        </p:nvSpPr>
        <p:spPr>
          <a:xfrm>
            <a:off x="1042869" y="5992239"/>
            <a:ext cx="947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Kapferer</a:t>
            </a:r>
            <a:r>
              <a:rPr lang="sk-SK" dirty="0"/>
              <a:t>, Jean-</a:t>
            </a:r>
            <a:r>
              <a:rPr lang="sk-SK" dirty="0" err="1"/>
              <a:t>Noël</a:t>
            </a:r>
            <a:r>
              <a:rPr lang="sk-SK" dirty="0"/>
              <a:t>: </a:t>
            </a:r>
            <a:r>
              <a:rPr lang="sk-SK" i="1" dirty="0"/>
              <a:t>Fáma, </a:t>
            </a:r>
            <a:r>
              <a:rPr lang="sk-SK" i="1" dirty="0" err="1"/>
              <a:t>nejstarší</a:t>
            </a:r>
            <a:r>
              <a:rPr lang="sk-SK" i="1" dirty="0"/>
              <a:t> </a:t>
            </a:r>
            <a:r>
              <a:rPr lang="sk-SK" i="1" dirty="0" err="1"/>
              <a:t>medium</a:t>
            </a:r>
            <a:r>
              <a:rPr lang="sk-SK" i="1" dirty="0"/>
              <a:t> </a:t>
            </a:r>
            <a:r>
              <a:rPr lang="sk-SK" i="1" dirty="0" err="1"/>
              <a:t>světa</a:t>
            </a:r>
            <a:r>
              <a:rPr lang="sk-SK" dirty="0" err="1"/>
              <a:t>.Praha</a:t>
            </a:r>
            <a:r>
              <a:rPr lang="sk-SK" dirty="0"/>
              <a:t>: Práce, 1992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44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FEA3EE6-213C-4696-A618-5F239E49E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0" b="2554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3E37C91-E071-4DAC-96EE-60D13C36A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accent2"/>
                </a:solidFill>
                <a:latin typeface="Corbel" panose="020B0503020204020204" pitchFamily="34" charset="0"/>
              </a:rPr>
              <a:t>Konšpiračná teória</a:t>
            </a:r>
            <a:endParaRPr lang="cs-CZ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64B0C0-785D-4BDD-8CE5-C697E6B1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Corbel" panose="020B0503020204020204" pitchFamily="34" charset="0"/>
              </a:rPr>
              <a:t>Komplexné rozprávanie</a:t>
            </a:r>
          </a:p>
          <a:p>
            <a:pPr lvl="1"/>
            <a:r>
              <a:rPr lang="sk-SK" dirty="0">
                <a:latin typeface="Corbel" panose="020B0503020204020204" pitchFamily="34" charset="0"/>
              </a:rPr>
              <a:t>Hlavná línia</a:t>
            </a:r>
          </a:p>
          <a:p>
            <a:pPr lvl="1"/>
            <a:r>
              <a:rPr lang="sk-SK" dirty="0">
                <a:latin typeface="Corbel" panose="020B0503020204020204" pitchFamily="34" charset="0"/>
              </a:rPr>
              <a:t>Čiastkové príbehy naviazané na hlavnú líniu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Corbel" panose="020B0503020204020204" pitchFamily="34" charset="0"/>
              </a:rPr>
              <a:t>Odhaľuje tajné sprisahanie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Corbel" panose="020B0503020204020204" pitchFamily="34" charset="0"/>
              </a:rPr>
              <a:t>O aktuálnom dianí, o minulosti, vede, zdravotníctve, ekonomike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Corbel" panose="020B0503020204020204" pitchFamily="34" charset="0"/>
              </a:rPr>
              <a:t>Dôveryhodnosť – práca zo zdrojmi je selektívna a manipulatívna</a:t>
            </a:r>
          </a:p>
          <a:p>
            <a:pPr>
              <a:buFont typeface="Arial" panose="020B0604020202020204" pitchFamily="34" charset="0"/>
              <a:buChar char="•"/>
            </a:pPr>
            <a:endParaRPr lang="sk-SK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AF8C9-A3EC-C344-A8D7-3D1FD64B5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2"/>
                </a:solidFill>
              </a:rPr>
              <a:t>Historické súvislosti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E05148-91CA-447B-27A6-617E2B7A9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Osvietenectvo</a:t>
            </a:r>
            <a:r>
              <a:rPr lang="sk-SK" dirty="0"/>
              <a:t> a Francúzska revolúcia</a:t>
            </a:r>
          </a:p>
          <a:p>
            <a:endParaRPr lang="sk-SK" dirty="0"/>
          </a:p>
          <a:p>
            <a:r>
              <a:rPr lang="sk-SK" dirty="0"/>
              <a:t>Tajné spolky</a:t>
            </a:r>
          </a:p>
          <a:p>
            <a:r>
              <a:rPr lang="sk-SK" dirty="0"/>
              <a:t>Antisemitizmus – Protokoly sionských mudrcov – falzifikáty, viedli k holokaustu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3547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4573C-71A3-CD0D-7AB0-BC0B92965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2"/>
                </a:solidFill>
              </a:rPr>
              <a:t>Témy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662115C-1DA9-FD10-298B-C93659D6A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Domáca a svetová politika</a:t>
            </a:r>
          </a:p>
          <a:p>
            <a:r>
              <a:rPr lang="sk-SK" dirty="0"/>
              <a:t>Dejiny</a:t>
            </a:r>
          </a:p>
          <a:p>
            <a:r>
              <a:rPr lang="sk-SK" dirty="0"/>
              <a:t>Náboženstvo a cirkev</a:t>
            </a:r>
          </a:p>
          <a:p>
            <a:r>
              <a:rPr lang="sk-SK" dirty="0"/>
              <a:t>Medicína a veda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14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92D050"/>
            </a:gs>
            <a:gs pos="3000">
              <a:schemeClr val="accent3">
                <a:lumMod val="75000"/>
              </a:schemeClr>
            </a:gs>
            <a:gs pos="75000">
              <a:schemeClr val="accent3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194E7-85FD-483A-A179-5E1A4896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B764BA-A8EE-4AEF-A727-CF738955C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sz="4000" dirty="0">
                <a:solidFill>
                  <a:schemeClr val="bg1"/>
                </a:solidFill>
                <a:latin typeface="Corbel" panose="020B0503020204020204" pitchFamily="34" charset="0"/>
              </a:rPr>
              <a:t>Aké poznáte fámy, mestské povesti, domnienky, alebo konšpiračné teórie, ktoré sú spojené s dejinami 20. storočia?</a:t>
            </a:r>
            <a:endParaRPr lang="cs-CZ" sz="40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cs-CZ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2742"/>
      </p:ext>
    </p:extLst>
  </p:cSld>
  <p:clrMapOvr>
    <a:masterClrMapping/>
  </p:clrMapOvr>
</p:sld>
</file>

<file path=ppt/theme/theme1.xml><?xml version="1.0" encoding="utf-8"?>
<a:theme xmlns:a="http://schemas.openxmlformats.org/drawingml/2006/main" name="Hĺbka">
  <a:themeElements>
    <a:clrScheme name="Hĺbk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Hĺbka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ĺ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Hĺbka</Template>
  <TotalTime>1002</TotalTime>
  <Words>757</Words>
  <Application>Microsoft Office PowerPoint</Application>
  <PresentationFormat>Širokouhlá</PresentationFormat>
  <Paragraphs>89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4" baseType="lpstr">
      <vt:lpstr>Arial</vt:lpstr>
      <vt:lpstr>Corbel</vt:lpstr>
      <vt:lpstr>Symbol</vt:lpstr>
      <vt:lpstr>Hĺbka</vt:lpstr>
      <vt:lpstr>Žánre súčasnej  prozaickej slovesnosti</vt:lpstr>
      <vt:lpstr>Nie je to pravda, ale mohla by byť...</vt:lpstr>
      <vt:lpstr>Fáma</vt:lpstr>
      <vt:lpstr>Dažďometer</vt:lpstr>
      <vt:lpstr>Prezentácia programu PowerPoint</vt:lpstr>
      <vt:lpstr>Konšpiračná teória</vt:lpstr>
      <vt:lpstr>Historické súvislosti</vt:lpstr>
      <vt:lpstr>Témy</vt:lpstr>
      <vt:lpstr>Prezentácia programu PowerPoint</vt:lpstr>
      <vt:lpstr>Hoaxy, fake news </vt:lpstr>
      <vt:lpstr>Prezentácia programu PowerPoint</vt:lpstr>
      <vt:lpstr>Prezentácia programu PowerPoint</vt:lpstr>
      <vt:lpstr>Prezentácia programu PowerPoint</vt:lpstr>
      <vt:lpstr>QAnon a hry</vt:lpstr>
      <vt:lpstr>Prezentácia programu PowerPoint</vt:lpstr>
      <vt:lpstr>Spontánne nápisy</vt:lpstr>
      <vt:lpstr>Nápisy z folkloristickej perspektívy</vt:lpstr>
      <vt:lpstr>Nápisy na stenách vs. transparenty</vt:lpstr>
      <vt:lpstr>Transparenty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Žánre súčasnej  prozaickej slovesnosti - fámy, konšpiračné teórie, hoaxy, fake news, nápisy</dc:title>
  <dc:creator>Eva Šipöczová</dc:creator>
  <cp:lastModifiedBy>Eva Šipöczová</cp:lastModifiedBy>
  <cp:revision>31</cp:revision>
  <dcterms:created xsi:type="dcterms:W3CDTF">2023-02-28T09:09:13Z</dcterms:created>
  <dcterms:modified xsi:type="dcterms:W3CDTF">2023-03-07T12:05:01Z</dcterms:modified>
</cp:coreProperties>
</file>