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256" r:id="rId3"/>
    <p:sldId id="283" r:id="rId4"/>
    <p:sldId id="278" r:id="rId5"/>
    <p:sldId id="273" r:id="rId6"/>
    <p:sldId id="289" r:id="rId7"/>
    <p:sldId id="260" r:id="rId8"/>
    <p:sldId id="263" r:id="rId9"/>
    <p:sldId id="264" r:id="rId10"/>
    <p:sldId id="270" r:id="rId11"/>
    <p:sldId id="265" r:id="rId12"/>
    <p:sldId id="266" r:id="rId13"/>
    <p:sldId id="268" r:id="rId14"/>
    <p:sldId id="287" r:id="rId15"/>
    <p:sldId id="290" r:id="rId16"/>
    <p:sldId id="28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BE3F-91CE-470C-B194-2D83B06490C8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02C3-850D-4930-8ACF-24F1A4302A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19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1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3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57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05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8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54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12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569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92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4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5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2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1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1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9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0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444ACD-3DC2-433F-9118-076F560229E3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CC3D4CB-063A-497E-BAC8-8A1CACB08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405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577/2019.97880224177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097D0-3BF8-6DEE-F591-19E93B66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Skúšky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AD91F6-73DA-8A55-1AAE-71F13D5D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30. 5.</a:t>
            </a:r>
          </a:p>
          <a:p>
            <a:r>
              <a:rPr lang="sk-SK" dirty="0"/>
              <a:t>13. 6. </a:t>
            </a:r>
          </a:p>
          <a:p>
            <a:r>
              <a:rPr lang="sk-SK" dirty="0"/>
              <a:t>20. 6.</a:t>
            </a:r>
          </a:p>
          <a:p>
            <a:endParaRPr lang="sk-SK" dirty="0"/>
          </a:p>
          <a:p>
            <a:r>
              <a:rPr lang="sk-SK" dirty="0"/>
              <a:t>Vždy od 14.00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32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34F2F-F18C-4E8B-9B83-6D293BA8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D29311-4E7D-4E44-AAA4-6BA85880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Husák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hledí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z Pražského hradu, pod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Hradem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je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nasněženo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sněhu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načůráno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„Husák je čurák.“</a:t>
            </a: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Husák si zavolá STB,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ať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to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ihned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vyšetří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 Za pár dní za ním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přijde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jeden z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příslušníků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STB 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říká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Soudruhu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prezidente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mám pro vás jednu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zprávu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horší než druhou – moč je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Štrougalova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a rukopis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vaší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ženy.“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Muž, 1985, ČR, jar 2013.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2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ED91A-E661-4BAB-A140-EAE05811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priestoru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010FE5-9EE6-43DB-A0E4-91317F10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Na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Václavském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náměstí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r. 1984: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Zítra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jedeme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na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tématický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zájezd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do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Vídně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odjezd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v 8. hod.“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„A v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kolik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hodin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bude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příjezd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?“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Blbce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neberem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!“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Augustín,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nar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. 1973, ČR, jar 2013.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9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3B3DE-7C10-4CED-817E-96F44762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poeitky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70A150-98A9-4EA4-904F-E3AA88B8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Masaryk: „Ty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krávo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mě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už z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těch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ratanovejch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křesel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bolí prdel,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seru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na to dneska,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vole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Čapek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už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taky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musím za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psem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ty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vole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jinak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mi to tam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zechčije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Olga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posere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Masaryk: „Ty máš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čokla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vole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?“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Čapek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píšu vo tom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takovou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píčovinu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pro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fakany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Masaryk: „A kreslí ti to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brácha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?“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Čapek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Bráchu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mrdám,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vole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čokla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snad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ještě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nakreslím,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né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?“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Masaryk: 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Seš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kretén,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vole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...“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Anežka,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nar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. 1985, ČR, poslané cez sociálnu sieť,</a:t>
            </a:r>
          </a:p>
          <a:p>
            <a:pPr marL="0" indent="0" algn="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10. 12. 2013. 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4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60DB7-4765-4511-97D9-363E060D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Minulosť ako reflexia súčasnosti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A307703-AA18-41E5-AA48-D739387F2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64" y="1480392"/>
            <a:ext cx="7582271" cy="4351338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33F85AD-63BA-4E0B-A86B-938649F54FD2}"/>
              </a:ext>
            </a:extLst>
          </p:cNvPr>
          <p:cNvSpPr txBox="1"/>
          <p:nvPr/>
        </p:nvSpPr>
        <p:spPr>
          <a:xfrm>
            <a:off x="2304864" y="5839001"/>
            <a:ext cx="765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</a:rPr>
              <a:t>Záber z videa </a:t>
            </a:r>
            <a:r>
              <a:rPr lang="sk-SK" sz="1600" i="1" dirty="0">
                <a:solidFill>
                  <a:schemeClr val="bg1"/>
                </a:solidFill>
              </a:rPr>
              <a:t>Hitler </a:t>
            </a:r>
            <a:r>
              <a:rPr lang="sk-SK" sz="1600" i="1" dirty="0" err="1">
                <a:solidFill>
                  <a:schemeClr val="bg1"/>
                </a:solidFill>
              </a:rPr>
              <a:t>se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  <a:r>
              <a:rPr lang="sk-SK" sz="1600" i="1" dirty="0" err="1">
                <a:solidFill>
                  <a:schemeClr val="bg1"/>
                </a:solidFill>
              </a:rPr>
              <a:t>dozvěděl</a:t>
            </a:r>
            <a:r>
              <a:rPr lang="sk-SK" sz="1600" i="1" dirty="0">
                <a:solidFill>
                  <a:schemeClr val="bg1"/>
                </a:solidFill>
              </a:rPr>
              <a:t> o </a:t>
            </a:r>
            <a:r>
              <a:rPr lang="sk-SK" sz="1600" i="1" dirty="0" err="1">
                <a:solidFill>
                  <a:schemeClr val="bg1"/>
                </a:solidFill>
              </a:rPr>
              <a:t>dalších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  <a:r>
              <a:rPr lang="sk-SK" sz="1600" i="1" dirty="0" err="1">
                <a:solidFill>
                  <a:schemeClr val="bg1"/>
                </a:solidFill>
              </a:rPr>
              <a:t>problémech</a:t>
            </a:r>
            <a:r>
              <a:rPr lang="sk-SK" sz="1600" i="1" dirty="0">
                <a:solidFill>
                  <a:schemeClr val="bg1"/>
                </a:solidFill>
              </a:rPr>
              <a:t> s </a:t>
            </a:r>
            <a:r>
              <a:rPr lang="sk-SK" sz="1600" i="1" dirty="0" err="1">
                <a:solidFill>
                  <a:schemeClr val="bg1"/>
                </a:solidFill>
              </a:rPr>
              <a:t>tunelem</a:t>
            </a:r>
            <a:r>
              <a:rPr lang="sk-SK" sz="1600" i="1" dirty="0">
                <a:solidFill>
                  <a:schemeClr val="bg1"/>
                </a:solidFill>
              </a:rPr>
              <a:t> Blanka</a:t>
            </a:r>
            <a:r>
              <a:rPr lang="sk-SK" sz="1600" dirty="0">
                <a:solidFill>
                  <a:schemeClr val="bg1"/>
                </a:solidFill>
              </a:rPr>
              <a:t>. </a:t>
            </a:r>
            <a:r>
              <a:rPr lang="sk-SK" sz="1600" dirty="0" err="1">
                <a:solidFill>
                  <a:schemeClr val="bg1"/>
                </a:solidFill>
              </a:rPr>
              <a:t>Kanáln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Swarleyccxr</a:t>
            </a:r>
            <a:r>
              <a:rPr lang="sk-SK" sz="1600" dirty="0">
                <a:solidFill>
                  <a:schemeClr val="bg1"/>
                </a:solidFill>
              </a:rPr>
              <a:t> na Youtube.com, 9. 3. 2015. Dostupné z: https://www.youtube.com/watch?v=z4J_YIInjnU, cit. 8. 9. 2015.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</a:rPr>
              <a:t> 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B3E71-2846-6416-5C5E-7F2FAA10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Autobiografické príbehy, minulosť a slovesnosť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080969-CBE2-3DC4-732E-5B5B8352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Kognitívna psychológia</a:t>
            </a: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Interpretácia udalostí na základe tradície (poznania)</a:t>
            </a: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BAHNA,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Vladimír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.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Nadprirodzené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skúsenosti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a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naratívna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myseľ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: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sociálna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nákazlivosť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spomienok</a:t>
            </a:r>
            <a:r>
              <a:rPr lang="en-GB" sz="2000" b="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. 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Bratislava :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Ústav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etnológie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a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sociálnej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antropológie</a:t>
            </a:r>
            <a:r>
              <a:rPr lang="sk-SK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Veda, 2019. 207 s. </a:t>
            </a:r>
            <a:endParaRPr lang="sk-SK" sz="2000" b="0" i="0" dirty="0">
              <a:solidFill>
                <a:schemeClr val="tx1">
                  <a:lumMod val="95000"/>
                </a:schemeClr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Dostupné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na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: </a:t>
            </a:r>
            <a:r>
              <a:rPr lang="en-GB" sz="20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https://doi.org/10.31577/2019.9788022417754</a:t>
            </a: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sk-SK" sz="2000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B0839-0025-0B39-2682-1A87213B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Záverečné testy</a:t>
            </a:r>
            <a:endParaRPr lang="en-GB" dirty="0"/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2BB563BB-6EA9-ABDF-471D-D1CE6CAA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Súčasná prozaická slovesnosť a prečo je predmetom folkloristického výskumu?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Charakteristika základných žánrov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Ako ich nástup súvisí s priemyselnou revolúciou a modernou.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funkcie, slovesnosť ako súčasť komunikácie, o čom vypovedajú (čo sa v nich odráža), identita...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Vývoj záujmu o súčasné žánre v ČR po roku 1945/8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Vplyv režimu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Témy, žánre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Ekologická metóda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Pamäť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vs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. história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komunikatívna a kultúrna pamäť (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Assman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)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Sirovátka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 a štylizácia folklóru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Teórie superiority/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inferiority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relaxácie,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Inkongruenci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Zosmiešňovanie moci v minulosti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archetyp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trickster</a:t>
            </a:r>
            <a:endParaRPr lang="sk-SK" sz="1800" dirty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Čo je internetový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mém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techniky tvorby, rozdiel medzi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meme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viral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vývoj záujmu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Web 2.0 a jeho vplyv na online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folklore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Participatívna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 kultúra</a:t>
            </a:r>
            <a:br>
              <a:rPr lang="sk-SK" sz="18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online a 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offline</a:t>
            </a:r>
            <a:endParaRPr lang="en-GB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Bogatyrev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Jakobson</a:t>
            </a:r>
            <a:r>
              <a:rPr lang="sk-SK" sz="1800" dirty="0"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Dundes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Halbwachs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Vansina</a:t>
            </a:r>
            <a:r>
              <a:rPr lang="sk-SK" sz="1800" dirty="0"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Bergson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1800" dirty="0" err="1">
                <a:effectLst/>
                <a:latin typeface="+mj-lt"/>
                <a:ea typeface="Calibri" panose="020F0502020204030204" pitchFamily="34" charset="0"/>
              </a:rPr>
              <a:t>Shifman</a:t>
            </a:r>
            <a:endParaRPr lang="sk-SK" sz="18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711F3-5DAB-21B1-FD67-A5DCA4F2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CF37A6-5690-1F98-83F8-FD01DB2C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Max 20 bodov (cca 15 otázok)</a:t>
            </a:r>
            <a:endParaRPr lang="sk-SK" sz="2400" dirty="0"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A: 20-19</a:t>
            </a:r>
            <a:endParaRPr lang="sk-SK" sz="2400" dirty="0"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B: 18-17</a:t>
            </a:r>
            <a:endParaRPr lang="sk-SK" sz="2400" dirty="0"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C: 16-14</a:t>
            </a:r>
            <a:endParaRPr lang="sk-SK" sz="2400" dirty="0"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D: 14-12</a:t>
            </a:r>
            <a:endParaRPr lang="sk-SK" sz="2400" dirty="0"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E: 11-10 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94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E361D-3844-4462-A92A-B42D77AF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C4CC37D-F608-4569-9490-2FEF3A79C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18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0127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C62C8-4457-4EB5-B1DE-57F83838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029" y="2302162"/>
            <a:ext cx="9144000" cy="1641490"/>
          </a:xfrm>
        </p:spPr>
        <p:txBody>
          <a:bodyPr>
            <a:noAutofit/>
          </a:bodyPr>
          <a:lstStyle/>
          <a:p>
            <a:r>
              <a:rPr lang="sk-SK" sz="6600" dirty="0">
                <a:solidFill>
                  <a:schemeClr val="tx1">
                    <a:lumMod val="95000"/>
                  </a:schemeClr>
                </a:solidFill>
              </a:rPr>
              <a:t>Naratívna kultúra </a:t>
            </a:r>
            <a:br>
              <a:rPr lang="sk-SK" sz="6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sk-SK" sz="6600" dirty="0">
                <a:solidFill>
                  <a:schemeClr val="tx1">
                    <a:lumMod val="95000"/>
                  </a:schemeClr>
                </a:solidFill>
              </a:rPr>
              <a:t>a kolektívna pamäť</a:t>
            </a:r>
            <a:br>
              <a:rPr lang="sk-SK" sz="6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sk-SK" sz="6600" dirty="0">
                <a:solidFill>
                  <a:schemeClr val="tx1">
                    <a:lumMod val="95000"/>
                  </a:schemeClr>
                </a:solidFill>
              </a:rPr>
              <a:t>II</a:t>
            </a:r>
            <a:endParaRPr lang="cs-CZ" sz="6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9FB66C-3AB5-4253-8B94-340F5D16F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4029" y="4258655"/>
            <a:ext cx="9144000" cy="1655762"/>
          </a:xfrm>
        </p:spPr>
        <p:txBody>
          <a:bodyPr/>
          <a:lstStyle/>
          <a:p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Narativní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kultura</a:t>
            </a:r>
            <a:endParaRPr lang="sk-SK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9. 5. 2023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A76EE-3189-3409-E484-D426D8A5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Mýtus o pôvode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E908D6-D88F-DB93-32AC-9DD1BDAA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 sme?</a:t>
            </a:r>
          </a:p>
          <a:p>
            <a:r>
              <a:rPr lang="sk-SK" dirty="0"/>
              <a:t>Odkiaľ pochádzame?</a:t>
            </a:r>
          </a:p>
          <a:p>
            <a:r>
              <a:rPr lang="sk-SK" dirty="0"/>
              <a:t>Akí sme?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82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8B513-38B9-4316-B5EC-EDD13C32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Mýtizácia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18BB2-AD79-4B4E-BF9B-731136D37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Mircea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Eliade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(1907 – 1986):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Mýtus o 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večném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návratu. Archetypy a 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opakování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Praha: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Oikúmené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, 1993.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8A227B34-07B6-C9E4-C7DF-4C05F7963033}"/>
              </a:ext>
            </a:extLst>
          </p:cNvPr>
          <p:cNvSpPr txBox="1">
            <a:spLocks/>
          </p:cNvSpPr>
          <p:nvPr/>
        </p:nvSpPr>
        <p:spPr>
          <a:xfrm>
            <a:off x="1896893" y="2945589"/>
            <a:ext cx="7537315" cy="354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Zvláštny pôvod hrdinu</a:t>
            </a:r>
          </a:p>
          <a:p>
            <a:r>
              <a:rPr lang="sk-SK" dirty="0"/>
              <a:t>Dieťa so zvláštnymi schopnosťami</a:t>
            </a:r>
          </a:p>
          <a:p>
            <a:r>
              <a:rPr lang="sk-SK" dirty="0"/>
              <a:t>Nepriateľskí/neschopnejší bratia</a:t>
            </a:r>
          </a:p>
          <a:p>
            <a:r>
              <a:rPr lang="sk-SK" dirty="0"/>
              <a:t>Hrdinský boj</a:t>
            </a:r>
          </a:p>
          <a:p>
            <a:r>
              <a:rPr lang="sk-SK" dirty="0"/>
              <a:t>Predvídanie smrti hrdinu</a:t>
            </a:r>
          </a:p>
          <a:p>
            <a:r>
              <a:rPr lang="sk-SK" dirty="0"/>
              <a:t>Smrť</a:t>
            </a:r>
          </a:p>
          <a:p>
            <a:r>
              <a:rPr lang="sk-SK" dirty="0"/>
              <a:t>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5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F22BA-5DFC-4A90-BDAD-9A4BAAB6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9C2D5-A360-44CA-B138-1040848B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012"/>
            <a:ext cx="10515600" cy="507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1">
                    <a:lumMod val="95000"/>
                  </a:schemeClr>
                </a:solidFill>
              </a:rPr>
              <a:t>Povídá se, že matka T. G. M. byla služkou na statku v rodině Nathana </a:t>
            </a:r>
            <a:r>
              <a:rPr lang="cs-CZ" i="1" dirty="0" err="1">
                <a:solidFill>
                  <a:schemeClr val="tx1">
                    <a:lumMod val="95000"/>
                  </a:schemeClr>
                </a:solidFill>
              </a:rPr>
              <a:t>Redlicha</a:t>
            </a:r>
            <a:r>
              <a:rPr lang="cs-CZ" i="1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[měla] </a:t>
            </a:r>
            <a:r>
              <a:rPr lang="cs-CZ" i="1" dirty="0">
                <a:solidFill>
                  <a:schemeClr val="tx1">
                    <a:lumMod val="95000"/>
                  </a:schemeClr>
                </a:solidFill>
              </a:rPr>
              <a:t>čekat T. G. M. s Františkem Josefem I., ale aby se věc ututlala, byl ji přikázán sňatek s Josefem </a:t>
            </a:r>
            <a:r>
              <a:rPr lang="cs-CZ" i="1" dirty="0" err="1">
                <a:solidFill>
                  <a:schemeClr val="tx1">
                    <a:lumMod val="95000"/>
                  </a:schemeClr>
                </a:solidFill>
              </a:rPr>
              <a:t>Maszárikem</a:t>
            </a:r>
            <a:r>
              <a:rPr lang="cs-CZ" i="1" dirty="0">
                <a:solidFill>
                  <a:schemeClr val="tx1">
                    <a:lumMod val="95000"/>
                  </a:schemeClr>
                </a:solidFill>
              </a:rPr>
              <a:t>. Říká se, že díky svému původu měl vždy určité výhody, např. v době studií na gymnáziu ve Vídni, měl rozepři s několika profesory a záhy byl z gymnázia vyloučen. Ale na přímluvu někoho z vyšších míst byl vzat zpátky, což bylo v té době neobvyklé a navíc u člověka pocházející z chudých poměrů nemyslitelné. Slyšela jsem, že když se podíváte na fotku </a:t>
            </a:r>
            <a:r>
              <a:rPr lang="pl-PL" i="1" dirty="0">
                <a:solidFill>
                  <a:schemeClr val="tx1">
                    <a:lumMod val="95000"/>
                  </a:schemeClr>
                </a:solidFill>
              </a:rPr>
              <a:t>T. G. M. na koni a na fotku Františka Josefa I. na koni, je zde patrné stejné </a:t>
            </a:r>
            <a:r>
              <a:rPr lang="es-ES" i="1" dirty="0">
                <a:solidFill>
                  <a:schemeClr val="tx1">
                    <a:lumMod val="95000"/>
                  </a:schemeClr>
                </a:solidFill>
              </a:rPr>
              <a:t>držení těla, pohled a vizáže.</a:t>
            </a:r>
            <a:endParaRPr lang="sk-SK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</a:rPr>
              <a:t>Klára, 35–40 rokov, ČR, jar 2013.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DF510-DF8D-9110-4433-A00EAE86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7FE7FB-C019-D954-89EC-15254B82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objekt pre obsah 8" descr="Obrázok, na ktorom je exteriér, budova, ľudská tvár, strom&#10;&#10;Automaticky generovaný popis">
            <a:extLst>
              <a:ext uri="{FF2B5EF4-FFF2-40B4-BE49-F238E27FC236}">
                <a16:creationId xmlns:a16="http://schemas.microsoft.com/office/drawing/2014/main" id="{2C71EF72-7C91-B82F-77D8-2BB857A0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30251" r="26895" b="11177"/>
          <a:stretch/>
        </p:blipFill>
        <p:spPr>
          <a:xfrm>
            <a:off x="3279842" y="1157689"/>
            <a:ext cx="5632315" cy="50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5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1430-9143-4FF3-BEC1-D9EAD669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Štylizácia minulosti v slovesnosti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64922-DF8F-418C-822A-EF9C2096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Oldřich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Sirovátka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Dějiny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lidové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podání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(1971, 2002)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času</a:t>
            </a:r>
          </a:p>
          <a:p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témy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charakteru postáv</a:t>
            </a: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š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priestoru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š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poetiky</a:t>
            </a:r>
          </a:p>
          <a:p>
            <a:pPr>
              <a:buFont typeface="Symbol" panose="05050102010706020507" pitchFamily="18" charset="2"/>
              <a:buChar char="-"/>
            </a:pPr>
            <a:endParaRPr lang="sk-SK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sk-SK" sz="19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Sirovátka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Oldřich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Dějiny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 a 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lidové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podání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. In: Pospíšilová, Jana – 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Hlôšková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, Hana (</a:t>
            </a:r>
            <a:r>
              <a:rPr lang="sk-SK" sz="1900" dirty="0" err="1">
                <a:solidFill>
                  <a:schemeClr val="tx1">
                    <a:lumMod val="95000"/>
                  </a:schemeClr>
                </a:solidFill>
              </a:rPr>
              <a:t>eds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.): </a:t>
            </a:r>
            <a:r>
              <a:rPr lang="sk-SK" sz="1900" i="1" dirty="0">
                <a:solidFill>
                  <a:schemeClr val="tx1">
                    <a:lumMod val="95000"/>
                  </a:schemeClr>
                </a:solidFill>
              </a:rPr>
              <a:t>Folkloristické </a:t>
            </a:r>
            <a:r>
              <a:rPr lang="sk-SK" sz="1900" i="1" dirty="0" err="1">
                <a:solidFill>
                  <a:schemeClr val="tx1">
                    <a:lumMod val="95000"/>
                  </a:schemeClr>
                </a:solidFill>
              </a:rPr>
              <a:t>studie</a:t>
            </a:r>
            <a:r>
              <a:rPr lang="sk-SK" sz="19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sk-SK" sz="1900" dirty="0">
                <a:solidFill>
                  <a:schemeClr val="tx1">
                    <a:lumMod val="95000"/>
                  </a:schemeClr>
                </a:solidFill>
              </a:rPr>
              <a:t> Brno: Etnologický ústav AV ČR, 2002, s. 91–104.</a:t>
            </a:r>
            <a:endParaRPr lang="cs-CZ" sz="19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96261-6DFB-4F61-A573-F4EFC67D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času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D596F-7B1D-4723-B4A6-818C814D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52602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Po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odpykání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určitých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trestů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v očistci,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přešli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3 naši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presidenti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highlight>
                  <a:srgbClr val="000080"/>
                </a:highlight>
              </a:rPr>
              <a:t>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do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nebe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, ale sv.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Petr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si je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chtěl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ještě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prověřit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mají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-li na nebeskou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blaženost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již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 nárok. 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A tak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ptal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prvního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Beneše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: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Pověz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presidente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kolikrát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si ten český národ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podvedl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?“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„No,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jestli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do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bylo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2 x nebo 3x, ale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ne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víc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jak 5 x,“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přiznal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Beneš.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„Tak, než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tě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pustím do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nebe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musíš za pokání 2 x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oběhnout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tam tu nebeskou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louku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Pak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přišel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na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řadu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Gottwald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  <a:highlight>
                <a:srgbClr val="000080"/>
              </a:highlight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„A tak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kolik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podvodů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na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národě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jsi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spáchal ty?“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ptal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ho sv.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Petr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Víš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sv.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Petře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my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komunisté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to máme v programu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hodně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slibovat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ale 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plnění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již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nestarat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a tak je možné,“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vymlouval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Gottwald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„že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jsem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20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slibů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nesplnil.“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„No, to už je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dost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velký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přestupek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tak za trest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oběhneš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15 x nebeskou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louku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Sv.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Petr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ohlédl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po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highlight>
                  <a:srgbClr val="000080"/>
                </a:highlight>
              </a:rPr>
              <a:t>Zápotockém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a ten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utíká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od nebeské brány.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Počkej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hned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na tebe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přijde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řada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,“ volá na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něho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sv.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Petr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vrátím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,“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hlásí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Zápotocký, „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si jen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jdu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 pro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motocykl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</a:rPr>
              <a:t>.“</a:t>
            </a:r>
            <a:endParaRPr lang="cs-CZ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 algn="r">
              <a:buNone/>
            </a:pP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Pičvar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, Šándor, archív Etnologického ústavu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Akademie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</a:rPr>
              <a:t>věd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České republiky, pobočka Brno. 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5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82FD-E15E-457C-87D8-E9512EF1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štylizácia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charakteru postáv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31FA15-45E2-444E-A661-D14DDD37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Milouš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Jakeš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chodí po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Hradě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celej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nasranej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kope do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všeho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říká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„Ten Husák si za sebou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tahá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kačenku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.“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Poradci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mu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říkají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že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pan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Husák už má na to v tomto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věku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právo, že už je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docela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starý.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Jakeš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říká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: „No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ne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, ta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</a:rPr>
              <a:t>kačenka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</a:rPr>
              <a:t> je moje!“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Muž, ČR, jar 2014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30897"/>
      </p:ext>
    </p:extLst>
  </p:cSld>
  <p:clrMapOvr>
    <a:masterClrMapping/>
  </p:clrMapOvr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ĺ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Hĺbka</Template>
  <TotalTime>2277</TotalTime>
  <Words>1141</Words>
  <Application>Microsoft Office PowerPoint</Application>
  <PresentationFormat>Širokouhlá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Symbol</vt:lpstr>
      <vt:lpstr>Hĺbka</vt:lpstr>
      <vt:lpstr>Skúšky</vt:lpstr>
      <vt:lpstr>Naratívna kultúra  a kolektívna pamäť II</vt:lpstr>
      <vt:lpstr>Mýtus o pôvode</vt:lpstr>
      <vt:lpstr>Mýtizácia</vt:lpstr>
      <vt:lpstr>Prezentácia programu PowerPoint</vt:lpstr>
      <vt:lpstr>Prezentácia programu PowerPoint</vt:lpstr>
      <vt:lpstr>Štylizácia minulosti v slovesnosti</vt:lpstr>
      <vt:lpstr>štylizácia času</vt:lpstr>
      <vt:lpstr>štylizácia charakteru postáv</vt:lpstr>
      <vt:lpstr>štylizácia témy</vt:lpstr>
      <vt:lpstr>štylizácia priestoru</vt:lpstr>
      <vt:lpstr>štylizácia poeitky</vt:lpstr>
      <vt:lpstr>Minulosť ako reflexia súčasnosti</vt:lpstr>
      <vt:lpstr>Autobiografické príbehy, minulosť a slovesnosť</vt:lpstr>
      <vt:lpstr>Záverečné testy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Súčasná prozaická slovesnosť a dejiny</dc:title>
  <dc:creator>Eva Šipöczová</dc:creator>
  <cp:lastModifiedBy>Eva Šipöczová</cp:lastModifiedBy>
  <cp:revision>65</cp:revision>
  <dcterms:created xsi:type="dcterms:W3CDTF">2020-11-02T09:44:54Z</dcterms:created>
  <dcterms:modified xsi:type="dcterms:W3CDTF">2023-05-24T14:10:54Z</dcterms:modified>
</cp:coreProperties>
</file>