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2" r:id="rId4"/>
    <p:sldId id="278" r:id="rId5"/>
    <p:sldId id="280" r:id="rId6"/>
    <p:sldId id="273" r:id="rId7"/>
    <p:sldId id="279" r:id="rId8"/>
    <p:sldId id="258" r:id="rId9"/>
    <p:sldId id="259" r:id="rId10"/>
    <p:sldId id="284" r:id="rId11"/>
    <p:sldId id="268" r:id="rId12"/>
    <p:sldId id="267" r:id="rId13"/>
    <p:sldId id="262" r:id="rId14"/>
    <p:sldId id="263" r:id="rId15"/>
    <p:sldId id="264" r:id="rId16"/>
    <p:sldId id="261" r:id="rId17"/>
    <p:sldId id="269" r:id="rId18"/>
    <p:sldId id="283" r:id="rId19"/>
    <p:sldId id="282" r:id="rId20"/>
    <p:sldId id="265" r:id="rId21"/>
    <p:sldId id="281" r:id="rId22"/>
    <p:sldId id="266" r:id="rId23"/>
    <p:sldId id="271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637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65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8303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845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351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7427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881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7126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135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264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361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427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246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418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161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191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92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C61E49B-0879-466C-B758-6D6F4D320E95}" type="datetimeFigureOut">
              <a:rPr lang="sk-SK" smtClean="0"/>
              <a:t>12. 4. 2023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AAEDB8F-B09F-40AC-917C-1F0805B344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4023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decookery.com/macabre/gallery3/macbr90.ht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agazin.aktualne.cz/televize/zdegenerovane-zivly-se-raduji-ceska-soda-se-vraci/r~i:article:623314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TewyLWcX8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91FEC-0D02-4E9A-9B2C-2F3ECC712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858964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Komika </a:t>
            </a:r>
            <a:r>
              <a:rPr lang="sk-SK" sz="8800" b="1" dirty="0"/>
              <a:t>//</a:t>
            </a:r>
            <a:br>
              <a:rPr lang="sk-SK" sz="8800" b="1" dirty="0"/>
            </a:br>
            <a:r>
              <a:rPr lang="sk-SK" sz="4800" b="1" dirty="0"/>
              <a:t>Komika a moc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53BF8C-AE9A-4BAD-8ABB-8E861D506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1885030"/>
            <a:ext cx="9144000" cy="754025"/>
          </a:xfrm>
        </p:spPr>
        <p:txBody>
          <a:bodyPr>
            <a:normAutofit fontScale="70000" lnSpcReduction="20000"/>
          </a:bodyPr>
          <a:lstStyle/>
          <a:p>
            <a:r>
              <a:rPr lang="sk-SK" dirty="0" err="1"/>
              <a:t>Narativní</a:t>
            </a:r>
            <a:r>
              <a:rPr lang="sk-SK" dirty="0"/>
              <a:t> </a:t>
            </a:r>
            <a:r>
              <a:rPr lang="sk-SK" dirty="0" err="1"/>
              <a:t>kultura</a:t>
            </a:r>
            <a:endParaRPr lang="sk-SK" dirty="0"/>
          </a:p>
          <a:p>
            <a:r>
              <a:rPr lang="sk-SK" dirty="0"/>
              <a:t>3. 4. 2023</a:t>
            </a:r>
          </a:p>
        </p:txBody>
      </p:sp>
    </p:spTree>
    <p:extLst>
      <p:ext uri="{BB962C8B-B14F-4D97-AF65-F5344CB8AC3E}">
        <p14:creationId xmlns:p14="http://schemas.microsoft.com/office/powerpoint/2010/main" val="151464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F4164-3CEC-63B0-FC99-8FF11E5B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Stredovek a ranný novovek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F85DCA-6980-F532-F542-8F7B72782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40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A1E01-A919-470C-886C-D917C2EC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630" y="365125"/>
            <a:ext cx="6947170" cy="1356671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Smiechová</a:t>
            </a:r>
            <a:r>
              <a:rPr lang="sk-SK" dirty="0"/>
              <a:t> a karnevalová kultúra</a:t>
            </a:r>
          </a:p>
        </p:txBody>
      </p:sp>
      <p:pic>
        <p:nvPicPr>
          <p:cNvPr id="4" name="Zástupný obsah 3" descr="Obsah obrázku text, rámeček obrázku, kámen&#10;&#10;Popis byl vytvořen automaticky">
            <a:extLst>
              <a:ext uri="{FF2B5EF4-FFF2-40B4-BE49-F238E27FC236}">
                <a16:creationId xmlns:a16="http://schemas.microsoft.com/office/drawing/2014/main" id="{6D086277-A043-44FB-8899-AE623078F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392" r="3004" b="9511"/>
          <a:stretch/>
        </p:blipFill>
        <p:spPr>
          <a:xfrm rot="5400000">
            <a:off x="-1383910" y="1388474"/>
            <a:ext cx="6853436" cy="408561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2B2226B-F735-4481-A1F4-77CDF56142F3}"/>
              </a:ext>
            </a:extLst>
          </p:cNvPr>
          <p:cNvSpPr txBox="1"/>
          <p:nvPr/>
        </p:nvSpPr>
        <p:spPr>
          <a:xfrm>
            <a:off x="4085617" y="6169709"/>
            <a:ext cx="726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Bachtin</a:t>
            </a:r>
            <a:r>
              <a:rPr lang="sk-SK" sz="1800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sk-SK" sz="1800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Michail</a:t>
            </a:r>
            <a:r>
              <a:rPr lang="sk-SK" sz="1800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k-SK" sz="1800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Michajlovič</a:t>
            </a:r>
            <a:r>
              <a:rPr lang="sk-SK" sz="1800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sk-SK" sz="1800" i="1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François</a:t>
            </a:r>
            <a:r>
              <a:rPr lang="sk-SK" sz="1800" i="1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k-SK" sz="1800" i="1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Rabelais</a:t>
            </a:r>
            <a:r>
              <a:rPr lang="sk-SK" sz="1800" i="1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sk-SK" sz="1800" i="1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lidová</a:t>
            </a:r>
            <a:r>
              <a:rPr lang="sk-SK" sz="1800" i="1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k-SK" sz="1800" i="1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kultura</a:t>
            </a:r>
            <a:r>
              <a:rPr lang="sk-SK" sz="1800" i="1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k-SK" sz="1800" i="1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středověku</a:t>
            </a:r>
            <a:r>
              <a:rPr lang="sk-SK" sz="1800" i="1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sk-SK" sz="1800" i="1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renesance</a:t>
            </a:r>
            <a:r>
              <a:rPr lang="sk-SK" sz="1800" i="1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sk-SK" sz="1800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Praha: </a:t>
            </a:r>
            <a:r>
              <a:rPr lang="sk-SK" sz="1800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Argo</a:t>
            </a:r>
            <a:r>
              <a:rPr lang="sk-SK" sz="1800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, 2007</a:t>
            </a:r>
            <a:endParaRPr lang="sk-SK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5AFEFBD-A3DC-AC65-0AEB-AE6C9975082B}"/>
              </a:ext>
            </a:extLst>
          </p:cNvPr>
          <p:cNvSpPr txBox="1"/>
          <p:nvPr/>
        </p:nvSpPr>
        <p:spPr>
          <a:xfrm>
            <a:off x="4406629" y="2071991"/>
            <a:ext cx="72681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Bachtin</a:t>
            </a:r>
            <a:r>
              <a:rPr lang="sk-SK" sz="2400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sk-SK" sz="2400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Michail</a:t>
            </a:r>
            <a:r>
              <a:rPr lang="sk-SK" sz="2400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k-SK" sz="2400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Michajlovič</a:t>
            </a:r>
            <a:r>
              <a:rPr lang="sk-SK" sz="2400" dirty="0">
                <a:solidFill>
                  <a:schemeClr val="tx1">
                    <a:lumMod val="95000"/>
                  </a:schemeClr>
                </a:solidFill>
                <a:ea typeface="Calibri" panose="020F0502020204030204" pitchFamily="34" charset="0"/>
              </a:rPr>
              <a:t> -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François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Rabelais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lidová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kultura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středověku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renesance</a:t>
            </a:r>
            <a:endParaRPr lang="sk-SK" sz="2400" i="1" dirty="0">
              <a:solidFill>
                <a:schemeClr val="tx1">
                  <a:lumMod val="9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Analýza diel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Gargantua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a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Pantagruel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40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od </a:t>
            </a:r>
            <a:r>
              <a:rPr lang="sk-SK" sz="2400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François</a:t>
            </a:r>
            <a:r>
              <a:rPr lang="sk-SK" sz="240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400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Rabelaisa</a:t>
            </a:r>
            <a:endParaRPr lang="sk-SK" sz="2400" dirty="0">
              <a:solidFill>
                <a:schemeClr val="tx1">
                  <a:lumMod val="95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err="1">
                <a:solidFill>
                  <a:schemeClr val="tx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Smiechová</a:t>
            </a: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 a karnevalová kultúra stredoveku a ranného novoveku</a:t>
            </a:r>
            <a:endParaRPr lang="sk-SK" sz="2400" dirty="0">
              <a:solidFill>
                <a:schemeClr val="tx1">
                  <a:lumMod val="95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994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AB1613-0B70-440F-9589-22919759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446" y="365126"/>
            <a:ext cx="6976353" cy="1317760"/>
          </a:xfrm>
        </p:spPr>
        <p:txBody>
          <a:bodyPr/>
          <a:lstStyle/>
          <a:p>
            <a:r>
              <a:rPr lang="sk-SK" dirty="0"/>
              <a:t>Karikatúra a groteska</a:t>
            </a:r>
          </a:p>
        </p:txBody>
      </p:sp>
      <p:pic>
        <p:nvPicPr>
          <p:cNvPr id="5" name="Zástupný obsah 4" descr="Obsah obrázku text, kniha&#10;&#10;Popis byl vytvořen automaticky">
            <a:extLst>
              <a:ext uri="{FF2B5EF4-FFF2-40B4-BE49-F238E27FC236}">
                <a16:creationId xmlns:a16="http://schemas.microsoft.com/office/drawing/2014/main" id="{633BFAC4-6DDF-45B8-A8F3-81A43FE75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631659" cy="607978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59A50CC-BF6C-4DCF-BFCA-E2C3AFFA5AC2}"/>
              </a:ext>
            </a:extLst>
          </p:cNvPr>
          <p:cNvSpPr txBox="1"/>
          <p:nvPr/>
        </p:nvSpPr>
        <p:spPr>
          <a:xfrm>
            <a:off x="74912" y="6272088"/>
            <a:ext cx="8076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Ego </a:t>
            </a:r>
            <a:r>
              <a:rPr lang="sk-SK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sum</a:t>
            </a:r>
            <a:r>
              <a:rPr lang="sk-SK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Papa</a:t>
            </a:r>
            <a:r>
              <a:rPr lang="sk-SK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(Ja som pápež). Ilustrácia </a:t>
            </a:r>
            <a:r>
              <a:rPr lang="sk-SK" sz="1400" dirty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sk-SK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reformného letáku proti pápežovi Alexandrovi VI. Paríž, neskoré 15. storočie. Dostupné z: </a:t>
            </a:r>
            <a:r>
              <a:rPr lang="sk-SK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http://www.godecookery.com/macabre/gallery3/macbr90.htm</a:t>
            </a:r>
            <a:r>
              <a:rPr lang="sk-SK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cit. 10. 12. 2015.</a:t>
            </a:r>
            <a:endParaRPr lang="cs-CZ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1400" dirty="0">
              <a:cs typeface="Times New Roman" panose="02020603050405020304" pitchFamily="18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05AFCD5D-BC6C-6D5C-CEC1-C140EC577D6F}"/>
              </a:ext>
            </a:extLst>
          </p:cNvPr>
          <p:cNvSpPr txBox="1"/>
          <p:nvPr/>
        </p:nvSpPr>
        <p:spPr>
          <a:xfrm>
            <a:off x="4503906" y="1896894"/>
            <a:ext cx="72762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Umberto</a:t>
            </a:r>
            <a:r>
              <a:rPr lang="sk-SK" sz="280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800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Eco</a:t>
            </a:r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+mj-lt"/>
                <a:ea typeface="Calibri" panose="020F0502020204030204" pitchFamily="34" charset="0"/>
              </a:rPr>
              <a:t> (1932- 2016)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Dějiny</a:t>
            </a:r>
            <a:r>
              <a:rPr lang="sk-SK" sz="28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ošklivosti </a:t>
            </a:r>
            <a:r>
              <a:rPr lang="sk-SK" sz="280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(2007)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„[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Ošklivost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]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převrací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vznešenost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v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nízké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hezké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v odpudivé,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absolutní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krásu v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karikaturu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v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niž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se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důstojnost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mění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v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nadměrný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patos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z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půvabu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se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stává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koketerie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Karikatura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tedy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představuje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vrchol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ve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ztvárnění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ošklivosti, a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právě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proto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že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se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určitým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způsobem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promítne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do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pozitivního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obrazu,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který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pokřiví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prochází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v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komičnost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. […] Beztvaré a chybné,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vulgární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a odporné tím, že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se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samo zničí,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může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vytvořit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zdánlivě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nemožnou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skutečnost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a tím i komickou </a:t>
            </a:r>
            <a:r>
              <a:rPr lang="sk-SK" sz="20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situaci</a:t>
            </a:r>
            <a:r>
              <a:rPr lang="sk-SK" sz="20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.“</a:t>
            </a:r>
          </a:p>
          <a:p>
            <a:r>
              <a:rPr lang="en-GB" sz="2000" dirty="0"/>
              <a:t>(Rosenkranz </a:t>
            </a:r>
            <a:r>
              <a:rPr lang="en-GB" sz="2000" dirty="0" err="1"/>
              <a:t>podľa</a:t>
            </a:r>
            <a:r>
              <a:rPr lang="en-GB" sz="2000"/>
              <a:t> Eco 2015: 154)</a:t>
            </a:r>
            <a:r>
              <a:rPr lang="sk-SK" sz="2000" i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GB" sz="3200" i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46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11418-9DAA-4F37-B68D-BD2475DF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Ľudové prostredie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49BF80-98DA-4E13-BEF6-2C21F1601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Kratochvíľne piesne</a:t>
            </a:r>
          </a:p>
          <a:p>
            <a:r>
              <a:rPr lang="sk-SK" dirty="0"/>
              <a:t>Parodické texty (</a:t>
            </a:r>
            <a:r>
              <a:rPr lang="sk-SK" dirty="0" err="1"/>
              <a:t>Frantové</a:t>
            </a:r>
            <a:r>
              <a:rPr lang="sk-SK" dirty="0"/>
              <a:t> práva)</a:t>
            </a:r>
          </a:p>
          <a:p>
            <a:r>
              <a:rPr lang="sk-SK" dirty="0"/>
              <a:t>Ľudové piesne</a:t>
            </a:r>
          </a:p>
          <a:p>
            <a:r>
              <a:rPr lang="sk-SK" dirty="0"/>
              <a:t>Rozprávky – Hlúpy Jano</a:t>
            </a:r>
          </a:p>
          <a:p>
            <a:r>
              <a:rPr lang="sk-SK" dirty="0"/>
              <a:t>Kocúrkovské príbehy</a:t>
            </a:r>
          </a:p>
          <a:p>
            <a:r>
              <a:rPr lang="sk-SK" dirty="0"/>
              <a:t>Zvyky, rituál, obrad (</a:t>
            </a:r>
            <a:r>
              <a:rPr lang="sk-SK" dirty="0" err="1"/>
              <a:t>masopust</a:t>
            </a:r>
            <a:r>
              <a:rPr lang="sk-SK" dirty="0"/>
              <a:t>, prezliekanie mužov za ženy, svadobné zvyky)</a:t>
            </a:r>
          </a:p>
          <a:p>
            <a:endParaRPr lang="sk-SK" dirty="0"/>
          </a:p>
          <a:p>
            <a:r>
              <a:rPr lang="sk-SK" dirty="0"/>
              <a:t>Krátka ľudová slovesnosť – riekanky, prezývky, nadávky, </a:t>
            </a:r>
            <a:r>
              <a:rPr lang="sk-SK" dirty="0" err="1"/>
              <a:t>parémie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622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779E20-C1D9-4DED-937D-E9CABC244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3399"/>
            <a:ext cx="10515600" cy="58118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Pan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derektor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, hodnej pán,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dělá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 s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námi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co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 chce sám;</a:t>
            </a:r>
            <a:endParaRPr lang="cs-CZ" sz="2400" i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bude-li tak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tři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 roky,</a:t>
            </a:r>
            <a:endParaRPr lang="cs-CZ" sz="2400" i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bude v pekle na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věky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cs-CZ" sz="2400" i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Pán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důchodní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, hodnej pán,</a:t>
            </a:r>
            <a:endParaRPr lang="cs-CZ" sz="2400" i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on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poroučí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 robotám;</a:t>
            </a:r>
            <a:endParaRPr lang="cs-CZ" sz="2400" i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robotě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té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psotě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,</a:t>
            </a:r>
            <a:endParaRPr lang="cs-CZ" sz="2400" i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vod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pondělka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 k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sobotě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cs-CZ" sz="2400" i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A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což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pak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 ten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hajnej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,</a:t>
            </a:r>
            <a:endParaRPr lang="cs-CZ" sz="2400" i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to je mrcha tajnej;</a:t>
            </a:r>
            <a:endParaRPr lang="cs-CZ" sz="2400" i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v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hospodě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 skrze krk</a:t>
            </a:r>
            <a:endParaRPr lang="cs-CZ" sz="2400" i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projede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 mi hodnej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</a:rPr>
              <a:t>smrk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k-SK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1800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Horák, </a:t>
            </a:r>
            <a:r>
              <a:rPr lang="sk-SK" sz="1800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Jiří</a:t>
            </a:r>
            <a:r>
              <a:rPr lang="sk-SK" sz="1800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sk-SK" sz="1800" i="1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Humor, vtip a satira v české </a:t>
            </a:r>
            <a:r>
              <a:rPr lang="sk-SK" sz="1800" i="1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lidové</a:t>
            </a:r>
            <a:r>
              <a:rPr lang="sk-SK" sz="1800" i="1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k-SK" sz="1800" i="1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písni</a:t>
            </a:r>
            <a:r>
              <a:rPr lang="sk-SK" sz="1800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. Praha: </a:t>
            </a:r>
            <a:r>
              <a:rPr lang="sk-SK" sz="1800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Sfinx</a:t>
            </a:r>
            <a:r>
              <a:rPr lang="sk-SK" sz="1800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 Bohumil </a:t>
            </a:r>
            <a:r>
              <a:rPr lang="sk-SK" sz="1800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Janda</a:t>
            </a:r>
            <a:r>
              <a:rPr lang="sk-SK" sz="1800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, 1947, s. 146.</a:t>
            </a:r>
            <a:endParaRPr lang="cs-CZ" sz="1800" dirty="0">
              <a:solidFill>
                <a:schemeClr val="tx1">
                  <a:lumMod val="9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k-SK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60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E278-7EB0-4C5C-B951-ECE3F8A5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Komika v službách politiky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C685D-2DBA-4DD9-B11F-1D605AAC8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Karikatúra</a:t>
            </a:r>
          </a:p>
          <a:p>
            <a:r>
              <a:rPr lang="sk-SK" sz="2400" dirty="0"/>
              <a:t>18. storočie – ustálenie karikatúry ako samostatného umeleckého žánru</a:t>
            </a:r>
          </a:p>
          <a:p>
            <a:r>
              <a:rPr lang="sk-SK" sz="2400" dirty="0"/>
              <a:t>Prepojenie s publicistikou</a:t>
            </a:r>
          </a:p>
          <a:p>
            <a:endParaRPr lang="sk-SK" sz="2400" dirty="0"/>
          </a:p>
          <a:p>
            <a:pPr marL="0" indent="0">
              <a:buNone/>
            </a:pPr>
            <a:r>
              <a:rPr lang="sk-SK" dirty="0"/>
              <a:t>Humoristické a </a:t>
            </a:r>
            <a:r>
              <a:rPr lang="sk-SK" dirty="0" err="1"/>
              <a:t>satiristické</a:t>
            </a:r>
            <a:r>
              <a:rPr lang="sk-SK" dirty="0"/>
              <a:t> časopisy</a:t>
            </a:r>
          </a:p>
          <a:p>
            <a:r>
              <a:rPr lang="sk-SK" sz="2400" dirty="0"/>
              <a:t>1830 – Francúzsko a Veľká Británia</a:t>
            </a:r>
          </a:p>
          <a:p>
            <a:r>
              <a:rPr lang="sk-SK" sz="2400" dirty="0"/>
              <a:t>1858 – Humoristické listy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058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CE25F82-F4B9-41BF-A2CF-4B01FAAAF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9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4ED0B-F810-4715-82CB-F087E2D0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Oficiálna komika</a:t>
            </a:r>
            <a:br>
              <a:rPr lang="sk-SK" dirty="0"/>
            </a:br>
            <a:r>
              <a:rPr lang="sk-SK" dirty="0"/>
              <a:t>komunistického režimu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357E62D-A234-E5E9-002F-2BD264B48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38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D638A-9FA4-C78C-6D44-728E5CA7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Dikobraz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F75EEA-7DF7-B883-8A4A-88C75DA16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Pernes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, J.: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Dějiny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Československa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očima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Dikobrazu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1945 – 1990 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(2003)</a:t>
            </a:r>
            <a:endParaRPr lang="en-GB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4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4736801-FC02-43D7-39A5-0A5E9646C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88" y="2399072"/>
            <a:ext cx="4394003" cy="4165363"/>
          </a:xfrm>
          <a:prstGeom prst="rect">
            <a:avLst/>
          </a:prstGeom>
        </p:spPr>
      </p:pic>
      <p:sp>
        <p:nvSpPr>
          <p:cNvPr id="5" name="TextovéPole 5">
            <a:extLst>
              <a:ext uri="{FF2B5EF4-FFF2-40B4-BE49-F238E27FC236}">
                <a16:creationId xmlns:a16="http://schemas.microsoft.com/office/drawing/2014/main" id="{CAD23EA2-ADAE-70B6-E4D0-5B41D600E884}"/>
              </a:ext>
            </a:extLst>
          </p:cNvPr>
          <p:cNvSpPr txBox="1"/>
          <p:nvPr/>
        </p:nvSpPr>
        <p:spPr>
          <a:xfrm>
            <a:off x="3458842" y="6195103"/>
            <a:ext cx="555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Dikobraz, 1950, r. 6, č. 31, s. 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467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15D03-9FA6-49F1-6AA6-52E1B6BF6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Roháč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95E9F7-9218-801A-E1A0-70505C2AE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„V </a:t>
            </a:r>
            <a:r>
              <a:rPr lang="en-GB" i="1" dirty="0" err="1"/>
              <a:t>našej</a:t>
            </a:r>
            <a:r>
              <a:rPr lang="en-GB" i="1" dirty="0"/>
              <a:t> </a:t>
            </a:r>
            <a:r>
              <a:rPr lang="en-GB" i="1" dirty="0" err="1"/>
              <a:t>odborárskej</a:t>
            </a:r>
            <a:r>
              <a:rPr lang="en-GB" i="1" dirty="0"/>
              <a:t> </a:t>
            </a:r>
            <a:r>
              <a:rPr lang="en-GB" i="1" dirty="0" err="1"/>
              <a:t>literatúre</a:t>
            </a:r>
            <a:r>
              <a:rPr lang="en-GB" i="1" dirty="0"/>
              <a:t> bolo </a:t>
            </a:r>
            <a:r>
              <a:rPr lang="en-GB" i="1" dirty="0" err="1"/>
              <a:t>už</a:t>
            </a:r>
            <a:r>
              <a:rPr lang="en-GB" i="1" dirty="0"/>
              <a:t> </a:t>
            </a:r>
            <a:r>
              <a:rPr lang="en-GB" i="1" dirty="0" err="1"/>
              <a:t>dávno</a:t>
            </a:r>
            <a:r>
              <a:rPr lang="en-GB" i="1" dirty="0"/>
              <a:t> </a:t>
            </a:r>
            <a:r>
              <a:rPr lang="en-GB" i="1" dirty="0" err="1"/>
              <a:t>vidieť</a:t>
            </a:r>
            <a:r>
              <a:rPr lang="en-GB" i="1" dirty="0"/>
              <a:t> </a:t>
            </a:r>
            <a:r>
              <a:rPr lang="en-GB" i="1" dirty="0" err="1"/>
              <a:t>určitú</a:t>
            </a:r>
            <a:r>
              <a:rPr lang="en-GB" i="1" dirty="0"/>
              <a:t> </a:t>
            </a:r>
            <a:r>
              <a:rPr lang="en-GB" i="1" dirty="0" err="1"/>
              <a:t>medzeru</a:t>
            </a:r>
            <a:r>
              <a:rPr lang="en-GB" i="1" dirty="0"/>
              <a:t>. </a:t>
            </a:r>
            <a:r>
              <a:rPr lang="en-GB" i="1" dirty="0" err="1"/>
              <a:t>Niežeby</a:t>
            </a:r>
            <a:r>
              <a:rPr lang="en-GB" i="1" dirty="0"/>
              <a:t> </a:t>
            </a:r>
            <a:r>
              <a:rPr lang="en-GB" i="1" dirty="0" err="1"/>
              <a:t>nevychádzalo</a:t>
            </a:r>
            <a:r>
              <a:rPr lang="en-GB" i="1" dirty="0"/>
              <a:t> </a:t>
            </a:r>
            <a:r>
              <a:rPr lang="en-GB" i="1" dirty="0" err="1"/>
              <a:t>dosť</a:t>
            </a:r>
            <a:r>
              <a:rPr lang="en-GB" i="1" dirty="0"/>
              <a:t> </a:t>
            </a:r>
            <a:r>
              <a:rPr lang="en-GB" i="1" dirty="0" err="1"/>
              <a:t>novín</a:t>
            </a:r>
            <a:r>
              <a:rPr lang="en-GB" i="1" dirty="0"/>
              <a:t>, </a:t>
            </a:r>
            <a:r>
              <a:rPr lang="en-GB" i="1" dirty="0" err="1"/>
              <a:t>časopisov</a:t>
            </a:r>
            <a:r>
              <a:rPr lang="en-GB" i="1" dirty="0"/>
              <a:t> a </a:t>
            </a:r>
            <a:r>
              <a:rPr lang="en-GB" i="1" dirty="0" err="1"/>
              <a:t>brožúrok</a:t>
            </a:r>
            <a:r>
              <a:rPr lang="en-GB" i="1" dirty="0"/>
              <a:t>. </a:t>
            </a:r>
            <a:r>
              <a:rPr lang="en-GB" i="1" dirty="0" err="1"/>
              <a:t>Nedostatok</a:t>
            </a:r>
            <a:r>
              <a:rPr lang="en-GB" i="1" dirty="0"/>
              <a:t> </a:t>
            </a:r>
            <a:r>
              <a:rPr lang="en-GB" i="1" dirty="0" err="1"/>
              <a:t>sa</a:t>
            </a:r>
            <a:r>
              <a:rPr lang="en-GB" i="1" dirty="0"/>
              <a:t> </a:t>
            </a:r>
            <a:r>
              <a:rPr lang="en-GB" i="1" dirty="0" err="1"/>
              <a:t>však</a:t>
            </a:r>
            <a:r>
              <a:rPr lang="en-GB" i="1" dirty="0"/>
              <a:t> </a:t>
            </a:r>
            <a:r>
              <a:rPr lang="en-GB" i="1" dirty="0" err="1"/>
              <a:t>javil</a:t>
            </a:r>
            <a:r>
              <a:rPr lang="en-GB" i="1" dirty="0"/>
              <a:t> v </a:t>
            </a:r>
            <a:r>
              <a:rPr lang="en-GB" i="1" dirty="0" err="1"/>
              <a:t>sektore</a:t>
            </a:r>
            <a:r>
              <a:rPr lang="en-GB" i="1" dirty="0"/>
              <a:t> </a:t>
            </a:r>
            <a:r>
              <a:rPr lang="en-GB" i="1" dirty="0" err="1"/>
              <a:t>odborárskeho</a:t>
            </a:r>
            <a:r>
              <a:rPr lang="en-GB" i="1" dirty="0"/>
              <a:t> </a:t>
            </a:r>
            <a:r>
              <a:rPr lang="en-GB" i="1" dirty="0" err="1"/>
              <a:t>humoru</a:t>
            </a:r>
            <a:r>
              <a:rPr lang="en-GB" i="1" dirty="0"/>
              <a:t>. V </a:t>
            </a:r>
            <a:r>
              <a:rPr lang="en-GB" i="1" dirty="0" err="1"/>
              <a:t>snahe</a:t>
            </a:r>
            <a:r>
              <a:rPr lang="en-GB" i="1" dirty="0"/>
              <a:t> </a:t>
            </a:r>
            <a:r>
              <a:rPr lang="en-GB" i="1" dirty="0" err="1"/>
              <a:t>odstrániť</a:t>
            </a:r>
            <a:r>
              <a:rPr lang="en-GB" i="1" dirty="0"/>
              <a:t> </a:t>
            </a:r>
            <a:r>
              <a:rPr lang="en-GB" i="1" dirty="0" err="1"/>
              <a:t>aj</a:t>
            </a:r>
            <a:r>
              <a:rPr lang="en-GB" i="1" dirty="0"/>
              <a:t> </a:t>
            </a:r>
            <a:r>
              <a:rPr lang="en-GB" i="1" dirty="0" err="1"/>
              <a:t>tento</a:t>
            </a:r>
            <a:r>
              <a:rPr lang="en-GB" i="1" dirty="0"/>
              <a:t> </a:t>
            </a:r>
            <a:r>
              <a:rPr lang="en-GB" i="1" dirty="0" err="1"/>
              <a:t>nedostatok</a:t>
            </a:r>
            <a:r>
              <a:rPr lang="en-GB" i="1" dirty="0"/>
              <a:t>, </a:t>
            </a:r>
            <a:r>
              <a:rPr lang="en-GB" i="1" dirty="0" err="1"/>
              <a:t>rozhodli</a:t>
            </a:r>
            <a:r>
              <a:rPr lang="en-GB" i="1" dirty="0"/>
              <a:t> </a:t>
            </a:r>
            <a:r>
              <a:rPr lang="en-GB" i="1" dirty="0" err="1"/>
              <a:t>sme</a:t>
            </a:r>
            <a:r>
              <a:rPr lang="en-GB" i="1" dirty="0"/>
              <a:t> </a:t>
            </a:r>
            <a:r>
              <a:rPr lang="en-GB" i="1" dirty="0" err="1"/>
              <a:t>sa</a:t>
            </a:r>
            <a:r>
              <a:rPr lang="en-GB" i="1" dirty="0"/>
              <a:t> </a:t>
            </a:r>
            <a:r>
              <a:rPr lang="en-GB" i="1" dirty="0" err="1"/>
              <a:t>vydávať</a:t>
            </a:r>
            <a:r>
              <a:rPr lang="en-GB" i="1" dirty="0"/>
              <a:t> </a:t>
            </a:r>
            <a:r>
              <a:rPr lang="en-GB" i="1" dirty="0" err="1"/>
              <a:t>časopis</a:t>
            </a:r>
            <a:r>
              <a:rPr lang="en-GB" i="1" dirty="0"/>
              <a:t> ‚</a:t>
            </a:r>
            <a:r>
              <a:rPr lang="en-GB" i="1" dirty="0" err="1"/>
              <a:t>Roháč</a:t>
            </a:r>
            <a:r>
              <a:rPr lang="en-GB" i="1" dirty="0"/>
              <a:t>‘, </a:t>
            </a:r>
            <a:r>
              <a:rPr lang="en-GB" i="1" dirty="0" err="1"/>
              <a:t>ktorý</a:t>
            </a:r>
            <a:r>
              <a:rPr lang="en-GB" i="1" dirty="0"/>
              <a:t>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svojich</a:t>
            </a:r>
            <a:r>
              <a:rPr lang="en-GB" i="1" dirty="0"/>
              <a:t> </a:t>
            </a:r>
            <a:r>
              <a:rPr lang="en-GB" i="1" dirty="0" err="1"/>
              <a:t>stránkach</a:t>
            </a:r>
            <a:r>
              <a:rPr lang="en-GB" i="1" dirty="0"/>
              <a:t> </a:t>
            </a:r>
            <a:r>
              <a:rPr lang="en-GB" i="1" dirty="0" err="1"/>
              <a:t>mieni</a:t>
            </a:r>
            <a:r>
              <a:rPr lang="en-GB" i="1" dirty="0"/>
              <a:t> </a:t>
            </a:r>
            <a:r>
              <a:rPr lang="en-GB" i="1" dirty="0" err="1"/>
              <a:t>obveseľovať</a:t>
            </a:r>
            <a:r>
              <a:rPr lang="en-GB" i="1" dirty="0"/>
              <a:t> </a:t>
            </a:r>
            <a:r>
              <a:rPr lang="sk-SK" i="1" dirty="0"/>
              <a:t> </a:t>
            </a:r>
            <a:r>
              <a:rPr lang="en-GB" i="1" dirty="0" err="1"/>
              <a:t>Vašu</a:t>
            </a:r>
            <a:r>
              <a:rPr lang="en-GB" i="1" dirty="0"/>
              <a:t> </a:t>
            </a:r>
            <a:r>
              <a:rPr lang="en-GB" i="1" dirty="0" err="1"/>
              <a:t>myseľ</a:t>
            </a:r>
            <a:r>
              <a:rPr lang="en-GB" i="1" dirty="0"/>
              <a:t>. </a:t>
            </a:r>
            <a:r>
              <a:rPr lang="en-GB" i="1" dirty="0" err="1"/>
              <a:t>Mienime</a:t>
            </a:r>
            <a:r>
              <a:rPr lang="en-GB" i="1" dirty="0"/>
              <a:t> </a:t>
            </a:r>
            <a:r>
              <a:rPr lang="en-GB" i="1" dirty="0" err="1"/>
              <a:t>pranierovať</a:t>
            </a:r>
            <a:r>
              <a:rPr lang="en-GB" i="1" dirty="0"/>
              <a:t> </a:t>
            </a:r>
            <a:r>
              <a:rPr lang="en-GB" i="1" dirty="0" err="1"/>
              <a:t>chyby</a:t>
            </a:r>
            <a:r>
              <a:rPr lang="en-GB" i="1" dirty="0"/>
              <a:t> </a:t>
            </a:r>
            <a:r>
              <a:rPr lang="en-GB" i="1" dirty="0" err="1"/>
              <a:t>dneška</a:t>
            </a:r>
            <a:r>
              <a:rPr lang="en-GB" i="1" dirty="0"/>
              <a:t>, </a:t>
            </a:r>
            <a:r>
              <a:rPr lang="en-GB" i="1" dirty="0" err="1"/>
              <a:t>ktoré</a:t>
            </a:r>
            <a:r>
              <a:rPr lang="en-GB" i="1" dirty="0"/>
              <a:t> </a:t>
            </a:r>
            <a:r>
              <a:rPr lang="en-GB" i="1" dirty="0" err="1"/>
              <a:t>sa</a:t>
            </a:r>
            <a:r>
              <a:rPr lang="en-GB" i="1" dirty="0"/>
              <a:t> </a:t>
            </a:r>
            <a:r>
              <a:rPr lang="en-GB" i="1" dirty="0" err="1"/>
              <a:t>sem</a:t>
            </a:r>
            <a:r>
              <a:rPr lang="en-GB" i="1" dirty="0"/>
              <a:t>-tam </a:t>
            </a:r>
            <a:r>
              <a:rPr lang="en-GB" i="1" dirty="0" err="1"/>
              <a:t>vyskytujú</a:t>
            </a:r>
            <a:r>
              <a:rPr lang="en-GB" i="1" dirty="0"/>
              <a:t> v </a:t>
            </a:r>
            <a:r>
              <a:rPr lang="en-GB" i="1" dirty="0" err="1"/>
              <a:t>každom</a:t>
            </a:r>
            <a:r>
              <a:rPr lang="en-GB" i="1" dirty="0"/>
              <a:t> </a:t>
            </a:r>
            <a:r>
              <a:rPr lang="en-GB" i="1" dirty="0" err="1"/>
              <a:t>sektore</a:t>
            </a:r>
            <a:r>
              <a:rPr lang="en-GB" i="1" dirty="0"/>
              <a:t> </a:t>
            </a:r>
            <a:r>
              <a:rPr lang="en-GB" i="1" dirty="0" err="1"/>
              <a:t>nášho</a:t>
            </a:r>
            <a:r>
              <a:rPr lang="en-GB" i="1" dirty="0"/>
              <a:t> </a:t>
            </a:r>
            <a:r>
              <a:rPr lang="en-GB" i="1" dirty="0" err="1"/>
              <a:t>verejného</a:t>
            </a:r>
            <a:r>
              <a:rPr lang="en-GB" i="1" dirty="0"/>
              <a:t> </a:t>
            </a:r>
            <a:r>
              <a:rPr lang="en-GB" i="1" dirty="0" err="1"/>
              <a:t>života</a:t>
            </a:r>
            <a:r>
              <a:rPr lang="en-GB" i="1" dirty="0"/>
              <a:t>. [...]</a:t>
            </a:r>
            <a:r>
              <a:rPr lang="sk-SK" i="1" dirty="0"/>
              <a:t>“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Zuzka</a:t>
            </a:r>
            <a:r>
              <a:rPr lang="en-GB" dirty="0"/>
              <a:t> 1948: 2).</a:t>
            </a:r>
          </a:p>
        </p:txBody>
      </p:sp>
    </p:spTree>
    <p:extLst>
      <p:ext uri="{BB962C8B-B14F-4D97-AF65-F5344CB8AC3E}">
        <p14:creationId xmlns:p14="http://schemas.microsoft.com/office/powerpoint/2010/main" val="417405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768F0-FEB7-6665-5055-D0BE8164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err="1"/>
              <a:t>Duchennovský</a:t>
            </a:r>
            <a:r>
              <a:rPr lang="sk-SK" sz="3600" dirty="0"/>
              <a:t> smiech a </a:t>
            </a:r>
            <a:r>
              <a:rPr lang="sk-SK" sz="3600" dirty="0" err="1"/>
              <a:t>ne-Duchennovský</a:t>
            </a:r>
            <a:r>
              <a:rPr lang="sk-SK" sz="3600" dirty="0"/>
              <a:t> smiech </a:t>
            </a:r>
            <a:endParaRPr lang="en-GB" sz="3600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ED43507-97E0-92F8-2C50-CBC4D7642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83" y="1425723"/>
            <a:ext cx="4488546" cy="5358476"/>
          </a:xfrm>
        </p:spPr>
      </p:pic>
    </p:spTree>
    <p:extLst>
      <p:ext uri="{BB962C8B-B14F-4D97-AF65-F5344CB8AC3E}">
        <p14:creationId xmlns:p14="http://schemas.microsoft.com/office/powerpoint/2010/main" val="1560258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F316C-E550-44C1-A486-DDBBB1F8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29A686-4880-423F-8D56-F94EF8A33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24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A raz niekedy ešte začiatkom tých šesťdesiatych rokov prišla na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návštěvu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do Československa </a:t>
            </a:r>
            <a:r>
              <a:rPr lang="sk-SK" sz="240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(</a:t>
            </a:r>
            <a:r>
              <a:rPr lang="sk-SK" sz="2400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Jekaterina</a:t>
            </a:r>
            <a:r>
              <a:rPr lang="sk-SK" sz="240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400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Furceva</a:t>
            </a:r>
            <a:r>
              <a:rPr lang="sk-SK" sz="240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významná sovietska politička, pozn. EŠ)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. A zhodou okolností vtedy uverejnili nejaký vtip v Roháči. Na prvej strane bola nejaká ježibaba na metle, čo s tým nemalo vôbec absolútne nič spoločné. Ale šéfredaktor mal z toho obrovské opletačky. Dokonca neviem, či ho vtedy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nesundali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z pozície šéfredaktora, lebo niekto si to vysvetlil, akože priletela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Jekaterina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400" i="1" dirty="0" err="1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Furceva</a:t>
            </a:r>
            <a:r>
              <a:rPr lang="sk-SK" sz="2400" i="1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cs-CZ" sz="2400" i="1" dirty="0">
              <a:solidFill>
                <a:schemeClr val="tx1">
                  <a:lumMod val="9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0" indent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2400" dirty="0">
                <a:solidFill>
                  <a:schemeClr val="tx1">
                    <a:lumMod val="9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Dominik, 1955, SR, 13. 4. 2015</a:t>
            </a:r>
            <a:endParaRPr lang="cs-CZ" sz="2400" dirty="0">
              <a:solidFill>
                <a:schemeClr val="tx1">
                  <a:lumMod val="95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k-SK" sz="36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3772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FD057-2671-6286-0B30-58FE15A8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Krátký</a:t>
            </a:r>
            <a:r>
              <a:rPr lang="sk-SK" dirty="0"/>
              <a:t>, R.: </a:t>
            </a:r>
            <a:r>
              <a:rPr lang="en-GB" i="1" dirty="0" err="1"/>
              <a:t>Pojďte</a:t>
            </a:r>
            <a:r>
              <a:rPr lang="en-GB" i="1" dirty="0"/>
              <a:t> s </a:t>
            </a:r>
            <a:r>
              <a:rPr lang="en-GB" i="1" dirty="0" err="1"/>
              <a:t>námi</a:t>
            </a:r>
            <a:r>
              <a:rPr lang="en-GB" i="1" dirty="0"/>
              <a:t> </a:t>
            </a:r>
            <a:r>
              <a:rPr lang="en-GB" i="1" dirty="0" err="1"/>
              <a:t>dělat</a:t>
            </a:r>
            <a:r>
              <a:rPr lang="en-GB" i="1" dirty="0"/>
              <a:t> </a:t>
            </a:r>
            <a:r>
              <a:rPr lang="en-GB" i="1" dirty="0" err="1"/>
              <a:t>satiru</a:t>
            </a:r>
            <a:r>
              <a:rPr lang="sk-SK" dirty="0"/>
              <a:t> (1956)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DE579F-6488-554B-533B-B2019D483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081246"/>
            <a:ext cx="10233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„</a:t>
            </a:r>
            <a:r>
              <a:rPr lang="sk-SK" dirty="0"/>
              <a:t>[...] </a:t>
            </a:r>
            <a:r>
              <a:rPr lang="en-GB" i="1" dirty="0" err="1"/>
              <a:t>potřebujeme</a:t>
            </a:r>
            <a:r>
              <a:rPr lang="en-GB" i="1" dirty="0"/>
              <a:t> </a:t>
            </a:r>
            <a:r>
              <a:rPr lang="en-GB" i="1" dirty="0" err="1"/>
              <a:t>více</a:t>
            </a:r>
            <a:r>
              <a:rPr lang="en-GB" i="1" dirty="0"/>
              <a:t> </a:t>
            </a:r>
            <a:r>
              <a:rPr lang="en-GB" i="1" dirty="0" err="1"/>
              <a:t>satirických</a:t>
            </a:r>
            <a:r>
              <a:rPr lang="en-GB" i="1" dirty="0"/>
              <a:t> </a:t>
            </a:r>
            <a:r>
              <a:rPr lang="en-GB" i="1" dirty="0" err="1"/>
              <a:t>děl</a:t>
            </a:r>
            <a:r>
              <a:rPr lang="en-GB" i="1" dirty="0"/>
              <a:t>, </a:t>
            </a:r>
            <a:r>
              <a:rPr lang="en-GB" i="1" dirty="0" err="1"/>
              <a:t>která</a:t>
            </a:r>
            <a:r>
              <a:rPr lang="en-GB" i="1" dirty="0"/>
              <a:t> by </a:t>
            </a:r>
            <a:r>
              <a:rPr lang="en-GB" i="1" dirty="0" err="1"/>
              <a:t>ostře</a:t>
            </a:r>
            <a:r>
              <a:rPr lang="en-GB" i="1" dirty="0"/>
              <a:t> </a:t>
            </a:r>
            <a:r>
              <a:rPr lang="en-GB" i="1" dirty="0" err="1"/>
              <a:t>bičovala</a:t>
            </a:r>
            <a:r>
              <a:rPr lang="en-GB" i="1" dirty="0"/>
              <a:t> </a:t>
            </a:r>
            <a:r>
              <a:rPr lang="en-GB" i="1" dirty="0" err="1"/>
              <a:t>vše</a:t>
            </a:r>
            <a:r>
              <a:rPr lang="en-GB" i="1" dirty="0"/>
              <a:t> </a:t>
            </a:r>
            <a:r>
              <a:rPr lang="en-GB" i="1" dirty="0" err="1"/>
              <a:t>staré</a:t>
            </a:r>
            <a:r>
              <a:rPr lang="en-GB" i="1" dirty="0"/>
              <a:t> v </a:t>
            </a:r>
            <a:r>
              <a:rPr lang="en-GB" i="1" dirty="0" err="1"/>
              <a:t>našem</a:t>
            </a:r>
            <a:r>
              <a:rPr lang="en-GB" i="1" dirty="0"/>
              <a:t> </a:t>
            </a:r>
            <a:r>
              <a:rPr lang="en-GB" i="1" dirty="0" err="1"/>
              <a:t>životě</a:t>
            </a:r>
            <a:r>
              <a:rPr lang="en-GB" i="1" dirty="0"/>
              <a:t>. </a:t>
            </a:r>
            <a:r>
              <a:rPr lang="en-GB" i="1" dirty="0" err="1"/>
              <a:t>Doposud</a:t>
            </a:r>
            <a:r>
              <a:rPr lang="en-GB" i="1" dirty="0"/>
              <a:t> toto </a:t>
            </a:r>
            <a:r>
              <a:rPr lang="en-GB" i="1" dirty="0" err="1"/>
              <a:t>volání</a:t>
            </a:r>
            <a:r>
              <a:rPr lang="en-GB" i="1" dirty="0"/>
              <a:t> </a:t>
            </a:r>
            <a:r>
              <a:rPr lang="en-GB" i="1" dirty="0" err="1"/>
              <a:t>nenalezlo</a:t>
            </a:r>
            <a:r>
              <a:rPr lang="en-GB" i="1" dirty="0"/>
              <a:t> </a:t>
            </a:r>
            <a:r>
              <a:rPr lang="en-GB" i="1" dirty="0" err="1"/>
              <a:t>dostatečný</a:t>
            </a:r>
            <a:r>
              <a:rPr lang="en-GB" i="1" dirty="0"/>
              <a:t> </a:t>
            </a:r>
            <a:r>
              <a:rPr lang="en-GB" i="1" dirty="0" err="1"/>
              <a:t>ohlas</a:t>
            </a:r>
            <a:r>
              <a:rPr lang="en-GB" i="1" dirty="0"/>
              <a:t>. </a:t>
            </a:r>
            <a:r>
              <a:rPr lang="en-GB" i="1" dirty="0" err="1"/>
              <a:t>Vznikla</a:t>
            </a:r>
            <a:r>
              <a:rPr lang="en-GB" i="1" dirty="0"/>
              <a:t> </a:t>
            </a:r>
            <a:r>
              <a:rPr lang="en-GB" i="1" dirty="0" err="1"/>
              <a:t>sice</a:t>
            </a:r>
            <a:r>
              <a:rPr lang="en-GB" i="1" dirty="0"/>
              <a:t> </a:t>
            </a:r>
            <a:r>
              <a:rPr lang="en-GB" i="1" dirty="0" err="1"/>
              <a:t>některá</a:t>
            </a:r>
            <a:r>
              <a:rPr lang="en-GB" i="1" dirty="0"/>
              <a:t> </a:t>
            </a:r>
            <a:r>
              <a:rPr lang="en-GB" i="1" dirty="0" err="1"/>
              <a:t>satirická</a:t>
            </a:r>
            <a:r>
              <a:rPr lang="en-GB" i="1" dirty="0"/>
              <a:t> </a:t>
            </a:r>
            <a:r>
              <a:rPr lang="en-GB" i="1" dirty="0" err="1"/>
              <a:t>díla</a:t>
            </a:r>
            <a:r>
              <a:rPr lang="en-GB" i="1" dirty="0"/>
              <a:t>, ale </a:t>
            </a:r>
            <a:r>
              <a:rPr lang="en-GB" i="1" dirty="0" err="1"/>
              <a:t>jejich</a:t>
            </a:r>
            <a:r>
              <a:rPr lang="en-GB" i="1" dirty="0"/>
              <a:t> </a:t>
            </a:r>
            <a:r>
              <a:rPr lang="en-GB" i="1" dirty="0" err="1"/>
              <a:t>úroveň</a:t>
            </a:r>
            <a:r>
              <a:rPr lang="en-GB" i="1" dirty="0"/>
              <a:t> jak po </a:t>
            </a:r>
            <a:r>
              <a:rPr lang="en-GB" i="1" dirty="0" err="1"/>
              <a:t>stránce</a:t>
            </a:r>
            <a:r>
              <a:rPr lang="en-GB" i="1" dirty="0"/>
              <a:t> </a:t>
            </a:r>
            <a:r>
              <a:rPr lang="en-GB" i="1" dirty="0" err="1"/>
              <a:t>obsahu</a:t>
            </a:r>
            <a:r>
              <a:rPr lang="en-GB" i="1" dirty="0"/>
              <a:t>, </a:t>
            </a:r>
            <a:r>
              <a:rPr lang="en-GB" i="1" dirty="0" err="1"/>
              <a:t>tak</a:t>
            </a:r>
            <a:r>
              <a:rPr lang="en-GB" i="1" dirty="0"/>
              <a:t> </a:t>
            </a:r>
            <a:r>
              <a:rPr lang="en-GB" i="1" dirty="0" err="1"/>
              <a:t>formy</a:t>
            </a:r>
            <a:r>
              <a:rPr lang="en-GB" i="1" dirty="0"/>
              <a:t> </a:t>
            </a:r>
            <a:r>
              <a:rPr lang="en-GB" i="1" dirty="0" err="1"/>
              <a:t>není</a:t>
            </a:r>
            <a:r>
              <a:rPr lang="en-GB" i="1" dirty="0"/>
              <a:t> </a:t>
            </a:r>
            <a:r>
              <a:rPr lang="en-GB" i="1" dirty="0" err="1"/>
              <a:t>valná</a:t>
            </a:r>
            <a:r>
              <a:rPr lang="en-GB" i="1" dirty="0"/>
              <a:t>. V zemi, </a:t>
            </a:r>
            <a:r>
              <a:rPr lang="en-GB" i="1" dirty="0" err="1"/>
              <a:t>která</a:t>
            </a:r>
            <a:r>
              <a:rPr lang="en-GB" i="1" dirty="0"/>
              <a:t> </a:t>
            </a:r>
            <a:r>
              <a:rPr lang="en-GB" i="1" dirty="0" err="1"/>
              <a:t>dala</a:t>
            </a:r>
            <a:r>
              <a:rPr lang="en-GB" i="1" dirty="0"/>
              <a:t> </a:t>
            </a:r>
            <a:r>
              <a:rPr lang="en-GB" i="1" dirty="0" err="1"/>
              <a:t>světové</a:t>
            </a:r>
            <a:r>
              <a:rPr lang="en-GB" i="1" dirty="0"/>
              <a:t> </a:t>
            </a:r>
            <a:r>
              <a:rPr lang="en-GB" i="1" dirty="0" err="1"/>
              <a:t>literatuře</a:t>
            </a:r>
            <a:r>
              <a:rPr lang="en-GB" i="1" dirty="0"/>
              <a:t> </a:t>
            </a:r>
            <a:r>
              <a:rPr lang="en-GB" i="1" dirty="0" err="1"/>
              <a:t>tak</a:t>
            </a:r>
            <a:r>
              <a:rPr lang="en-GB" i="1" dirty="0"/>
              <a:t> </a:t>
            </a:r>
            <a:r>
              <a:rPr lang="en-GB" i="1" dirty="0" err="1"/>
              <a:t>velikého</a:t>
            </a:r>
            <a:r>
              <a:rPr lang="en-GB" i="1" dirty="0"/>
              <a:t> </a:t>
            </a:r>
            <a:r>
              <a:rPr lang="en-GB" i="1" dirty="0" err="1"/>
              <a:t>satirika</a:t>
            </a:r>
            <a:r>
              <a:rPr lang="en-GB" i="1" dirty="0"/>
              <a:t>, </a:t>
            </a:r>
            <a:r>
              <a:rPr lang="en-GB" i="1" dirty="0" err="1"/>
              <a:t>jakým</a:t>
            </a:r>
            <a:r>
              <a:rPr lang="en-GB" i="1" dirty="0"/>
              <a:t> </a:t>
            </a:r>
            <a:r>
              <a:rPr lang="en-GB" i="1" dirty="0" err="1"/>
              <a:t>byl</a:t>
            </a:r>
            <a:r>
              <a:rPr lang="en-GB" i="1" dirty="0"/>
              <a:t> Jaroslav </a:t>
            </a:r>
            <a:r>
              <a:rPr lang="en-GB" i="1" dirty="0" err="1"/>
              <a:t>Hašek</a:t>
            </a:r>
            <a:r>
              <a:rPr lang="en-GB" i="1" dirty="0"/>
              <a:t>, </a:t>
            </a:r>
            <a:r>
              <a:rPr lang="en-GB" i="1" dirty="0" err="1"/>
              <a:t>není</a:t>
            </a:r>
            <a:r>
              <a:rPr lang="en-GB" i="1" dirty="0"/>
              <a:t> </a:t>
            </a:r>
            <a:r>
              <a:rPr lang="en-GB" i="1" dirty="0" err="1"/>
              <a:t>třeba</a:t>
            </a:r>
            <a:r>
              <a:rPr lang="en-GB" i="1" dirty="0"/>
              <a:t> </a:t>
            </a:r>
            <a:r>
              <a:rPr lang="en-GB" i="1" dirty="0" err="1"/>
              <a:t>široce</a:t>
            </a:r>
            <a:r>
              <a:rPr lang="en-GB" i="1" dirty="0"/>
              <a:t> </a:t>
            </a:r>
            <a:r>
              <a:rPr lang="en-GB" i="1" dirty="0" err="1"/>
              <a:t>rozvádět</a:t>
            </a:r>
            <a:r>
              <a:rPr lang="en-GB" i="1" dirty="0"/>
              <a:t>, </a:t>
            </a:r>
            <a:r>
              <a:rPr lang="en-GB" i="1" dirty="0" err="1"/>
              <a:t>že</a:t>
            </a:r>
            <a:r>
              <a:rPr lang="en-GB" i="1" dirty="0"/>
              <a:t> </a:t>
            </a:r>
            <a:r>
              <a:rPr lang="en-GB" i="1" dirty="0" err="1"/>
              <a:t>místo</a:t>
            </a:r>
            <a:r>
              <a:rPr lang="en-GB" i="1" dirty="0"/>
              <a:t> </a:t>
            </a:r>
            <a:r>
              <a:rPr lang="en-GB" i="1" dirty="0" err="1"/>
              <a:t>satiry</a:t>
            </a:r>
            <a:r>
              <a:rPr lang="en-GB" i="1" dirty="0"/>
              <a:t> je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straně</a:t>
            </a:r>
            <a:r>
              <a:rPr lang="en-GB" i="1" dirty="0"/>
              <a:t> </a:t>
            </a:r>
            <a:r>
              <a:rPr lang="en-GB" i="1" dirty="0" err="1"/>
              <a:t>společenského</a:t>
            </a:r>
            <a:r>
              <a:rPr lang="en-GB" i="1" dirty="0"/>
              <a:t> </a:t>
            </a:r>
            <a:r>
              <a:rPr lang="en-GB" i="1" dirty="0" err="1"/>
              <a:t>pokroku</a:t>
            </a:r>
            <a:r>
              <a:rPr lang="en-GB" i="1" dirty="0"/>
              <a:t> a </a:t>
            </a:r>
            <a:r>
              <a:rPr lang="en-GB" i="1" dirty="0" err="1"/>
              <a:t>pravdy</a:t>
            </a:r>
            <a:r>
              <a:rPr lang="en-GB" i="1" dirty="0"/>
              <a:t>. </a:t>
            </a:r>
            <a:r>
              <a:rPr lang="en-GB" i="1" dirty="0" err="1"/>
              <a:t>Tento</a:t>
            </a:r>
            <a:r>
              <a:rPr lang="en-GB" i="1" dirty="0"/>
              <a:t> </a:t>
            </a:r>
            <a:r>
              <a:rPr lang="en-GB" i="1" dirty="0" err="1"/>
              <a:t>prostý</a:t>
            </a:r>
            <a:r>
              <a:rPr lang="en-GB" i="1" dirty="0"/>
              <a:t> </a:t>
            </a:r>
            <a:r>
              <a:rPr lang="en-GB" i="1" dirty="0" err="1"/>
              <a:t>fakt</a:t>
            </a:r>
            <a:r>
              <a:rPr lang="en-GB" i="1" dirty="0"/>
              <a:t> </a:t>
            </a:r>
            <a:r>
              <a:rPr lang="en-GB" i="1" dirty="0" err="1"/>
              <a:t>však</a:t>
            </a:r>
            <a:r>
              <a:rPr lang="en-GB" i="1" dirty="0"/>
              <a:t> </a:t>
            </a:r>
            <a:r>
              <a:rPr lang="en-GB" i="1" dirty="0" err="1"/>
              <a:t>mnozí</a:t>
            </a:r>
            <a:r>
              <a:rPr lang="en-GB" i="1" dirty="0"/>
              <a:t> </a:t>
            </a:r>
            <a:r>
              <a:rPr lang="en-GB" i="1" dirty="0" err="1"/>
              <a:t>autoři</a:t>
            </a:r>
            <a:r>
              <a:rPr lang="en-GB" i="1" dirty="0"/>
              <a:t> </a:t>
            </a:r>
            <a:r>
              <a:rPr lang="en-GB" i="1" dirty="0" err="1"/>
              <a:t>satirických</a:t>
            </a:r>
            <a:r>
              <a:rPr lang="en-GB" i="1" dirty="0"/>
              <a:t> </a:t>
            </a:r>
            <a:r>
              <a:rPr lang="en-GB" i="1" dirty="0" err="1"/>
              <a:t>děl</a:t>
            </a:r>
            <a:r>
              <a:rPr lang="en-GB" i="1" dirty="0"/>
              <a:t> </a:t>
            </a:r>
            <a:r>
              <a:rPr lang="en-GB" i="1" dirty="0" err="1"/>
              <a:t>dosud</a:t>
            </a:r>
            <a:r>
              <a:rPr lang="en-GB" i="1" dirty="0"/>
              <a:t> </a:t>
            </a:r>
            <a:r>
              <a:rPr lang="en-GB" i="1" dirty="0" err="1"/>
              <a:t>nechápou</a:t>
            </a:r>
            <a:r>
              <a:rPr lang="en-GB" i="1" dirty="0"/>
              <a:t>. V </a:t>
            </a:r>
            <a:r>
              <a:rPr lang="en-GB" i="1" dirty="0" err="1"/>
              <a:t>některých</a:t>
            </a:r>
            <a:r>
              <a:rPr lang="en-GB" i="1" dirty="0"/>
              <a:t> </a:t>
            </a:r>
            <a:r>
              <a:rPr lang="en-GB" i="1" dirty="0" err="1"/>
              <a:t>satirických</a:t>
            </a:r>
            <a:r>
              <a:rPr lang="en-GB" i="1" dirty="0"/>
              <a:t> </a:t>
            </a:r>
            <a:r>
              <a:rPr lang="en-GB" i="1" dirty="0" err="1"/>
              <a:t>hrách</a:t>
            </a:r>
            <a:r>
              <a:rPr lang="en-GB" i="1" dirty="0"/>
              <a:t>, a </a:t>
            </a:r>
            <a:r>
              <a:rPr lang="en-GB" i="1" dirty="0" err="1"/>
              <a:t>zejména</a:t>
            </a:r>
            <a:r>
              <a:rPr lang="en-GB" i="1" dirty="0"/>
              <a:t> v </a:t>
            </a:r>
            <a:r>
              <a:rPr lang="en-GB" i="1" dirty="0" err="1"/>
              <a:t>satirických</a:t>
            </a:r>
            <a:r>
              <a:rPr lang="en-GB" i="1" dirty="0"/>
              <a:t> </a:t>
            </a:r>
            <a:r>
              <a:rPr lang="en-GB" i="1" dirty="0" err="1"/>
              <a:t>programech</a:t>
            </a:r>
            <a:r>
              <a:rPr lang="en-GB" i="1" dirty="0"/>
              <a:t> </a:t>
            </a:r>
            <a:r>
              <a:rPr lang="en-GB" i="1" dirty="0" err="1"/>
              <a:t>estrád</a:t>
            </a:r>
            <a:r>
              <a:rPr lang="en-GB" i="1" dirty="0"/>
              <a:t>, je </a:t>
            </a:r>
            <a:r>
              <a:rPr lang="en-GB" i="1" dirty="0" err="1"/>
              <a:t>podceňována</a:t>
            </a:r>
            <a:r>
              <a:rPr lang="en-GB" i="1" dirty="0"/>
              <a:t> </a:t>
            </a:r>
            <a:r>
              <a:rPr lang="en-GB" i="1" dirty="0" err="1"/>
              <a:t>náročnost</a:t>
            </a:r>
            <a:r>
              <a:rPr lang="en-GB" i="1" dirty="0"/>
              <a:t> </a:t>
            </a:r>
            <a:r>
              <a:rPr lang="en-GB" i="1" dirty="0" err="1"/>
              <a:t>diváků</a:t>
            </a:r>
            <a:r>
              <a:rPr lang="en-GB" i="1" dirty="0"/>
              <a:t> a </a:t>
            </a:r>
            <a:r>
              <a:rPr lang="en-GB" i="1" dirty="0" err="1"/>
              <a:t>mnohdy</a:t>
            </a:r>
            <a:r>
              <a:rPr lang="en-GB" i="1" dirty="0"/>
              <a:t> </a:t>
            </a:r>
            <a:r>
              <a:rPr lang="en-GB" i="1" dirty="0" err="1"/>
              <a:t>přímo</a:t>
            </a:r>
            <a:r>
              <a:rPr lang="en-GB" i="1" dirty="0"/>
              <a:t> </a:t>
            </a:r>
            <a:r>
              <a:rPr lang="en-GB" i="1" dirty="0" err="1"/>
              <a:t>uráženo</a:t>
            </a:r>
            <a:r>
              <a:rPr lang="en-GB" i="1" dirty="0"/>
              <a:t> </a:t>
            </a:r>
            <a:r>
              <a:rPr lang="en-GB" i="1" dirty="0" err="1"/>
              <a:t>jejich</a:t>
            </a:r>
            <a:r>
              <a:rPr lang="en-GB" i="1" dirty="0"/>
              <a:t> </a:t>
            </a:r>
            <a:r>
              <a:rPr lang="en-GB" i="1" dirty="0" err="1"/>
              <a:t>socialistické</a:t>
            </a:r>
            <a:r>
              <a:rPr lang="en-GB" i="1" dirty="0"/>
              <a:t> </a:t>
            </a:r>
            <a:r>
              <a:rPr lang="en-GB" i="1" dirty="0" err="1"/>
              <a:t>uvědomění</a:t>
            </a:r>
            <a:r>
              <a:rPr lang="en-GB" i="1" dirty="0"/>
              <a:t>.“</a:t>
            </a:r>
            <a:endParaRPr lang="sk-SK" i="1" dirty="0"/>
          </a:p>
          <a:p>
            <a:pPr marL="0" indent="0">
              <a:buNone/>
            </a:pPr>
            <a:r>
              <a:rPr lang="en-GB" dirty="0"/>
              <a:t>(</a:t>
            </a:r>
            <a:r>
              <a:rPr lang="sk-SK" dirty="0"/>
              <a:t>Antonín</a:t>
            </a:r>
            <a:r>
              <a:rPr lang="en-GB" dirty="0" err="1"/>
              <a:t>Novotný</a:t>
            </a:r>
            <a:r>
              <a:rPr lang="en-GB" dirty="0"/>
              <a:t> </a:t>
            </a:r>
            <a:r>
              <a:rPr lang="en-GB" dirty="0" err="1"/>
              <a:t>podľa</a:t>
            </a:r>
            <a:r>
              <a:rPr lang="en-GB" dirty="0"/>
              <a:t> </a:t>
            </a:r>
            <a:r>
              <a:rPr lang="en-GB" dirty="0" err="1"/>
              <a:t>Krátký</a:t>
            </a:r>
            <a:r>
              <a:rPr lang="en-GB" dirty="0"/>
              <a:t> 1956: 4)</a:t>
            </a:r>
          </a:p>
        </p:txBody>
      </p:sp>
    </p:spTree>
    <p:extLst>
      <p:ext uri="{BB962C8B-B14F-4D97-AF65-F5344CB8AC3E}">
        <p14:creationId xmlns:p14="http://schemas.microsoft.com/office/powerpoint/2010/main" val="2585412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580C7-D25F-4D84-8A50-363E00C7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Demokracia a sloboda politickej komiky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AFF6D83-05FA-4101-AB15-82FD33E01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756676"/>
            <a:ext cx="6477000" cy="364807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07B9576-8362-42FB-A67F-6C5F8D390779}"/>
              </a:ext>
            </a:extLst>
          </p:cNvPr>
          <p:cNvSpPr txBox="1"/>
          <p:nvPr/>
        </p:nvSpPr>
        <p:spPr>
          <a:xfrm>
            <a:off x="2857500" y="5404751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Česká </a:t>
            </a:r>
            <a:r>
              <a:rPr lang="sk-SK" dirty="0" err="1"/>
              <a:t>soda</a:t>
            </a:r>
            <a:r>
              <a:rPr lang="sk-SK" dirty="0"/>
              <a:t>.</a:t>
            </a:r>
          </a:p>
          <a:p>
            <a:r>
              <a:rPr lang="sk-SK" dirty="0"/>
              <a:t>Prebrané z: </a:t>
            </a:r>
            <a:r>
              <a:rPr lang="sk-SK" dirty="0">
                <a:hlinkClick r:id="rId3"/>
              </a:rPr>
              <a:t>https://magazin.aktualne.cz/televize/zdegenerovane-zivly-se-raduji-ceska-soda-se-vraci/r~i:article:623314/</a:t>
            </a:r>
            <a:r>
              <a:rPr lang="sk-SK" dirty="0"/>
              <a:t>, cit. 2. 12. 2020.</a:t>
            </a:r>
          </a:p>
        </p:txBody>
      </p:sp>
    </p:spTree>
    <p:extLst>
      <p:ext uri="{BB962C8B-B14F-4D97-AF65-F5344CB8AC3E}">
        <p14:creationId xmlns:p14="http://schemas.microsoft.com/office/powerpoint/2010/main" val="782435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0BFBC-D918-42B3-BEC5-CB76B352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Politici rozprávajú vtipy o sebe...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9A14E2-3FBE-44C9-A2B7-2C7B5543A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pt-BR" sz="2400" b="0" i="1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Boli Dzurinda, Fico a Mečiar na záchode. [...] A teraz obaja hovoria</a:t>
            </a:r>
            <a:r>
              <a:rPr lang="sk-SK" sz="2400" b="0" i="1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Mečiarovi, že:</a:t>
            </a:r>
          </a:p>
          <a:p>
            <a:pPr marL="0" indent="0" algn="l">
              <a:buNone/>
            </a:pPr>
            <a:r>
              <a:rPr lang="sk-SK" sz="2400" b="0" i="1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Pán Mečiar, prečo sa otáčate? Snáď sa nehanbíte, veď aj my sme chlapi.</a:t>
            </a:r>
          </a:p>
          <a:p>
            <a:pPr marL="0" indent="0" algn="l">
              <a:buNone/>
            </a:pPr>
            <a:r>
              <a:rPr lang="sk-SK" sz="2400" b="0" i="1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 Mečiar im hovorí: Ja viem, že ste chlapi. Ani sa nehanbím. Ale o vás je všeobecne známe, že vy ak vidíte na Slovensku niečo väčšie, Fico to chce znárodniť a Dzurinda predať na západ.“</a:t>
            </a:r>
          </a:p>
          <a:p>
            <a:pPr marL="0" indent="0" algn="r">
              <a:buNone/>
            </a:pPr>
            <a:r>
              <a:rPr lang="sk-SK" sz="16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Vladimír Mečiar v diskusnej relácii Sito (TV Markíza).</a:t>
            </a:r>
            <a:br>
              <a:rPr lang="sk-SK" sz="16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</a:br>
            <a:r>
              <a:rPr lang="sk-SK" sz="16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Video dostupné z: </a:t>
            </a:r>
            <a:r>
              <a:rPr lang="it-IT" sz="16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https://www.youtube.com/watch?v=DqQ1BpzSYXI, cit. 27. 3. 2015.</a:t>
            </a:r>
            <a:endParaRPr lang="sk-SK" sz="1600" i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0" indent="0" algn="l">
              <a:buNone/>
            </a:pPr>
            <a:endParaRPr lang="sk-SK" sz="2400" i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0" indent="0" algn="l">
              <a:buNone/>
            </a:pPr>
            <a:endParaRPr lang="sk-SK" sz="2400" i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0" indent="0" algn="l">
              <a:buNone/>
            </a:pP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Přijde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takhle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Karel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Schwarzenberg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do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nebe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, sv.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Petr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mu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otevírá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bránu a Karel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se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hrozně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směje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. Sv.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Petr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se</a:t>
            </a: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ptá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: „Karle,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co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se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směješ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, však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jsi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mrtvý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. Na tom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není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nic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směšného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.“ A Karel na to celý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rozesmátý</a:t>
            </a: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odpoví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:</a:t>
            </a:r>
          </a:p>
          <a:p>
            <a:pPr marL="0" indent="0" algn="l">
              <a:buNone/>
            </a:pP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„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Já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vím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, ale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všichni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ostatní dole na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zasedání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vlády si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ještě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sk-SK" sz="24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pořád</a:t>
            </a:r>
            <a:r>
              <a:rPr lang="sk-SK" sz="24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myslí, že spím!“</a:t>
            </a:r>
          </a:p>
          <a:p>
            <a:pPr marL="0" indent="0" algn="r">
              <a:buNone/>
            </a:pPr>
            <a:r>
              <a:rPr lang="sk-SK" sz="16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V rámci rozhovoru pre časopis </a:t>
            </a:r>
            <a:r>
              <a:rPr lang="sk-SK" sz="16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Instinkt</a:t>
            </a:r>
            <a:r>
              <a:rPr lang="sk-SK" sz="16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tento vtip o sebe porozprával aj K. </a:t>
            </a:r>
            <a:r>
              <a:rPr lang="sk-SK" sz="16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Schwarzenberg</a:t>
            </a:r>
            <a:r>
              <a:rPr lang="sk-SK" sz="16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. Dostupné na: </a:t>
            </a:r>
            <a:r>
              <a:rPr lang="sk-SK" sz="16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https://www.youtube.com/watch?v=9TewyLWcX8c</a:t>
            </a:r>
            <a:r>
              <a:rPr lang="sk-SK" sz="16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, cit. 2. 12. 2015.</a:t>
            </a:r>
            <a:endParaRPr lang="sk-SK" sz="32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5239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8F8FD-7F0D-44BE-831C-7D7B5225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AB35D7C-6C68-4838-B744-59AACFDDF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42970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93381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96119-5ECF-48C9-9A76-34CC8859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Pôvod komiky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96AC58-CB95-4531-A638-A982AAD1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(</a:t>
            </a:r>
            <a:r>
              <a:rPr lang="sk-SK" dirty="0" err="1"/>
              <a:t>Neo</a:t>
            </a:r>
            <a:r>
              <a:rPr lang="sk-SK" dirty="0"/>
              <a:t>-) evolucionizmus</a:t>
            </a:r>
          </a:p>
          <a:p>
            <a:r>
              <a:rPr lang="sk-SK" dirty="0"/>
              <a:t>smiech a úsmev – človek a ľudoopy</a:t>
            </a:r>
          </a:p>
          <a:p>
            <a:r>
              <a:rPr lang="sk-SK" dirty="0" err="1"/>
              <a:t>rudimentálny</a:t>
            </a:r>
            <a:r>
              <a:rPr lang="sk-SK" dirty="0"/>
              <a:t> smiech – pred 6.5 miliónmi rokov</a:t>
            </a:r>
          </a:p>
          <a:p>
            <a:r>
              <a:rPr lang="sk-SK" dirty="0"/>
              <a:t>evolučná výhoda</a:t>
            </a:r>
          </a:p>
          <a:p>
            <a:r>
              <a:rPr lang="sk-SK" dirty="0"/>
              <a:t>signál, že jedinec je najedený a v bezpečí (čas regenerácie-uvoľnenie)</a:t>
            </a:r>
          </a:p>
          <a:p>
            <a:endParaRPr lang="sk-SK" dirty="0"/>
          </a:p>
          <a:p>
            <a:r>
              <a:rPr lang="sk-SK" dirty="0"/>
              <a:t>súvisí s hravosťou, hrou a rituálu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639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50F28-49C6-0DFD-6D96-686A25A3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346" y="4464028"/>
            <a:ext cx="9951308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sk-SK" sz="32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Komické sa začalo formovať pred rečou</a:t>
            </a:r>
            <a:endParaRPr lang="en-US" sz="3200" spc="-300" dirty="0">
              <a:gradFill flip="none" rotWithShape="1">
                <a:gsLst>
                  <a:gs pos="32000">
                    <a:schemeClr val="tx1">
                      <a:lumMod val="89000"/>
                    </a:schemeClr>
                  </a:gs>
                  <a:gs pos="0">
                    <a:schemeClr val="bg1">
                      <a:lumMod val="41000"/>
                      <a:lumOff val="59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EBE49024-1142-44B2-ADCE-4BC7EC239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5501" y="645981"/>
            <a:ext cx="3150480" cy="3048394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54D32B87-54C0-481E-88AE-0B45882D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020" y="645981"/>
            <a:ext cx="3150480" cy="3048394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Obrázok, na ktorom je text, kreslený obrázok&#10;&#10;Automaticky generovaný popis">
            <a:extLst>
              <a:ext uri="{FF2B5EF4-FFF2-40B4-BE49-F238E27FC236}">
                <a16:creationId xmlns:a16="http://schemas.microsoft.com/office/drawing/2014/main" id="{3BBEBF76-D293-998A-7343-796FC7DF0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64" y="969928"/>
            <a:ext cx="1226154" cy="24005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7842BBB-F27C-9624-570D-76B6F3BCD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53" y="1219398"/>
            <a:ext cx="2535414" cy="190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3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E68EE-A9A1-FFC6-0632-92662521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Komika a (politická) moc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552890-2C7C-FA16-7581-63914496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0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98BE1-2DF9-4F93-879C-57997CC1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01FA6A-7C52-4956-B881-1A835FC57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Michel</a:t>
            </a:r>
            <a:r>
              <a:rPr lang="sk-SK" dirty="0"/>
              <a:t> </a:t>
            </a:r>
            <a:r>
              <a:rPr lang="sk-SK" dirty="0" err="1"/>
              <a:t>Foucault</a:t>
            </a:r>
            <a:r>
              <a:rPr lang="sk-SK" dirty="0"/>
              <a:t> (1926 – 1984)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pl-PL" i="1" dirty="0"/>
              <a:t>Dohlížet a trestat. Kniha o zrodu vězení </a:t>
            </a:r>
            <a:r>
              <a:rPr lang="pl-PL" dirty="0"/>
              <a:t>(1975)</a:t>
            </a:r>
            <a:endParaRPr lang="sk-SK" dirty="0"/>
          </a:p>
          <a:p>
            <a:pPr lvl="1">
              <a:buFont typeface="Symbol" panose="05050102010706020507" pitchFamily="18" charset="2"/>
              <a:buChar char="-"/>
            </a:pPr>
            <a:r>
              <a:rPr lang="sk-SK" dirty="0"/>
              <a:t>Všadeprítomný vzťah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sk-SK" dirty="0"/>
              <a:t>Spôsob jednania, ktorým pôsobíme na druhých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sk-SK" dirty="0"/>
              <a:t>Represívna a produktívna</a:t>
            </a:r>
          </a:p>
          <a:p>
            <a:endParaRPr lang="sk-SK" dirty="0"/>
          </a:p>
          <a:p>
            <a:r>
              <a:rPr lang="sk-SK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Pierre </a:t>
            </a:r>
            <a:r>
              <a:rPr lang="sk-SK" dirty="0" err="1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Bourdieu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effectLst/>
                <a:ea typeface="Calibri" panose="020F0502020204030204" pitchFamily="34" charset="0"/>
              </a:rPr>
              <a:t> (1930 – 2002)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a typeface="Calibri" panose="020F0502020204030204" pitchFamily="34" charset="0"/>
              </a:rPr>
              <a:t>Co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a typeface="Calibri" panose="020F0502020204030204" pitchFamily="34" charset="0"/>
              </a:rPr>
              <a:t>se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a typeface="Calibri" panose="020F0502020204030204" pitchFamily="34" charset="0"/>
              </a:rPr>
              <a:t> chce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a typeface="Calibri" panose="020F0502020204030204" pitchFamily="34" charset="0"/>
              </a:rPr>
              <a:t>říct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sk-SK" i="1" dirty="0" err="1">
                <a:solidFill>
                  <a:schemeClr val="tx1">
                    <a:lumMod val="95000"/>
                  </a:schemeClr>
                </a:solidFill>
                <a:ea typeface="Calibri" panose="020F0502020204030204" pitchFamily="34" charset="0"/>
              </a:rPr>
              <a:t>mluvením</a:t>
            </a:r>
            <a:r>
              <a:rPr lang="sk-SK" i="1" dirty="0">
                <a:solidFill>
                  <a:schemeClr val="tx1">
                    <a:lumMod val="9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ea typeface="Calibri" panose="020F0502020204030204" pitchFamily="34" charset="0"/>
              </a:rPr>
              <a:t>(česky 2014)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  <a:ea typeface="Calibri" panose="020F0502020204030204" pitchFamily="34" charset="0"/>
              </a:rPr>
              <a:t> symbolická moc jazyka</a:t>
            </a:r>
            <a:endParaRPr lang="sk-SK" dirty="0">
              <a:solidFill>
                <a:schemeClr val="tx1">
                  <a:lumMod val="95000"/>
                </a:schemeClr>
              </a:solidFill>
              <a:effectLst/>
              <a:ea typeface="Calibri" panose="020F0502020204030204" pitchFamily="34" charset="0"/>
            </a:endParaRPr>
          </a:p>
          <a:p>
            <a:pPr lvl="1"/>
            <a:endParaRPr lang="sk-SK" dirty="0"/>
          </a:p>
          <a:p>
            <a:pPr marL="0" indent="0" algn="l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7519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14C86-00D3-8021-5509-B41EBCBC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Politika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90B19E7-9721-198F-6C5D-E4536B9C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pl-PL" dirty="0"/>
              <a:t>M</a:t>
            </a:r>
            <a:r>
              <a:rPr lang="pl-PL" b="0" i="0" u="none" strike="noStrike" baseline="0" dirty="0"/>
              <a:t>oc vládnuť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pl-PL" dirty="0"/>
              <a:t>b</a:t>
            </a:r>
            <a:r>
              <a:rPr lang="pl-PL" b="0" i="0" u="none" strike="noStrike" baseline="0" dirty="0"/>
              <a:t>oj o moc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sk-SK" b="0" i="0" u="none" strike="noStrike" baseline="0" dirty="0"/>
              <a:t>fungovanie štátu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sk-SK" b="0" i="0" u="none" strike="noStrike" baseline="0" dirty="0"/>
              <a:t>regulatívny celospoločenský proces</a:t>
            </a:r>
            <a:endParaRPr lang="sk-SK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60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kniha&#10;&#10;Automaticky generovaný popis">
            <a:extLst>
              <a:ext uri="{FF2B5EF4-FFF2-40B4-BE49-F238E27FC236}">
                <a16:creationId xmlns:a16="http://schemas.microsoft.com/office/drawing/2014/main" id="{762C01C7-681E-1B77-F33F-7305A9AB2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277"/>
          <a:stretch/>
        </p:blipFill>
        <p:spPr>
          <a:xfrm>
            <a:off x="7552944" y="10"/>
            <a:ext cx="4639056" cy="685799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E60398-905F-436C-AB6F-00D742F62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336748-A30F-44C7-8CB7-8C95CE44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361590" cy="1325563"/>
          </a:xfrm>
        </p:spPr>
        <p:txBody>
          <a:bodyPr>
            <a:normAutofit/>
          </a:bodyPr>
          <a:lstStyle/>
          <a:p>
            <a:r>
              <a:rPr lang="sk-SK" sz="4200" dirty="0" err="1"/>
              <a:t>Carl</a:t>
            </a:r>
            <a:r>
              <a:rPr lang="sk-SK" sz="4200" dirty="0"/>
              <a:t> </a:t>
            </a:r>
            <a:r>
              <a:rPr lang="sk-SK" sz="4200" dirty="0" err="1"/>
              <a:t>Gustav</a:t>
            </a:r>
            <a:r>
              <a:rPr lang="sk-SK" sz="4200" dirty="0"/>
              <a:t> </a:t>
            </a:r>
            <a:r>
              <a:rPr lang="sk-SK" sz="4200" dirty="0" err="1"/>
              <a:t>Jung</a:t>
            </a:r>
            <a:br>
              <a:rPr lang="sk-SK" sz="4200" dirty="0"/>
            </a:br>
            <a:r>
              <a:rPr lang="sk-SK" sz="2400" dirty="0">
                <a:effectLst/>
                <a:ea typeface="Calibri" panose="020F0502020204030204" pitchFamily="34" charset="0"/>
              </a:rPr>
              <a:t>(1875–1961) </a:t>
            </a:r>
            <a:endParaRPr lang="sk-SK" sz="4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93BF23-2771-405B-9E79-21A803A64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079791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Archetyp šibala </a:t>
            </a:r>
            <a:r>
              <a:rPr lang="sk-SK" sz="2400" dirty="0">
                <a:effectLst/>
                <a:ea typeface="Calibri" panose="020F0502020204030204" pitchFamily="34" charset="0"/>
              </a:rPr>
              <a:t>(</a:t>
            </a:r>
            <a:r>
              <a:rPr lang="sk-SK" sz="2400" i="1" dirty="0" err="1">
                <a:effectLst/>
                <a:ea typeface="Calibri" panose="020F0502020204030204" pitchFamily="34" charset="0"/>
              </a:rPr>
              <a:t>trickster</a:t>
            </a:r>
            <a:r>
              <a:rPr lang="sk-SK" sz="2400" i="1" dirty="0">
                <a:effectLst/>
                <a:ea typeface="Calibri" panose="020F0502020204030204" pitchFamily="34" charset="0"/>
              </a:rPr>
              <a:t> </a:t>
            </a:r>
            <a:r>
              <a:rPr lang="sk-SK" sz="2400" i="1" dirty="0" err="1">
                <a:effectLst/>
                <a:ea typeface="Calibri" panose="020F0502020204030204" pitchFamily="34" charset="0"/>
              </a:rPr>
              <a:t>figure</a:t>
            </a:r>
            <a:r>
              <a:rPr lang="sk-SK" sz="2400" dirty="0">
                <a:effectLst/>
                <a:ea typeface="Calibri" panose="020F0502020204030204" pitchFamily="34" charset="0"/>
              </a:rPr>
              <a:t>)</a:t>
            </a:r>
          </a:p>
          <a:p>
            <a:pPr lvl="1"/>
            <a:r>
              <a:rPr lang="sk-SK" sz="2200" dirty="0"/>
              <a:t>Ambivalentný</a:t>
            </a:r>
          </a:p>
          <a:p>
            <a:pPr lvl="1"/>
            <a:r>
              <a:rPr lang="sk-SK" sz="2200" dirty="0"/>
              <a:t>Balansuje na hranici dobra/zla, vlády/bezvládia, múdrosti/hlúposti, systému/chaosu</a:t>
            </a:r>
          </a:p>
          <a:p>
            <a:pPr lvl="1"/>
            <a:r>
              <a:rPr lang="sk-SK" sz="2200" dirty="0"/>
              <a:t>Nepredvídateľný, ľstivý, prefíkaný</a:t>
            </a:r>
          </a:p>
          <a:p>
            <a:pPr lvl="1"/>
            <a:r>
              <a:rPr lang="sk-SK" sz="2200" dirty="0"/>
              <a:t>Atribúty: hudba, tanec, smiech, veselosť, plodnosť, </a:t>
            </a:r>
            <a:r>
              <a:rPr lang="sk-SK" sz="2200" dirty="0" err="1"/>
              <a:t>frívolnosť</a:t>
            </a:r>
            <a:endParaRPr lang="sk-SK" sz="2200" dirty="0"/>
          </a:p>
          <a:p>
            <a:pPr lvl="1"/>
            <a:r>
              <a:rPr lang="sk-SK" sz="2200" dirty="0"/>
              <a:t>Zodpovedný za nedokonalosť sveta</a:t>
            </a:r>
          </a:p>
          <a:p>
            <a:pPr lvl="1"/>
            <a:endParaRPr lang="sk-SK" sz="2000" dirty="0"/>
          </a:p>
          <a:p>
            <a:pPr marL="0" indent="0">
              <a:buNone/>
            </a:pPr>
            <a:r>
              <a:rPr lang="sk-SK" sz="2400" dirty="0"/>
              <a:t>Bakchus, </a:t>
            </a:r>
            <a:r>
              <a:rPr lang="sk-SK" sz="2400" dirty="0" err="1"/>
              <a:t>Loki</a:t>
            </a:r>
            <a:r>
              <a:rPr lang="sk-SK" sz="2400" dirty="0"/>
              <a:t>, Hlúpy Jano, čert... pavúčí boh </a:t>
            </a:r>
            <a:r>
              <a:rPr lang="sk-SK" sz="2400" dirty="0" err="1"/>
              <a:t>Anansi</a:t>
            </a:r>
            <a:r>
              <a:rPr lang="sk-SK" sz="2400" dirty="0"/>
              <a:t>, kojot</a:t>
            </a:r>
          </a:p>
        </p:txBody>
      </p:sp>
    </p:spTree>
    <p:extLst>
      <p:ext uri="{BB962C8B-B14F-4D97-AF65-F5344CB8AC3E}">
        <p14:creationId xmlns:p14="http://schemas.microsoft.com/office/powerpoint/2010/main" val="189115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FB68D-79BA-48A9-8684-2497A7D5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/>
              <a:t>Antika</a:t>
            </a:r>
            <a:endParaRPr lang="sk-SK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B57497-77B3-4D7A-8AF7-454042EF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3584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Mytológia</a:t>
            </a:r>
          </a:p>
          <a:p>
            <a:pPr marL="0" indent="0">
              <a:buNone/>
            </a:pPr>
            <a:endParaRPr lang="sk-SK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Starogrécke oslavy boha Dionýza/</a:t>
            </a:r>
            <a:r>
              <a:rPr lang="sk-SK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Bakhusa</a:t>
            </a:r>
            <a:endParaRPr lang="sk-SK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sk-SK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sk-SK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Saturnálie</a:t>
            </a:r>
            <a:endParaRPr lang="sk-SK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pic>
        <p:nvPicPr>
          <p:cNvPr id="5" name="Obrázok 4" descr="Obrázok, na ktorom je text, kylix, hrnček, nádoba&#10;&#10;Automaticky generovaný popis">
            <a:extLst>
              <a:ext uri="{FF2B5EF4-FFF2-40B4-BE49-F238E27FC236}">
                <a16:creationId xmlns:a16="http://schemas.microsoft.com/office/drawing/2014/main" id="{4146DF2B-51E8-38DD-E138-CFDF7F174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13" y="1395543"/>
            <a:ext cx="5434358" cy="36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83440"/>
      </p:ext>
    </p:extLst>
  </p:cSld>
  <p:clrMapOvr>
    <a:masterClrMapping/>
  </p:clrMapOvr>
</p:sld>
</file>

<file path=ppt/theme/theme1.xml><?xml version="1.0" encoding="utf-8"?>
<a:theme xmlns:a="http://schemas.openxmlformats.org/drawingml/2006/main" name="Hĺbka">
  <a:themeElements>
    <a:clrScheme name="Hĺ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ĺbka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ĺ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Hĺbka</Template>
  <TotalTime>1084</TotalTime>
  <Words>1203</Words>
  <Application>Microsoft Office PowerPoint</Application>
  <PresentationFormat>Širokouhlá</PresentationFormat>
  <Paragraphs>114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8" baseType="lpstr">
      <vt:lpstr>Arial</vt:lpstr>
      <vt:lpstr>Corbel</vt:lpstr>
      <vt:lpstr>Symbol</vt:lpstr>
      <vt:lpstr>Hĺbka</vt:lpstr>
      <vt:lpstr>Komika // Komika a moc</vt:lpstr>
      <vt:lpstr>Duchennovský smiech a ne-Duchennovský smiech </vt:lpstr>
      <vt:lpstr>Pôvod komiky</vt:lpstr>
      <vt:lpstr>Komické sa začalo formovať pred rečou</vt:lpstr>
      <vt:lpstr>Komika a (politická) moc</vt:lpstr>
      <vt:lpstr>Moc</vt:lpstr>
      <vt:lpstr>Politika</vt:lpstr>
      <vt:lpstr>Carl Gustav Jung (1875–1961) </vt:lpstr>
      <vt:lpstr>Antika</vt:lpstr>
      <vt:lpstr>Stredovek a ranný novovek</vt:lpstr>
      <vt:lpstr>Smiechová a karnevalová kultúra</vt:lpstr>
      <vt:lpstr>Karikatúra a groteska</vt:lpstr>
      <vt:lpstr>Ľudové prostredie</vt:lpstr>
      <vt:lpstr>Prezentácia programu PowerPoint</vt:lpstr>
      <vt:lpstr>Komika v službách politiky</vt:lpstr>
      <vt:lpstr>Prezentácia programu PowerPoint</vt:lpstr>
      <vt:lpstr>Oficiálna komika komunistického režimu</vt:lpstr>
      <vt:lpstr>Dikobraz</vt:lpstr>
      <vt:lpstr>Roháč</vt:lpstr>
      <vt:lpstr>Prezentácia programu PowerPoint</vt:lpstr>
      <vt:lpstr>Krátký, R.: Pojďte s námi dělat satiru (1956)</vt:lpstr>
      <vt:lpstr>Demokracia a sloboda politickej komiky</vt:lpstr>
      <vt:lpstr>Politici rozprávajú vtipy o sebe...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Komika a moc</dc:title>
  <dc:creator>Eva Šipöczová</dc:creator>
  <cp:lastModifiedBy>Eva Šipöczová</cp:lastModifiedBy>
  <cp:revision>32</cp:revision>
  <dcterms:created xsi:type="dcterms:W3CDTF">2020-12-03T12:12:57Z</dcterms:created>
  <dcterms:modified xsi:type="dcterms:W3CDTF">2023-04-12T10:12:42Z</dcterms:modified>
</cp:coreProperties>
</file>