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7"/>
  </p:notesMasterIdLst>
  <p:sldIdLst>
    <p:sldId id="256" r:id="rId2"/>
    <p:sldId id="266" r:id="rId3"/>
    <p:sldId id="271" r:id="rId4"/>
    <p:sldId id="267" r:id="rId5"/>
    <p:sldId id="276" r:id="rId6"/>
    <p:sldId id="259" r:id="rId7"/>
    <p:sldId id="268" r:id="rId8"/>
    <p:sldId id="278" r:id="rId9"/>
    <p:sldId id="261" r:id="rId10"/>
    <p:sldId id="269" r:id="rId11"/>
    <p:sldId id="277" r:id="rId12"/>
    <p:sldId id="262" r:id="rId13"/>
    <p:sldId id="270" r:id="rId14"/>
    <p:sldId id="279" r:id="rId15"/>
    <p:sldId id="26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91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4082E-02C8-496D-81B9-F2536E65E6C6}" type="datetimeFigureOut">
              <a:rPr lang="sk-SK" smtClean="0"/>
              <a:t>11. 4. 2023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81170-8FAC-4B70-9830-C40F55BF0B8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70084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1DC4-7668-4297-AB91-14557A632334}" type="datetimeFigureOut">
              <a:rPr lang="sk-SK" smtClean="0"/>
              <a:t>11. 4. 2023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95B7-E993-4A2B-A8E8-A25ABE66E5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8051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1DC4-7668-4297-AB91-14557A632334}" type="datetimeFigureOut">
              <a:rPr lang="sk-SK" smtClean="0"/>
              <a:t>11. 4. 2023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95B7-E993-4A2B-A8E8-A25ABE66E5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2848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1DC4-7668-4297-AB91-14557A632334}" type="datetimeFigureOut">
              <a:rPr lang="sk-SK" smtClean="0"/>
              <a:t>11. 4. 2023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95B7-E993-4A2B-A8E8-A25ABE66E5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1707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1DC4-7668-4297-AB91-14557A632334}" type="datetimeFigureOut">
              <a:rPr lang="sk-SK" smtClean="0"/>
              <a:t>11. 4. 2023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95B7-E993-4A2B-A8E8-A25ABE66E517}" type="slidenum">
              <a:rPr lang="sk-SK" smtClean="0"/>
              <a:t>‹#›</a:t>
            </a:fld>
            <a:endParaRPr lang="sk-SK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6403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1DC4-7668-4297-AB91-14557A632334}" type="datetimeFigureOut">
              <a:rPr lang="sk-SK" smtClean="0"/>
              <a:t>11. 4. 2023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95B7-E993-4A2B-A8E8-A25ABE66E5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9462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1DC4-7668-4297-AB91-14557A632334}" type="datetimeFigureOut">
              <a:rPr lang="sk-SK" smtClean="0"/>
              <a:t>11. 4. 2023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95B7-E993-4A2B-A8E8-A25ABE66E5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2448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1DC4-7668-4297-AB91-14557A632334}" type="datetimeFigureOut">
              <a:rPr lang="sk-SK" smtClean="0"/>
              <a:t>11. 4. 2023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95B7-E993-4A2B-A8E8-A25ABE66E5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04158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1DC4-7668-4297-AB91-14557A632334}" type="datetimeFigureOut">
              <a:rPr lang="sk-SK" smtClean="0"/>
              <a:t>11. 4. 2023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95B7-E993-4A2B-A8E8-A25ABE66E5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897588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1DC4-7668-4297-AB91-14557A632334}" type="datetimeFigureOut">
              <a:rPr lang="sk-SK" smtClean="0"/>
              <a:t>11. 4. 2023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95B7-E993-4A2B-A8E8-A25ABE66E5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928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1DC4-7668-4297-AB91-14557A632334}" type="datetimeFigureOut">
              <a:rPr lang="sk-SK" smtClean="0"/>
              <a:t>11. 4. 2023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95B7-E993-4A2B-A8E8-A25ABE66E5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476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1DC4-7668-4297-AB91-14557A632334}" type="datetimeFigureOut">
              <a:rPr lang="sk-SK" smtClean="0"/>
              <a:t>11. 4. 2023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95B7-E993-4A2B-A8E8-A25ABE66E5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2061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1DC4-7668-4297-AB91-14557A632334}" type="datetimeFigureOut">
              <a:rPr lang="sk-SK" smtClean="0"/>
              <a:t>11. 4. 2023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95B7-E993-4A2B-A8E8-A25ABE66E5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8404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1DC4-7668-4297-AB91-14557A632334}" type="datetimeFigureOut">
              <a:rPr lang="sk-SK" smtClean="0"/>
              <a:t>11. 4. 2023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95B7-E993-4A2B-A8E8-A25ABE66E5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5050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1DC4-7668-4297-AB91-14557A632334}" type="datetimeFigureOut">
              <a:rPr lang="sk-SK" smtClean="0"/>
              <a:t>11. 4. 2023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95B7-E993-4A2B-A8E8-A25ABE66E5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0937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1DC4-7668-4297-AB91-14557A632334}" type="datetimeFigureOut">
              <a:rPr lang="sk-SK" smtClean="0"/>
              <a:t>11. 4. 2023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95B7-E993-4A2B-A8E8-A25ABE66E5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416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1DC4-7668-4297-AB91-14557A632334}" type="datetimeFigureOut">
              <a:rPr lang="sk-SK" smtClean="0"/>
              <a:t>11. 4. 2023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95B7-E993-4A2B-A8E8-A25ABE66E5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439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1DC4-7668-4297-AB91-14557A632334}" type="datetimeFigureOut">
              <a:rPr lang="sk-SK" smtClean="0"/>
              <a:t>11. 4. 2023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95B7-E993-4A2B-A8E8-A25ABE66E5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7767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0D01DC4-7668-4297-AB91-14557A632334}" type="datetimeFigureOut">
              <a:rPr lang="sk-SK" smtClean="0"/>
              <a:t>11. 4. 2023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E75195B7-E993-4A2B-A8E8-A25ABE66E5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56751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lklore.ee/~kriku/TRANSPORT/LAUGHTER_Totum.pdf" TargetMode="External"/><Relationship Id="rId2" Type="http://schemas.openxmlformats.org/officeDocument/2006/relationships/hyperlink" Target="http://www.folklore.ee/folklore/vol46/davies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B57DDB-8866-42B8-A55C-8D8F0072FC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/>
              <a:t>Politické vtipy</a:t>
            </a:r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8B3C06A-A856-4E54-984A-E6C0660986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 err="1"/>
              <a:t>Narativní</a:t>
            </a:r>
            <a:r>
              <a:rPr lang="sk-SK" dirty="0"/>
              <a:t> </a:t>
            </a:r>
            <a:r>
              <a:rPr lang="sk-SK" dirty="0" err="1"/>
              <a:t>kultura</a:t>
            </a:r>
            <a:endParaRPr lang="sk-SK" dirty="0"/>
          </a:p>
          <a:p>
            <a:r>
              <a:rPr lang="sk-SK" dirty="0"/>
              <a:t>11. 4./18.4 2023</a:t>
            </a:r>
          </a:p>
        </p:txBody>
      </p:sp>
    </p:spTree>
    <p:extLst>
      <p:ext uri="{BB962C8B-B14F-4D97-AF65-F5344CB8AC3E}">
        <p14:creationId xmlns:p14="http://schemas.microsoft.com/office/powerpoint/2010/main" val="1342351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A2F04-4DF2-3F83-B610-26A781E3F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Stabilné prvky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43CB62F-7979-4130-584C-5E9726224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Prenos sujetov</a:t>
            </a:r>
          </a:p>
          <a:p>
            <a:r>
              <a:rPr lang="sk-SK" dirty="0"/>
              <a:t>Relatívne stabilné stereotypné vlastnosti</a:t>
            </a:r>
          </a:p>
          <a:p>
            <a:r>
              <a:rPr lang="sk-SK" dirty="0"/>
              <a:t>Porovnávanie režimov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193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7">
            <a:extLst>
              <a:ext uri="{FF2B5EF4-FFF2-40B4-BE49-F238E27FC236}">
                <a16:creationId xmlns:a16="http://schemas.microsoft.com/office/drawing/2014/main" id="{04D65EFB-5E87-4639-A481-956B52E9D2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29">
            <a:extLst>
              <a:ext uri="{FF2B5EF4-FFF2-40B4-BE49-F238E27FC236}">
                <a16:creationId xmlns:a16="http://schemas.microsoft.com/office/drawing/2014/main" id="{2A3781C0-206F-4038-93FF-4CDA80B1D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blipFill>
            <a:blip r:embed="rId2"/>
            <a:stretch>
              <a:fillRect r="-100000"/>
            </a:stretch>
          </a:blipFill>
          <a:ln>
            <a:noFill/>
          </a:ln>
          <a:effectLst>
            <a:outerShdw blurRad="139700" dist="508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B9A6286-4221-81A8-ADC8-88ED3EDE9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4827104" cy="1325563"/>
          </a:xfrm>
        </p:spPr>
        <p:txBody>
          <a:bodyPr>
            <a:normAutofit/>
          </a:bodyPr>
          <a:lstStyle/>
          <a:p>
            <a:endParaRPr lang="en-GB" dirty="0">
              <a:gradFill flip="none" rotWithShape="1">
                <a:gsLst>
                  <a:gs pos="28000">
                    <a:srgbClr val="EDEDED"/>
                  </a:gs>
                  <a:gs pos="0">
                    <a:srgbClr val="BFBFBF"/>
                  </a:gs>
                  <a:gs pos="100000">
                    <a:srgbClr val="FFFFFF"/>
                  </a:gs>
                </a:gsLst>
                <a:lin ang="4800000" scaled="0"/>
                <a:tileRect/>
              </a:gra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4000EE6-6407-3C5E-3C15-75A1DCC3C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566" y="365125"/>
            <a:ext cx="5149739" cy="62788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sz="1700" dirty="0">
              <a:gradFill>
                <a:gsLst>
                  <a:gs pos="34000">
                    <a:srgbClr val="EDEDED"/>
                  </a:gs>
                  <a:gs pos="0">
                    <a:srgbClr val="BFBFBF"/>
                  </a:gs>
                  <a:gs pos="100000">
                    <a:srgbClr val="FFFFFF"/>
                  </a:gs>
                </a:gsLst>
                <a:lin ang="4800000" scaled="0"/>
              </a:gradFill>
            </a:endParaRPr>
          </a:p>
          <a:p>
            <a:pPr marL="0" indent="0">
              <a:buNone/>
            </a:pP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Prezident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USA Regan je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na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návštěvě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SSSR,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Brežněv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ho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vodí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po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Kremlu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a Regan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říká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: „Ale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máte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tady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hezké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křišťálové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lustry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.“</a:t>
            </a:r>
            <a:endParaRPr lang="sk-SK" sz="1700" dirty="0">
              <a:gradFill>
                <a:gsLst>
                  <a:gs pos="34000">
                    <a:srgbClr val="EDEDED"/>
                  </a:gs>
                  <a:gs pos="0">
                    <a:srgbClr val="BFBFBF"/>
                  </a:gs>
                  <a:gs pos="100000">
                    <a:srgbClr val="FFFFFF"/>
                  </a:gs>
                </a:gsLst>
                <a:lin ang="4800000" scaled="0"/>
              </a:gradFill>
            </a:endParaRPr>
          </a:p>
          <a:p>
            <a:pPr marL="0" indent="0">
              <a:buNone/>
            </a:pP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„Ty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máme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z ČSSR“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říká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Brežněv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.</a:t>
            </a:r>
            <a:endParaRPr lang="sk-SK" sz="1700" dirty="0">
              <a:gradFill>
                <a:gsLst>
                  <a:gs pos="34000">
                    <a:srgbClr val="EDEDED"/>
                  </a:gs>
                  <a:gs pos="0">
                    <a:srgbClr val="BFBFBF"/>
                  </a:gs>
                  <a:gs pos="100000">
                    <a:srgbClr val="FFFFFF"/>
                  </a:gs>
                </a:gsLst>
                <a:lin ang="4800000" scaled="0"/>
              </a:gradFill>
            </a:endParaRPr>
          </a:p>
          <a:p>
            <a:pPr marL="0" indent="0">
              <a:buNone/>
            </a:pP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U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večeře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Regan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opět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říká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: „Ale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máte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hezké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skleničky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.“</a:t>
            </a:r>
            <a:endParaRPr lang="sk-SK" sz="1700" dirty="0">
              <a:gradFill>
                <a:gsLst>
                  <a:gs pos="34000">
                    <a:srgbClr val="EDEDED"/>
                  </a:gs>
                  <a:gs pos="0">
                    <a:srgbClr val="BFBFBF"/>
                  </a:gs>
                  <a:gs pos="100000">
                    <a:srgbClr val="FFFFFF"/>
                  </a:gs>
                </a:gsLst>
                <a:lin ang="4800000" scaled="0"/>
              </a:gradFill>
            </a:endParaRPr>
          </a:p>
          <a:p>
            <a:pPr marL="0" indent="0">
              <a:buNone/>
            </a:pP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„Ty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máme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z ČSSR“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říká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Brežněv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.</a:t>
            </a:r>
            <a:endParaRPr lang="sk-SK" sz="1700" dirty="0">
              <a:gradFill>
                <a:gsLst>
                  <a:gs pos="34000">
                    <a:srgbClr val="EDEDED"/>
                  </a:gs>
                  <a:gs pos="0">
                    <a:srgbClr val="BFBFBF"/>
                  </a:gs>
                  <a:gs pos="100000">
                    <a:srgbClr val="FFFFFF"/>
                  </a:gs>
                </a:gsLst>
                <a:lin ang="4800000" scaled="0"/>
              </a:gradFill>
            </a:endParaRPr>
          </a:p>
          <a:p>
            <a:pPr marL="0" indent="0">
              <a:buNone/>
            </a:pP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Po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jídle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říká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Regan: „Ale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máte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dobré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pivo.“</a:t>
            </a:r>
            <a:endParaRPr lang="sk-SK" sz="1700" dirty="0">
              <a:gradFill>
                <a:gsLst>
                  <a:gs pos="34000">
                    <a:srgbClr val="EDEDED"/>
                  </a:gs>
                  <a:gs pos="0">
                    <a:srgbClr val="BFBFBF"/>
                  </a:gs>
                  <a:gs pos="100000">
                    <a:srgbClr val="FFFFFF"/>
                  </a:gs>
                </a:gsLst>
                <a:lin ang="4800000" scaled="0"/>
              </a:gradFill>
            </a:endParaRPr>
          </a:p>
          <a:p>
            <a:pPr marL="0" indent="0">
              <a:buNone/>
            </a:pP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„To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máme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z ČSSR“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říká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Brežněv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.</a:t>
            </a:r>
            <a:endParaRPr lang="sk-SK" sz="1700" dirty="0">
              <a:gradFill>
                <a:gsLst>
                  <a:gs pos="34000">
                    <a:srgbClr val="EDEDED"/>
                  </a:gs>
                  <a:gs pos="0">
                    <a:srgbClr val="BFBFBF"/>
                  </a:gs>
                  <a:gs pos="100000">
                    <a:srgbClr val="FFFFFF"/>
                  </a:gs>
                </a:gsLst>
                <a:lin ang="4800000" scaled="0"/>
              </a:gradFill>
            </a:endParaRPr>
          </a:p>
          <a:p>
            <a:pPr marL="0" indent="0">
              <a:buNone/>
            </a:pP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Regan: „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Ti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Češi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vás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ale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musí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mít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rádi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.“</a:t>
            </a:r>
            <a:endParaRPr lang="sk-SK" sz="1700" dirty="0">
              <a:gradFill>
                <a:gsLst>
                  <a:gs pos="34000">
                    <a:srgbClr val="EDEDED"/>
                  </a:gs>
                  <a:gs pos="0">
                    <a:srgbClr val="BFBFBF"/>
                  </a:gs>
                  <a:gs pos="100000">
                    <a:srgbClr val="FFFFFF"/>
                  </a:gs>
                </a:gsLst>
                <a:lin ang="4800000" scaled="0"/>
              </a:gradFill>
            </a:endParaRPr>
          </a:p>
          <a:p>
            <a:pPr marL="0" indent="0">
              <a:buNone/>
            </a:pP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Brežněv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: „Jo, jo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musí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!“</a:t>
            </a:r>
            <a:endParaRPr lang="sk-SK" sz="1700" dirty="0">
              <a:gradFill>
                <a:gsLst>
                  <a:gs pos="34000">
                    <a:srgbClr val="EDEDED"/>
                  </a:gs>
                  <a:gs pos="0">
                    <a:srgbClr val="BFBFBF"/>
                  </a:gs>
                  <a:gs pos="100000">
                    <a:srgbClr val="FFFFFF"/>
                  </a:gs>
                </a:gsLst>
                <a:lin ang="4800000" scaled="0"/>
              </a:gradFill>
            </a:endParaRPr>
          </a:p>
          <a:p>
            <a:pPr marL="0" indent="0" algn="r">
              <a:buNone/>
            </a:pP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Muž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,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nar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. 1973, ČR, jar 2013</a:t>
            </a:r>
            <a:endParaRPr lang="sk-SK" sz="1700" dirty="0">
              <a:gradFill>
                <a:gsLst>
                  <a:gs pos="34000">
                    <a:srgbClr val="EDEDED"/>
                  </a:gs>
                  <a:gs pos="0">
                    <a:srgbClr val="BFBFBF"/>
                  </a:gs>
                  <a:gs pos="100000">
                    <a:srgbClr val="FFFFFF"/>
                  </a:gs>
                </a:gsLst>
                <a:lin ang="4800000" scaled="0"/>
              </a:gradFill>
            </a:endParaRPr>
          </a:p>
          <a:p>
            <a:pPr marL="0" indent="0">
              <a:buNone/>
            </a:pPr>
            <a:endParaRPr lang="sk-SK" sz="1700" dirty="0">
              <a:gradFill>
                <a:gsLst>
                  <a:gs pos="34000">
                    <a:srgbClr val="EDEDED"/>
                  </a:gs>
                  <a:gs pos="0">
                    <a:srgbClr val="BFBFBF"/>
                  </a:gs>
                  <a:gs pos="100000">
                    <a:srgbClr val="FFFFFF"/>
                  </a:gs>
                </a:gsLst>
                <a:lin ang="4800000" scaled="0"/>
              </a:gradFill>
            </a:endParaRPr>
          </a:p>
          <a:p>
            <a:pPr marL="0" indent="0">
              <a:buNone/>
            </a:pP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V base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sa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stretnú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dvaja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a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vyprávajú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:</a:t>
            </a:r>
            <a:endParaRPr lang="sk-SK" sz="1700" dirty="0">
              <a:gradFill>
                <a:gsLst>
                  <a:gs pos="34000">
                    <a:srgbClr val="EDEDED"/>
                  </a:gs>
                  <a:gs pos="0">
                    <a:srgbClr val="BFBFBF"/>
                  </a:gs>
                  <a:gs pos="100000">
                    <a:srgbClr val="FFFFFF"/>
                  </a:gs>
                </a:gsLst>
                <a:lin ang="4800000" scaled="0"/>
              </a:gradFill>
            </a:endParaRPr>
          </a:p>
          <a:p>
            <a:pPr marL="0" indent="0">
              <a:buNone/>
            </a:pP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„A ty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si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tu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prečo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,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čo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si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urobil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?“</a:t>
            </a:r>
            <a:endParaRPr lang="sk-SK" sz="1700" dirty="0">
              <a:gradFill>
                <a:gsLst>
                  <a:gs pos="34000">
                    <a:srgbClr val="EDEDED"/>
                  </a:gs>
                  <a:gs pos="0">
                    <a:srgbClr val="BFBFBF"/>
                  </a:gs>
                  <a:gs pos="100000">
                    <a:srgbClr val="FFFFFF"/>
                  </a:gs>
                </a:gsLst>
                <a:lin ang="4800000" scaled="0"/>
              </a:gradFill>
            </a:endParaRPr>
          </a:p>
          <a:p>
            <a:pPr marL="0" indent="0">
              <a:buNone/>
            </a:pP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„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Nič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.“</a:t>
            </a:r>
            <a:endParaRPr lang="sk-SK" sz="1700" dirty="0">
              <a:gradFill>
                <a:gsLst>
                  <a:gs pos="34000">
                    <a:srgbClr val="EDEDED"/>
                  </a:gs>
                  <a:gs pos="0">
                    <a:srgbClr val="BFBFBF"/>
                  </a:gs>
                  <a:gs pos="100000">
                    <a:srgbClr val="FFFFFF"/>
                  </a:gs>
                </a:gsLst>
                <a:lin ang="4800000" scaled="0"/>
              </a:gradFill>
            </a:endParaRPr>
          </a:p>
          <a:p>
            <a:pPr marL="0" indent="0">
              <a:buNone/>
            </a:pP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„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Nehovor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, za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nič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sa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dáva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 10 </a:t>
            </a: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rokov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.“</a:t>
            </a:r>
            <a:endParaRPr lang="sk-SK" sz="1700" dirty="0">
              <a:gradFill>
                <a:gsLst>
                  <a:gs pos="34000">
                    <a:srgbClr val="EDEDED"/>
                  </a:gs>
                  <a:gs pos="0">
                    <a:srgbClr val="BFBFBF"/>
                  </a:gs>
                  <a:gs pos="100000">
                    <a:srgbClr val="FFFFFF"/>
                  </a:gs>
                </a:gsLst>
                <a:lin ang="4800000" scaled="0"/>
              </a:gradFill>
            </a:endParaRPr>
          </a:p>
          <a:p>
            <a:pPr marL="0" indent="0" algn="r">
              <a:buNone/>
            </a:pPr>
            <a:r>
              <a:rPr lang="en-GB" sz="1700" dirty="0" err="1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Žena</a:t>
            </a:r>
            <a:r>
              <a:rPr lang="en-GB" sz="17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, 1922–2015, 30. 5. 2013</a:t>
            </a:r>
            <a:endParaRPr lang="en-US" sz="1700" dirty="0">
              <a:gradFill>
                <a:gsLst>
                  <a:gs pos="34000">
                    <a:srgbClr val="EDEDED"/>
                  </a:gs>
                  <a:gs pos="0">
                    <a:srgbClr val="BFBFBF"/>
                  </a:gs>
                  <a:gs pos="100000">
                    <a:srgbClr val="FFFFFF"/>
                  </a:gs>
                </a:gsLst>
                <a:lin ang="4800000" scaled="0"/>
              </a:gradFill>
            </a:endParaRPr>
          </a:p>
        </p:txBody>
      </p:sp>
      <p:pic>
        <p:nvPicPr>
          <p:cNvPr id="5" name="Zástupný objekt pre obsah 4" descr="Obrázok, na ktorom je text&#10;&#10;Automaticky generovaný popis">
            <a:extLst>
              <a:ext uri="{FF2B5EF4-FFF2-40B4-BE49-F238E27FC236}">
                <a16:creationId xmlns:a16="http://schemas.microsoft.com/office/drawing/2014/main" id="{E5C5F441-3788-D008-A940-6A91C9F92B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531" y="1592952"/>
            <a:ext cx="4854495" cy="3672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1926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D3ABE-35C9-4DEE-9F3F-DA2C346E1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5FA66-15AC-4F31-9C10-3C7D01B74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497"/>
            <a:ext cx="10515600" cy="5017466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sk-SK" sz="2400" b="0" i="1" u="none" strike="noStrike" baseline="0" dirty="0" err="1"/>
              <a:t>Příjde</a:t>
            </a:r>
            <a:r>
              <a:rPr lang="sk-SK" sz="2400" b="0" i="1" u="none" strike="noStrike" baseline="0" dirty="0"/>
              <a:t> babka po </a:t>
            </a:r>
            <a:r>
              <a:rPr lang="sk-SK" sz="2400" b="0" i="1" u="none" strike="noStrike" baseline="0" dirty="0" err="1"/>
              <a:t>letech</a:t>
            </a:r>
            <a:r>
              <a:rPr lang="sk-SK" sz="2400" b="0" i="1" u="none" strike="noStrike" baseline="0" dirty="0"/>
              <a:t> na národní výbor a </a:t>
            </a:r>
            <a:r>
              <a:rPr lang="sk-SK" sz="2400" b="0" i="1" u="none" strike="noStrike" baseline="0" dirty="0" err="1"/>
              <a:t>vztyčí</a:t>
            </a:r>
            <a:r>
              <a:rPr lang="sk-SK" sz="2400" b="0" i="1" u="none" strike="noStrike" baseline="0" dirty="0"/>
              <a:t> ruku a pozdraví:</a:t>
            </a:r>
          </a:p>
          <a:p>
            <a:pPr marL="0" indent="0" algn="l">
              <a:buNone/>
            </a:pPr>
            <a:r>
              <a:rPr lang="sk-SK" sz="2400" b="0" i="1" u="none" strike="noStrike" baseline="0" dirty="0"/>
              <a:t>„</a:t>
            </a:r>
            <a:r>
              <a:rPr lang="sk-SK" sz="2400" b="0" i="1" u="none" strike="noStrike" baseline="0" dirty="0" err="1"/>
              <a:t>Heil</a:t>
            </a:r>
            <a:r>
              <a:rPr lang="sk-SK" sz="2400" b="0" i="1" u="none" strike="noStrike" baseline="0" dirty="0"/>
              <a:t> Hitler!“</a:t>
            </a:r>
          </a:p>
          <a:p>
            <a:pPr marL="0" indent="0" algn="l">
              <a:buNone/>
            </a:pPr>
            <a:r>
              <a:rPr lang="sk-SK" sz="2400" b="0" i="1" u="none" strike="noStrike" baseline="0" dirty="0"/>
              <a:t>Starosta </a:t>
            </a:r>
            <a:r>
              <a:rPr lang="sk-SK" sz="2400" b="0" i="1" u="none" strike="noStrike" baseline="0" dirty="0" err="1"/>
              <a:t>se</a:t>
            </a:r>
            <a:r>
              <a:rPr lang="sk-SK" sz="2400" b="0" i="1" u="none" strike="noStrike" baseline="0" dirty="0"/>
              <a:t> podiví a </a:t>
            </a:r>
            <a:r>
              <a:rPr lang="sk-SK" sz="2400" b="0" i="1" u="none" strike="noStrike" baseline="0" dirty="0" err="1"/>
              <a:t>povídá</a:t>
            </a:r>
            <a:r>
              <a:rPr lang="sk-SK" sz="2400" b="0" i="1" u="none" strike="noStrike" baseline="0" dirty="0"/>
              <a:t>: „</a:t>
            </a:r>
            <a:r>
              <a:rPr lang="sk-SK" sz="2400" b="0" i="1" u="none" strike="noStrike" baseline="0" dirty="0" err="1"/>
              <a:t>Babi</a:t>
            </a:r>
            <a:r>
              <a:rPr lang="sk-SK" sz="2400" b="0" i="1" u="none" strike="noStrike" baseline="0" dirty="0"/>
              <a:t> to </a:t>
            </a:r>
            <a:r>
              <a:rPr lang="sk-SK" sz="2400" b="0" i="1" u="none" strike="noStrike" baseline="0" dirty="0" err="1"/>
              <a:t>jste</a:t>
            </a:r>
            <a:r>
              <a:rPr lang="sk-SK" sz="2400" b="0" i="1" u="none" strike="noStrike" baseline="0" dirty="0"/>
              <a:t> si trochu </a:t>
            </a:r>
            <a:r>
              <a:rPr lang="sk-SK" sz="2400" b="0" i="1" u="none" strike="noStrike" baseline="0" dirty="0" err="1"/>
              <a:t>spletla</a:t>
            </a:r>
            <a:r>
              <a:rPr lang="sk-SK" sz="2400" b="0" i="1" u="none" strike="noStrike" baseline="0" dirty="0"/>
              <a:t> dobu, </a:t>
            </a:r>
            <a:r>
              <a:rPr lang="sk-SK" sz="2400" b="0" i="1" u="none" strike="noStrike" baseline="0" dirty="0" err="1"/>
              <a:t>ne</a:t>
            </a:r>
            <a:r>
              <a:rPr lang="sk-SK" sz="2400" b="0" i="1" u="none" strike="noStrike" baseline="0" dirty="0"/>
              <a:t>?“</a:t>
            </a:r>
          </a:p>
          <a:p>
            <a:pPr marL="0" indent="0" algn="l">
              <a:buNone/>
            </a:pPr>
            <a:r>
              <a:rPr lang="pl-PL" sz="2400" b="0" i="1" u="none" strike="noStrike" baseline="0" dirty="0"/>
              <a:t>Babka na to: „Dobu možná, ale Vás ne!“</a:t>
            </a:r>
            <a:endParaRPr lang="pl-PL" sz="2400" dirty="0"/>
          </a:p>
          <a:p>
            <a:pPr marL="0" indent="0" algn="r">
              <a:buNone/>
            </a:pPr>
            <a:r>
              <a:rPr lang="sk-SK" sz="2400" b="0" i="0" u="none" strike="noStrike" baseline="0" dirty="0" err="1"/>
              <a:t>Matěj</a:t>
            </a:r>
            <a:r>
              <a:rPr lang="sk-SK" sz="2400" b="0" i="0" u="none" strike="noStrike" baseline="0" dirty="0"/>
              <a:t>, </a:t>
            </a:r>
            <a:r>
              <a:rPr lang="sk-SK" sz="2400" b="0" i="0" u="none" strike="noStrike" baseline="0" dirty="0" err="1"/>
              <a:t>nar</a:t>
            </a:r>
            <a:r>
              <a:rPr lang="sk-SK" sz="2400" b="0" i="0" u="none" strike="noStrike" baseline="0" dirty="0"/>
              <a:t>. 1990, ČR, 2. 4. 2015.</a:t>
            </a:r>
          </a:p>
          <a:p>
            <a:pPr marL="0" indent="0" algn="r">
              <a:buNone/>
            </a:pPr>
            <a:endParaRPr lang="sk-SK" sz="2400" dirty="0"/>
          </a:p>
          <a:p>
            <a:pPr marL="0" indent="0" algn="l">
              <a:buNone/>
            </a:pPr>
            <a:r>
              <a:rPr lang="sk-SK" sz="2400" b="0" i="1" u="none" strike="noStrike" baseline="0" dirty="0"/>
              <a:t>Príde babka na úrad a pozdraví úradníkovi: „Česť práci súdruh!“</a:t>
            </a:r>
          </a:p>
          <a:p>
            <a:pPr marL="0" indent="0" algn="l">
              <a:buNone/>
            </a:pPr>
            <a:r>
              <a:rPr lang="sk-SK" sz="2400" b="0" i="1" u="none" strike="noStrike" baseline="0" dirty="0"/>
              <a:t>Úradník odpovedá: „Babička, vy ste si poplietli dobu?!?“</a:t>
            </a:r>
          </a:p>
          <a:p>
            <a:pPr marL="0" indent="0" algn="l">
              <a:buNone/>
            </a:pPr>
            <a:r>
              <a:rPr lang="pl-PL" sz="2400" b="0" i="1" u="none" strike="noStrike" baseline="0" dirty="0"/>
              <a:t>Babička odpovedá: „Dobu možno, ale teba, súdruh, nie!!!“</a:t>
            </a:r>
          </a:p>
          <a:p>
            <a:pPr marL="0" indent="0" algn="r">
              <a:buNone/>
            </a:pPr>
            <a:r>
              <a:rPr lang="pl-PL" sz="2400" b="0" i="0" u="none" strike="noStrike" baseline="0" dirty="0"/>
              <a:t>Žena, nar. 1945, </a:t>
            </a:r>
            <a:r>
              <a:rPr lang="sk-SK" sz="2400" b="0" i="0" u="none" strike="noStrike" baseline="0" dirty="0"/>
              <a:t>prišlo emailom 20. 2. 2012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903956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274B1F-A30D-455E-265E-BD24907F5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Premenné prvky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5F3486D-90D2-C722-F452-DF2319571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Politické </a:t>
            </a:r>
            <a:r>
              <a:rPr lang="sk-SK" dirty="0" err="1"/>
              <a:t>vs</a:t>
            </a:r>
            <a:r>
              <a:rPr lang="sk-SK" dirty="0"/>
              <a:t>. národnostné (Amerika, Rusko, SR/ČR)</a:t>
            </a:r>
          </a:p>
          <a:p>
            <a:r>
              <a:rPr lang="sk-SK" dirty="0"/>
              <a:t>Policajti, vojaci</a:t>
            </a:r>
          </a:p>
          <a:p>
            <a:endParaRPr lang="sk-SK" dirty="0"/>
          </a:p>
          <a:p>
            <a:r>
              <a:rPr lang="sk-SK" dirty="0"/>
              <a:t>Regionálna politika</a:t>
            </a:r>
          </a:p>
          <a:p>
            <a:r>
              <a:rPr lang="sk-SK" dirty="0"/>
              <a:t>Politika identít a politizácia tém (vznik občianskej spoločnosti)</a:t>
            </a:r>
          </a:p>
          <a:p>
            <a:endParaRPr lang="sk-SK" dirty="0"/>
          </a:p>
          <a:p>
            <a:r>
              <a:rPr lang="sk-SK" dirty="0"/>
              <a:t>Skracovanie, vulgarizácia, jednoduchosť, vizualizácia</a:t>
            </a:r>
          </a:p>
        </p:txBody>
      </p:sp>
    </p:spTree>
    <p:extLst>
      <p:ext uri="{BB962C8B-B14F-4D97-AF65-F5344CB8AC3E}">
        <p14:creationId xmlns:p14="http://schemas.microsoft.com/office/powerpoint/2010/main" val="519988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B0B5E0-2091-BDCC-87D5-87C0FB00E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38CC646-2C23-BB13-E33F-B440F2863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 err="1"/>
              <a:t>Sedia</a:t>
            </a:r>
            <a:r>
              <a:rPr lang="en-GB" i="1" dirty="0"/>
              <a:t> </a:t>
            </a:r>
            <a:r>
              <a:rPr lang="en-GB" i="1" dirty="0" err="1"/>
              <a:t>majitelia</a:t>
            </a:r>
            <a:r>
              <a:rPr lang="en-GB" i="1" dirty="0"/>
              <a:t> Penty a J&amp;T </a:t>
            </a:r>
            <a:r>
              <a:rPr lang="en-GB" i="1" dirty="0" err="1"/>
              <a:t>na</a:t>
            </a:r>
            <a:r>
              <a:rPr lang="en-GB" i="1" dirty="0"/>
              <a:t> </a:t>
            </a:r>
            <a:r>
              <a:rPr lang="en-GB" i="1" dirty="0" err="1"/>
              <a:t>brehu</a:t>
            </a:r>
            <a:r>
              <a:rPr lang="en-GB" i="1" dirty="0"/>
              <a:t> </a:t>
            </a:r>
            <a:r>
              <a:rPr lang="en-GB" i="1" dirty="0" err="1"/>
              <a:t>Štrbského</a:t>
            </a:r>
            <a:r>
              <a:rPr lang="en-GB" i="1" dirty="0"/>
              <a:t> </a:t>
            </a:r>
            <a:r>
              <a:rPr lang="en-GB" i="1" dirty="0" err="1"/>
              <a:t>plesa</a:t>
            </a:r>
            <a:r>
              <a:rPr lang="en-GB" i="1" dirty="0"/>
              <a:t> a </a:t>
            </a:r>
            <a:r>
              <a:rPr lang="en-GB" i="1" dirty="0" err="1"/>
              <a:t>chytajú</a:t>
            </a:r>
            <a:r>
              <a:rPr lang="en-GB" i="1" dirty="0"/>
              <a:t> </a:t>
            </a:r>
            <a:r>
              <a:rPr lang="en-GB" i="1" dirty="0" err="1"/>
              <a:t>ryby</a:t>
            </a:r>
            <a:r>
              <a:rPr lang="en-GB" i="1" dirty="0"/>
              <a:t>. </a:t>
            </a:r>
            <a:r>
              <a:rPr lang="en-GB" i="1" dirty="0" err="1"/>
              <a:t>Jeden</a:t>
            </a:r>
            <a:r>
              <a:rPr lang="en-GB" i="1" dirty="0"/>
              <a:t> z </a:t>
            </a:r>
            <a:r>
              <a:rPr lang="en-GB" i="1" dirty="0" err="1"/>
              <a:t>nich</a:t>
            </a:r>
            <a:r>
              <a:rPr lang="en-GB" i="1" dirty="0"/>
              <a:t> </a:t>
            </a:r>
            <a:r>
              <a:rPr lang="en-GB" i="1" dirty="0" err="1"/>
              <a:t>chytí</a:t>
            </a:r>
            <a:r>
              <a:rPr lang="en-GB" i="1" dirty="0"/>
              <a:t> </a:t>
            </a:r>
            <a:r>
              <a:rPr lang="en-GB" i="1" dirty="0" err="1"/>
              <a:t>zlatú</a:t>
            </a:r>
            <a:r>
              <a:rPr lang="en-GB" i="1" dirty="0"/>
              <a:t> </a:t>
            </a:r>
            <a:r>
              <a:rPr lang="en-GB" i="1" dirty="0" err="1"/>
              <a:t>rybku</a:t>
            </a:r>
            <a:r>
              <a:rPr lang="en-GB" i="1" dirty="0"/>
              <a:t>, </a:t>
            </a:r>
            <a:r>
              <a:rPr lang="en-GB" i="1" dirty="0" err="1"/>
              <a:t>pozerá</a:t>
            </a:r>
            <a:r>
              <a:rPr lang="en-GB" i="1" dirty="0"/>
              <a:t> </a:t>
            </a:r>
            <a:r>
              <a:rPr lang="en-GB" i="1" dirty="0" err="1"/>
              <a:t>na</a:t>
            </a:r>
            <a:r>
              <a:rPr lang="en-GB" i="1" dirty="0"/>
              <a:t> </a:t>
            </a:r>
            <a:r>
              <a:rPr lang="en-GB" i="1" dirty="0" err="1"/>
              <a:t>ňu</a:t>
            </a:r>
            <a:r>
              <a:rPr lang="en-GB" i="1" dirty="0"/>
              <a:t> </a:t>
            </a:r>
            <a:r>
              <a:rPr lang="en-GB" i="1" dirty="0" err="1"/>
              <a:t>chvíľku</a:t>
            </a:r>
            <a:r>
              <a:rPr lang="en-GB" i="1" dirty="0"/>
              <a:t> a </a:t>
            </a:r>
            <a:r>
              <a:rPr lang="en-GB" i="1" dirty="0" err="1"/>
              <a:t>hovorí</a:t>
            </a:r>
            <a:r>
              <a:rPr lang="en-GB" i="1" dirty="0"/>
              <a:t>:</a:t>
            </a:r>
            <a:endParaRPr lang="sk-SK" i="1" dirty="0"/>
          </a:p>
          <a:p>
            <a:pPr marL="0" indent="0">
              <a:buNone/>
            </a:pPr>
            <a:r>
              <a:rPr lang="en-GB" i="1" dirty="0"/>
              <a:t>„No </a:t>
            </a:r>
            <a:r>
              <a:rPr lang="en-GB" i="1" dirty="0" err="1"/>
              <a:t>čo</a:t>
            </a:r>
            <a:r>
              <a:rPr lang="en-GB" i="1" dirty="0"/>
              <a:t> ty </a:t>
            </a:r>
            <a:r>
              <a:rPr lang="en-GB" i="1" dirty="0" err="1"/>
              <a:t>chudera</a:t>
            </a:r>
            <a:r>
              <a:rPr lang="en-GB" i="1" dirty="0"/>
              <a:t>, </a:t>
            </a:r>
            <a:r>
              <a:rPr lang="en-GB" i="1" dirty="0" err="1"/>
              <a:t>čo</a:t>
            </a:r>
            <a:r>
              <a:rPr lang="en-GB" i="1" dirty="0"/>
              <a:t> by </a:t>
            </a:r>
            <a:r>
              <a:rPr lang="en-GB" i="1" dirty="0" err="1"/>
              <a:t>si</a:t>
            </a:r>
            <a:r>
              <a:rPr lang="en-GB" i="1" dirty="0"/>
              <a:t> </a:t>
            </a:r>
            <a:r>
              <a:rPr lang="en-GB" i="1" dirty="0" err="1"/>
              <a:t>chcela</a:t>
            </a:r>
            <a:r>
              <a:rPr lang="en-GB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3987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C3B6C9-2457-4ED1-A6B6-459E85E68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03A4A0-5ACF-4E84-8C3B-39400074A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b="0" i="0" u="none" strike="noStrike" baseline="0" dirty="0">
                <a:solidFill>
                  <a:schemeClr val="tx1">
                    <a:lumMod val="95000"/>
                  </a:schemeClr>
                </a:solidFill>
              </a:rPr>
              <a:t>Davies, Christie: </a:t>
            </a:r>
            <a:r>
              <a:rPr lang="en-US" sz="2400" b="0" i="1" u="none" strike="noStrike" baseline="0" dirty="0">
                <a:solidFill>
                  <a:schemeClr val="tx1">
                    <a:lumMod val="95000"/>
                  </a:schemeClr>
                </a:solidFill>
              </a:rPr>
              <a:t>Jokes and Targets. </a:t>
            </a:r>
            <a:r>
              <a:rPr lang="en-US" sz="2400" b="0" i="0" u="none" strike="noStrike" baseline="0" dirty="0">
                <a:solidFill>
                  <a:schemeClr val="tx1">
                    <a:lumMod val="95000"/>
                  </a:schemeClr>
                </a:solidFill>
              </a:rPr>
              <a:t>Bloomington: Indiana University Press, 2011.</a:t>
            </a:r>
            <a:endParaRPr lang="cs-CZ" sz="2400" b="0" i="0" u="none" strike="noStrike" baseline="0" dirty="0">
              <a:solidFill>
                <a:schemeClr val="tx1">
                  <a:lumMod val="95000"/>
                </a:schemeClr>
              </a:solidFill>
            </a:endParaRPr>
          </a:p>
          <a:p>
            <a:pPr algn="l"/>
            <a:r>
              <a:rPr lang="en-US" sz="2400" b="0" i="0" u="none" strike="noStrike" baseline="0" dirty="0">
                <a:solidFill>
                  <a:schemeClr val="tx1">
                    <a:lumMod val="95000"/>
                  </a:schemeClr>
                </a:solidFill>
              </a:rPr>
              <a:t>Davies, Christie: </a:t>
            </a:r>
            <a:r>
              <a:rPr lang="en-US" sz="2400" b="0" i="1" u="none" strike="noStrike" baseline="0" dirty="0">
                <a:solidFill>
                  <a:schemeClr val="tx1">
                    <a:lumMod val="95000"/>
                  </a:schemeClr>
                </a:solidFill>
              </a:rPr>
              <a:t>Joke as the truth about soviet socialism</a:t>
            </a:r>
            <a:r>
              <a:rPr lang="en-US" sz="2400" b="0" i="0" u="none" strike="noStrike" baseline="0" dirty="0">
                <a:solidFill>
                  <a:schemeClr val="tx1">
                    <a:lumMod val="95000"/>
                  </a:schemeClr>
                </a:solidFill>
              </a:rPr>
              <a:t>. Folklore. Electronic Journal</a:t>
            </a:r>
            <a:r>
              <a:rPr lang="cs-CZ" sz="2400" b="0" i="0" u="none" strike="noStrike" baseline="0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fr-FR" sz="2400" b="0" i="0" u="none" strike="noStrike" baseline="0" dirty="0">
                <a:solidFill>
                  <a:schemeClr val="tx1">
                    <a:lumMod val="95000"/>
                  </a:schemeClr>
                </a:solidFill>
              </a:rPr>
              <a:t>of Folklore 46, 2010. Dostupné na: </a:t>
            </a:r>
            <a:r>
              <a:rPr lang="fr-FR" sz="2400" b="0" i="0" u="none" strike="noStrike" baseline="0" dirty="0">
                <a:solidFill>
                  <a:schemeClr val="tx1">
                    <a:lumMod val="9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http://www.folklore.ee/folklore/vol46/davies.pdf</a:t>
            </a:r>
            <a:r>
              <a:rPr lang="cs-CZ" sz="2400" b="0" i="0" u="none" strike="noStrike" baseline="0" dirty="0">
                <a:solidFill>
                  <a:schemeClr val="tx1">
                    <a:lumMod val="95000"/>
                  </a:schemeClr>
                </a:solidFill>
              </a:rPr>
              <a:t>.</a:t>
            </a:r>
          </a:p>
          <a:p>
            <a:pPr algn="l"/>
            <a:r>
              <a:rPr lang="en-US" sz="2400" b="0" i="0" u="none" strike="noStrike" baseline="0" dirty="0" err="1">
                <a:solidFill>
                  <a:schemeClr val="tx1">
                    <a:lumMod val="95000"/>
                  </a:schemeClr>
                </a:solidFill>
              </a:rPr>
              <a:t>Laineste</a:t>
            </a:r>
            <a:r>
              <a:rPr lang="en-US" sz="2400" b="0" i="0" u="none" strike="noStrike" baseline="0" dirty="0">
                <a:solidFill>
                  <a:schemeClr val="tx1">
                    <a:lumMod val="95000"/>
                  </a:schemeClr>
                </a:solidFill>
              </a:rPr>
              <a:t>, </a:t>
            </a:r>
            <a:r>
              <a:rPr lang="en-US" sz="2400" b="0" i="0" u="none" strike="noStrike" baseline="0" dirty="0" err="1">
                <a:solidFill>
                  <a:schemeClr val="tx1">
                    <a:lumMod val="95000"/>
                  </a:schemeClr>
                </a:solidFill>
              </a:rPr>
              <a:t>Liisi</a:t>
            </a:r>
            <a:r>
              <a:rPr lang="en-US" sz="2400" b="0" i="0" u="none" strike="noStrike" baseline="0" dirty="0">
                <a:solidFill>
                  <a:schemeClr val="tx1">
                    <a:lumMod val="95000"/>
                  </a:schemeClr>
                </a:solidFill>
              </a:rPr>
              <a:t>: </a:t>
            </a:r>
            <a:r>
              <a:rPr lang="en-US" sz="2400" b="0" i="1" u="none" strike="noStrike" baseline="0" dirty="0">
                <a:solidFill>
                  <a:schemeClr val="tx1">
                    <a:lumMod val="95000"/>
                  </a:schemeClr>
                </a:solidFill>
              </a:rPr>
              <a:t>Post-socialist </a:t>
            </a:r>
            <a:r>
              <a:rPr lang="en-US" sz="2400" b="0" i="1" u="none" strike="noStrike" baseline="0" dirty="0" err="1">
                <a:solidFill>
                  <a:schemeClr val="tx1">
                    <a:lumMod val="95000"/>
                  </a:schemeClr>
                </a:solidFill>
              </a:rPr>
              <a:t>jokelore</a:t>
            </a:r>
            <a:r>
              <a:rPr lang="en-US" sz="2400" b="0" i="1" u="none" strike="noStrike" baseline="0" dirty="0">
                <a:solidFill>
                  <a:schemeClr val="tx1">
                    <a:lumMod val="95000"/>
                  </a:schemeClr>
                </a:solidFill>
              </a:rPr>
              <a:t>. Preliminary findings and </a:t>
            </a:r>
            <a:r>
              <a:rPr lang="en-US" sz="2400" b="0" i="1" u="none" strike="noStrike" baseline="0" dirty="0" err="1">
                <a:solidFill>
                  <a:schemeClr val="tx1">
                    <a:lumMod val="95000"/>
                  </a:schemeClr>
                </a:solidFill>
              </a:rPr>
              <a:t>futher</a:t>
            </a:r>
            <a:r>
              <a:rPr lang="en-US" sz="2400" b="0" i="1" u="none" strike="noStrike" baseline="0" dirty="0">
                <a:solidFill>
                  <a:schemeClr val="tx1">
                    <a:lumMod val="95000"/>
                  </a:schemeClr>
                </a:solidFill>
              </a:rPr>
              <a:t> research</a:t>
            </a:r>
            <a:r>
              <a:rPr lang="cs-CZ" sz="2400" b="0" i="1" u="none" strike="noStrike" baseline="0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sz="2400" b="0" i="1" u="none" strike="noStrike" baseline="0" dirty="0">
                <a:solidFill>
                  <a:schemeClr val="tx1">
                    <a:lumMod val="95000"/>
                  </a:schemeClr>
                </a:solidFill>
              </a:rPr>
              <a:t>suggestions. </a:t>
            </a:r>
            <a:r>
              <a:rPr lang="en-US" sz="2400" b="0" i="0" u="none" strike="noStrike" baseline="0" dirty="0">
                <a:solidFill>
                  <a:schemeClr val="tx1">
                    <a:lumMod val="95000"/>
                  </a:schemeClr>
                </a:solidFill>
              </a:rPr>
              <a:t>Acta Ethnographica </a:t>
            </a:r>
            <a:r>
              <a:rPr lang="en-US" sz="2400" b="0" i="0" u="none" strike="noStrike" baseline="0" dirty="0" err="1">
                <a:solidFill>
                  <a:schemeClr val="tx1">
                    <a:lumMod val="95000"/>
                  </a:schemeClr>
                </a:solidFill>
              </a:rPr>
              <a:t>Hungarica</a:t>
            </a:r>
            <a:r>
              <a:rPr lang="en-US" sz="2400" b="0" i="0" u="none" strike="noStrike" baseline="0" dirty="0">
                <a:solidFill>
                  <a:schemeClr val="tx1">
                    <a:lumMod val="95000"/>
                  </a:schemeClr>
                </a:solidFill>
              </a:rPr>
              <a:t> 54, 2009, s. 31–45.</a:t>
            </a:r>
            <a:endParaRPr lang="sk-SK" sz="2400" b="0" i="0" u="none" strike="noStrike" baseline="0" dirty="0">
              <a:solidFill>
                <a:schemeClr val="tx1">
                  <a:lumMod val="95000"/>
                </a:schemeClr>
              </a:solidFill>
            </a:endParaRPr>
          </a:p>
          <a:p>
            <a:pPr algn="l"/>
            <a:r>
              <a:rPr lang="en-GB" sz="2400" dirty="0" err="1"/>
              <a:t>Tsakona</a:t>
            </a:r>
            <a:r>
              <a:rPr lang="en-GB" sz="2400" dirty="0"/>
              <a:t>, </a:t>
            </a:r>
            <a:r>
              <a:rPr lang="en-GB" sz="2400" dirty="0" err="1"/>
              <a:t>Villy</a:t>
            </a:r>
            <a:r>
              <a:rPr lang="en-GB" sz="2400" dirty="0"/>
              <a:t> – Popa, Diana Elena (eds.): Studies in political humour. In between political critique and public entertainment. Amsterdam: John </a:t>
            </a:r>
            <a:r>
              <a:rPr lang="en-GB" sz="2400" dirty="0" err="1"/>
              <a:t>Benjamins</a:t>
            </a:r>
            <a:r>
              <a:rPr lang="en-GB" sz="2400" dirty="0"/>
              <a:t>, 2011.</a:t>
            </a:r>
            <a:endParaRPr lang="sk-SK" sz="2400" dirty="0"/>
          </a:p>
          <a:p>
            <a:pPr algn="l"/>
            <a:r>
              <a:rPr lang="sk-SK" sz="2400" dirty="0" err="1">
                <a:solidFill>
                  <a:schemeClr val="tx1">
                    <a:lumMod val="95000"/>
                  </a:schemeClr>
                </a:solidFill>
              </a:rPr>
              <a:t>Krikmann</a:t>
            </a:r>
            <a:r>
              <a:rPr lang="sk-SK" sz="2400" dirty="0">
                <a:solidFill>
                  <a:schemeClr val="tx1">
                    <a:lumMod val="95000"/>
                  </a:schemeClr>
                </a:solidFill>
              </a:rPr>
              <a:t>, </a:t>
            </a:r>
            <a:r>
              <a:rPr lang="sk-SK" sz="2400" dirty="0" err="1">
                <a:solidFill>
                  <a:schemeClr val="tx1">
                    <a:lumMod val="95000"/>
                  </a:schemeClr>
                </a:solidFill>
              </a:rPr>
              <a:t>Arvo</a:t>
            </a:r>
            <a:r>
              <a:rPr lang="sk-SK" sz="2400" dirty="0">
                <a:solidFill>
                  <a:schemeClr val="tx1">
                    <a:lumMod val="95000"/>
                  </a:schemeClr>
                </a:solidFill>
              </a:rPr>
              <a:t>  - </a:t>
            </a:r>
            <a:r>
              <a:rPr lang="sk-SK" sz="2400" dirty="0" err="1">
                <a:solidFill>
                  <a:schemeClr val="tx1">
                    <a:lumMod val="95000"/>
                  </a:schemeClr>
                </a:solidFill>
              </a:rPr>
              <a:t>Laineste</a:t>
            </a:r>
            <a:r>
              <a:rPr lang="sk-SK" sz="2400" dirty="0">
                <a:solidFill>
                  <a:schemeClr val="tx1">
                    <a:lumMod val="95000"/>
                  </a:schemeClr>
                </a:solidFill>
              </a:rPr>
              <a:t>, </a:t>
            </a:r>
            <a:r>
              <a:rPr lang="sk-SK" sz="2400" dirty="0" err="1">
                <a:solidFill>
                  <a:schemeClr val="tx1">
                    <a:lumMod val="95000"/>
                  </a:schemeClr>
                </a:solidFill>
              </a:rPr>
              <a:t>Liisi</a:t>
            </a:r>
            <a:r>
              <a:rPr lang="sk-SK" sz="2400" dirty="0">
                <a:solidFill>
                  <a:schemeClr val="tx1">
                    <a:lumMod val="95000"/>
                  </a:schemeClr>
                </a:solidFill>
              </a:rPr>
              <a:t> (</a:t>
            </a:r>
            <a:r>
              <a:rPr lang="sk-SK" sz="2400" dirty="0" err="1">
                <a:solidFill>
                  <a:schemeClr val="tx1">
                    <a:lumMod val="95000"/>
                  </a:schemeClr>
                </a:solidFill>
              </a:rPr>
              <a:t>eds</a:t>
            </a:r>
            <a:r>
              <a:rPr lang="sk-SK" sz="2400" dirty="0">
                <a:solidFill>
                  <a:schemeClr val="tx1">
                    <a:lumMod val="95000"/>
                  </a:schemeClr>
                </a:solidFill>
              </a:rPr>
              <a:t>.):</a:t>
            </a:r>
            <a:r>
              <a:rPr lang="en-GB" sz="2400" dirty="0">
                <a:solidFill>
                  <a:schemeClr val="tx1">
                    <a:lumMod val="95000"/>
                  </a:schemeClr>
                </a:solidFill>
              </a:rPr>
              <a:t>Permitted laughter : socialist, post-socialist and never-socialist humour</a:t>
            </a:r>
            <a:r>
              <a:rPr lang="sk-SK" sz="2400" dirty="0">
                <a:solidFill>
                  <a:schemeClr val="tx1">
                    <a:lumMod val="95000"/>
                  </a:schemeClr>
                </a:solidFill>
              </a:rPr>
              <a:t>. </a:t>
            </a:r>
            <a:r>
              <a:rPr lang="sk-SK" sz="2400" dirty="0" err="1">
                <a:solidFill>
                  <a:schemeClr val="tx1">
                    <a:lumMod val="95000"/>
                  </a:schemeClr>
                </a:solidFill>
              </a:rPr>
              <a:t>Tartu</a:t>
            </a:r>
            <a:r>
              <a:rPr lang="sk-SK" sz="2400" dirty="0">
                <a:solidFill>
                  <a:schemeClr val="tx1">
                    <a:lumMod val="95000"/>
                  </a:schemeClr>
                </a:solidFill>
              </a:rPr>
              <a:t>: ELM, 2009. </a:t>
            </a:r>
            <a:r>
              <a:rPr lang="sk-SK" sz="2400" dirty="0">
                <a:solidFill>
                  <a:schemeClr val="tx1">
                    <a:lumMod val="95000"/>
                  </a:schemeClr>
                </a:solidFill>
                <a:hlinkClick r:id="rId3"/>
              </a:rPr>
              <a:t>https://www.folklore.ee/~kriku/TRANSPORT/LAUGHTER_Totum.pdf</a:t>
            </a:r>
            <a:r>
              <a:rPr lang="sk-SK" sz="2400" dirty="0">
                <a:solidFill>
                  <a:schemeClr val="tx1">
                    <a:lumMod val="9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0875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115D8A-D6FB-E696-4156-CEC1BA3C1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Aký bol režim? 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A4426FB-6304-DC21-DDB6-0A19A6E71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949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3FFC62-FF1A-C4A8-08F6-798263FBD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Prečo sa rozprávali...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FEAF433-90B2-27B3-4211-6D1210B3E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dirty="0"/>
              <a:t>„[...] </a:t>
            </a:r>
            <a:r>
              <a:rPr lang="en-GB" sz="2600" dirty="0" err="1"/>
              <a:t>malé</a:t>
            </a:r>
            <a:r>
              <a:rPr lang="en-GB" sz="2600" dirty="0"/>
              <a:t> </a:t>
            </a:r>
            <a:r>
              <a:rPr lang="en-GB" sz="2600" dirty="0" err="1"/>
              <a:t>oblasti</a:t>
            </a:r>
            <a:r>
              <a:rPr lang="en-GB" sz="2600" dirty="0"/>
              <a:t> </a:t>
            </a:r>
            <a:r>
              <a:rPr lang="en-GB" sz="2600" dirty="0" err="1"/>
              <a:t>slobody</a:t>
            </a:r>
            <a:r>
              <a:rPr lang="en-GB" sz="2600" dirty="0"/>
              <a:t>, </a:t>
            </a:r>
            <a:r>
              <a:rPr lang="en-GB" sz="2600" dirty="0" err="1"/>
              <a:t>duš</a:t>
            </a:r>
            <a:r>
              <a:rPr lang="sk-SK" sz="2600" dirty="0"/>
              <a:t>e</a:t>
            </a:r>
            <a:r>
              <a:rPr lang="en-GB" sz="2600" dirty="0"/>
              <a:t> </a:t>
            </a:r>
            <a:r>
              <a:rPr lang="en-GB" sz="2600" dirty="0" err="1"/>
              <a:t>bezduchej</a:t>
            </a:r>
            <a:r>
              <a:rPr lang="en-GB" sz="2600" dirty="0"/>
              <a:t> </a:t>
            </a:r>
            <a:r>
              <a:rPr lang="en-GB" sz="2600" dirty="0" err="1"/>
              <a:t>doby</a:t>
            </a:r>
            <a:r>
              <a:rPr lang="en-GB" sz="2600" dirty="0"/>
              <a:t>“</a:t>
            </a:r>
            <a:endParaRPr lang="sk-SK" sz="2600" dirty="0"/>
          </a:p>
          <a:p>
            <a:pPr marL="0" indent="0" algn="r">
              <a:buNone/>
            </a:pPr>
            <a:r>
              <a:rPr lang="sk-SK" sz="2000" dirty="0" err="1"/>
              <a:t>Davies</a:t>
            </a:r>
            <a:r>
              <a:rPr lang="sk-SK" sz="2000" dirty="0"/>
              <a:t> 2010: 10</a:t>
            </a:r>
          </a:p>
          <a:p>
            <a:pPr marL="0" indent="0" algn="r">
              <a:buNone/>
            </a:pPr>
            <a:endParaRPr lang="sk-SK" sz="2000" dirty="0"/>
          </a:p>
          <a:p>
            <a:pPr marL="0" indent="0">
              <a:buNone/>
            </a:pPr>
            <a:r>
              <a:rPr lang="sk-SK" sz="2600" dirty="0" err="1"/>
              <a:t>Psycho</a:t>
            </a:r>
            <a:r>
              <a:rPr lang="sk-SK" sz="2600" dirty="0"/>
              <a:t>-sociálne funkcie</a:t>
            </a:r>
          </a:p>
          <a:p>
            <a:pPr>
              <a:buFontTx/>
              <a:buChar char="-"/>
            </a:pPr>
            <a:r>
              <a:rPr lang="sk-SK" sz="2600" dirty="0"/>
              <a:t>Katarzia - Uvoľnenie napätia a emócií ako stres, strach, neistota, hnev...</a:t>
            </a:r>
          </a:p>
          <a:p>
            <a:pPr>
              <a:buFontTx/>
              <a:buChar char="-"/>
            </a:pPr>
            <a:r>
              <a:rPr lang="sk-SK" sz="2600" dirty="0"/>
              <a:t>Symbolická moc</a:t>
            </a:r>
          </a:p>
          <a:p>
            <a:pPr>
              <a:buFontTx/>
              <a:buChar char="-"/>
            </a:pPr>
            <a:r>
              <a:rPr lang="sk-SK" sz="2600" dirty="0"/>
              <a:t>Vzdor </a:t>
            </a:r>
          </a:p>
          <a:p>
            <a:pPr>
              <a:buFontTx/>
              <a:buChar char="-"/>
            </a:pPr>
            <a:r>
              <a:rPr lang="sk-SK" sz="2600" dirty="0"/>
              <a:t>Spolupatričnosť </a:t>
            </a:r>
          </a:p>
          <a:p>
            <a:pPr>
              <a:buFontTx/>
              <a:buChar char="-"/>
            </a:pPr>
            <a:r>
              <a:rPr lang="sk-SK" sz="2600" dirty="0"/>
              <a:t>Identita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990386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D7BEF3-F915-1374-784E-4EDFB8497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Rozprávanie politických vtipov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247AE22-5D56-7BE5-EE6A-060B0C8F3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5601813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i="1" dirty="0"/>
              <a:t>„</a:t>
            </a:r>
            <a:r>
              <a:rPr lang="en-GB" i="1" dirty="0" err="1"/>
              <a:t>Jistě</a:t>
            </a:r>
            <a:r>
              <a:rPr lang="en-GB" i="1" dirty="0"/>
              <a:t>, </a:t>
            </a:r>
            <a:r>
              <a:rPr lang="en-GB" i="1" dirty="0" err="1"/>
              <a:t>že</a:t>
            </a:r>
            <a:r>
              <a:rPr lang="en-GB" i="1" dirty="0"/>
              <a:t> </a:t>
            </a:r>
            <a:r>
              <a:rPr lang="en-GB" i="1" dirty="0" err="1"/>
              <a:t>tenkrát</a:t>
            </a:r>
            <a:r>
              <a:rPr lang="en-GB" i="1" dirty="0"/>
              <a:t> to </a:t>
            </a:r>
            <a:r>
              <a:rPr lang="en-GB" i="1" dirty="0" err="1"/>
              <a:t>bylo</a:t>
            </a:r>
            <a:r>
              <a:rPr lang="en-GB" i="1" dirty="0"/>
              <a:t>, to </a:t>
            </a:r>
            <a:r>
              <a:rPr lang="en-GB" i="1" dirty="0" err="1"/>
              <a:t>bylo</a:t>
            </a:r>
            <a:r>
              <a:rPr lang="en-GB" i="1" dirty="0"/>
              <a:t> </a:t>
            </a:r>
            <a:r>
              <a:rPr lang="en-GB" i="1" dirty="0" err="1"/>
              <a:t>soutěž</a:t>
            </a:r>
            <a:r>
              <a:rPr lang="en-GB" i="1" dirty="0"/>
              <a:t> o </a:t>
            </a:r>
            <a:r>
              <a:rPr lang="en-GB" i="1" dirty="0" err="1"/>
              <a:t>zlatou</a:t>
            </a:r>
            <a:r>
              <a:rPr lang="en-GB" i="1" dirty="0"/>
              <a:t> </a:t>
            </a:r>
            <a:r>
              <a:rPr lang="en-GB" i="1" dirty="0" err="1"/>
              <a:t>mříž</a:t>
            </a:r>
            <a:r>
              <a:rPr lang="en-GB" i="1" dirty="0"/>
              <a:t>. Za to </a:t>
            </a:r>
            <a:r>
              <a:rPr lang="en-GB" i="1" dirty="0" err="1"/>
              <a:t>sa</a:t>
            </a:r>
            <a:r>
              <a:rPr lang="en-GB" i="1" dirty="0"/>
              <a:t> </a:t>
            </a:r>
            <a:r>
              <a:rPr lang="en-GB" i="1" dirty="0" err="1"/>
              <a:t>aj</a:t>
            </a:r>
            <a:r>
              <a:rPr lang="en-GB" i="1" dirty="0"/>
              <a:t> </a:t>
            </a:r>
            <a:r>
              <a:rPr lang="en-GB" i="1" dirty="0" err="1"/>
              <a:t>zavíralo</a:t>
            </a:r>
            <a:r>
              <a:rPr lang="en-GB" i="1" dirty="0"/>
              <a:t>, </a:t>
            </a:r>
            <a:r>
              <a:rPr lang="en-GB" i="1" dirty="0" err="1"/>
              <a:t>víte</a:t>
            </a:r>
            <a:r>
              <a:rPr lang="en-GB" i="1" dirty="0"/>
              <a:t>? To zas </a:t>
            </a:r>
            <a:r>
              <a:rPr lang="en-GB" i="1" dirty="0" err="1"/>
              <a:t>mosel</a:t>
            </a:r>
            <a:r>
              <a:rPr lang="en-GB" i="1" dirty="0"/>
              <a:t> </a:t>
            </a:r>
            <a:r>
              <a:rPr lang="en-GB" i="1" dirty="0" err="1"/>
              <a:t>vidět</a:t>
            </a:r>
            <a:r>
              <a:rPr lang="en-GB" i="1" dirty="0"/>
              <a:t>, </a:t>
            </a:r>
            <a:r>
              <a:rPr lang="en-GB" i="1" dirty="0" err="1"/>
              <a:t>kde</a:t>
            </a:r>
            <a:r>
              <a:rPr lang="en-GB" i="1" dirty="0"/>
              <a:t> </a:t>
            </a:r>
            <a:r>
              <a:rPr lang="en-GB" i="1" dirty="0" err="1"/>
              <a:t>može</a:t>
            </a:r>
            <a:r>
              <a:rPr lang="en-GB" i="1" dirty="0"/>
              <a:t> </a:t>
            </a:r>
            <a:r>
              <a:rPr lang="en-GB" i="1" dirty="0" err="1"/>
              <a:t>říct</a:t>
            </a:r>
            <a:r>
              <a:rPr lang="en-GB" i="1" dirty="0"/>
              <a:t> </a:t>
            </a:r>
            <a:r>
              <a:rPr lang="en-GB" i="1" dirty="0" err="1"/>
              <a:t>takto</a:t>
            </a:r>
            <a:r>
              <a:rPr lang="en-GB" i="1" dirty="0"/>
              <a:t>.“</a:t>
            </a:r>
            <a:endParaRPr lang="sk-SK" i="1" dirty="0"/>
          </a:p>
          <a:p>
            <a:pPr marL="0" indent="0" algn="r">
              <a:buNone/>
            </a:pPr>
            <a:r>
              <a:rPr lang="en-GB" sz="1600" dirty="0"/>
              <a:t>Kamil, </a:t>
            </a:r>
            <a:r>
              <a:rPr lang="en-GB" sz="1600" dirty="0" err="1"/>
              <a:t>nar</a:t>
            </a:r>
            <a:r>
              <a:rPr lang="en-GB" sz="1600" dirty="0"/>
              <a:t>. 1943, ČR, 30. 8. 2013</a:t>
            </a:r>
            <a:endParaRPr lang="en-GB" sz="1600" i="1" dirty="0"/>
          </a:p>
          <a:p>
            <a:pPr marL="0" indent="0">
              <a:buNone/>
            </a:pPr>
            <a:endParaRPr lang="sk-SK" i="1" dirty="0"/>
          </a:p>
          <a:p>
            <a:pPr marL="0" indent="0">
              <a:buNone/>
            </a:pPr>
            <a:r>
              <a:rPr lang="en-GB" i="1" dirty="0"/>
              <a:t>„No, </a:t>
            </a:r>
            <a:r>
              <a:rPr lang="en-GB" i="1" dirty="0" err="1"/>
              <a:t>tak</a:t>
            </a:r>
            <a:r>
              <a:rPr lang="en-GB" i="1" dirty="0"/>
              <a:t>, </a:t>
            </a:r>
            <a:r>
              <a:rPr lang="en-GB" i="1" dirty="0" err="1"/>
              <a:t>hovorilo</a:t>
            </a:r>
            <a:r>
              <a:rPr lang="en-GB" i="1" dirty="0"/>
              <a:t> </a:t>
            </a:r>
            <a:r>
              <a:rPr lang="en-GB" i="1" dirty="0" err="1"/>
              <a:t>sa</a:t>
            </a:r>
            <a:r>
              <a:rPr lang="en-GB" i="1" dirty="0"/>
              <a:t>, </a:t>
            </a:r>
            <a:r>
              <a:rPr lang="en-GB" i="1" dirty="0" err="1"/>
              <a:t>že</a:t>
            </a:r>
            <a:r>
              <a:rPr lang="en-GB" i="1" dirty="0"/>
              <a:t> </a:t>
            </a:r>
            <a:r>
              <a:rPr lang="en-GB" i="1" dirty="0" err="1"/>
              <a:t>ľudia</a:t>
            </a:r>
            <a:r>
              <a:rPr lang="en-GB" i="1" dirty="0"/>
              <a:t> </a:t>
            </a:r>
            <a:r>
              <a:rPr lang="en-GB" i="1" dirty="0" err="1"/>
              <a:t>zbierali</a:t>
            </a:r>
            <a:r>
              <a:rPr lang="en-GB" i="1" dirty="0"/>
              <a:t> </a:t>
            </a:r>
            <a:r>
              <a:rPr lang="en-GB" i="1" dirty="0" err="1"/>
              <a:t>politické</a:t>
            </a:r>
            <a:r>
              <a:rPr lang="en-GB" i="1" dirty="0"/>
              <a:t> </a:t>
            </a:r>
            <a:r>
              <a:rPr lang="en-GB" i="1" dirty="0" err="1"/>
              <a:t>vtipy</a:t>
            </a:r>
            <a:r>
              <a:rPr lang="en-GB" i="1" dirty="0"/>
              <a:t>, </a:t>
            </a:r>
            <a:r>
              <a:rPr lang="en-GB" i="1" dirty="0" err="1"/>
              <a:t>niektorý</a:t>
            </a:r>
            <a:r>
              <a:rPr lang="en-GB" i="1" dirty="0"/>
              <a:t> </a:t>
            </a:r>
            <a:r>
              <a:rPr lang="en-GB" i="1" dirty="0" err="1"/>
              <a:t>ako</a:t>
            </a:r>
            <a:r>
              <a:rPr lang="en-GB" i="1" dirty="0"/>
              <a:t> </a:t>
            </a:r>
            <a:r>
              <a:rPr lang="en-GB" i="1" dirty="0" err="1"/>
              <a:t>Ceaușescu</a:t>
            </a:r>
            <a:r>
              <a:rPr lang="en-GB" i="1" dirty="0"/>
              <a:t>, </a:t>
            </a:r>
            <a:r>
              <a:rPr lang="en-GB" i="1" dirty="0" err="1"/>
              <a:t>alebo</a:t>
            </a:r>
            <a:r>
              <a:rPr lang="en-GB" i="1" dirty="0"/>
              <a:t> </a:t>
            </a:r>
            <a:r>
              <a:rPr lang="en-GB" i="1" dirty="0" err="1"/>
              <a:t>Brežnev</a:t>
            </a:r>
            <a:r>
              <a:rPr lang="en-GB" i="1" dirty="0"/>
              <a:t> </a:t>
            </a:r>
            <a:r>
              <a:rPr lang="en-GB" i="1" dirty="0" err="1"/>
              <a:t>mali</a:t>
            </a:r>
            <a:r>
              <a:rPr lang="en-GB" i="1" dirty="0"/>
              <a:t> </a:t>
            </a:r>
            <a:r>
              <a:rPr lang="en-GB" i="1" dirty="0" err="1"/>
              <a:t>tých</a:t>
            </a:r>
            <a:r>
              <a:rPr lang="en-GB" i="1" dirty="0"/>
              <a:t> </a:t>
            </a:r>
            <a:r>
              <a:rPr lang="en-GB" i="1" dirty="0" err="1"/>
              <a:t>ľudí</a:t>
            </a:r>
            <a:r>
              <a:rPr lang="en-GB" i="1" dirty="0"/>
              <a:t>, </a:t>
            </a:r>
            <a:r>
              <a:rPr lang="en-GB" i="1" dirty="0" err="1"/>
              <a:t>čo</a:t>
            </a:r>
            <a:r>
              <a:rPr lang="en-GB" i="1" dirty="0"/>
              <a:t> ich </a:t>
            </a:r>
            <a:r>
              <a:rPr lang="en-GB" i="1" dirty="0" err="1"/>
              <a:t>rozprávali</a:t>
            </a:r>
            <a:r>
              <a:rPr lang="en-GB" i="1" dirty="0"/>
              <a:t>, </a:t>
            </a:r>
            <a:r>
              <a:rPr lang="en-GB" i="1" dirty="0" err="1"/>
              <a:t>niekoľko</a:t>
            </a:r>
            <a:r>
              <a:rPr lang="en-GB" i="1" dirty="0"/>
              <a:t> </a:t>
            </a:r>
            <a:r>
              <a:rPr lang="en-GB" i="1" dirty="0" err="1"/>
              <a:t>táborov</a:t>
            </a:r>
            <a:r>
              <a:rPr lang="en-GB" i="1" dirty="0"/>
              <a:t>, </a:t>
            </a:r>
            <a:r>
              <a:rPr lang="en-GB" i="1" dirty="0" err="1"/>
              <a:t>alebo</a:t>
            </a:r>
            <a:r>
              <a:rPr lang="en-GB" i="1" dirty="0"/>
              <a:t> </a:t>
            </a:r>
            <a:r>
              <a:rPr lang="en-GB" i="1" dirty="0" err="1"/>
              <a:t>gulagov</a:t>
            </a:r>
            <a:r>
              <a:rPr lang="en-GB" i="1" dirty="0"/>
              <a:t>, </a:t>
            </a:r>
            <a:r>
              <a:rPr lang="en-GB" i="1" dirty="0" err="1"/>
              <a:t>lebo</a:t>
            </a:r>
            <a:r>
              <a:rPr lang="en-GB" i="1" dirty="0"/>
              <a:t> ich </a:t>
            </a:r>
            <a:r>
              <a:rPr lang="en-GB" i="1" dirty="0" err="1"/>
              <a:t>zbierali</a:t>
            </a:r>
            <a:r>
              <a:rPr lang="en-GB" i="1" dirty="0"/>
              <a:t> </a:t>
            </a:r>
            <a:r>
              <a:rPr lang="en-GB" i="1" dirty="0" err="1"/>
              <a:t>aj</a:t>
            </a:r>
            <a:r>
              <a:rPr lang="en-GB" i="1" dirty="0"/>
              <a:t> s </a:t>
            </a:r>
            <a:r>
              <a:rPr lang="en-GB" i="1" dirty="0" err="1"/>
              <a:t>tými</a:t>
            </a:r>
            <a:r>
              <a:rPr lang="en-GB" i="1" dirty="0"/>
              <a:t>, </a:t>
            </a:r>
            <a:r>
              <a:rPr lang="en-GB" i="1" dirty="0" err="1"/>
              <a:t>čo</a:t>
            </a:r>
            <a:r>
              <a:rPr lang="en-GB" i="1" dirty="0"/>
              <a:t> ich </a:t>
            </a:r>
            <a:r>
              <a:rPr lang="en-GB" i="1" dirty="0" err="1"/>
              <a:t>rozširujú</a:t>
            </a:r>
            <a:r>
              <a:rPr lang="en-GB" i="1" dirty="0"/>
              <a:t>."</a:t>
            </a:r>
            <a:endParaRPr lang="sk-SK" i="1" dirty="0"/>
          </a:p>
          <a:p>
            <a:pPr marL="0" indent="0" algn="r">
              <a:buNone/>
            </a:pPr>
            <a:r>
              <a:rPr lang="en-GB" sz="1600" dirty="0"/>
              <a:t>Dominik, </a:t>
            </a:r>
            <a:r>
              <a:rPr lang="en-GB" sz="1600" dirty="0" err="1"/>
              <a:t>nar</a:t>
            </a:r>
            <a:r>
              <a:rPr lang="en-GB" sz="1600" dirty="0"/>
              <a:t>. 1955, SR, 13. 4 . 2015</a:t>
            </a:r>
            <a:endParaRPr lang="sk-SK" sz="1600" dirty="0"/>
          </a:p>
          <a:p>
            <a:pPr marL="0" indent="0" algn="r">
              <a:buNone/>
            </a:pPr>
            <a:endParaRPr lang="sk-SK" sz="1600" dirty="0"/>
          </a:p>
        </p:txBody>
      </p:sp>
      <p:sp>
        <p:nvSpPr>
          <p:cNvPr id="4" name="Obdĺžnik 3">
            <a:extLst>
              <a:ext uri="{FF2B5EF4-FFF2-40B4-BE49-F238E27FC236}">
                <a16:creationId xmlns:a16="http://schemas.microsoft.com/office/drawing/2014/main" id="{4ABB3192-C901-14E9-DA97-D98936A8F489}"/>
              </a:ext>
            </a:extLst>
          </p:cNvPr>
          <p:cNvSpPr/>
          <p:nvPr/>
        </p:nvSpPr>
        <p:spPr>
          <a:xfrm>
            <a:off x="7762672" y="1825625"/>
            <a:ext cx="3891064" cy="43513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Pri príležitosti </a:t>
            </a:r>
            <a:r>
              <a:rPr lang="sk-SK" sz="2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lang="sk-SK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eninových narodenín sa konala tematická súťaž v rozprávaní vtipov. Ceny pre výhercov: </a:t>
            </a:r>
            <a:br>
              <a:rPr lang="sk-SK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sk-SK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 miesto - 5 rokov s miernym režimom</a:t>
            </a:r>
            <a:br>
              <a:rPr lang="sk-SK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sk-SK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miesto - 10 rokov natvrdo</a:t>
            </a:r>
            <a:br>
              <a:rPr lang="sk-SK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sk-SK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 miesto - 25 rokov, plus návšteva 5 miest súvisiacich s </a:t>
            </a:r>
            <a:r>
              <a:rPr lang="sk-SK" sz="2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lang="sk-SK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eninovým životom.</a:t>
            </a:r>
            <a:endParaRPr lang="en-GB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721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, zeď, interiér&#10;&#10;Popis byl vytvořen automaticky">
            <a:extLst>
              <a:ext uri="{FF2B5EF4-FFF2-40B4-BE49-F238E27FC236}">
                <a16:creationId xmlns:a16="http://schemas.microsoft.com/office/drawing/2014/main" id="{E0C1E4D1-48C3-48E6-9C57-686FFA8BF2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84" b="8862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sp>
        <p:nvSpPr>
          <p:cNvPr id="2" name="BlokTextu 1">
            <a:extLst>
              <a:ext uri="{FF2B5EF4-FFF2-40B4-BE49-F238E27FC236}">
                <a16:creationId xmlns:a16="http://schemas.microsoft.com/office/drawing/2014/main" id="{C85B9E45-23AC-8418-6352-8B710B9D4A55}"/>
              </a:ext>
            </a:extLst>
          </p:cNvPr>
          <p:cNvSpPr txBox="1"/>
          <p:nvPr/>
        </p:nvSpPr>
        <p:spPr>
          <a:xfrm>
            <a:off x="262646" y="447472"/>
            <a:ext cx="3949431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</a:rPr>
              <a:t>„</a:t>
            </a:r>
            <a:r>
              <a:rPr lang="en-GB" sz="2800" i="1" dirty="0" err="1">
                <a:solidFill>
                  <a:schemeClr val="bg1"/>
                </a:solidFill>
              </a:rPr>
              <a:t>Tiež</a:t>
            </a:r>
            <a:r>
              <a:rPr lang="en-GB" sz="2800" i="1" dirty="0">
                <a:solidFill>
                  <a:schemeClr val="bg1"/>
                </a:solidFill>
              </a:rPr>
              <a:t> </a:t>
            </a:r>
            <a:r>
              <a:rPr lang="en-GB" sz="2800" i="1" dirty="0" err="1">
                <a:solidFill>
                  <a:schemeClr val="bg1"/>
                </a:solidFill>
              </a:rPr>
              <a:t>také</a:t>
            </a:r>
            <a:r>
              <a:rPr lang="en-GB" sz="2800" i="1" dirty="0">
                <a:solidFill>
                  <a:schemeClr val="bg1"/>
                </a:solidFill>
              </a:rPr>
              <a:t> </a:t>
            </a:r>
            <a:r>
              <a:rPr lang="en-GB" sz="2800" i="1" dirty="0" err="1">
                <a:solidFill>
                  <a:schemeClr val="bg1"/>
                </a:solidFill>
              </a:rPr>
              <a:t>vymyslené</a:t>
            </a:r>
            <a:r>
              <a:rPr lang="en-GB" sz="2800" i="1" dirty="0">
                <a:solidFill>
                  <a:schemeClr val="bg1"/>
                </a:solidFill>
              </a:rPr>
              <a:t> </a:t>
            </a:r>
            <a:r>
              <a:rPr lang="en-GB" sz="2800" i="1" dirty="0" err="1">
                <a:solidFill>
                  <a:schemeClr val="bg1"/>
                </a:solidFill>
              </a:rPr>
              <a:t>obvinenie</a:t>
            </a:r>
            <a:r>
              <a:rPr lang="en-GB" sz="2800" i="1" dirty="0">
                <a:solidFill>
                  <a:schemeClr val="bg1"/>
                </a:solidFill>
              </a:rPr>
              <a:t>, </a:t>
            </a:r>
            <a:r>
              <a:rPr lang="en-GB" sz="2800" i="1" dirty="0" err="1">
                <a:solidFill>
                  <a:schemeClr val="bg1"/>
                </a:solidFill>
              </a:rPr>
              <a:t>že</a:t>
            </a:r>
            <a:r>
              <a:rPr lang="en-GB" sz="2800" i="1" dirty="0">
                <a:solidFill>
                  <a:schemeClr val="bg1"/>
                </a:solidFill>
              </a:rPr>
              <a:t> </a:t>
            </a:r>
            <a:r>
              <a:rPr lang="en-GB" sz="2800" i="1" dirty="0" err="1">
                <a:solidFill>
                  <a:schemeClr val="bg1"/>
                </a:solidFill>
              </a:rPr>
              <a:t>chcel</a:t>
            </a:r>
            <a:r>
              <a:rPr lang="en-GB" sz="2800" i="1" dirty="0">
                <a:solidFill>
                  <a:schemeClr val="bg1"/>
                </a:solidFill>
              </a:rPr>
              <a:t> </a:t>
            </a:r>
            <a:r>
              <a:rPr lang="en-GB" sz="2800" i="1" dirty="0" err="1">
                <a:solidFill>
                  <a:schemeClr val="bg1"/>
                </a:solidFill>
              </a:rPr>
              <a:t>na</a:t>
            </a:r>
            <a:r>
              <a:rPr lang="en-GB" sz="2800" i="1" dirty="0">
                <a:solidFill>
                  <a:schemeClr val="bg1"/>
                </a:solidFill>
              </a:rPr>
              <a:t> </a:t>
            </a:r>
            <a:r>
              <a:rPr lang="en-GB" sz="2800" i="1" dirty="0" err="1">
                <a:solidFill>
                  <a:schemeClr val="bg1"/>
                </a:solidFill>
              </a:rPr>
              <a:t>západe</a:t>
            </a:r>
            <a:r>
              <a:rPr lang="en-GB" sz="2800" i="1" dirty="0">
                <a:solidFill>
                  <a:schemeClr val="bg1"/>
                </a:solidFill>
              </a:rPr>
              <a:t> </a:t>
            </a:r>
            <a:r>
              <a:rPr lang="en-GB" sz="2800" i="1" dirty="0" err="1">
                <a:solidFill>
                  <a:schemeClr val="bg1"/>
                </a:solidFill>
              </a:rPr>
              <a:t>vydať</a:t>
            </a:r>
            <a:r>
              <a:rPr lang="en-GB" sz="2800" i="1" dirty="0">
                <a:solidFill>
                  <a:schemeClr val="bg1"/>
                </a:solidFill>
              </a:rPr>
              <a:t> </a:t>
            </a:r>
            <a:r>
              <a:rPr lang="en-GB" sz="2800" dirty="0">
                <a:solidFill>
                  <a:schemeClr val="bg1"/>
                </a:solidFill>
              </a:rPr>
              <a:t>(</a:t>
            </a:r>
            <a:r>
              <a:rPr lang="en-GB" sz="2800" dirty="0" err="1">
                <a:solidFill>
                  <a:schemeClr val="bg1"/>
                </a:solidFill>
              </a:rPr>
              <a:t>knihu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Tisíc</a:t>
            </a:r>
            <a:r>
              <a:rPr lang="en-GB" sz="2800" dirty="0">
                <a:solidFill>
                  <a:schemeClr val="bg1"/>
                </a:solidFill>
              </a:rPr>
              <a:t> a </a:t>
            </a:r>
            <a:r>
              <a:rPr lang="en-GB" sz="2800" dirty="0" err="1">
                <a:solidFill>
                  <a:schemeClr val="bg1"/>
                </a:solidFill>
              </a:rPr>
              <a:t>jeden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vtip</a:t>
            </a:r>
            <a:r>
              <a:rPr lang="en-GB" sz="2800" dirty="0">
                <a:solidFill>
                  <a:schemeClr val="bg1"/>
                </a:solidFill>
              </a:rPr>
              <a:t>, </a:t>
            </a:r>
            <a:r>
              <a:rPr lang="en-GB" sz="2800" dirty="0" err="1">
                <a:solidFill>
                  <a:schemeClr val="bg1"/>
                </a:solidFill>
              </a:rPr>
              <a:t>pozn</a:t>
            </a:r>
            <a:r>
              <a:rPr lang="en-GB" sz="2800" dirty="0">
                <a:solidFill>
                  <a:schemeClr val="bg1"/>
                </a:solidFill>
              </a:rPr>
              <a:t>. </a:t>
            </a:r>
            <a:r>
              <a:rPr lang="sk-SK" sz="2800" dirty="0">
                <a:solidFill>
                  <a:schemeClr val="bg1"/>
                </a:solidFill>
              </a:rPr>
              <a:t>EŠ</a:t>
            </a:r>
            <a:r>
              <a:rPr lang="en-GB" sz="2800" dirty="0">
                <a:solidFill>
                  <a:schemeClr val="bg1"/>
                </a:solidFill>
              </a:rPr>
              <a:t>), </a:t>
            </a:r>
            <a:r>
              <a:rPr lang="en-GB" sz="2800" i="1" dirty="0" err="1">
                <a:solidFill>
                  <a:schemeClr val="bg1"/>
                </a:solidFill>
              </a:rPr>
              <a:t>chcel</a:t>
            </a:r>
            <a:r>
              <a:rPr lang="en-GB" sz="2800" i="1" dirty="0">
                <a:solidFill>
                  <a:schemeClr val="bg1"/>
                </a:solidFill>
              </a:rPr>
              <a:t>, </a:t>
            </a:r>
            <a:r>
              <a:rPr lang="en-GB" sz="2800" i="1" dirty="0" err="1">
                <a:solidFill>
                  <a:schemeClr val="bg1"/>
                </a:solidFill>
              </a:rPr>
              <a:t>viete</a:t>
            </a:r>
            <a:r>
              <a:rPr lang="en-GB" sz="2800" i="1" dirty="0">
                <a:solidFill>
                  <a:schemeClr val="bg1"/>
                </a:solidFill>
              </a:rPr>
              <a:t>, ale </a:t>
            </a:r>
            <a:r>
              <a:rPr lang="en-GB" sz="2800" i="1" dirty="0" err="1">
                <a:solidFill>
                  <a:schemeClr val="bg1"/>
                </a:solidFill>
              </a:rPr>
              <a:t>nevyšlo</a:t>
            </a:r>
            <a:r>
              <a:rPr lang="en-GB" sz="2800" i="1" dirty="0">
                <a:solidFill>
                  <a:schemeClr val="bg1"/>
                </a:solidFill>
              </a:rPr>
              <a:t> to [...] </a:t>
            </a:r>
            <a:r>
              <a:rPr lang="en-GB" sz="2800" i="1" dirty="0" err="1">
                <a:solidFill>
                  <a:schemeClr val="bg1"/>
                </a:solidFill>
              </a:rPr>
              <a:t>Odsúdili</a:t>
            </a:r>
            <a:r>
              <a:rPr lang="en-GB" sz="2800" i="1" dirty="0">
                <a:solidFill>
                  <a:schemeClr val="bg1"/>
                </a:solidFill>
              </a:rPr>
              <a:t> </a:t>
            </a:r>
            <a:r>
              <a:rPr lang="en-GB" sz="2800" i="1" dirty="0" err="1">
                <a:solidFill>
                  <a:schemeClr val="bg1"/>
                </a:solidFill>
              </a:rPr>
              <a:t>ho</a:t>
            </a:r>
            <a:r>
              <a:rPr lang="en-GB" sz="2800" i="1" dirty="0">
                <a:solidFill>
                  <a:schemeClr val="bg1"/>
                </a:solidFill>
              </a:rPr>
              <a:t> </a:t>
            </a:r>
            <a:r>
              <a:rPr lang="en-GB" sz="2800" i="1" dirty="0" err="1">
                <a:solidFill>
                  <a:schemeClr val="bg1"/>
                </a:solidFill>
              </a:rPr>
              <a:t>na</a:t>
            </a:r>
            <a:r>
              <a:rPr lang="en-GB" sz="2800" i="1" dirty="0">
                <a:solidFill>
                  <a:schemeClr val="bg1"/>
                </a:solidFill>
              </a:rPr>
              <a:t> </a:t>
            </a:r>
            <a:r>
              <a:rPr lang="en-GB" sz="2800" i="1" dirty="0" err="1">
                <a:solidFill>
                  <a:schemeClr val="bg1"/>
                </a:solidFill>
              </a:rPr>
              <a:t>dva</a:t>
            </a:r>
            <a:r>
              <a:rPr lang="en-GB" sz="2800" i="1" dirty="0">
                <a:solidFill>
                  <a:schemeClr val="bg1"/>
                </a:solidFill>
              </a:rPr>
              <a:t> </a:t>
            </a:r>
            <a:r>
              <a:rPr lang="en-GB" sz="2800" i="1" dirty="0" err="1">
                <a:solidFill>
                  <a:schemeClr val="bg1"/>
                </a:solidFill>
              </a:rPr>
              <a:t>roky</a:t>
            </a:r>
            <a:r>
              <a:rPr lang="en-GB" sz="2800" i="1" dirty="0">
                <a:solidFill>
                  <a:schemeClr val="bg1"/>
                </a:solidFill>
              </a:rPr>
              <a:t>, </a:t>
            </a:r>
            <a:r>
              <a:rPr lang="en-GB" sz="2800" i="1" dirty="0" err="1">
                <a:solidFill>
                  <a:schemeClr val="bg1"/>
                </a:solidFill>
              </a:rPr>
              <a:t>ak</a:t>
            </a:r>
            <a:r>
              <a:rPr lang="en-GB" sz="2800" i="1" dirty="0">
                <a:solidFill>
                  <a:schemeClr val="bg1"/>
                </a:solidFill>
              </a:rPr>
              <a:t> </a:t>
            </a:r>
            <a:r>
              <a:rPr lang="en-GB" sz="2800" i="1" dirty="0" err="1">
                <a:solidFill>
                  <a:schemeClr val="bg1"/>
                </a:solidFill>
              </a:rPr>
              <a:t>sa</a:t>
            </a:r>
            <a:r>
              <a:rPr lang="en-GB" sz="2800" i="1" dirty="0">
                <a:solidFill>
                  <a:schemeClr val="bg1"/>
                </a:solidFill>
              </a:rPr>
              <a:t> </a:t>
            </a:r>
            <a:r>
              <a:rPr lang="en-GB" sz="2800" i="1" dirty="0" err="1">
                <a:solidFill>
                  <a:schemeClr val="bg1"/>
                </a:solidFill>
              </a:rPr>
              <a:t>dobre</a:t>
            </a:r>
            <a:r>
              <a:rPr lang="en-GB" sz="2800" i="1" dirty="0">
                <a:solidFill>
                  <a:schemeClr val="bg1"/>
                </a:solidFill>
              </a:rPr>
              <a:t> </a:t>
            </a:r>
            <a:r>
              <a:rPr lang="en-GB" sz="2800" i="1" dirty="0" err="1">
                <a:solidFill>
                  <a:schemeClr val="bg1"/>
                </a:solidFill>
              </a:rPr>
              <a:t>pamätám</a:t>
            </a:r>
            <a:r>
              <a:rPr lang="en-GB" sz="2800" i="1" dirty="0">
                <a:solidFill>
                  <a:schemeClr val="bg1"/>
                </a:solidFill>
              </a:rPr>
              <a:t>. A </a:t>
            </a:r>
            <a:r>
              <a:rPr lang="en-GB" sz="2800" i="1" dirty="0" err="1">
                <a:solidFill>
                  <a:schemeClr val="bg1"/>
                </a:solidFill>
              </a:rPr>
              <a:t>amnestovali</a:t>
            </a:r>
            <a:r>
              <a:rPr lang="en-GB" sz="2800" i="1" dirty="0">
                <a:solidFill>
                  <a:schemeClr val="bg1"/>
                </a:solidFill>
              </a:rPr>
              <a:t> </a:t>
            </a:r>
            <a:r>
              <a:rPr lang="en-GB" sz="2800" i="1" dirty="0" err="1">
                <a:solidFill>
                  <a:schemeClr val="bg1"/>
                </a:solidFill>
              </a:rPr>
              <a:t>ho</a:t>
            </a:r>
            <a:r>
              <a:rPr lang="en-GB" sz="2800" i="1" dirty="0">
                <a:solidFill>
                  <a:schemeClr val="bg1"/>
                </a:solidFill>
              </a:rPr>
              <a:t>, </a:t>
            </a:r>
            <a:r>
              <a:rPr lang="en-GB" sz="2800" i="1" dirty="0" err="1">
                <a:solidFill>
                  <a:schemeClr val="bg1"/>
                </a:solidFill>
              </a:rPr>
              <a:t>ak</a:t>
            </a:r>
            <a:r>
              <a:rPr lang="en-GB" sz="2800" i="1" dirty="0">
                <a:solidFill>
                  <a:schemeClr val="bg1"/>
                </a:solidFill>
              </a:rPr>
              <a:t> </a:t>
            </a:r>
            <a:r>
              <a:rPr lang="en-GB" sz="2800" i="1" dirty="0" err="1">
                <a:solidFill>
                  <a:schemeClr val="bg1"/>
                </a:solidFill>
              </a:rPr>
              <a:t>sa</a:t>
            </a:r>
            <a:r>
              <a:rPr lang="en-GB" sz="2800" i="1" dirty="0">
                <a:solidFill>
                  <a:schemeClr val="bg1"/>
                </a:solidFill>
              </a:rPr>
              <a:t> </a:t>
            </a:r>
            <a:r>
              <a:rPr lang="en-GB" sz="2800" i="1" dirty="0" err="1">
                <a:solidFill>
                  <a:schemeClr val="bg1"/>
                </a:solidFill>
              </a:rPr>
              <a:t>dobre</a:t>
            </a:r>
            <a:r>
              <a:rPr lang="en-GB" sz="2800" i="1" dirty="0">
                <a:solidFill>
                  <a:schemeClr val="bg1"/>
                </a:solidFill>
              </a:rPr>
              <a:t> </a:t>
            </a:r>
            <a:r>
              <a:rPr lang="en-GB" sz="2800" i="1" dirty="0" err="1">
                <a:solidFill>
                  <a:schemeClr val="bg1"/>
                </a:solidFill>
              </a:rPr>
              <a:t>pamätám</a:t>
            </a:r>
            <a:r>
              <a:rPr lang="en-GB" sz="2800" i="1" dirty="0">
                <a:solidFill>
                  <a:schemeClr val="bg1"/>
                </a:solidFill>
              </a:rPr>
              <a:t>, </a:t>
            </a:r>
            <a:r>
              <a:rPr lang="en-GB" sz="2800" i="1" dirty="0" err="1">
                <a:solidFill>
                  <a:schemeClr val="bg1"/>
                </a:solidFill>
              </a:rPr>
              <a:t>na</a:t>
            </a:r>
            <a:r>
              <a:rPr lang="en-GB" sz="2800" i="1" dirty="0">
                <a:solidFill>
                  <a:schemeClr val="bg1"/>
                </a:solidFill>
              </a:rPr>
              <a:t> </a:t>
            </a:r>
            <a:r>
              <a:rPr lang="en-GB" sz="2800" i="1" dirty="0" err="1">
                <a:solidFill>
                  <a:schemeClr val="bg1"/>
                </a:solidFill>
              </a:rPr>
              <a:t>nejaké</a:t>
            </a:r>
            <a:r>
              <a:rPr lang="en-GB" sz="2800" i="1" dirty="0">
                <a:solidFill>
                  <a:schemeClr val="bg1"/>
                </a:solidFill>
              </a:rPr>
              <a:t> </a:t>
            </a:r>
            <a:r>
              <a:rPr lang="en-GB" sz="2800" i="1" dirty="0" err="1">
                <a:solidFill>
                  <a:schemeClr val="bg1"/>
                </a:solidFill>
              </a:rPr>
              <a:t>výročie</a:t>
            </a:r>
            <a:r>
              <a:rPr lang="en-GB" sz="2800" i="1" dirty="0">
                <a:solidFill>
                  <a:schemeClr val="bg1"/>
                </a:solidFill>
              </a:rPr>
              <a:t> </a:t>
            </a:r>
            <a:r>
              <a:rPr lang="en-GB" sz="2800" i="1" dirty="0" err="1">
                <a:solidFill>
                  <a:schemeClr val="bg1"/>
                </a:solidFill>
              </a:rPr>
              <a:t>oslobodenia</a:t>
            </a:r>
            <a:r>
              <a:rPr lang="en-GB" sz="2800" i="1" dirty="0">
                <a:solidFill>
                  <a:schemeClr val="bg1"/>
                </a:solidFill>
              </a:rPr>
              <a:t>.“</a:t>
            </a:r>
            <a:endParaRPr lang="sk-SK" sz="2800" i="1" dirty="0">
              <a:solidFill>
                <a:schemeClr val="bg1"/>
              </a:solidFill>
            </a:endParaRPr>
          </a:p>
          <a:p>
            <a:r>
              <a:rPr lang="pt-BR" sz="2000" dirty="0">
                <a:solidFill>
                  <a:schemeClr val="bg1"/>
                </a:solidFill>
              </a:rPr>
              <a:t>Hana, 1922–2015, SR, </a:t>
            </a:r>
            <a:endParaRPr lang="sk-SK" sz="2000" dirty="0">
              <a:solidFill>
                <a:schemeClr val="bg1"/>
              </a:solidFill>
            </a:endParaRPr>
          </a:p>
          <a:p>
            <a:r>
              <a:rPr lang="pt-BR" sz="2000" dirty="0">
                <a:solidFill>
                  <a:schemeClr val="bg1"/>
                </a:solidFill>
              </a:rPr>
              <a:t>30. 5. 2013.</a:t>
            </a:r>
            <a:endParaRPr lang="sk-SK" sz="2000" dirty="0">
              <a:solidFill>
                <a:schemeClr val="bg1"/>
              </a:solidFill>
            </a:endParaRPr>
          </a:p>
          <a:p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295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FC17E-8E65-4AEB-ABF1-1098619BF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b="0" i="0" u="none" strike="noStrike" baseline="0" dirty="0" err="1"/>
              <a:t>Oldřich</a:t>
            </a:r>
            <a:r>
              <a:rPr lang="sk-SK" sz="3600" dirty="0"/>
              <a:t> </a:t>
            </a:r>
            <a:r>
              <a:rPr lang="sk-SK" sz="3600" b="0" i="0" u="none" strike="noStrike" baseline="0" dirty="0" err="1"/>
              <a:t>Sirovátka</a:t>
            </a:r>
            <a:r>
              <a:rPr lang="sk-SK" sz="3600" b="0" i="0" u="none" strike="noStrike" baseline="0" dirty="0"/>
              <a:t> - </a:t>
            </a:r>
            <a:r>
              <a:rPr lang="sk-SK" sz="3600" b="0" i="1" u="none" strike="noStrike" baseline="0" dirty="0">
                <a:solidFill>
                  <a:schemeClr val="tx1">
                    <a:lumMod val="95000"/>
                  </a:schemeClr>
                </a:solidFill>
              </a:rPr>
              <a:t>Nad </a:t>
            </a:r>
            <a:r>
              <a:rPr lang="sk-SK" sz="3600" b="0" i="1" u="none" strike="noStrike" baseline="0" dirty="0" err="1">
                <a:solidFill>
                  <a:schemeClr val="tx1">
                    <a:lumMod val="95000"/>
                  </a:schemeClr>
                </a:solidFill>
              </a:rPr>
              <a:t>lidovou</a:t>
            </a:r>
            <a:r>
              <a:rPr lang="sk-SK" sz="3600" b="0" i="1" u="none" strike="noStrike" baseline="0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sk-SK" sz="3600" b="0" i="1" u="none" strike="noStrike" baseline="0" dirty="0" err="1">
                <a:solidFill>
                  <a:schemeClr val="tx1">
                    <a:lumMod val="95000"/>
                  </a:schemeClr>
                </a:solidFill>
              </a:rPr>
              <a:t>protektorátní</a:t>
            </a:r>
            <a:r>
              <a:rPr lang="sk-SK" sz="3600" b="0" i="1" u="none" strike="noStrike" baseline="0" dirty="0">
                <a:solidFill>
                  <a:schemeClr val="tx1">
                    <a:lumMod val="95000"/>
                  </a:schemeClr>
                </a:solidFill>
              </a:rPr>
              <a:t> anekdotou</a:t>
            </a:r>
            <a:r>
              <a:rPr lang="sk-SK" sz="3600" b="0" i="0" u="none" strike="noStrike" baseline="0" dirty="0">
                <a:solidFill>
                  <a:schemeClr val="tx1">
                    <a:lumMod val="95000"/>
                  </a:schemeClr>
                </a:solidFill>
              </a:rPr>
              <a:t>. Národopisné aktuality 12, 1975, s. 189–197.</a:t>
            </a:r>
            <a:endParaRPr lang="sk-SK" sz="360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E940750-DE87-BD13-9CA7-AAF97E2574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Každodennosť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D5FF73-FE16-4EA7-8935-986D863CD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4752161" cy="36845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sk-SK" i="1" dirty="0"/>
          </a:p>
          <a:p>
            <a:pPr marL="0" indent="0">
              <a:buNone/>
            </a:pPr>
            <a:r>
              <a:rPr lang="en-GB" i="1" dirty="0"/>
              <a:t>„Co </a:t>
            </a:r>
            <a:r>
              <a:rPr lang="en-GB" i="1" dirty="0" err="1"/>
              <a:t>bylo</a:t>
            </a:r>
            <a:r>
              <a:rPr lang="en-GB" i="1" dirty="0"/>
              <a:t> </a:t>
            </a:r>
            <a:r>
              <a:rPr lang="en-GB" i="1" dirty="0" err="1"/>
              <a:t>dřív</a:t>
            </a:r>
            <a:r>
              <a:rPr lang="en-GB" i="1" dirty="0"/>
              <a:t>, </a:t>
            </a:r>
            <a:r>
              <a:rPr lang="en-GB" i="1" dirty="0" err="1"/>
              <a:t>slepice</a:t>
            </a:r>
            <a:r>
              <a:rPr lang="en-GB" i="1" dirty="0"/>
              <a:t> </a:t>
            </a:r>
            <a:r>
              <a:rPr lang="en-GB" i="1" dirty="0" err="1"/>
              <a:t>nebo</a:t>
            </a:r>
            <a:r>
              <a:rPr lang="en-GB" i="1" dirty="0"/>
              <a:t> </a:t>
            </a:r>
            <a:r>
              <a:rPr lang="en-GB" i="1" dirty="0" err="1"/>
              <a:t>vejce</a:t>
            </a:r>
            <a:r>
              <a:rPr lang="en-GB" i="1" dirty="0"/>
              <a:t>?“</a:t>
            </a:r>
            <a:endParaRPr lang="sk-SK" i="1" dirty="0"/>
          </a:p>
          <a:p>
            <a:pPr marL="0" indent="0">
              <a:buNone/>
            </a:pPr>
            <a:r>
              <a:rPr lang="en-GB" i="1" dirty="0"/>
              <a:t>„</a:t>
            </a:r>
            <a:r>
              <a:rPr lang="en-GB" i="1" dirty="0" err="1"/>
              <a:t>Dřív</a:t>
            </a:r>
            <a:r>
              <a:rPr lang="en-GB" i="1" dirty="0"/>
              <a:t> </a:t>
            </a:r>
            <a:r>
              <a:rPr lang="en-GB" i="1" dirty="0" err="1"/>
              <a:t>bylo</a:t>
            </a:r>
            <a:r>
              <a:rPr lang="en-GB" i="1" dirty="0"/>
              <a:t> </a:t>
            </a:r>
            <a:r>
              <a:rPr lang="en-GB" i="1" dirty="0" err="1"/>
              <a:t>všechno</a:t>
            </a:r>
            <a:r>
              <a:rPr lang="en-GB" i="1" dirty="0"/>
              <a:t>, </a:t>
            </a:r>
            <a:r>
              <a:rPr lang="en-GB" i="1" dirty="0" err="1"/>
              <a:t>i</a:t>
            </a:r>
            <a:r>
              <a:rPr lang="en-GB" i="1" dirty="0"/>
              <a:t> </a:t>
            </a:r>
            <a:r>
              <a:rPr lang="en-GB" i="1" dirty="0" err="1"/>
              <a:t>slepice</a:t>
            </a:r>
            <a:r>
              <a:rPr lang="en-GB" i="1" dirty="0"/>
              <a:t>, </a:t>
            </a:r>
            <a:r>
              <a:rPr lang="en-GB" i="1" dirty="0" err="1"/>
              <a:t>i</a:t>
            </a:r>
            <a:r>
              <a:rPr lang="en-GB" i="1" dirty="0"/>
              <a:t> </a:t>
            </a:r>
            <a:r>
              <a:rPr lang="en-GB" i="1" dirty="0" err="1"/>
              <a:t>vejce</a:t>
            </a:r>
            <a:r>
              <a:rPr lang="en-GB" i="1" dirty="0"/>
              <a:t>. A </a:t>
            </a:r>
            <a:r>
              <a:rPr lang="en-GB" i="1" dirty="0" err="1"/>
              <a:t>teď</a:t>
            </a:r>
            <a:r>
              <a:rPr lang="en-GB" i="1" dirty="0"/>
              <a:t>, </a:t>
            </a:r>
            <a:r>
              <a:rPr lang="en-GB" i="1" dirty="0" err="1"/>
              <a:t>teď</a:t>
            </a:r>
            <a:r>
              <a:rPr lang="en-GB" i="1" dirty="0"/>
              <a:t> </a:t>
            </a:r>
            <a:r>
              <a:rPr lang="en-GB" i="1" dirty="0" err="1"/>
              <a:t>není</a:t>
            </a:r>
            <a:r>
              <a:rPr lang="en-GB" i="1" dirty="0"/>
              <a:t> </a:t>
            </a:r>
            <a:r>
              <a:rPr lang="en-GB" i="1" dirty="0" err="1"/>
              <a:t>nic.</a:t>
            </a:r>
            <a:r>
              <a:rPr lang="en-GB" i="1" dirty="0"/>
              <a:t>“</a:t>
            </a:r>
            <a:endParaRPr lang="sk-SK" i="1" dirty="0"/>
          </a:p>
          <a:p>
            <a:pPr marL="0" indent="0" algn="r">
              <a:buNone/>
            </a:pPr>
            <a:r>
              <a:rPr lang="en-GB" sz="1600" dirty="0" err="1"/>
              <a:t>Muž</a:t>
            </a:r>
            <a:r>
              <a:rPr lang="en-GB" sz="1600" dirty="0"/>
              <a:t>, </a:t>
            </a:r>
            <a:r>
              <a:rPr lang="en-GB" sz="1600" dirty="0" err="1"/>
              <a:t>cca</a:t>
            </a:r>
            <a:r>
              <a:rPr lang="en-GB" sz="1600" dirty="0"/>
              <a:t> 40–45 </a:t>
            </a:r>
            <a:r>
              <a:rPr lang="en-GB" sz="1600" dirty="0" err="1"/>
              <a:t>rokov</a:t>
            </a:r>
            <a:r>
              <a:rPr lang="en-GB" sz="1600" dirty="0"/>
              <a:t>, ČR, 19. 9. 2013</a:t>
            </a:r>
            <a:endParaRPr lang="sk-SK" sz="1600" i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A06F6A6-C0A0-27B0-D0B9-5A242EA929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osobnosti</a:t>
            </a:r>
            <a:endParaRPr lang="en-GB" sz="3200" dirty="0"/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335C67BE-4433-43A9-2593-A576845EECD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sk-SK" i="1" dirty="0"/>
          </a:p>
          <a:p>
            <a:pPr marL="0" indent="0">
              <a:buNone/>
            </a:pPr>
            <a:r>
              <a:rPr lang="en-GB" i="1" dirty="0" err="1"/>
              <a:t>Berija</a:t>
            </a:r>
            <a:r>
              <a:rPr lang="en-GB" i="1" dirty="0"/>
              <a:t> </a:t>
            </a:r>
            <a:r>
              <a:rPr lang="en-GB" i="1" dirty="0" err="1"/>
              <a:t>ukazuje</a:t>
            </a:r>
            <a:r>
              <a:rPr lang="en-GB" i="1" dirty="0"/>
              <a:t> </a:t>
            </a:r>
            <a:r>
              <a:rPr lang="en-GB" i="1" dirty="0" err="1"/>
              <a:t>Stalinovi</a:t>
            </a:r>
            <a:r>
              <a:rPr lang="en-GB" i="1" dirty="0"/>
              <a:t> </a:t>
            </a:r>
            <a:r>
              <a:rPr lang="en-GB" i="1" dirty="0" err="1"/>
              <a:t>izbu</a:t>
            </a:r>
            <a:r>
              <a:rPr lang="en-GB" i="1" dirty="0"/>
              <a:t> </a:t>
            </a:r>
            <a:r>
              <a:rPr lang="en-GB" i="1" dirty="0" err="1"/>
              <a:t>plnú</a:t>
            </a:r>
            <a:r>
              <a:rPr lang="en-GB" i="1" dirty="0"/>
              <a:t> </a:t>
            </a:r>
            <a:r>
              <a:rPr lang="en-GB" i="1" dirty="0" err="1"/>
              <a:t>mŕtvych</a:t>
            </a:r>
            <a:r>
              <a:rPr lang="en-GB" i="1" dirty="0"/>
              <a:t> </a:t>
            </a:r>
            <a:r>
              <a:rPr lang="en-GB" i="1" dirty="0" err="1"/>
              <a:t>ruských</a:t>
            </a:r>
            <a:r>
              <a:rPr lang="en-GB" i="1" dirty="0"/>
              <a:t> </a:t>
            </a:r>
            <a:r>
              <a:rPr lang="en-GB" i="1" dirty="0" err="1"/>
              <a:t>generálov</a:t>
            </a:r>
            <a:r>
              <a:rPr lang="sk-SK" i="1" dirty="0"/>
              <a:t> </a:t>
            </a:r>
            <a:r>
              <a:rPr lang="en-GB" i="1" dirty="0"/>
              <a:t>a </a:t>
            </a:r>
            <a:r>
              <a:rPr lang="en-GB" i="1" dirty="0" err="1"/>
              <a:t>hovorí</a:t>
            </a:r>
            <a:r>
              <a:rPr lang="en-GB" i="1" dirty="0"/>
              <a:t>: „</a:t>
            </a:r>
            <a:r>
              <a:rPr lang="en-GB" i="1" dirty="0" err="1"/>
              <a:t>Súdruh</a:t>
            </a:r>
            <a:r>
              <a:rPr lang="en-GB" i="1" dirty="0"/>
              <a:t> Stalin, </a:t>
            </a:r>
            <a:r>
              <a:rPr lang="en-GB" i="1" dirty="0" err="1"/>
              <a:t>nič</a:t>
            </a:r>
            <a:r>
              <a:rPr lang="en-GB" i="1" dirty="0"/>
              <a:t> </a:t>
            </a:r>
            <a:r>
              <a:rPr lang="en-GB" i="1" dirty="0" err="1"/>
              <a:t>sa</a:t>
            </a:r>
            <a:r>
              <a:rPr lang="sk-SK" i="1" dirty="0"/>
              <a:t> </a:t>
            </a:r>
            <a:r>
              <a:rPr lang="en-GB" i="1" dirty="0" err="1"/>
              <a:t>nedá</a:t>
            </a:r>
            <a:r>
              <a:rPr lang="en-GB" i="1" dirty="0"/>
              <a:t> </a:t>
            </a:r>
            <a:r>
              <a:rPr lang="en-GB" i="1" dirty="0" err="1"/>
              <a:t>robiť</a:t>
            </a:r>
            <a:r>
              <a:rPr lang="en-GB" i="1" dirty="0"/>
              <a:t>, </a:t>
            </a:r>
            <a:r>
              <a:rPr lang="en-GB" i="1" dirty="0" err="1"/>
              <a:t>zjedli</a:t>
            </a:r>
            <a:r>
              <a:rPr lang="en-GB" i="1" dirty="0"/>
              <a:t> </a:t>
            </a:r>
            <a:r>
              <a:rPr lang="en-GB" i="1" dirty="0" err="1"/>
              <a:t>hubovú</a:t>
            </a:r>
            <a:r>
              <a:rPr lang="en-GB" i="1" dirty="0"/>
              <a:t> </a:t>
            </a:r>
            <a:r>
              <a:rPr lang="en-GB" i="1" dirty="0" err="1"/>
              <a:t>polievku</a:t>
            </a:r>
            <a:r>
              <a:rPr lang="en-GB" i="1" dirty="0"/>
              <a:t>,</a:t>
            </a:r>
            <a:r>
              <a:rPr lang="sk-SK" i="1" dirty="0"/>
              <a:t> </a:t>
            </a:r>
            <a:r>
              <a:rPr lang="en-GB" i="1" dirty="0" err="1"/>
              <a:t>otrávili</a:t>
            </a:r>
            <a:r>
              <a:rPr lang="en-GB" i="1" dirty="0"/>
              <a:t> </a:t>
            </a:r>
            <a:r>
              <a:rPr lang="en-GB" i="1" dirty="0" err="1"/>
              <a:t>sa</a:t>
            </a:r>
            <a:r>
              <a:rPr lang="sk-SK" i="1" dirty="0"/>
              <a:t> </a:t>
            </a:r>
            <a:r>
              <a:rPr lang="en-GB" i="1" dirty="0" err="1"/>
              <a:t>celý</a:t>
            </a:r>
            <a:r>
              <a:rPr lang="en-GB" i="1" dirty="0"/>
              <a:t> </a:t>
            </a:r>
            <a:r>
              <a:rPr lang="en-GB" i="1" dirty="0" err="1"/>
              <a:t>generálny</a:t>
            </a:r>
            <a:r>
              <a:rPr lang="en-GB" i="1" dirty="0"/>
              <a:t> </a:t>
            </a:r>
            <a:r>
              <a:rPr lang="en-GB" i="1" dirty="0" err="1"/>
              <a:t>štáb</a:t>
            </a:r>
            <a:r>
              <a:rPr lang="en-GB" i="1" dirty="0"/>
              <a:t>.“ </a:t>
            </a:r>
            <a:endParaRPr lang="sk-SK" i="1" dirty="0"/>
          </a:p>
          <a:p>
            <a:pPr marL="0" indent="0">
              <a:buNone/>
            </a:pPr>
            <a:r>
              <a:rPr lang="en-GB" i="1" dirty="0"/>
              <a:t>Stalin </a:t>
            </a:r>
            <a:r>
              <a:rPr lang="en-GB" i="1" dirty="0" err="1"/>
              <a:t>sa</a:t>
            </a:r>
            <a:r>
              <a:rPr lang="sk-SK" i="1" dirty="0"/>
              <a:t> </a:t>
            </a:r>
            <a:r>
              <a:rPr lang="en-GB" i="1" dirty="0" err="1"/>
              <a:t>pýta</a:t>
            </a:r>
            <a:r>
              <a:rPr lang="en-GB" i="1" dirty="0"/>
              <a:t>: „A </a:t>
            </a:r>
            <a:r>
              <a:rPr lang="en-GB" i="1" dirty="0" err="1"/>
              <a:t>tento</a:t>
            </a:r>
            <a:r>
              <a:rPr lang="en-GB" i="1" dirty="0"/>
              <a:t>, </a:t>
            </a:r>
            <a:r>
              <a:rPr lang="en-GB" i="1" dirty="0" err="1"/>
              <a:t>čo</a:t>
            </a:r>
            <a:r>
              <a:rPr lang="en-GB" i="1" dirty="0"/>
              <a:t> </a:t>
            </a:r>
            <a:r>
              <a:rPr lang="en-GB" i="1" dirty="0" err="1"/>
              <a:t>má</a:t>
            </a:r>
            <a:r>
              <a:rPr lang="en-GB" i="1" dirty="0"/>
              <a:t> </a:t>
            </a:r>
            <a:r>
              <a:rPr lang="en-GB" i="1" dirty="0" err="1"/>
              <a:t>tú</a:t>
            </a:r>
            <a:r>
              <a:rPr lang="en-GB" i="1" dirty="0"/>
              <a:t> </a:t>
            </a:r>
            <a:r>
              <a:rPr lang="en-GB" i="1" dirty="0" err="1"/>
              <a:t>dierku</a:t>
            </a:r>
            <a:r>
              <a:rPr lang="sk-SK" i="1" dirty="0"/>
              <a:t> </a:t>
            </a:r>
            <a:r>
              <a:rPr lang="en-GB" i="1" dirty="0"/>
              <a:t>v </a:t>
            </a:r>
            <a:r>
              <a:rPr lang="en-GB" i="1" dirty="0" err="1"/>
              <a:t>hlave</a:t>
            </a:r>
            <a:r>
              <a:rPr lang="en-GB" i="1" dirty="0"/>
              <a:t>?“</a:t>
            </a:r>
            <a:endParaRPr lang="sk-SK" i="1" dirty="0"/>
          </a:p>
          <a:p>
            <a:pPr marL="0" indent="0">
              <a:buNone/>
            </a:pPr>
            <a:r>
              <a:rPr lang="en-GB" i="1" dirty="0"/>
              <a:t>„Ten </a:t>
            </a:r>
            <a:r>
              <a:rPr lang="en-GB" i="1" dirty="0" err="1"/>
              <a:t>nechcel</a:t>
            </a:r>
            <a:r>
              <a:rPr lang="en-GB" i="1" dirty="0"/>
              <a:t> </a:t>
            </a:r>
            <a:r>
              <a:rPr lang="en-GB" i="1" dirty="0" err="1"/>
              <a:t>jesť</a:t>
            </a:r>
            <a:r>
              <a:rPr lang="sk-SK" i="1" dirty="0"/>
              <a:t> </a:t>
            </a:r>
            <a:r>
              <a:rPr lang="en-GB" i="1" dirty="0" err="1"/>
              <a:t>hubovú</a:t>
            </a:r>
            <a:r>
              <a:rPr lang="en-GB" i="1" dirty="0"/>
              <a:t> </a:t>
            </a:r>
            <a:r>
              <a:rPr lang="en-GB" i="1" dirty="0" err="1"/>
              <a:t>polievku</a:t>
            </a:r>
            <a:r>
              <a:rPr lang="en-GB" i="1" dirty="0"/>
              <a:t>.“</a:t>
            </a:r>
            <a:endParaRPr lang="sk-SK" i="1" dirty="0"/>
          </a:p>
          <a:p>
            <a:pPr marL="0" indent="0" algn="r">
              <a:buNone/>
            </a:pPr>
            <a:r>
              <a:rPr lang="pt-BR" sz="1700" dirty="0"/>
              <a:t>Muž, nar. 1955, SR, 8. 8. 2014</a:t>
            </a:r>
            <a:endParaRPr lang="en-GB" sz="1700" i="1" dirty="0"/>
          </a:p>
        </p:txBody>
      </p:sp>
    </p:spTree>
    <p:extLst>
      <p:ext uri="{BB962C8B-B14F-4D97-AF65-F5344CB8AC3E}">
        <p14:creationId xmlns:p14="http://schemas.microsoft.com/office/powerpoint/2010/main" val="9295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4CFF7B-66C2-0194-E011-2622E45A0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43EA58-0E30-9A70-C0B1-D80D11ED19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udalosti</a:t>
            </a:r>
            <a:endParaRPr lang="en-GB" sz="3200" dirty="0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3BB9364-168B-572B-A67D-C4F6DA10C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4752161" cy="36845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i="1" dirty="0"/>
          </a:p>
          <a:p>
            <a:pPr marL="0" indent="0">
              <a:buNone/>
            </a:pPr>
            <a:r>
              <a:rPr lang="en-GB" i="1" dirty="0"/>
              <a:t>„</a:t>
            </a:r>
            <a:r>
              <a:rPr lang="en-GB" i="1" dirty="0" err="1"/>
              <a:t>Zomrel</a:t>
            </a:r>
            <a:r>
              <a:rPr lang="en-GB" i="1" dirty="0"/>
              <a:t> </a:t>
            </a:r>
            <a:r>
              <a:rPr lang="en-GB" i="1" dirty="0" err="1"/>
              <a:t>Brežnev</a:t>
            </a:r>
            <a:r>
              <a:rPr lang="en-GB" i="1" dirty="0"/>
              <a:t> a </a:t>
            </a:r>
            <a:r>
              <a:rPr lang="en-GB" i="1" dirty="0" err="1"/>
              <a:t>rozmýšľali</a:t>
            </a:r>
            <a:r>
              <a:rPr lang="en-GB" i="1" dirty="0"/>
              <a:t>, </a:t>
            </a:r>
            <a:r>
              <a:rPr lang="en-GB" i="1" dirty="0" err="1"/>
              <a:t>kto</a:t>
            </a:r>
            <a:r>
              <a:rPr lang="en-GB" i="1" dirty="0"/>
              <a:t> </a:t>
            </a:r>
            <a:r>
              <a:rPr lang="en-GB" i="1" dirty="0" err="1"/>
              <a:t>bude</a:t>
            </a:r>
            <a:r>
              <a:rPr lang="en-GB" i="1" dirty="0"/>
              <a:t> </a:t>
            </a:r>
            <a:r>
              <a:rPr lang="en-GB" i="1" dirty="0" err="1"/>
              <a:t>ďalším</a:t>
            </a:r>
            <a:r>
              <a:rPr lang="en-GB" i="1" dirty="0"/>
              <a:t> </a:t>
            </a:r>
            <a:r>
              <a:rPr lang="en-GB" i="1" dirty="0" err="1"/>
              <a:t>predsedom</a:t>
            </a:r>
            <a:r>
              <a:rPr lang="en-GB" i="1" dirty="0"/>
              <a:t> </a:t>
            </a:r>
            <a:r>
              <a:rPr lang="en-GB" i="1" dirty="0" err="1"/>
              <a:t>strany</a:t>
            </a:r>
            <a:r>
              <a:rPr lang="en-GB" i="1" dirty="0"/>
              <a:t>. </a:t>
            </a:r>
            <a:r>
              <a:rPr lang="en-GB" i="1" dirty="0" err="1"/>
              <a:t>Povedali</a:t>
            </a:r>
            <a:r>
              <a:rPr lang="en-GB" i="1" dirty="0"/>
              <a:t>, </a:t>
            </a:r>
            <a:r>
              <a:rPr lang="en-GB" i="1" dirty="0" err="1"/>
              <a:t>že</a:t>
            </a:r>
            <a:r>
              <a:rPr lang="en-GB" i="1" dirty="0"/>
              <a:t>: </a:t>
            </a:r>
            <a:r>
              <a:rPr lang="en-GB" i="1" dirty="0" err="1"/>
              <a:t>Brežnevov</a:t>
            </a:r>
            <a:r>
              <a:rPr lang="en-GB" i="1" dirty="0"/>
              <a:t> </a:t>
            </a:r>
            <a:r>
              <a:rPr lang="en-GB" i="1" dirty="0" err="1"/>
              <a:t>otec</a:t>
            </a:r>
            <a:r>
              <a:rPr lang="en-GB" i="1" dirty="0"/>
              <a:t>, </a:t>
            </a:r>
            <a:r>
              <a:rPr lang="en-GB" i="1" dirty="0" err="1"/>
              <a:t>nie</a:t>
            </a:r>
            <a:r>
              <a:rPr lang="en-GB" i="1" dirty="0"/>
              <a:t>? </a:t>
            </a:r>
            <a:r>
              <a:rPr lang="en-GB" i="1" dirty="0" err="1"/>
              <a:t>Starší</a:t>
            </a:r>
            <a:r>
              <a:rPr lang="en-GB" i="1" dirty="0"/>
              <a:t>, </a:t>
            </a:r>
            <a:r>
              <a:rPr lang="en-GB" i="1" dirty="0" err="1"/>
              <a:t>skúsenejší</a:t>
            </a:r>
            <a:r>
              <a:rPr lang="en-GB" i="1" dirty="0"/>
              <a:t>.“</a:t>
            </a:r>
            <a:endParaRPr lang="sk-SK" i="1" dirty="0"/>
          </a:p>
          <a:p>
            <a:pPr marL="0" indent="0" algn="r">
              <a:buNone/>
            </a:pPr>
            <a:r>
              <a:rPr lang="pt-BR" sz="1600" dirty="0"/>
              <a:t>Adam, nar. 1955, SR, 8. 8. 2014</a:t>
            </a:r>
            <a:endParaRPr lang="sk-SK" sz="1600" i="1" dirty="0"/>
          </a:p>
          <a:p>
            <a:pPr marL="0" indent="0">
              <a:buNone/>
            </a:pPr>
            <a:endParaRPr lang="sk-SK" i="1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5A3874D-7512-EA9A-DFE3-918A703EB0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systém</a:t>
            </a:r>
            <a:endParaRPr lang="en-GB" sz="3200" dirty="0"/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1EE8AE09-2501-7767-D11A-055A8CC4B5E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k-SK" sz="2800" b="0" i="1" u="none" strike="noStrike" baseline="0" dirty="0"/>
          </a:p>
          <a:p>
            <a:pPr marL="0" indent="0">
              <a:buNone/>
            </a:pPr>
            <a:r>
              <a:rPr lang="sk-SK" sz="2800" b="0" i="1" u="none" strike="noStrike" baseline="0" dirty="0"/>
              <a:t>„Čo je to komunizmus?“</a:t>
            </a:r>
          </a:p>
          <a:p>
            <a:pPr marL="0" indent="0">
              <a:buNone/>
            </a:pPr>
            <a:r>
              <a:rPr lang="pl-PL" sz="2800" b="0" i="1" u="none" strike="noStrike" baseline="0" dirty="0"/>
              <a:t>„Najstrastiplnejšia cesta z kapitalizmu do kapitalizmu.“</a:t>
            </a:r>
          </a:p>
          <a:p>
            <a:pPr marL="0" indent="0" algn="r">
              <a:buNone/>
            </a:pPr>
            <a:r>
              <a:rPr lang="sk-SK" sz="1600" b="0" i="0" u="none" strike="noStrike" baseline="0" dirty="0"/>
              <a:t>Žena, </a:t>
            </a:r>
            <a:r>
              <a:rPr lang="sk-SK" sz="1600" b="0" i="0" u="none" strike="noStrike" baseline="0" dirty="0" err="1"/>
              <a:t>nar</a:t>
            </a:r>
            <a:r>
              <a:rPr lang="sk-SK" sz="1600" b="0" i="0" u="none" strike="noStrike" baseline="0" dirty="0"/>
              <a:t>. 1987, SR,</a:t>
            </a:r>
            <a:r>
              <a:rPr lang="pt-BR" sz="1600" b="0" i="0" u="none" strike="noStrike" baseline="0" dirty="0"/>
              <a:t> 5. 12. 2011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188686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853AEF-562F-86C6-D3D5-A5B1B4204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solidFill>
                  <a:schemeClr val="bg1"/>
                </a:solidFill>
              </a:rPr>
              <a:t>Aký je podľa vás súčasný politický vtip?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459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B0D15E-3370-47D2-90A3-B72A4C582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Vtipy po 1989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F9F41C-B8E8-4F1A-8E31-69A5B249D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Stále živý a intenzívny jav</a:t>
            </a:r>
          </a:p>
          <a:p>
            <a:pPr marL="0" indent="0">
              <a:buNone/>
            </a:pPr>
            <a:r>
              <a:rPr lang="sk-SK" dirty="0"/>
              <a:t>Pokles psychosociálneho významu 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2020942"/>
      </p:ext>
    </p:extLst>
  </p:cSld>
  <p:clrMapOvr>
    <a:masterClrMapping/>
  </p:clrMapOvr>
</p:sld>
</file>

<file path=ppt/theme/theme1.xml><?xml version="1.0" encoding="utf-8"?>
<a:theme xmlns:a="http://schemas.openxmlformats.org/drawingml/2006/main" name="Hĺbka">
  <a:themeElements>
    <a:clrScheme name="Hĺbka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Hĺbka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ĺbk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Hĺbka</Template>
  <TotalTime>732</TotalTime>
  <Words>990</Words>
  <Application>Microsoft Office PowerPoint</Application>
  <PresentationFormat>Širokouhlá</PresentationFormat>
  <Paragraphs>96</Paragraphs>
  <Slides>15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9" baseType="lpstr">
      <vt:lpstr>Arial</vt:lpstr>
      <vt:lpstr>Calibri</vt:lpstr>
      <vt:lpstr>Corbel</vt:lpstr>
      <vt:lpstr>Hĺbka</vt:lpstr>
      <vt:lpstr>Politické vtipy</vt:lpstr>
      <vt:lpstr>Aký bol režim? </vt:lpstr>
      <vt:lpstr>Prečo sa rozprávali...</vt:lpstr>
      <vt:lpstr>Rozprávanie politických vtipov</vt:lpstr>
      <vt:lpstr>Prezentácia programu PowerPoint</vt:lpstr>
      <vt:lpstr>Oldřich Sirovátka - Nad lidovou protektorátní anekdotou. Národopisné aktuality 12, 1975, s. 189–197.</vt:lpstr>
      <vt:lpstr>Prezentácia programu PowerPoint</vt:lpstr>
      <vt:lpstr>Aký je podľa vás súčasný politický vtip?</vt:lpstr>
      <vt:lpstr>Vtipy po 1989</vt:lpstr>
      <vt:lpstr>Stabilné prvky</vt:lpstr>
      <vt:lpstr>Prezentácia programu PowerPoint</vt:lpstr>
      <vt:lpstr>Prezentácia programu PowerPoint</vt:lpstr>
      <vt:lpstr>Premenné prvky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Politické anekdoty</dc:title>
  <dc:creator>Eva Šipöczová</dc:creator>
  <cp:lastModifiedBy>Eva Šipöczová</cp:lastModifiedBy>
  <cp:revision>33</cp:revision>
  <dcterms:created xsi:type="dcterms:W3CDTF">2020-12-09T10:54:58Z</dcterms:created>
  <dcterms:modified xsi:type="dcterms:W3CDTF">2023-04-11T10:02:50Z</dcterms:modified>
</cp:coreProperties>
</file>