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4"/>
  </p:notesMasterIdLst>
  <p:handoutMasterIdLst>
    <p:handoutMasterId r:id="rId35"/>
  </p:handoutMasterIdLst>
  <p:sldIdLst>
    <p:sldId id="256" r:id="rId2"/>
    <p:sldId id="435" r:id="rId3"/>
    <p:sldId id="436" r:id="rId4"/>
    <p:sldId id="437" r:id="rId5"/>
    <p:sldId id="438" r:id="rId6"/>
    <p:sldId id="439" r:id="rId7"/>
    <p:sldId id="440" r:id="rId8"/>
    <p:sldId id="441" r:id="rId9"/>
    <p:sldId id="442" r:id="rId10"/>
    <p:sldId id="443" r:id="rId11"/>
    <p:sldId id="444" r:id="rId12"/>
    <p:sldId id="445" r:id="rId13"/>
    <p:sldId id="446" r:id="rId14"/>
    <p:sldId id="447" r:id="rId15"/>
    <p:sldId id="448" r:id="rId16"/>
    <p:sldId id="314" r:id="rId17"/>
    <p:sldId id="372" r:id="rId18"/>
    <p:sldId id="457" r:id="rId19"/>
    <p:sldId id="449" r:id="rId20"/>
    <p:sldId id="373" r:id="rId21"/>
    <p:sldId id="458" r:id="rId22"/>
    <p:sldId id="374" r:id="rId23"/>
    <p:sldId id="380" r:id="rId24"/>
    <p:sldId id="335" r:id="rId25"/>
    <p:sldId id="451" r:id="rId26"/>
    <p:sldId id="450" r:id="rId27"/>
    <p:sldId id="452" r:id="rId28"/>
    <p:sldId id="453" r:id="rId29"/>
    <p:sldId id="454" r:id="rId30"/>
    <p:sldId id="455" r:id="rId31"/>
    <p:sldId id="456" r:id="rId32"/>
    <p:sldId id="272" r:id="rId3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Franklin Gothic Book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5050"/>
    <a:srgbClr val="FF0000"/>
    <a:srgbClr val="0066FF"/>
    <a:srgbClr val="FF33CC"/>
    <a:srgbClr val="3333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7" autoAdjust="0"/>
    <p:restoredTop sz="93731" autoAdjust="0"/>
  </p:normalViewPr>
  <p:slideViewPr>
    <p:cSldViewPr>
      <p:cViewPr varScale="1">
        <p:scale>
          <a:sx n="108" d="100"/>
          <a:sy n="108" d="100"/>
        </p:scale>
        <p:origin x="172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2059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9702503-7432-4C1D-A454-E5C59B2C36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329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5F3C697-C444-4FD9-88D2-EE42A1FBA5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647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098ABDEE-2D14-45E4-A0CD-FB4AAC8B5A11}" type="slidenum">
              <a:rPr lang="cs-CZ" altLang="cs-CZ" sz="1200" smtClean="0">
                <a:latin typeface="Arial" charset="0"/>
              </a:rPr>
              <a:pPr/>
              <a:t>16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 eaLnBrk="1" hangingPunct="1"/>
            <a:fld id="{174955C6-4178-4F04-AD7E-97F7631819A0}" type="slidenum">
              <a:rPr lang="cs-CZ" altLang="cs-CZ" sz="1200">
                <a:latin typeface="Arial" charset="0"/>
              </a:rPr>
              <a:pPr algn="r" eaLnBrk="1" hangingPunct="1"/>
              <a:t>17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72EDDF1D-7DDE-4ECF-BCA5-FED38E6AA791}" type="slidenum">
              <a:rPr lang="cs-CZ" altLang="cs-CZ" sz="1200" smtClean="0">
                <a:latin typeface="Arial" charset="0"/>
              </a:rPr>
              <a:pPr/>
              <a:t>21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36283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90117B97-3B1A-4258-8A24-71C2FA110B60}" type="slidenum">
              <a:rPr lang="cs-CZ" altLang="cs-CZ" sz="1200" smtClean="0">
                <a:latin typeface="Arial" charset="0"/>
              </a:rPr>
              <a:pPr/>
              <a:t>23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i="1"/>
              <a:t>TDKIV: Integrovaný systém zahrnující </a:t>
            </a:r>
            <a:r>
              <a:rPr lang="cs-CZ" altLang="cs-CZ" b="1" i="1"/>
              <a:t>soubor elektronických informačních zdrojů a služeb </a:t>
            </a:r>
            <a:r>
              <a:rPr lang="cs-CZ" altLang="cs-CZ" i="1"/>
              <a:t>umožňující </a:t>
            </a:r>
            <a:r>
              <a:rPr lang="cs-CZ" altLang="cs-CZ" b="1" i="1"/>
              <a:t>získávání, zpracovávání, vyhledávání a využívání</a:t>
            </a:r>
            <a:r>
              <a:rPr lang="cs-CZ" altLang="cs-CZ" i="1"/>
              <a:t> informací v tomto systému uložených. Digitální knihovny jsou </a:t>
            </a:r>
            <a:r>
              <a:rPr lang="cs-CZ" altLang="cs-CZ" b="1" i="1"/>
              <a:t>zpřístupňovány</a:t>
            </a:r>
            <a:r>
              <a:rPr lang="cs-CZ" altLang="cs-CZ" i="1"/>
              <a:t> prostřednictvím počítačových </a:t>
            </a:r>
            <a:r>
              <a:rPr lang="cs-CZ" altLang="cs-CZ" b="1" i="1"/>
              <a:t>sítí. </a:t>
            </a:r>
            <a:r>
              <a:rPr lang="cs-CZ" altLang="cs-CZ" i="1"/>
              <a:t>Účelem budování digitální knihovny je poskytnout uživatelům možnost </a:t>
            </a:r>
            <a:r>
              <a:rPr lang="cs-CZ" altLang="cs-CZ" b="1" i="1"/>
              <a:t>jednotného přístupu k digitálním anebo digitalizovaným dokumentům</a:t>
            </a:r>
            <a:r>
              <a:rPr lang="cs-CZ" altLang="cs-CZ" i="1"/>
              <a:t>, případně i k sekundárním informacím o tištěných primárních zdrojích, uložených ve fondu knihovny.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650C7DD9-A22E-4023-A578-0E559DC310E2}" type="slidenum">
              <a:rPr lang="cs-CZ" altLang="cs-CZ" sz="1200" smtClean="0">
                <a:latin typeface="Arial" charset="0"/>
              </a:rPr>
              <a:pPr/>
              <a:t>24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207817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b="1"/>
          </a:p>
        </p:txBody>
      </p:sp>
    </p:spTree>
    <p:extLst>
      <p:ext uri="{BB962C8B-B14F-4D97-AF65-F5344CB8AC3E}">
        <p14:creationId xmlns:p14="http://schemas.microsoft.com/office/powerpoint/2010/main" val="17810796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768F8612-CE60-44BB-90A8-58BC8D1FDD1C}" type="slidenum">
              <a:rPr lang="cs-CZ" altLang="cs-CZ" sz="1200" smtClean="0">
                <a:latin typeface="Arial" charset="0"/>
              </a:rPr>
              <a:pPr/>
              <a:t>32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EB37A4-0BB3-4335-B1D3-CB0991524CAC}" type="slidenum">
              <a:rPr lang="cs-CZ" altLang="cs-CZ" smtClean="0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811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B99A9D-246F-47CD-8695-CF77E820DC87}" type="slidenum">
              <a:rPr lang="cs-CZ" altLang="cs-CZ" smtClean="0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90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8342A4-282F-4819-85BA-DE1FE97464DD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https://kuk.muni.cz/animace/eiz/Reserse/reserse_teorie.html </a:t>
            </a:r>
          </a:p>
        </p:txBody>
      </p:sp>
    </p:spTree>
    <p:extLst>
      <p:ext uri="{BB962C8B-B14F-4D97-AF65-F5344CB8AC3E}">
        <p14:creationId xmlns:p14="http://schemas.microsoft.com/office/powerpoint/2010/main" val="1986065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6E3C8BB-B8B9-4054-ACCB-3DBBA255D7A4}" type="slidenum">
              <a:rPr lang="cs-CZ" altLang="cs-CZ" smtClean="0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37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D0143B-9B4E-46BB-8B2F-7A9B4DAB3B96}" type="slidenum">
              <a:rPr lang="cs-CZ" altLang="cs-CZ" smtClean="0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798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5D5333-8C19-4B85-A074-65E035730D32}" type="slidenum">
              <a:rPr lang="cs-CZ" altLang="cs-CZ" smtClean="0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i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418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7D83D62-2455-4834-B600-16FF45299D77}" type="slidenum">
              <a:rPr lang="cs-CZ" altLang="cs-CZ" smtClean="0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cs-CZ" altLang="cs-CZ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1901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D6E8DFEF-9F34-4FE2-954B-1CC4863ECF54}" type="slidenum">
              <a:rPr lang="cs-CZ" altLang="cs-CZ" sz="1200">
                <a:latin typeface="Arial" charset="0"/>
              </a:rPr>
              <a:pPr algn="r" eaLnBrk="1" hangingPunct="1"/>
              <a:t>15</a:t>
            </a:fld>
            <a:endParaRPr lang="cs-CZ" altLang="cs-CZ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b="1"/>
          </a:p>
        </p:txBody>
      </p:sp>
    </p:spTree>
    <p:extLst>
      <p:ext uri="{BB962C8B-B14F-4D97-AF65-F5344CB8AC3E}">
        <p14:creationId xmlns:p14="http://schemas.microsoft.com/office/powerpoint/2010/main" val="285032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FCF7E-4F57-4934-8200-5F5E234D62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225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312B-8B36-42BD-ACCF-5F6B654DEB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87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28955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36613"/>
            <a:ext cx="6019800" cy="528955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E3867-5D83-468F-A7F5-2C93558863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245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1138237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2205038"/>
            <a:ext cx="4038600" cy="39211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05038"/>
            <a:ext cx="4038600" cy="39211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D4C7C-8AC5-4786-B234-0E90E60CC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248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1138237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2205038"/>
            <a:ext cx="4038600" cy="39211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2205038"/>
            <a:ext cx="4038600" cy="188436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241800"/>
            <a:ext cx="4038600" cy="18843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1C27E-B5A2-4700-9DB5-6B4A8CDEF0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757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1138237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05038"/>
            <a:ext cx="4038600" cy="39211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2205038"/>
            <a:ext cx="4038600" cy="188436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241800"/>
            <a:ext cx="4038600" cy="18843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1CA79-452E-420B-9A29-26964D27C7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41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F3488-1D9E-42C5-90CB-82E1BA23D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40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010C9-5CB0-4D94-BE40-C7778E6AB8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95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05038"/>
            <a:ext cx="4038600" cy="3921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05038"/>
            <a:ext cx="4038600" cy="3921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5DEB4-95DA-4E45-B5D8-044C9F88B1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75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DB17-A725-447B-83AE-46857DD7E5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42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AA1E3-7726-444D-A79B-142FB9160A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3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7E508-84B5-4D5E-B28A-8620F0873E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813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51FBA-DC47-4C88-AB30-37E8AC6588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80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65426-C86F-4D78-AC5E-6507B5E9EE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41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5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6" Type="http://schemas.openxmlformats.org/officeDocument/2006/relationships/hyperlink" Target="javascript:JSL('obrazky/noc.htm','obrazky',625,537);" TargetMode="External"/><Relationship Id="rId20" Type="http://schemas.openxmlformats.org/officeDocument/2006/relationships/hyperlink" Target="javascript:JSL('obrazky/pultinf.htm','obrazky',640,480);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6.png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23" Type="http://schemas.openxmlformats.org/officeDocument/2006/relationships/image" Target="../media/image5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hyperlink" Target="javascript:JSL('obrazky/dilo.htm','obrazky',640,480);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836613"/>
            <a:ext cx="8218487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205038"/>
            <a:ext cx="8229600" cy="392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C5A7142A-5B85-4A44-BDDF-CDC5A6D1CF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7" descr="fotografie knihovny">
            <a:hlinkClick r:id="rId16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652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PC100388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0"/>
            <a:ext cx="14319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PC100398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0"/>
            <a:ext cx="14319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 descr="fotografie knihovny">
            <a:hlinkClick r:id="rId20"/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0"/>
            <a:ext cx="1636712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 descr="fotografie knihovny">
            <a:hlinkClick r:id="rId22"/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0"/>
            <a:ext cx="16922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 descr="logo FF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516563"/>
            <a:ext cx="9366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 descr="fotografie knihovny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6351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phil.muni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ezdroje.muni.cz/vzdaleny_pristup/?lang=cs" TargetMode="External"/><Relationship Id="rId4" Type="http://schemas.openxmlformats.org/officeDocument/2006/relationships/hyperlink" Target="http://knihovna.phil.muni.cz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prehled/obory2.php?lang=cs" TargetMode="External"/><Relationship Id="rId2" Type="http://schemas.openxmlformats.org/officeDocument/2006/relationships/hyperlink" Target="http://ezdroje.muni.cz/prehled/abecedne.php?lang=c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zdroje.muni.cz/discovery/?lang=cs" TargetMode="External"/><Relationship Id="rId5" Type="http://schemas.openxmlformats.org/officeDocument/2006/relationships/hyperlink" Target="http://ezdroje.muni.cz/vzdaleny_pristup/?lang=cs" TargetMode="External"/><Relationship Id="rId4" Type="http://schemas.openxmlformats.org/officeDocument/2006/relationships/hyperlink" Target="http://ezdroje.muni.cz/aktuality.php?lang=c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vzdaleny_pristup/?lang=cs" TargetMode="External"/><Relationship Id="rId2" Type="http://schemas.openxmlformats.org/officeDocument/2006/relationships/hyperlink" Target="http://discovery.mu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ezdroje.muni.cz/prehled/zdroj.php?lang=cs&amp;id=34" TargetMode="External"/><Relationship Id="rId3" Type="http://schemas.openxmlformats.org/officeDocument/2006/relationships/hyperlink" Target="https://ezdroje.muni.cz/prehled/zdroj.php?lang=cs&amp;id=229" TargetMode="External"/><Relationship Id="rId7" Type="http://schemas.openxmlformats.org/officeDocument/2006/relationships/hyperlink" Target="http://library.muni.cz/ezdroje/zdroj.php?lang=cs&amp;id=3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zdroje.muni.cz/prehled/zdroj.php?lang=cs&amp;id=59" TargetMode="External"/><Relationship Id="rId5" Type="http://schemas.openxmlformats.org/officeDocument/2006/relationships/hyperlink" Target="https://ezdroje.muni.cz/prehled/zdroj.php?lang=cs&amp;id=53" TargetMode="External"/><Relationship Id="rId10" Type="http://schemas.openxmlformats.org/officeDocument/2006/relationships/hyperlink" Target="https://ezdroje.muni.cz/prehled/zdroj.php?lang=cs&amp;id=102" TargetMode="External"/><Relationship Id="rId4" Type="http://schemas.openxmlformats.org/officeDocument/2006/relationships/hyperlink" Target="https://ezdroje.muni.cz/prehled/zdroj.php?lang=cs&amp;id=38" TargetMode="External"/><Relationship Id="rId9" Type="http://schemas.openxmlformats.org/officeDocument/2006/relationships/hyperlink" Target="https://ezdroje.muni.cz/prehled/zdroj.php?lang=cs&amp;id=447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prehled/zdroj.php?lang=cs&amp;id=363&amp;obor=26&amp;podobor=12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muni.cz/prehled/zdroj.php?lang=cs&amp;id=310&amp;obor=26&amp;podobor=12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knihovna.phil.muni.cz/nase-sluzby/e-knihy/stazeni/" TargetMode="External"/><Relationship Id="rId3" Type="http://schemas.openxmlformats.org/officeDocument/2006/relationships/hyperlink" Target="http://ezdroje.muni.cz/prehled/zdroj.php?lang=cs&amp;id=333" TargetMode="External"/><Relationship Id="rId7" Type="http://schemas.openxmlformats.org/officeDocument/2006/relationships/hyperlink" Target="http://ezdroje.muni.cz/prehled/zdroj.php?lang=cs&amp;id=34&amp;fakulta=3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zdroje.muni.cz/prehled/zdroj.php?lang=cs&amp;id=60" TargetMode="External"/><Relationship Id="rId5" Type="http://schemas.openxmlformats.org/officeDocument/2006/relationships/hyperlink" Target="http://ezdroje.muni.cz/prehled/zdroj.php?lang=cs&amp;id=26" TargetMode="External"/><Relationship Id="rId4" Type="http://schemas.openxmlformats.org/officeDocument/2006/relationships/hyperlink" Target="https://ezdroje.muni.cz/prehled/zdroj.php?lang=cs&amp;id=433&amp;obor=21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prehled/zdroj.php?lang=cs&amp;id=478" TargetMode="External"/><Relationship Id="rId2" Type="http://schemas.openxmlformats.org/officeDocument/2006/relationships/hyperlink" Target="https://ezdroje.muni.cz/prehled/zdroj.php?lang=cs&amp;id=198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aleph.nkp.cz/F/YJIFF6BN24RXVGI1ARN7KJ9A3CEBPXA2XYIXDIJXQH3U4AR5P5-64808?func=file&amp;file_name=find-b&amp;local_base=SKCP" TargetMode="External"/><Relationship Id="rId13" Type="http://schemas.openxmlformats.org/officeDocument/2006/relationships/hyperlink" Target="http://www.ubka.uni-karlsruhe.de/kvk.html" TargetMode="External"/><Relationship Id="rId3" Type="http://schemas.openxmlformats.org/officeDocument/2006/relationships/hyperlink" Target="http://aleph.nkp.cz/F/?func=file&amp;file_name=find-b&amp;local_base=skc" TargetMode="External"/><Relationship Id="rId7" Type="http://schemas.openxmlformats.org/officeDocument/2006/relationships/hyperlink" Target="http://aleph.nkp.cz/F/YJIFF6BN24RXVGI1ARN7KJ9A3CEBPXA2XYIXDIJXQH3U4AR5P5-64803?func=file&amp;file_name=find-b&amp;local_base=SLK" TargetMode="External"/><Relationship Id="rId12" Type="http://schemas.openxmlformats.org/officeDocument/2006/relationships/hyperlink" Target="http://aleph.mzk.cz/" TargetMode="External"/><Relationship Id="rId2" Type="http://schemas.openxmlformats.org/officeDocument/2006/relationships/hyperlink" Target="http://aleph.nkp.cz/cze/KT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leph22.nkp.cz/F/?func=file&amp;file_name=find-b&amp;local_base=kkl" TargetMode="External"/><Relationship Id="rId11" Type="http://schemas.openxmlformats.org/officeDocument/2006/relationships/hyperlink" Target="http://www.skat.cz/" TargetMode="External"/><Relationship Id="rId5" Type="http://schemas.openxmlformats.org/officeDocument/2006/relationships/hyperlink" Target="http://alephuk.cuni.cz/" TargetMode="External"/><Relationship Id="rId10" Type="http://schemas.openxmlformats.org/officeDocument/2006/relationships/hyperlink" Target="http://aleph.muni.cz/" TargetMode="External"/><Relationship Id="rId4" Type="http://schemas.openxmlformats.org/officeDocument/2006/relationships/hyperlink" Target="http://www.worldcat.org/" TargetMode="External"/><Relationship Id="rId9" Type="http://schemas.openxmlformats.org/officeDocument/2006/relationships/hyperlink" Target="http://skc.nkp.cz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phil.muni.cz/katalogy-a-databaze/listkove-katalogy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atif.nkp.cz/" TargetMode="External"/><Relationship Id="rId4" Type="http://schemas.openxmlformats.org/officeDocument/2006/relationships/hyperlink" Target="http://www.mzk.cz/katalogy-databaze/listkove-katalogy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kiv.nkp.cz/" TargetMode="External"/><Relationship Id="rId2" Type="http://schemas.openxmlformats.org/officeDocument/2006/relationships/hyperlink" Target="http://www.jib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ikisofia.cz/wiki/Port%C3%A1ly_v_informa%C4%8Dn%C3%AD_v%C4%9Bd%C4%9B_a_knihovnictv%C3%AD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dltd.org/" TargetMode="External"/><Relationship Id="rId3" Type="http://schemas.openxmlformats.org/officeDocument/2006/relationships/hyperlink" Target="http://www.europeana.eu/" TargetMode="External"/><Relationship Id="rId7" Type="http://schemas.openxmlformats.org/officeDocument/2006/relationships/hyperlink" Target="http://www.digitalniknihovna.cz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nuscriptorium.com/" TargetMode="External"/><Relationship Id="rId5" Type="http://schemas.openxmlformats.org/officeDocument/2006/relationships/hyperlink" Target="http://www.gutenberg.org/" TargetMode="External"/><Relationship Id="rId10" Type="http://schemas.openxmlformats.org/officeDocument/2006/relationships/hyperlink" Target="http://www.dissonline.de/index.htm" TargetMode="External"/><Relationship Id="rId4" Type="http://schemas.openxmlformats.org/officeDocument/2006/relationships/hyperlink" Target="http://www.archive.org/" TargetMode="External"/><Relationship Id="rId9" Type="http://schemas.openxmlformats.org/officeDocument/2006/relationships/hyperlink" Target="http://www.opendoar.org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prehled/zdroj.php?lang=cs&amp;id=395&amp;obor=21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doaj.org/" TargetMode="External"/><Relationship Id="rId4" Type="http://schemas.openxmlformats.org/officeDocument/2006/relationships/hyperlink" Target="http://rzblx1.uni-regensburg.de/ezeit/dfaj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do/rect/el/estud/prif/ps11/metodika/web/ebook_citace_2011.html" TargetMode="External"/><Relationship Id="rId2" Type="http://schemas.openxmlformats.org/officeDocument/2006/relationships/hyperlink" Target="http://citace.com/soubory/csniso690-interpretac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pastyle.apa.org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prehled/zdroj.php?lang=cs&amp;id=197" TargetMode="External"/><Relationship Id="rId2" Type="http://schemas.openxmlformats.org/officeDocument/2006/relationships/hyperlink" Target="https://ezdroje.muni.cz/prehled/zdroj.php?lang=cs&amp;id=33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muni.cz/prehled/zdroj.php?lang=cs&amp;id=343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leph.nkp.cz/cze/KT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jandova@phil.muni.cz" TargetMode="External"/><Relationship Id="rId7" Type="http://schemas.openxmlformats.org/officeDocument/2006/relationships/hyperlink" Target="http://knihovna.phil.muni.cz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acebook.com/pages/Brno-Czech-Republic/Referencni-sluzby-knihovny-Filozoficke-fakulty-Masarykovy-univerzity/135504707615" TargetMode="External"/><Relationship Id="rId5" Type="http://schemas.openxmlformats.org/officeDocument/2006/relationships/hyperlink" Target="http://www.facebook.com/knihovnaffmu" TargetMode="External"/><Relationship Id="rId4" Type="http://schemas.openxmlformats.org/officeDocument/2006/relationships/hyperlink" Target="mailto:reference@phil.muni.cz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phil.muni.cz/nase-sluzby/kurzy-a-prednasky/seznam-vsech-lekci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://wiki.knihovna.cz/index.php/Soubor:Operatory.jp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.google.cz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aj.org/" TargetMode="External"/><Relationship Id="rId4" Type="http://schemas.openxmlformats.org/officeDocument/2006/relationships/hyperlink" Target="https://www.openaire.e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2" y="1628775"/>
            <a:ext cx="7776219" cy="2447925"/>
          </a:xfrm>
        </p:spPr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chemeClr val="tx1"/>
                </a:solidFill>
                <a:latin typeface="Trebuchet MS" pitchFamily="34" charset="0"/>
              </a:rPr>
              <a:t>Elektronické informační zdroje </a:t>
            </a:r>
            <a:br>
              <a:rPr lang="cs-CZ" altLang="cs-CZ" sz="4000" b="1" dirty="0">
                <a:solidFill>
                  <a:schemeClr val="tx1"/>
                </a:solidFill>
                <a:latin typeface="Trebuchet MS" pitchFamily="34" charset="0"/>
              </a:rPr>
            </a:br>
            <a:r>
              <a:rPr lang="cs-CZ" altLang="cs-CZ" sz="4000" b="1" dirty="0">
                <a:solidFill>
                  <a:schemeClr val="tx1"/>
                </a:solidFill>
                <a:latin typeface="Trebuchet MS" pitchFamily="34" charset="0"/>
              </a:rPr>
              <a:t>pro studenty KISK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4652963"/>
            <a:ext cx="5400675" cy="129698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cs-CZ" altLang="cs-CZ" sz="2400" dirty="0">
                <a:latin typeface="Trebuchet MS" pitchFamily="34" charset="0"/>
              </a:rPr>
              <a:t>Ústřední knihovna FF MU</a:t>
            </a:r>
          </a:p>
          <a:p>
            <a:pPr algn="l" eaLnBrk="1" hangingPunct="1">
              <a:lnSpc>
                <a:spcPct val="80000"/>
              </a:lnSpc>
            </a:pPr>
            <a:r>
              <a:rPr lang="cs-CZ" altLang="cs-CZ" sz="2400" dirty="0">
                <a:latin typeface="Trebuchet MS" pitchFamily="34" charset="0"/>
                <a:hlinkClick r:id="rId3"/>
              </a:rPr>
              <a:t>http://knihovna.phil.muni.cz</a:t>
            </a:r>
            <a:endParaRPr lang="cs-CZ" altLang="cs-CZ" sz="2400" dirty="0">
              <a:latin typeface="Trebuchet MS" pitchFamily="34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lang="cs-CZ" altLang="cs-CZ" sz="2400" dirty="0">
                <a:latin typeface="Trebuchet MS" pitchFamily="34" charset="0"/>
              </a:rPr>
              <a:t>Duben 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31640" y="2420888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Trebuchet MS" panose="020B0603020202020204" pitchFamily="34" charset="0"/>
              </a:rPr>
              <a:t>Elektronické informační zdroje MU</a:t>
            </a:r>
          </a:p>
        </p:txBody>
      </p:sp>
    </p:spTree>
    <p:extLst>
      <p:ext uri="{BB962C8B-B14F-4D97-AF65-F5344CB8AC3E}">
        <p14:creationId xmlns:p14="http://schemas.microsoft.com/office/powerpoint/2010/main" val="3357929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8218487" cy="922338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Elektronické informační zdroje MU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844824"/>
            <a:ext cx="7705104" cy="46085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300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>
                <a:latin typeface="Trebuchet MS" pitchFamily="34" charset="0"/>
              </a:rPr>
              <a:t>Licencované odborné databáze nakupované pro zaměstnance </a:t>
            </a:r>
            <a:br>
              <a:rPr lang="cs-CZ" altLang="cs-CZ" sz="1800" dirty="0">
                <a:latin typeface="Trebuchet MS" pitchFamily="34" charset="0"/>
              </a:rPr>
            </a:br>
            <a:r>
              <a:rPr lang="cs-CZ" altLang="cs-CZ" sz="1800" dirty="0">
                <a:latin typeface="Trebuchet MS" pitchFamily="34" charset="0"/>
              </a:rPr>
              <a:t>a studenty MU: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>
                <a:latin typeface="Trebuchet MS" pitchFamily="34" charset="0"/>
              </a:rPr>
              <a:t>- bibliografické/abstraktové (informace o existenci dokumentu, může být připojen abstrakt)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1800" dirty="0">
                <a:latin typeface="Trebuchet MS" pitchFamily="34" charset="0"/>
              </a:rPr>
              <a:t>- fulltextové (plné texty odborných článků, knih, disertací apod.)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1800" dirty="0">
                <a:latin typeface="Trebuchet MS" pitchFamily="34" charset="0"/>
              </a:rPr>
              <a:t>- citační, faktografické…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Trebuchet MS" pitchFamily="34" charset="0"/>
              </a:rPr>
              <a:t>Přístup přes: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>
                <a:latin typeface="Trebuchet MS" pitchFamily="34" charset="0"/>
              </a:rPr>
              <a:t>portál EIZ MU</a:t>
            </a:r>
            <a:r>
              <a:rPr lang="cs-CZ" altLang="cs-CZ" sz="1800" dirty="0">
                <a:latin typeface="Trebuchet MS" pitchFamily="34" charset="0"/>
              </a:rPr>
              <a:t>  </a:t>
            </a:r>
            <a:r>
              <a:rPr lang="cs-CZ" altLang="cs-CZ" sz="1800" dirty="0">
                <a:latin typeface="Trebuchet MS" pitchFamily="34" charset="0"/>
                <a:hlinkClick r:id="rId3"/>
              </a:rPr>
              <a:t>http://ezdroje.muni.cz</a:t>
            </a:r>
            <a:r>
              <a:rPr lang="cs-CZ" altLang="cs-CZ" sz="2400" dirty="0">
                <a:latin typeface="Arial" charset="0"/>
              </a:rPr>
              <a:t> </a:t>
            </a:r>
            <a:endParaRPr lang="cs-CZ" altLang="cs-CZ" sz="1800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cs-CZ" altLang="cs-CZ" sz="1800" b="1" dirty="0">
                <a:latin typeface="Trebuchet MS" pitchFamily="34" charset="0"/>
              </a:rPr>
              <a:t>web knihovny</a:t>
            </a:r>
            <a:r>
              <a:rPr lang="cs-CZ" altLang="cs-CZ" sz="1800" dirty="0">
                <a:latin typeface="Trebuchet MS" pitchFamily="34" charset="0"/>
              </a:rPr>
              <a:t>  </a:t>
            </a:r>
            <a:r>
              <a:rPr lang="cs-CZ" altLang="cs-CZ" sz="1800" dirty="0">
                <a:latin typeface="Trebuchet MS" pitchFamily="34" charset="0"/>
                <a:hlinkClick r:id="rId4"/>
              </a:rPr>
              <a:t>http://knihovna.phil.muni.cz </a:t>
            </a:r>
            <a:br>
              <a:rPr lang="cs-CZ" altLang="cs-CZ" sz="1800" dirty="0">
                <a:latin typeface="Trebuchet MS" pitchFamily="34" charset="0"/>
              </a:rPr>
            </a:br>
            <a:r>
              <a:rPr lang="cs-CZ" altLang="cs-CZ" sz="1800" dirty="0">
                <a:latin typeface="Trebuchet MS" pitchFamily="34" charset="0"/>
                <a:sym typeface="Wingdings 3" pitchFamily="18" charset="2"/>
              </a:rPr>
              <a:t></a:t>
            </a:r>
            <a:r>
              <a:rPr lang="cs-CZ" altLang="cs-CZ" sz="1800" dirty="0">
                <a:latin typeface="Trebuchet MS" pitchFamily="34" charset="0"/>
              </a:rPr>
              <a:t> </a:t>
            </a:r>
            <a:r>
              <a:rPr lang="cs-CZ" altLang="cs-CZ" sz="1800" i="1" dirty="0">
                <a:latin typeface="Trebuchet MS" pitchFamily="34" charset="0"/>
              </a:rPr>
              <a:t>Katalogy a databáze</a:t>
            </a:r>
            <a:r>
              <a:rPr lang="cs-CZ" altLang="cs-CZ" sz="1800" i="1" dirty="0">
                <a:latin typeface="Trebuchet MS" pitchFamily="34" charset="0"/>
                <a:sym typeface="Wingdings 3" pitchFamily="18" charset="2"/>
              </a:rPr>
              <a:t> </a:t>
            </a:r>
            <a:r>
              <a:rPr lang="cs-CZ" altLang="cs-CZ" sz="1800" dirty="0">
                <a:latin typeface="Trebuchet MS" pitchFamily="34" charset="0"/>
                <a:sym typeface="Wingdings 3" pitchFamily="18" charset="2"/>
              </a:rPr>
              <a:t> </a:t>
            </a:r>
            <a:r>
              <a:rPr lang="cs-CZ" altLang="cs-CZ" sz="1800" i="1" dirty="0">
                <a:latin typeface="Trebuchet MS" pitchFamily="34" charset="0"/>
                <a:sym typeface="Wingdings 3" pitchFamily="18" charset="2"/>
              </a:rPr>
              <a:t>Elektronické informační zdroje</a:t>
            </a:r>
            <a:r>
              <a:rPr lang="cs-CZ" altLang="cs-CZ" sz="1800" dirty="0">
                <a:latin typeface="Trebuchet MS" pitchFamily="34" charset="0"/>
                <a:sym typeface="Wingdings 3" pitchFamily="18" charset="2"/>
              </a:rPr>
              <a:t> </a:t>
            </a:r>
            <a:r>
              <a:rPr lang="cs-CZ" altLang="cs-CZ" sz="1800" i="1" dirty="0">
                <a:latin typeface="Trebuchet MS" pitchFamily="34" charset="0"/>
                <a:sym typeface="Wingdings 3" pitchFamily="18" charset="2"/>
              </a:rPr>
              <a:t> </a:t>
            </a:r>
            <a:r>
              <a:rPr lang="cs-CZ" altLang="cs-CZ" sz="1800" i="1" dirty="0">
                <a:latin typeface="Trebuchet MS" pitchFamily="34" charset="0"/>
              </a:rPr>
              <a:t>EIZ MU</a:t>
            </a:r>
          </a:p>
          <a:p>
            <a:pPr eaLnBrk="1" hangingPunct="1">
              <a:lnSpc>
                <a:spcPct val="80000"/>
              </a:lnSpc>
              <a:spcBef>
                <a:spcPct val="60000"/>
              </a:spcBef>
              <a:buFontTx/>
              <a:buNone/>
            </a:pPr>
            <a:endParaRPr lang="cs-CZ" altLang="cs-CZ" sz="1800" i="1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cs-CZ" altLang="cs-CZ" sz="1800" b="1" dirty="0">
                <a:latin typeface="Trebuchet MS" pitchFamily="34" charset="0"/>
                <a:hlinkClick r:id="rId5"/>
              </a:rPr>
              <a:t>vzdálený přístup</a:t>
            </a:r>
            <a:r>
              <a:rPr lang="cs-CZ" altLang="cs-CZ" sz="1800" dirty="0">
                <a:latin typeface="Trebuchet MS" pitchFamily="34" charset="0"/>
                <a:hlinkClick r:id="rId5"/>
              </a:rPr>
              <a:t> </a:t>
            </a:r>
            <a:r>
              <a:rPr lang="cs-CZ" altLang="cs-CZ" sz="1800" dirty="0">
                <a:latin typeface="Trebuchet MS" pitchFamily="34" charset="0"/>
              </a:rPr>
              <a:t>pro studenty a vyučující MU</a:t>
            </a:r>
          </a:p>
        </p:txBody>
      </p:sp>
    </p:spTree>
    <p:extLst>
      <p:ext uri="{BB962C8B-B14F-4D97-AF65-F5344CB8AC3E}">
        <p14:creationId xmlns:p14="http://schemas.microsoft.com/office/powerpoint/2010/main" val="5293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Služby portálu EIZ MU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cs-CZ" altLang="cs-CZ" sz="2800" dirty="0">
                <a:latin typeface="Trebuchet MS" pitchFamily="34" charset="0"/>
                <a:hlinkClick r:id="rId2"/>
              </a:rPr>
              <a:t>seznam databází MU</a:t>
            </a:r>
            <a:endParaRPr lang="cs-CZ" altLang="cs-CZ" sz="2800" dirty="0">
              <a:latin typeface="Trebuchet MS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dirty="0">
                <a:latin typeface="Trebuchet MS" pitchFamily="34" charset="0"/>
                <a:hlinkClick r:id="rId3"/>
              </a:rPr>
              <a:t>zdroje podle oborů</a:t>
            </a:r>
            <a:endParaRPr lang="cs-CZ" altLang="cs-CZ" sz="2800" dirty="0">
              <a:latin typeface="Trebuchet MS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dirty="0" err="1">
                <a:latin typeface="Trebuchet MS" pitchFamily="34" charset="0"/>
                <a:hlinkClick r:id="rId4"/>
              </a:rPr>
              <a:t>info</a:t>
            </a:r>
            <a:r>
              <a:rPr lang="cs-CZ" altLang="cs-CZ" sz="2800" dirty="0">
                <a:latin typeface="Trebuchet MS" pitchFamily="34" charset="0"/>
              </a:rPr>
              <a:t> o zkušebních přístupech a novinkách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2800" dirty="0">
                <a:latin typeface="Trebuchet MS" pitchFamily="34" charset="0"/>
              </a:rPr>
              <a:t>nastavení </a:t>
            </a:r>
            <a:r>
              <a:rPr lang="cs-CZ" altLang="cs-CZ" sz="2800" dirty="0">
                <a:latin typeface="Trebuchet MS" pitchFamily="34" charset="0"/>
                <a:hlinkClick r:id="rId5"/>
              </a:rPr>
              <a:t>vzdáleného přístupu</a:t>
            </a:r>
            <a:endParaRPr lang="cs-CZ" altLang="cs-CZ" sz="2800" dirty="0">
              <a:latin typeface="Trebuchet MS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dirty="0">
                <a:latin typeface="Trebuchet MS" pitchFamily="34" charset="0"/>
              </a:rPr>
              <a:t>přístup na </a:t>
            </a:r>
            <a:r>
              <a:rPr lang="cs-CZ" altLang="cs-CZ" sz="2800" dirty="0">
                <a:latin typeface="Trebuchet MS" pitchFamily="34" charset="0"/>
                <a:hlinkClick r:id="rId6"/>
              </a:rPr>
              <a:t>EBSCO </a:t>
            </a:r>
            <a:r>
              <a:rPr lang="cs-CZ" altLang="cs-CZ" sz="2800" dirty="0" err="1">
                <a:latin typeface="Trebuchet MS" pitchFamily="34" charset="0"/>
                <a:hlinkClick r:id="rId6"/>
              </a:rPr>
              <a:t>Discovery</a:t>
            </a:r>
            <a:r>
              <a:rPr lang="cs-CZ" altLang="cs-CZ" sz="2800" dirty="0">
                <a:latin typeface="Trebuchet MS" pitchFamily="34" charset="0"/>
                <a:hlinkClick r:id="rId6"/>
              </a:rPr>
              <a:t> </a:t>
            </a:r>
            <a:r>
              <a:rPr lang="cs-CZ" altLang="cs-CZ" sz="2800" dirty="0" err="1">
                <a:latin typeface="Trebuchet MS" pitchFamily="34" charset="0"/>
                <a:hlinkClick r:id="rId6"/>
              </a:rPr>
              <a:t>Service</a:t>
            </a:r>
            <a:endParaRPr lang="cs-CZ" altLang="cs-CZ" sz="2800" dirty="0">
              <a:latin typeface="Trebuchet MS" pitchFamily="34" charset="0"/>
            </a:endParaRPr>
          </a:p>
          <a:p>
            <a:pPr marL="0" indent="0">
              <a:lnSpc>
                <a:spcPct val="120000"/>
              </a:lnSpc>
              <a:buFont typeface="Franklin Gothic Book" pitchFamily="34" charset="0"/>
              <a:buNone/>
              <a:defRPr/>
            </a:pPr>
            <a:endParaRPr lang="cs-CZ" altLang="cs-CZ" sz="28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650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EBSCO </a:t>
            </a:r>
            <a:r>
              <a:rPr lang="cs-CZ" altLang="cs-CZ" sz="3200" b="1" dirty="0" err="1">
                <a:solidFill>
                  <a:schemeClr val="tx1"/>
                </a:solidFill>
                <a:latin typeface="Trebuchet MS" pitchFamily="34" charset="0"/>
              </a:rPr>
              <a:t>Discovery</a:t>
            </a:r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  <a:latin typeface="Trebuchet MS" pitchFamily="34" charset="0"/>
              </a:rPr>
              <a:t>Service</a:t>
            </a:r>
            <a:endParaRPr lang="cs-CZ" altLang="cs-CZ" sz="3200" b="1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r>
              <a:rPr lang="cs-CZ" altLang="cs-CZ" sz="1900" dirty="0">
                <a:latin typeface="Trebuchet MS" pitchFamily="34" charset="0"/>
              </a:rPr>
              <a:t>umožňuje jedním dotazem současně prohledávat různé databáze dostupné pro MU - </a:t>
            </a:r>
            <a:r>
              <a:rPr lang="cs-CZ" altLang="cs-CZ" sz="1900" u="sng" dirty="0">
                <a:latin typeface="Trebuchet MS" pitchFamily="34" charset="0"/>
                <a:hlinkClick r:id="rId2"/>
              </a:rPr>
              <a:t>http://discovery.muni.cz</a:t>
            </a:r>
            <a:endParaRPr lang="cs-CZ" altLang="cs-CZ" sz="1900" u="sng" dirty="0">
              <a:latin typeface="Trebuchet MS" pitchFamily="34" charset="0"/>
            </a:endParaRPr>
          </a:p>
          <a:p>
            <a:endParaRPr lang="cs-CZ" altLang="cs-CZ" sz="1900" dirty="0">
              <a:latin typeface="Trebuchet MS" pitchFamily="34" charset="0"/>
            </a:endParaRPr>
          </a:p>
          <a:p>
            <a:r>
              <a:rPr lang="cs-CZ" altLang="cs-CZ" sz="1900" dirty="0">
                <a:latin typeface="Trebuchet MS" pitchFamily="34" charset="0"/>
              </a:rPr>
              <a:t>pro přístup k plným textům je nutné být připojen do celouniverzitní počítačové sítě MU (počítače na MU, </a:t>
            </a:r>
            <a:r>
              <a:rPr lang="cs-CZ" altLang="cs-CZ" sz="1900" dirty="0">
                <a:latin typeface="Trebuchet MS" pitchFamily="34" charset="0"/>
                <a:hlinkClick r:id="rId3"/>
              </a:rPr>
              <a:t>vzdálený přístup</a:t>
            </a:r>
            <a:r>
              <a:rPr lang="cs-CZ" altLang="cs-CZ" sz="1900" dirty="0">
                <a:latin typeface="Trebuchet MS" pitchFamily="34" charset="0"/>
              </a:rPr>
              <a:t>)</a:t>
            </a:r>
          </a:p>
          <a:p>
            <a:endParaRPr lang="cs-CZ" alt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149080"/>
            <a:ext cx="6685715" cy="1438095"/>
          </a:xfrm>
          <a:prstGeom prst="rect">
            <a:avLst/>
          </a:prstGeom>
          <a:ln w="3175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prstDash val="solid"/>
          </a:ln>
        </p:spPr>
      </p:pic>
    </p:spTree>
    <p:extLst>
      <p:ext uri="{BB962C8B-B14F-4D97-AF65-F5344CB8AC3E}">
        <p14:creationId xmlns:p14="http://schemas.microsoft.com/office/powerpoint/2010/main" val="347762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>
                <a:solidFill>
                  <a:schemeClr val="tx1"/>
                </a:solidFill>
                <a:latin typeface="Trebuchet MS" panose="020B0603020202020204" pitchFamily="34" charset="0"/>
              </a:rPr>
              <a:t>Full Text </a:t>
            </a:r>
            <a:r>
              <a:rPr lang="cs-CZ" altLang="cs-CZ" sz="2800" b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Finder</a:t>
            </a:r>
            <a:r>
              <a:rPr lang="cs-CZ" altLang="cs-CZ" sz="2800" b="1" dirty="0">
                <a:solidFill>
                  <a:schemeClr val="tx1"/>
                </a:solidFill>
                <a:latin typeface="Trebuchet MS" panose="020B0603020202020204" pitchFamily="34" charset="0"/>
              </a:rPr>
              <a:t>- hledání plných textů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>
                <a:latin typeface="Trebuchet MS" panose="020B0603020202020204" pitchFamily="34" charset="0"/>
              </a:rPr>
              <a:t>	</a:t>
            </a:r>
            <a:r>
              <a:rPr lang="cs-CZ" altLang="cs-CZ" sz="1800" dirty="0">
                <a:solidFill>
                  <a:srgbClr val="000000"/>
                </a:solidFill>
                <a:latin typeface="Trebuchet MS" panose="020B0603020202020204" pitchFamily="34" charset="0"/>
              </a:rPr>
              <a:t>Služba </a:t>
            </a:r>
            <a:r>
              <a:rPr lang="cs-CZ" altLang="cs-CZ" sz="1800" b="1" dirty="0">
                <a:solidFill>
                  <a:srgbClr val="000000"/>
                </a:solidFill>
                <a:latin typeface="Trebuchet MS" panose="020B0603020202020204" pitchFamily="34" charset="0"/>
              </a:rPr>
              <a:t>Full Text </a:t>
            </a:r>
            <a:r>
              <a:rPr lang="cs-CZ" altLang="cs-CZ" sz="1800" b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Finder</a:t>
            </a:r>
            <a:r>
              <a:rPr lang="cs-CZ" altLang="cs-CZ" sz="1800" b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dirty="0">
                <a:latin typeface="Trebuchet MS" panose="020B0603020202020204" pitchFamily="34" charset="0"/>
              </a:rPr>
              <a:t>slouží k propojení bibliografických a abstraktových databází s </a:t>
            </a:r>
            <a:r>
              <a:rPr lang="cs-CZ" altLang="cs-CZ" sz="1800" b="1" dirty="0">
                <a:latin typeface="Trebuchet MS" panose="020B0603020202020204" pitchFamily="34" charset="0"/>
              </a:rPr>
              <a:t>plnými texty článků a knih</a:t>
            </a:r>
            <a:r>
              <a:rPr lang="cs-CZ" altLang="cs-CZ" sz="1800" dirty="0">
                <a:latin typeface="Trebuchet MS" panose="020B0603020202020204" pitchFamily="34" charset="0"/>
              </a:rPr>
              <a:t> dostupných pro MU, online katalogem MU či webovými službami (Google </a:t>
            </a:r>
            <a:r>
              <a:rPr lang="cs-CZ" altLang="cs-CZ" sz="1800" dirty="0" err="1">
                <a:latin typeface="Trebuchet MS" panose="020B0603020202020204" pitchFamily="34" charset="0"/>
              </a:rPr>
              <a:t>Scholar</a:t>
            </a:r>
            <a:r>
              <a:rPr lang="cs-CZ" altLang="cs-CZ" sz="1800" dirty="0">
                <a:latin typeface="Trebuchet MS" panose="020B0603020202020204" pitchFamily="34" charset="0"/>
              </a:rPr>
              <a:t>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Trebuchet MS" panose="020B0603020202020204" pitchFamily="34" charset="0"/>
              </a:rPr>
              <a:t>	Najdete pod ikonou:        nebo		                         </a:t>
            </a:r>
            <a:r>
              <a:rPr lang="cs-CZ" altLang="cs-CZ" sz="1400" dirty="0">
                <a:latin typeface="Trebuchet MS" panose="020B0603020202020204" pitchFamily="34" charset="0"/>
              </a:rPr>
              <a:t>	</a:t>
            </a:r>
          </a:p>
          <a:p>
            <a:pPr eaLnBrk="1" hangingPunct="1">
              <a:buFontTx/>
              <a:buNone/>
            </a:pPr>
            <a:endParaRPr lang="cs-CZ" altLang="cs-CZ" sz="1400" dirty="0">
              <a:latin typeface="Trebuchet MS" panose="020B060302020202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1400" dirty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cs-CZ" altLang="cs-CZ" sz="1400" dirty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cs-CZ" altLang="cs-CZ" sz="1400" dirty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cs-CZ" altLang="cs-CZ" sz="1400" dirty="0">
              <a:latin typeface="Trebuchet MS" panose="020B0603020202020204" pitchFamily="34" charset="0"/>
            </a:endParaRP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cs-CZ" altLang="cs-CZ" sz="1400" dirty="0">
              <a:latin typeface="Trebuchet MS" panose="020B0603020202020204" pitchFamily="34" charset="0"/>
            </a:endParaRPr>
          </a:p>
        </p:txBody>
      </p:sp>
      <p:pic>
        <p:nvPicPr>
          <p:cNvPr id="2867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325" y="3346450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3238500"/>
            <a:ext cx="143986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3748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908720"/>
            <a:ext cx="8229600" cy="864096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Multioborové databáze MU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916832"/>
            <a:ext cx="8065145" cy="446449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dirty="0">
                <a:latin typeface="Trebuchet MS" pitchFamily="34" charset="0"/>
              </a:rPr>
              <a:t>Příklady:   </a:t>
            </a:r>
          </a:p>
          <a:p>
            <a:pPr eaLnBrk="1" hangingPunct="1">
              <a:buFontTx/>
              <a:buNone/>
            </a:pPr>
            <a:r>
              <a:rPr lang="cs-CZ" altLang="cs-CZ" sz="2000" dirty="0">
                <a:latin typeface="Trebuchet MS" pitchFamily="34" charset="0"/>
              </a:rPr>
              <a:t>                                                                             </a:t>
            </a:r>
          </a:p>
          <a:p>
            <a:pPr eaLnBrk="1" hangingPunct="1"/>
            <a:r>
              <a:rPr lang="cs-CZ" altLang="cs-CZ" sz="2400" dirty="0" err="1">
                <a:latin typeface="Trebuchet MS" panose="020B0603020202020204" pitchFamily="34" charset="0"/>
                <a:hlinkClick r:id="rId3"/>
              </a:rPr>
              <a:t>ProQuest</a:t>
            </a:r>
            <a:r>
              <a:rPr lang="cs-CZ" altLang="cs-CZ" sz="2400" dirty="0">
                <a:latin typeface="Trebuchet MS" pitchFamily="34" charset="0"/>
                <a:hlinkClick r:id="rId3"/>
              </a:rPr>
              <a:t> </a:t>
            </a:r>
            <a:r>
              <a:rPr lang="cs-CZ" altLang="cs-CZ" sz="2400" dirty="0" err="1">
                <a:latin typeface="Trebuchet MS" pitchFamily="34" charset="0"/>
                <a:hlinkClick r:id="rId3"/>
              </a:rPr>
              <a:t>Central</a:t>
            </a:r>
            <a:r>
              <a:rPr lang="cs-CZ" altLang="cs-CZ" sz="2400" dirty="0">
                <a:latin typeface="Trebuchet MS" pitchFamily="34" charset="0"/>
                <a:hlinkClick r:id="rId3"/>
              </a:rPr>
              <a:t> </a:t>
            </a:r>
            <a:endParaRPr lang="cs-CZ" altLang="cs-CZ" sz="2400" dirty="0">
              <a:latin typeface="Trebuchet MS" panose="020B0603020202020204" pitchFamily="34" charset="0"/>
            </a:endParaRPr>
          </a:p>
          <a:p>
            <a:pPr eaLnBrk="1" hangingPunct="1"/>
            <a:r>
              <a:rPr lang="cs-CZ" altLang="cs-CZ" sz="2400" dirty="0">
                <a:latin typeface="Trebuchet MS" pitchFamily="34" charset="0"/>
                <a:hlinkClick r:id="rId3"/>
              </a:rPr>
              <a:t>EBSCO</a:t>
            </a:r>
            <a:endParaRPr lang="cs-CZ" altLang="cs-CZ" sz="2400" dirty="0">
              <a:latin typeface="Trebuchet MS" pitchFamily="34" charset="0"/>
            </a:endParaRPr>
          </a:p>
          <a:p>
            <a:pPr eaLnBrk="1" hangingPunct="1"/>
            <a:r>
              <a:rPr lang="cs-CZ" altLang="cs-CZ" sz="2400" dirty="0" err="1">
                <a:latin typeface="Trebuchet MS" pitchFamily="34" charset="0"/>
                <a:hlinkClick r:id="rId4"/>
              </a:rPr>
              <a:t>SpringerLINK</a:t>
            </a:r>
            <a:endParaRPr lang="cs-CZ" altLang="cs-CZ" sz="2400" dirty="0">
              <a:latin typeface="Trebuchet MS" pitchFamily="34" charset="0"/>
            </a:endParaRPr>
          </a:p>
          <a:p>
            <a:pPr eaLnBrk="1" hangingPunct="1"/>
            <a:r>
              <a:rPr lang="cs-CZ" altLang="cs-CZ" sz="2400" dirty="0" err="1">
                <a:latin typeface="Trebuchet MS" pitchFamily="34" charset="0"/>
                <a:hlinkClick r:id="rId5"/>
              </a:rPr>
              <a:t>ScienceDirect</a:t>
            </a:r>
            <a:r>
              <a:rPr lang="cs-CZ" altLang="cs-CZ" sz="2400" dirty="0">
                <a:latin typeface="Trebuchet MS" pitchFamily="34" charset="0"/>
              </a:rPr>
              <a:t> </a:t>
            </a:r>
          </a:p>
          <a:p>
            <a:pPr eaLnBrk="1" hangingPunct="1"/>
            <a:r>
              <a:rPr lang="cs-CZ" altLang="cs-CZ" sz="2400" dirty="0" err="1">
                <a:latin typeface="Trebuchet MS" pitchFamily="34" charset="0"/>
                <a:hlinkClick r:id="rId6"/>
              </a:rPr>
              <a:t>Wiley</a:t>
            </a:r>
            <a:r>
              <a:rPr lang="cs-CZ" altLang="cs-CZ" sz="2400" dirty="0">
                <a:latin typeface="Trebuchet MS" pitchFamily="34" charset="0"/>
                <a:hlinkClick r:id="rId6"/>
              </a:rPr>
              <a:t> Online </a:t>
            </a:r>
            <a:r>
              <a:rPr lang="cs-CZ" altLang="cs-CZ" sz="2400" dirty="0" err="1">
                <a:latin typeface="Trebuchet MS" pitchFamily="34" charset="0"/>
                <a:hlinkClick r:id="rId6"/>
              </a:rPr>
              <a:t>Library</a:t>
            </a:r>
            <a:r>
              <a:rPr lang="cs-CZ" altLang="cs-CZ" sz="2400" dirty="0">
                <a:latin typeface="Trebuchet MS" pitchFamily="34" charset="0"/>
                <a:hlinkClick r:id="rId6"/>
              </a:rPr>
              <a:t> - </a:t>
            </a:r>
            <a:r>
              <a:rPr lang="cs-CZ" altLang="cs-CZ" sz="2400" dirty="0" err="1">
                <a:latin typeface="Trebuchet MS" pitchFamily="34" charset="0"/>
                <a:hlinkClick r:id="rId6"/>
              </a:rPr>
              <a:t>Journals</a:t>
            </a:r>
            <a:endParaRPr lang="cs-CZ" altLang="cs-CZ" sz="2400" dirty="0">
              <a:latin typeface="Trebuchet MS" pitchFamily="34" charset="0"/>
              <a:hlinkClick r:id="rId7"/>
            </a:endParaRPr>
          </a:p>
          <a:p>
            <a:pPr eaLnBrk="1" hangingPunct="1"/>
            <a:r>
              <a:rPr lang="cs-CZ" altLang="cs-CZ" sz="2400" dirty="0">
                <a:latin typeface="Trebuchet MS" pitchFamily="34" charset="0"/>
                <a:hlinkClick r:id="rId8"/>
              </a:rPr>
              <a:t>JSTOR</a:t>
            </a:r>
            <a:r>
              <a:rPr lang="cs-CZ" altLang="cs-CZ" sz="2400" dirty="0">
                <a:latin typeface="Trebuchet MS" pitchFamily="34" charset="0"/>
              </a:rPr>
              <a:t> </a:t>
            </a:r>
          </a:p>
          <a:p>
            <a:pPr eaLnBrk="1" hangingPunct="1"/>
            <a:r>
              <a:rPr lang="cs-CZ" altLang="cs-CZ" sz="2400" dirty="0" err="1">
                <a:latin typeface="Trebuchet MS" pitchFamily="34" charset="0"/>
                <a:hlinkClick r:id="rId9"/>
              </a:rPr>
              <a:t>Taylor</a:t>
            </a:r>
            <a:r>
              <a:rPr lang="cs-CZ" altLang="cs-CZ" sz="2400" dirty="0">
                <a:latin typeface="Trebuchet MS" pitchFamily="34" charset="0"/>
                <a:hlinkClick r:id="rId9"/>
              </a:rPr>
              <a:t> &amp; Francis Online </a:t>
            </a:r>
          </a:p>
          <a:p>
            <a:pPr eaLnBrk="1" hangingPunct="1"/>
            <a:r>
              <a:rPr lang="cs-CZ" sz="2400" dirty="0">
                <a:latin typeface="Trebuchet MS" pitchFamily="34" charset="0"/>
                <a:hlinkClick r:id="rId10"/>
              </a:rPr>
              <a:t>Oxford </a:t>
            </a:r>
            <a:r>
              <a:rPr lang="cs-CZ" sz="2400" dirty="0" err="1">
                <a:latin typeface="Trebuchet MS" pitchFamily="34" charset="0"/>
                <a:hlinkClick r:id="rId10"/>
              </a:rPr>
              <a:t>Journals</a:t>
            </a:r>
            <a:r>
              <a:rPr lang="cs-CZ" sz="2400" dirty="0">
                <a:latin typeface="Trebuchet MS" pitchFamily="34" charset="0"/>
                <a:hlinkClick r:id="rId10"/>
              </a:rPr>
              <a:t> - </a:t>
            </a:r>
            <a:r>
              <a:rPr lang="cs-CZ" sz="2400" dirty="0" err="1">
                <a:latin typeface="Trebuchet MS" pitchFamily="34" charset="0"/>
                <a:hlinkClick r:id="rId10"/>
              </a:rPr>
              <a:t>Humanities</a:t>
            </a:r>
            <a:r>
              <a:rPr lang="cs-CZ" altLang="cs-CZ" sz="2400" dirty="0">
                <a:latin typeface="Trebuchet MS" pitchFamily="34" charset="0"/>
                <a:hlinkClick r:id="rId9"/>
              </a:rPr>
              <a:t>     </a:t>
            </a:r>
            <a:endParaRPr lang="cs-CZ" altLang="cs-CZ" sz="2400" dirty="0">
              <a:latin typeface="Trebuchet MS" pitchFamily="34" charset="0"/>
            </a:endParaRPr>
          </a:p>
          <a:p>
            <a:pPr eaLnBrk="1" hangingPunct="1">
              <a:buFontTx/>
              <a:buNone/>
            </a:pPr>
            <a:endParaRPr lang="cs-CZ" altLang="cs-CZ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33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052735"/>
            <a:ext cx="8229600" cy="864097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Databáze MU pro informační studia </a:t>
            </a:r>
            <a:b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</a:br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a knihovnictví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229600" cy="38163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000" dirty="0">
              <a:latin typeface="Trebuchet MS" pitchFamily="34" charset="0"/>
              <a:hlinkClick r:id="rId3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000" dirty="0">
              <a:latin typeface="Trebuchet MS" pitchFamily="34" charset="0"/>
              <a:hlinkClick r:id="rId3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000" dirty="0" err="1">
                <a:latin typeface="Trebuchet MS" pitchFamily="34" charset="0"/>
                <a:hlinkClick r:id="rId3"/>
              </a:rPr>
              <a:t>Library</a:t>
            </a:r>
            <a:r>
              <a:rPr lang="cs-CZ" altLang="cs-CZ" sz="2000" dirty="0">
                <a:latin typeface="Trebuchet MS" pitchFamily="34" charset="0"/>
                <a:hlinkClick r:id="rId3"/>
              </a:rPr>
              <a:t> &amp; </a:t>
            </a:r>
            <a:r>
              <a:rPr lang="cs-CZ" altLang="cs-CZ" sz="2000" dirty="0" err="1">
                <a:latin typeface="Trebuchet MS" pitchFamily="34" charset="0"/>
                <a:hlinkClick r:id="rId3"/>
              </a:rPr>
              <a:t>Information</a:t>
            </a:r>
            <a:r>
              <a:rPr lang="cs-CZ" altLang="cs-CZ" sz="2000" dirty="0">
                <a:latin typeface="Trebuchet MS" pitchFamily="34" charset="0"/>
                <a:hlinkClick r:id="rId3"/>
              </a:rPr>
              <a:t> Science Source </a:t>
            </a:r>
            <a:r>
              <a:rPr lang="cs-CZ" altLang="cs-CZ" sz="2000" dirty="0">
                <a:latin typeface="Trebuchet MS" pitchFamily="34" charset="0"/>
              </a:rPr>
              <a:t>– plnotextová a bibliografická databáze z oblasti knihovnictví a informační vědy.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000" dirty="0">
              <a:latin typeface="Trebuchet MS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000" dirty="0">
                <a:latin typeface="Trebuchet MS" pitchFamily="34" charset="0"/>
                <a:hlinkClick r:id="rId4"/>
              </a:rPr>
              <a:t>LISTA</a:t>
            </a:r>
            <a:r>
              <a:rPr lang="cs-CZ" altLang="cs-CZ" sz="2000" dirty="0">
                <a:latin typeface="Trebuchet MS" pitchFamily="34" charset="0"/>
              </a:rPr>
              <a:t> – </a:t>
            </a:r>
            <a:r>
              <a:rPr lang="cs-CZ" altLang="cs-CZ" sz="2000" dirty="0" err="1">
                <a:latin typeface="Trebuchet MS" pitchFamily="34" charset="0"/>
              </a:rPr>
              <a:t>Library</a:t>
            </a:r>
            <a:r>
              <a:rPr lang="cs-CZ" altLang="cs-CZ" sz="2000" dirty="0">
                <a:latin typeface="Trebuchet MS" pitchFamily="34" charset="0"/>
              </a:rPr>
              <a:t>, </a:t>
            </a:r>
            <a:r>
              <a:rPr lang="cs-CZ" altLang="cs-CZ" sz="2000" dirty="0" err="1">
                <a:latin typeface="Trebuchet MS" pitchFamily="34" charset="0"/>
              </a:rPr>
              <a:t>Information</a:t>
            </a:r>
            <a:r>
              <a:rPr lang="cs-CZ" altLang="cs-CZ" sz="2000" dirty="0">
                <a:latin typeface="Trebuchet MS" pitchFamily="34" charset="0"/>
              </a:rPr>
              <a:t> Science &amp; Technology </a:t>
            </a:r>
            <a:r>
              <a:rPr lang="cs-CZ" altLang="cs-CZ" sz="2000" dirty="0" err="1">
                <a:latin typeface="Trebuchet MS" pitchFamily="34" charset="0"/>
              </a:rPr>
              <a:t>Abstracts</a:t>
            </a:r>
            <a:r>
              <a:rPr lang="cs-CZ" altLang="cs-CZ" sz="2000" dirty="0">
                <a:latin typeface="Trebuchet MS" pitchFamily="34" charset="0"/>
              </a:rPr>
              <a:t> - abstraktová databáze z oblasti knihovní a informační vědy.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981075"/>
            <a:ext cx="8229600" cy="791741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E-knihy pro MU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989138"/>
            <a:ext cx="8229600" cy="4103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3600" dirty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Trebuchet MS" pitchFamily="34" charset="0"/>
                <a:hlinkClick r:id="rId3"/>
              </a:rPr>
              <a:t>EBSCO </a:t>
            </a:r>
            <a:r>
              <a:rPr lang="cs-CZ" altLang="cs-CZ" sz="2800" dirty="0" err="1">
                <a:latin typeface="Trebuchet MS" pitchFamily="34" charset="0"/>
                <a:hlinkClick r:id="rId3"/>
              </a:rPr>
              <a:t>eBooks</a:t>
            </a:r>
            <a:endParaRPr lang="cs-CZ" altLang="cs-CZ" sz="2800" dirty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err="1">
                <a:latin typeface="Trebuchet MS" pitchFamily="34" charset="0"/>
                <a:hlinkClick r:id="rId4"/>
              </a:rPr>
              <a:t>ebrary</a:t>
            </a:r>
            <a:r>
              <a:rPr lang="cs-CZ" altLang="cs-CZ" sz="2800" dirty="0">
                <a:latin typeface="Trebuchet MS" pitchFamily="34" charset="0"/>
                <a:hlinkClick r:id="rId4"/>
              </a:rPr>
              <a:t> </a:t>
            </a:r>
            <a:r>
              <a:rPr lang="cs-CZ" altLang="cs-CZ" sz="2800" dirty="0" err="1">
                <a:latin typeface="Trebuchet MS" pitchFamily="34" charset="0"/>
                <a:hlinkClick r:id="rId4"/>
              </a:rPr>
              <a:t>Perpetual</a:t>
            </a:r>
            <a:r>
              <a:rPr lang="cs-CZ" altLang="cs-CZ" sz="2800" dirty="0">
                <a:latin typeface="Trebuchet MS" pitchFamily="34" charset="0"/>
                <a:hlinkClick r:id="rId4"/>
              </a:rPr>
              <a:t> </a:t>
            </a:r>
            <a:r>
              <a:rPr lang="cs-CZ" altLang="cs-CZ" sz="2800" dirty="0" err="1">
                <a:latin typeface="Trebuchet MS" pitchFamily="34" charset="0"/>
                <a:hlinkClick r:id="rId4"/>
              </a:rPr>
              <a:t>Titles</a:t>
            </a:r>
            <a:endParaRPr lang="cs-CZ" altLang="cs-CZ" sz="1600" dirty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Trebuchet MS" pitchFamily="34" charset="0"/>
                <a:hlinkClick r:id="rId5"/>
              </a:rPr>
              <a:t>GALE e-</a:t>
            </a:r>
            <a:r>
              <a:rPr lang="cs-CZ" altLang="cs-CZ" sz="2800" dirty="0" err="1">
                <a:latin typeface="Trebuchet MS" pitchFamily="34" charset="0"/>
                <a:hlinkClick r:id="rId5"/>
              </a:rPr>
              <a:t>books</a:t>
            </a:r>
            <a:r>
              <a:rPr lang="cs-CZ" altLang="cs-CZ" sz="2800" dirty="0">
                <a:latin typeface="Trebuchet MS" pitchFamily="34" charset="0"/>
                <a:hlinkClick r:id="rId5"/>
              </a:rPr>
              <a:t> </a:t>
            </a:r>
            <a:endParaRPr lang="cs-CZ" altLang="cs-CZ" sz="2800" dirty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err="1">
                <a:latin typeface="Trebuchet MS" pitchFamily="34" charset="0"/>
                <a:hlinkClick r:id="rId6"/>
              </a:rPr>
              <a:t>Wiley</a:t>
            </a:r>
            <a:r>
              <a:rPr lang="cs-CZ" altLang="cs-CZ" sz="2800" dirty="0">
                <a:latin typeface="Trebuchet MS" pitchFamily="34" charset="0"/>
                <a:hlinkClick r:id="rId6"/>
              </a:rPr>
              <a:t> e-</a:t>
            </a:r>
            <a:r>
              <a:rPr lang="cs-CZ" altLang="cs-CZ" sz="2800" dirty="0" err="1">
                <a:latin typeface="Trebuchet MS" pitchFamily="34" charset="0"/>
                <a:hlinkClick r:id="rId6"/>
              </a:rPr>
              <a:t>books</a:t>
            </a:r>
            <a:endParaRPr lang="cs-CZ" altLang="cs-CZ" sz="2800" dirty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err="1">
                <a:latin typeface="Trebuchet MS" pitchFamily="34" charset="0"/>
              </a:rPr>
              <a:t>Books</a:t>
            </a:r>
            <a:r>
              <a:rPr lang="cs-CZ" altLang="cs-CZ" sz="2800" dirty="0">
                <a:latin typeface="Trebuchet MS" pitchFamily="34" charset="0"/>
              </a:rPr>
              <a:t> in </a:t>
            </a:r>
            <a:r>
              <a:rPr lang="cs-CZ" altLang="cs-CZ" sz="2800" dirty="0">
                <a:latin typeface="Trebuchet MS" pitchFamily="34" charset="0"/>
                <a:hlinkClick r:id="rId7"/>
              </a:rPr>
              <a:t>JSTOR</a:t>
            </a:r>
            <a:endParaRPr lang="cs-CZ" altLang="cs-CZ" sz="2800" dirty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err="1">
                <a:latin typeface="Trebuchet MS" pitchFamily="34" charset="0"/>
                <a:hlinkClick r:id="rId8"/>
              </a:rPr>
              <a:t>eReading</a:t>
            </a:r>
            <a:endParaRPr lang="cs-CZ" altLang="cs-CZ" sz="2800" dirty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342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03648" y="1124744"/>
            <a:ext cx="67820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>
                <a:latin typeface="Trebuchet MS" panose="020B0603020202020204" pitchFamily="34" charset="0"/>
                <a:ea typeface="+mj-ea"/>
                <a:cs typeface="+mj-cs"/>
              </a:rPr>
              <a:t>Databáze médií (noviny, časopisy)</a:t>
            </a:r>
          </a:p>
        </p:txBody>
      </p:sp>
      <p:sp>
        <p:nvSpPr>
          <p:cNvPr id="25603" name="TextovéPole 2"/>
          <p:cNvSpPr txBox="1">
            <a:spLocks noChangeArrowheads="1"/>
          </p:cNvSpPr>
          <p:nvPr/>
        </p:nvSpPr>
        <p:spPr bwMode="auto">
          <a:xfrm>
            <a:off x="684213" y="2349500"/>
            <a:ext cx="7920037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dirty="0" err="1">
                <a:latin typeface="Trebuchet MS" panose="020B0603020202020204" pitchFamily="34" charset="0"/>
                <a:hlinkClick r:id="rId2"/>
              </a:rPr>
              <a:t>Anopress</a:t>
            </a:r>
            <a:r>
              <a:rPr lang="cs-CZ" altLang="cs-CZ" dirty="0">
                <a:latin typeface="Trebuchet MS" panose="020B0603020202020204" pitchFamily="34" charset="0"/>
                <a:hlinkClick r:id="rId2"/>
              </a:rPr>
              <a:t> - Monitoring on-line</a:t>
            </a:r>
            <a:r>
              <a:rPr lang="cs-CZ" altLang="cs-CZ" dirty="0">
                <a:latin typeface="Trebuchet MS" panose="020B0603020202020204" pitchFamily="34" charset="0"/>
              </a:rPr>
              <a:t> - </a:t>
            </a:r>
            <a:r>
              <a:rPr lang="cs-CZ" altLang="cs-CZ" sz="2400" dirty="0">
                <a:latin typeface="Trebuchet MS" panose="020B0603020202020204" pitchFamily="34" charset="0"/>
              </a:rPr>
              <a:t>aktuální fulltextové informace z českých médií.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 dirty="0"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dirty="0" err="1">
                <a:latin typeface="Trebuchet MS" panose="020B0603020202020204" pitchFamily="34" charset="0"/>
                <a:hlinkClick r:id="rId3"/>
              </a:rPr>
              <a:t>PressReader</a:t>
            </a:r>
            <a:r>
              <a:rPr lang="cs-CZ" altLang="cs-CZ" dirty="0">
                <a:latin typeface="Trebuchet MS" panose="020B0603020202020204" pitchFamily="34" charset="0"/>
              </a:rPr>
              <a:t> </a:t>
            </a:r>
            <a:r>
              <a:rPr lang="cs-CZ" altLang="cs-CZ" sz="2400" dirty="0">
                <a:latin typeface="Trebuchet MS" panose="020B0603020202020204" pitchFamily="34" charset="0"/>
              </a:rPr>
              <a:t>- plné texty více než 5000 zahraničních deníků a populárně naučných časopisů v 60 jazycích ze 100 zemích světa.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 dirty="0"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 dirty="0"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 dirty="0"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 dirty="0"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 dirty="0">
              <a:latin typeface="Trebuchet MS" panose="020B0603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482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15616" y="2564904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Trebuchet MS" panose="020B0603020202020204" pitchFamily="34" charset="0"/>
              </a:rPr>
              <a:t>Volně dostupné zdroje </a:t>
            </a:r>
            <a:r>
              <a:rPr lang="cs-CZ" sz="2000" b="1" dirty="0">
                <a:latin typeface="Trebuchet MS" panose="020B0603020202020204" pitchFamily="34" charset="0"/>
              </a:rPr>
              <a:t>různé typy</a:t>
            </a:r>
          </a:p>
        </p:txBody>
      </p:sp>
    </p:spTree>
    <p:extLst>
      <p:ext uri="{BB962C8B-B14F-4D97-AF65-F5344CB8AC3E}">
        <p14:creationId xmlns:p14="http://schemas.microsoft.com/office/powerpoint/2010/main" val="3552657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18487" cy="504155"/>
          </a:xfrm>
        </p:spPr>
        <p:txBody>
          <a:bodyPr/>
          <a:lstStyle/>
          <a:p>
            <a:r>
              <a:rPr lang="cs-CZ" sz="3200" b="1" dirty="0">
                <a:latin typeface="Trebuchet MS" panose="020B0603020202020204" pitchFamily="34" charset="0"/>
              </a:rPr>
              <a:t>Co nás čeká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28"/>
          </a:xfrm>
        </p:spPr>
        <p:txBody>
          <a:bodyPr/>
          <a:lstStyle/>
          <a:p>
            <a:pPr defTabSz="882650" eaLnBrk="1" hangingPunct="1">
              <a:lnSpc>
                <a:spcPct val="80000"/>
              </a:lnSpc>
              <a:buClr>
                <a:schemeClr val="tx1"/>
              </a:buClr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latin typeface="Trebuchet MS" pitchFamily="34" charset="0"/>
              </a:rPr>
              <a:t>Co jsou EIZ 	- definice, druhy</a:t>
            </a:r>
          </a:p>
          <a:p>
            <a:pPr defTabSz="88265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latin typeface="Trebuchet MS" pitchFamily="34" charset="0"/>
              </a:rPr>
              <a:t>			- obecné zásady vyhledávání v EIZ</a:t>
            </a:r>
          </a:p>
          <a:p>
            <a:pPr defTabSz="88265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latin typeface="Trebuchet MS" pitchFamily="34" charset="0"/>
              </a:rPr>
              <a:t>			- volně dostupné zdroje x licencované zdroje</a:t>
            </a: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tabLst>
                <a:tab pos="808038" algn="l"/>
                <a:tab pos="1881188" algn="l"/>
              </a:tabLst>
              <a:defRPr/>
            </a:pPr>
            <a:endParaRPr lang="cs-CZ" sz="1800" dirty="0">
              <a:solidFill>
                <a:srgbClr val="000000"/>
              </a:solidFill>
              <a:latin typeface="Trebuchet MS" pitchFamily="34" charset="0"/>
            </a:endParaRP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EIZ pro MU 	- Portál EIZ MU </a:t>
            </a:r>
          </a:p>
          <a:p>
            <a:pPr marL="0" lvl="0" indent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                      	- služby pro efektivní vyhledávání EIZ MU: </a:t>
            </a:r>
          </a:p>
          <a:p>
            <a:pPr marL="0" lvl="0" indent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 		  EBSCO </a:t>
            </a:r>
            <a:r>
              <a:rPr lang="cs-CZ" sz="1800" dirty="0" err="1">
                <a:solidFill>
                  <a:srgbClr val="000000"/>
                </a:solidFill>
                <a:latin typeface="Trebuchet MS" pitchFamily="34" charset="0"/>
              </a:rPr>
              <a:t>Discovery</a:t>
            </a: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Trebuchet MS" pitchFamily="34" charset="0"/>
              </a:rPr>
              <a:t>Service</a:t>
            </a: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, Full Text </a:t>
            </a:r>
            <a:r>
              <a:rPr lang="cs-CZ" sz="1800" dirty="0" err="1">
                <a:solidFill>
                  <a:srgbClr val="000000"/>
                </a:solidFill>
                <a:latin typeface="Trebuchet MS" pitchFamily="34" charset="0"/>
              </a:rPr>
              <a:t>Finder</a:t>
            </a:r>
            <a:endParaRPr lang="cs-CZ" sz="1800" dirty="0">
              <a:solidFill>
                <a:srgbClr val="000000"/>
              </a:solidFill>
              <a:latin typeface="Trebuchet MS" pitchFamily="34" charset="0"/>
            </a:endParaRPr>
          </a:p>
          <a:p>
            <a:pPr marL="0" lvl="0" indent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   		- příklady multioborových databází</a:t>
            </a:r>
          </a:p>
          <a:p>
            <a:pPr marL="0" lvl="0" indent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		- příklady oborových databází  </a:t>
            </a:r>
          </a:p>
          <a:p>
            <a:pPr marL="0" lvl="0" indent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		- příklady databází e-knih</a:t>
            </a: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endParaRPr lang="cs-CZ" sz="1800" dirty="0">
              <a:solidFill>
                <a:srgbClr val="000000"/>
              </a:solidFill>
              <a:latin typeface="Trebuchet MS" pitchFamily="34" charset="0"/>
            </a:endParaRP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Volně dostupné EIZ - elektronické katalogy knihoven</a:t>
            </a:r>
          </a:p>
          <a:p>
            <a:pPr marL="342000" lvl="0" indent="-34200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 			         -  oborové brány, portály</a:t>
            </a: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			         -  digitální knihovny</a:t>
            </a: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			         -  …</a:t>
            </a: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buNone/>
              <a:tabLst>
                <a:tab pos="808038" algn="l"/>
                <a:tab pos="1881188" algn="l"/>
              </a:tabLst>
              <a:defRPr/>
            </a:pPr>
            <a:endParaRPr lang="cs-CZ" sz="1800" dirty="0">
              <a:solidFill>
                <a:srgbClr val="000000"/>
              </a:solidFill>
              <a:latin typeface="Trebuchet MS" pitchFamily="34" charset="0"/>
            </a:endParaRP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Další zdroje informací pro obor</a:t>
            </a: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tabLst>
                <a:tab pos="808038" algn="l"/>
                <a:tab pos="1881188" algn="l"/>
              </a:tabLst>
              <a:defRPr/>
            </a:pPr>
            <a:endParaRPr lang="cs-CZ" sz="1800" dirty="0">
              <a:solidFill>
                <a:srgbClr val="000000"/>
              </a:solidFill>
              <a:latin typeface="Trebuchet MS" pitchFamily="34" charset="0"/>
            </a:endParaRPr>
          </a:p>
          <a:p>
            <a:pPr lvl="0" defTabSz="882650" eaLnBrk="1" hangingPunct="1">
              <a:lnSpc>
                <a:spcPct val="80000"/>
              </a:lnSpc>
              <a:buClr>
                <a:srgbClr val="000000"/>
              </a:buClr>
              <a:tabLst>
                <a:tab pos="808038" algn="l"/>
                <a:tab pos="1881188" algn="l"/>
              </a:tabLst>
              <a:defRPr/>
            </a:pPr>
            <a:r>
              <a:rPr lang="cs-CZ" sz="1800" dirty="0">
                <a:solidFill>
                  <a:srgbClr val="000000"/>
                </a:solidFill>
                <a:latin typeface="Trebuchet MS" pitchFamily="34" charset="0"/>
              </a:rPr>
              <a:t>Citování, citační etika, styly a metody citování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40362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750" y="836712"/>
            <a:ext cx="8229600" cy="100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defRPr/>
            </a:pPr>
            <a:r>
              <a:rPr lang="cs-CZ" sz="3200" b="1" kern="0" dirty="0">
                <a:solidFill>
                  <a:schemeClr val="tx1"/>
                </a:solidFill>
                <a:latin typeface="Trebuchet MS" pitchFamily="34" charset="0"/>
              </a:rPr>
              <a:t>Elektronické katalogy knihoven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8313" y="1772816"/>
            <a:ext cx="8229600" cy="4813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"/>
              </a:spcBef>
              <a:defRPr/>
            </a:pPr>
            <a:r>
              <a:rPr lang="cs-CZ" sz="1600" b="1" kern="0" dirty="0">
                <a:latin typeface="Trebuchet MS" pitchFamily="34" charset="0"/>
              </a:rPr>
              <a:t>Souborný katalog  =  </a:t>
            </a:r>
            <a:r>
              <a:rPr lang="cs-CZ" sz="1600" kern="0" dirty="0">
                <a:latin typeface="Trebuchet MS" pitchFamily="34" charset="0"/>
              </a:rPr>
              <a:t>k</a:t>
            </a:r>
            <a:r>
              <a:rPr lang="cs-CZ" sz="1600" kern="0" dirty="0">
                <a:latin typeface="Trebuchet MS" pitchFamily="34" charset="0"/>
                <a:cs typeface="Times New Roman" pitchFamily="18" charset="0"/>
              </a:rPr>
              <a:t>nihovní katalog obsahující částečně nebo v úplnosti </a:t>
            </a:r>
            <a:r>
              <a:rPr lang="cs-CZ" sz="1600" b="1" kern="0" dirty="0">
                <a:latin typeface="Trebuchet MS" pitchFamily="34" charset="0"/>
                <a:cs typeface="Times New Roman" pitchFamily="18" charset="0"/>
              </a:rPr>
              <a:t>záznamy dokumentů více než jedné knihovny</a:t>
            </a:r>
            <a:r>
              <a:rPr lang="cs-CZ" sz="1600" kern="0" dirty="0">
                <a:latin typeface="Trebuchet MS" pitchFamily="34" charset="0"/>
                <a:cs typeface="Times New Roman" pitchFamily="18" charset="0"/>
              </a:rPr>
              <a:t> nebo informační instituce. </a:t>
            </a:r>
            <a:r>
              <a:rPr lang="cs-CZ" sz="1200" i="1" kern="0" dirty="0">
                <a:latin typeface="Trebuchet MS" pitchFamily="34" charset="0"/>
                <a:cs typeface="Times New Roman" pitchFamily="18" charset="0"/>
              </a:rPr>
              <a:t>[definice dle </a:t>
            </a:r>
            <a:r>
              <a:rPr lang="cs-CZ" sz="1200" i="1" kern="0" dirty="0">
                <a:latin typeface="Trebuchet MS" pitchFamily="34" charset="0"/>
                <a:cs typeface="Times New Roman" pitchFamily="18" charset="0"/>
                <a:hlinkClick r:id="rId2"/>
              </a:rPr>
              <a:t>TDKIV</a:t>
            </a:r>
            <a:r>
              <a:rPr lang="cs-CZ" sz="1200" i="1" kern="0" dirty="0">
                <a:latin typeface="Trebuchet MS" pitchFamily="34" charset="0"/>
                <a:cs typeface="Times New Roman" pitchFamily="18" charset="0"/>
              </a:rPr>
              <a:t>]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defRPr/>
            </a:pPr>
            <a:r>
              <a:rPr lang="cs-CZ" sz="1600" kern="0" dirty="0">
                <a:latin typeface="Trebuchet MS" pitchFamily="34" charset="0"/>
              </a:rPr>
              <a:t>Existují souborné katalogy </a:t>
            </a:r>
            <a:r>
              <a:rPr lang="cs-CZ" sz="1600" kern="0" dirty="0">
                <a:latin typeface="Trebuchet MS" pitchFamily="34" charset="0"/>
                <a:hlinkClick r:id="rId3"/>
              </a:rPr>
              <a:t>národní</a:t>
            </a:r>
            <a:r>
              <a:rPr lang="cs-CZ" sz="1600" kern="0" dirty="0">
                <a:latin typeface="Trebuchet MS" pitchFamily="34" charset="0"/>
              </a:rPr>
              <a:t>, </a:t>
            </a:r>
            <a:r>
              <a:rPr lang="cs-CZ" sz="1600" kern="0" dirty="0">
                <a:latin typeface="Trebuchet MS" pitchFamily="34" charset="0"/>
                <a:hlinkClick r:id="rId4"/>
              </a:rPr>
              <a:t>mezinárodní</a:t>
            </a:r>
            <a:r>
              <a:rPr lang="cs-CZ" sz="1600" kern="0" dirty="0">
                <a:latin typeface="Trebuchet MS" pitchFamily="34" charset="0"/>
              </a:rPr>
              <a:t>, </a:t>
            </a:r>
            <a:r>
              <a:rPr lang="cs-CZ" sz="1600" kern="0" dirty="0">
                <a:latin typeface="Trebuchet MS" pitchFamily="34" charset="0"/>
                <a:hlinkClick r:id="rId5"/>
              </a:rPr>
              <a:t>institucionální</a:t>
            </a:r>
            <a:r>
              <a:rPr lang="cs-CZ" sz="1600" kern="0" dirty="0">
                <a:latin typeface="Trebuchet MS" pitchFamily="34" charset="0"/>
              </a:rPr>
              <a:t>, </a:t>
            </a:r>
            <a:r>
              <a:rPr lang="cs-CZ" sz="1600" kern="0" dirty="0">
                <a:latin typeface="Trebuchet MS" pitchFamily="34" charset="0"/>
                <a:hlinkClick r:id="rId6"/>
              </a:rPr>
              <a:t>oborov</a:t>
            </a:r>
            <a:r>
              <a:rPr lang="cs-CZ" sz="1600" kern="0" dirty="0">
                <a:latin typeface="Trebuchet MS" pitchFamily="34" charset="0"/>
                <a:hlinkClick r:id="rId7"/>
              </a:rPr>
              <a:t>é</a:t>
            </a:r>
            <a:r>
              <a:rPr lang="cs-CZ" sz="1600" kern="0" dirty="0">
                <a:latin typeface="Trebuchet MS" pitchFamily="34" charset="0"/>
              </a:rPr>
              <a:t>, pro určitý typ dokumentů, např. </a:t>
            </a:r>
            <a:r>
              <a:rPr lang="cs-CZ" sz="1600" kern="0" dirty="0">
                <a:latin typeface="Trebuchet MS" pitchFamily="34" charset="0"/>
                <a:hlinkClick r:id="rId8"/>
              </a:rPr>
              <a:t>seriály</a:t>
            </a:r>
            <a:r>
              <a:rPr lang="cs-CZ" sz="1600" kern="0" dirty="0">
                <a:latin typeface="Trebuchet MS" pitchFamily="34" charset="0"/>
              </a:rPr>
              <a:t>…</a:t>
            </a:r>
          </a:p>
          <a:p>
            <a:pPr marL="0" indent="0" eaLnBrk="1" hangingPunct="1">
              <a:lnSpc>
                <a:spcPct val="90000"/>
              </a:lnSpc>
              <a:spcBef>
                <a:spcPct val="40000"/>
              </a:spcBef>
              <a:buNone/>
              <a:defRPr/>
            </a:pPr>
            <a:r>
              <a:rPr lang="cs-CZ" sz="1600" b="1" kern="0" dirty="0">
                <a:latin typeface="Trebuchet MS" pitchFamily="34" charset="0"/>
              </a:rPr>
              <a:t>Souborné katalogy: </a:t>
            </a:r>
          </a:p>
          <a:p>
            <a:pPr eaLnBrk="1" hangingPunct="1">
              <a:lnSpc>
                <a:spcPct val="80000"/>
              </a:lnSpc>
              <a:spcBef>
                <a:spcPct val="55000"/>
              </a:spcBef>
              <a:buFont typeface="Wingdings" panose="05000000000000000000" pitchFamily="2" charset="2"/>
              <a:buChar char="Ø"/>
              <a:defRPr/>
            </a:pPr>
            <a:r>
              <a:rPr lang="cs-CZ" sz="1600" kern="0" dirty="0">
                <a:latin typeface="Trebuchet MS" pitchFamily="34" charset="0"/>
                <a:hlinkClick r:id="rId9"/>
              </a:rPr>
              <a:t>Souborný katalog ČR</a:t>
            </a:r>
            <a:endParaRPr lang="cs-CZ" sz="1600" kern="0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 typeface="Wingdings" panose="05000000000000000000" pitchFamily="2" charset="2"/>
              <a:buChar char="Ø"/>
              <a:defRPr/>
            </a:pPr>
            <a:r>
              <a:rPr lang="cs-CZ" sz="1600" kern="0" dirty="0">
                <a:latin typeface="Trebuchet MS" pitchFamily="34" charset="0"/>
                <a:hlinkClick r:id="rId10"/>
              </a:rPr>
              <a:t>Souborný katalog MU </a:t>
            </a:r>
            <a:r>
              <a:rPr lang="cs-CZ" sz="1600" kern="0" dirty="0">
                <a:latin typeface="Trebuchet MS" pitchFamily="34" charset="0"/>
              </a:rPr>
              <a:t>- součástí je i katalog ÚK FF MU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 typeface="Wingdings" panose="05000000000000000000" pitchFamily="2" charset="2"/>
              <a:buChar char="Ø"/>
              <a:defRPr/>
            </a:pPr>
            <a:r>
              <a:rPr lang="cs-CZ" sz="1600" kern="0" dirty="0">
                <a:latin typeface="Trebuchet MS" pitchFamily="34" charset="0"/>
                <a:hlinkClick r:id="rId11"/>
              </a:rPr>
              <a:t>SKAT</a:t>
            </a:r>
            <a:r>
              <a:rPr lang="cs-CZ" sz="1600" kern="0" dirty="0">
                <a:latin typeface="Trebuchet MS" pitchFamily="34" charset="0"/>
              </a:rPr>
              <a:t> (Souborný katalog odborné literatury veřejných knihoven) </a:t>
            </a:r>
          </a:p>
          <a:p>
            <a:pPr marL="0" indent="0" eaLnBrk="1" hangingPunct="1">
              <a:lnSpc>
                <a:spcPct val="80000"/>
              </a:lnSpc>
              <a:spcBef>
                <a:spcPct val="25000"/>
              </a:spcBef>
              <a:buNone/>
              <a:defRPr/>
            </a:pPr>
            <a:endParaRPr lang="cs-CZ" altLang="cs-CZ" sz="1000" b="1" dirty="0">
              <a:latin typeface="Trebuchet MS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25000"/>
              </a:spcBef>
              <a:buNone/>
              <a:defRPr/>
            </a:pPr>
            <a:r>
              <a:rPr lang="cs-CZ" altLang="cs-CZ" sz="1600" b="1" dirty="0">
                <a:latin typeface="Trebuchet MS" pitchFamily="34" charset="0"/>
              </a:rPr>
              <a:t>Elektronický katalog jedné knihovny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cs-CZ" altLang="cs-CZ" sz="1600" dirty="0">
                <a:latin typeface="Trebuchet MS" pitchFamily="34" charset="0"/>
              </a:rPr>
              <a:t>Katalog MZK </a:t>
            </a:r>
            <a:r>
              <a:rPr lang="cs-CZ" altLang="cs-CZ" sz="1600" dirty="0">
                <a:solidFill>
                  <a:srgbClr val="3333CC"/>
                </a:solidFill>
                <a:latin typeface="Trebuchet MS" pitchFamily="34" charset="0"/>
                <a:hlinkClick r:id="rId12"/>
              </a:rPr>
              <a:t>http://aleph.mzk.cz</a:t>
            </a:r>
            <a:r>
              <a:rPr lang="cs-CZ" altLang="cs-CZ" sz="1600" dirty="0">
                <a:solidFill>
                  <a:srgbClr val="3333CC"/>
                </a:solidFill>
                <a:latin typeface="Trebuchet MS" pitchFamily="34" charset="0"/>
              </a:rPr>
              <a:t> </a:t>
            </a:r>
            <a:endParaRPr lang="cs-CZ" sz="1600" kern="0" dirty="0">
              <a:latin typeface="Trebuchet MS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40000"/>
              </a:spcBef>
              <a:buNone/>
            </a:pPr>
            <a:endParaRPr lang="cs-CZ" altLang="cs-CZ" sz="1000" b="1" dirty="0">
              <a:latin typeface="Trebuchet MS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40000"/>
              </a:spcBef>
              <a:buNone/>
            </a:pPr>
            <a:r>
              <a:rPr lang="cs-CZ" altLang="cs-CZ" sz="1600" b="1" dirty="0">
                <a:latin typeface="Trebuchet MS" pitchFamily="34" charset="0"/>
              </a:rPr>
              <a:t>Oborové katalogy 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cs-CZ" altLang="cs-CZ" sz="1600" dirty="0">
                <a:latin typeface="Trebuchet MS" pitchFamily="34" charset="0"/>
                <a:hlinkClick r:id="rId6"/>
              </a:rPr>
              <a:t>Databáze knihovnické literatury KKL</a:t>
            </a:r>
            <a:endParaRPr lang="cs-CZ" sz="1600" kern="0" dirty="0">
              <a:latin typeface="Trebuchet MS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40000"/>
              </a:spcBef>
              <a:buNone/>
            </a:pPr>
            <a:endParaRPr lang="cs-CZ" altLang="cs-CZ" sz="1000" b="1" dirty="0">
              <a:latin typeface="Trebuchet MS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40000"/>
              </a:spcBef>
              <a:buNone/>
            </a:pPr>
            <a:r>
              <a:rPr lang="cs-CZ" altLang="cs-CZ" sz="1600" b="1" dirty="0">
                <a:latin typeface="Trebuchet MS" pitchFamily="34" charset="0"/>
              </a:rPr>
              <a:t>Zahraniční (souborné) katalogy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cs-CZ" altLang="cs-CZ" sz="1600" dirty="0" err="1">
                <a:latin typeface="Trebuchet MS" pitchFamily="34" charset="0"/>
                <a:hlinkClick r:id="rId13"/>
              </a:rPr>
              <a:t>Karlsruher</a:t>
            </a:r>
            <a:r>
              <a:rPr lang="cs-CZ" altLang="cs-CZ" sz="1600" dirty="0">
                <a:latin typeface="Trebuchet MS" pitchFamily="34" charset="0"/>
                <a:hlinkClick r:id="rId13"/>
              </a:rPr>
              <a:t> </a:t>
            </a:r>
            <a:r>
              <a:rPr lang="cs-CZ" altLang="cs-CZ" sz="1600" dirty="0" err="1">
                <a:latin typeface="Trebuchet MS" pitchFamily="34" charset="0"/>
                <a:hlinkClick r:id="rId13"/>
              </a:rPr>
              <a:t>Virtueller</a:t>
            </a:r>
            <a:r>
              <a:rPr lang="cs-CZ" altLang="cs-CZ" sz="1600" dirty="0">
                <a:latin typeface="Trebuchet MS" pitchFamily="34" charset="0"/>
                <a:hlinkClick r:id="rId13"/>
              </a:rPr>
              <a:t> Katalog </a:t>
            </a:r>
            <a:endParaRPr lang="cs-CZ" altLang="cs-CZ" sz="1600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cs-CZ" altLang="cs-CZ" sz="1600" dirty="0" err="1">
                <a:latin typeface="Trebuchet MS" pitchFamily="34" charset="0"/>
                <a:hlinkClick r:id="rId4"/>
              </a:rPr>
              <a:t>Worldcat</a:t>
            </a:r>
            <a:endParaRPr lang="cs-CZ" altLang="cs-CZ" sz="1600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 typeface="Wingdings" panose="05000000000000000000" pitchFamily="2" charset="2"/>
              <a:buChar char="Ø"/>
              <a:defRPr/>
            </a:pPr>
            <a:endParaRPr lang="cs-CZ" sz="1600" kern="0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 typeface="Wingdings" panose="05000000000000000000" pitchFamily="2" charset="2"/>
              <a:buChar char="Ø"/>
              <a:defRPr/>
            </a:pPr>
            <a:endParaRPr lang="cs-CZ" sz="1600" kern="0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Tx/>
              <a:buNone/>
              <a:defRPr/>
            </a:pPr>
            <a:r>
              <a:rPr lang="cs-CZ" sz="1600" kern="0" dirty="0">
                <a:latin typeface="Trebuchet MS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698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765175"/>
            <a:ext cx="8229600" cy="1008063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Elektronické katalogy knihoven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611560" y="1988840"/>
            <a:ext cx="7416824" cy="4108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Franklin Gothic Book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Franklin Gothic Book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Franklin Gothic Book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Franklin Gothic Book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Franklin Gothic Book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Franklin Gothic Book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Franklin Gothic Book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dirty="0">
                <a:latin typeface="Trebuchet MS" pitchFamily="34" charset="0"/>
              </a:rPr>
              <a:t>Naskenované lístkové katalogy</a:t>
            </a:r>
            <a:r>
              <a:rPr lang="cs-CZ" altLang="cs-CZ" sz="2400" dirty="0">
                <a:latin typeface="Trebuchet MS" pitchFamily="34" charset="0"/>
              </a:rPr>
              <a:t> - starší fondy dosud nevložené do elektronických online katalogů.</a:t>
            </a:r>
          </a:p>
          <a:p>
            <a:pPr>
              <a:spcBef>
                <a:spcPct val="50000"/>
              </a:spcBef>
            </a:pPr>
            <a:r>
              <a:rPr lang="cs-CZ" altLang="cs-CZ" sz="2400" dirty="0">
                <a:latin typeface="Trebuchet MS" pitchFamily="34" charset="0"/>
              </a:rPr>
              <a:t>Např. </a:t>
            </a:r>
            <a:r>
              <a:rPr lang="cs-CZ" altLang="cs-CZ" sz="2400" dirty="0">
                <a:latin typeface="Trebuchet MS" pitchFamily="34" charset="0"/>
                <a:hlinkClick r:id="rId3"/>
              </a:rPr>
              <a:t>ÚK FF MU</a:t>
            </a:r>
            <a:endParaRPr lang="cs-CZ" altLang="cs-CZ" sz="2400" dirty="0">
              <a:latin typeface="Trebuchet MS" pitchFamily="34" charset="0"/>
            </a:endParaRPr>
          </a:p>
          <a:p>
            <a:pPr>
              <a:spcBef>
                <a:spcPct val="50000"/>
              </a:spcBef>
            </a:pPr>
            <a:r>
              <a:rPr lang="cs-CZ" altLang="cs-CZ" sz="2400" dirty="0">
                <a:latin typeface="Trebuchet MS" pitchFamily="34" charset="0"/>
              </a:rPr>
              <a:t>          </a:t>
            </a:r>
            <a:r>
              <a:rPr lang="cs-CZ" altLang="cs-CZ" sz="2400" dirty="0">
                <a:latin typeface="Trebuchet MS" pitchFamily="34" charset="0"/>
                <a:hlinkClick r:id="rId4"/>
              </a:rPr>
              <a:t>MZK</a:t>
            </a:r>
            <a:endParaRPr lang="cs-CZ" altLang="cs-CZ" sz="2400" dirty="0">
              <a:latin typeface="Trebuchet MS" pitchFamily="34" charset="0"/>
            </a:endParaRPr>
          </a:p>
          <a:p>
            <a:pPr>
              <a:spcBef>
                <a:spcPct val="50000"/>
              </a:spcBef>
            </a:pPr>
            <a:r>
              <a:rPr lang="cs-CZ" altLang="cs-CZ" sz="2400" dirty="0">
                <a:latin typeface="Trebuchet MS" pitchFamily="34" charset="0"/>
              </a:rPr>
              <a:t>          </a:t>
            </a:r>
            <a:r>
              <a:rPr lang="cs-CZ" altLang="cs-CZ" sz="2400" dirty="0">
                <a:latin typeface="Trebuchet MS" pitchFamily="34" charset="0"/>
                <a:hlinkClick r:id="rId5"/>
              </a:rPr>
              <a:t>NK ČR</a:t>
            </a:r>
            <a:endParaRPr lang="cs-CZ" altLang="cs-CZ" sz="2400" dirty="0">
              <a:latin typeface="Trebuchet MS" pitchFamily="34" charset="0"/>
            </a:endParaRPr>
          </a:p>
          <a:p>
            <a:pPr>
              <a:spcBef>
                <a:spcPct val="50000"/>
              </a:spcBef>
            </a:pPr>
            <a:endParaRPr lang="cs-CZ" altLang="cs-CZ" sz="1600" dirty="0">
              <a:latin typeface="Trebuchet MS" pitchFamily="34" charset="0"/>
            </a:endParaRPr>
          </a:p>
          <a:p>
            <a:pPr>
              <a:spcBef>
                <a:spcPct val="50000"/>
              </a:spcBef>
            </a:pPr>
            <a:endParaRPr lang="cs-CZ" altLang="cs-CZ" sz="1800" dirty="0">
              <a:latin typeface="Trebuchet MS" pitchFamily="34" charset="0"/>
            </a:endParaRPr>
          </a:p>
          <a:p>
            <a:pPr>
              <a:spcBef>
                <a:spcPct val="50000"/>
              </a:spcBef>
            </a:pPr>
            <a:endParaRPr lang="cs-CZ" altLang="cs-CZ" sz="1800" dirty="0">
              <a:latin typeface="Trebuchet MS" pitchFamily="34" charset="0"/>
            </a:endParaRPr>
          </a:p>
          <a:p>
            <a:pPr>
              <a:spcBef>
                <a:spcPct val="50000"/>
              </a:spcBef>
            </a:pPr>
            <a:endParaRPr lang="cs-CZ" altLang="cs-CZ" sz="18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354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980729"/>
            <a:ext cx="8218487" cy="792088"/>
          </a:xfrm>
        </p:spPr>
        <p:txBody>
          <a:bodyPr/>
          <a:lstStyle/>
          <a:p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Oborové brány, portály, rozcestníky</a:t>
            </a:r>
            <a:endParaRPr lang="cs-CZ" altLang="cs-CZ" sz="32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88840"/>
            <a:ext cx="8229600" cy="442518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000" b="1" dirty="0">
                <a:latin typeface="Trebuchet MS" pitchFamily="34" charset="0"/>
              </a:rPr>
              <a:t>Jednotná informační brána </a:t>
            </a:r>
            <a:r>
              <a:rPr lang="cs-CZ" altLang="cs-CZ" sz="2000" dirty="0">
                <a:latin typeface="Trebuchet MS" pitchFamily="34" charset="0"/>
              </a:rPr>
              <a:t>- </a:t>
            </a:r>
            <a:r>
              <a:rPr lang="cs-CZ" altLang="cs-CZ" sz="2000" dirty="0">
                <a:latin typeface="Trebuchet MS" pitchFamily="34" charset="0"/>
                <a:hlinkClick r:id="rId2"/>
              </a:rPr>
              <a:t>http://www.jib.cz/</a:t>
            </a:r>
            <a:r>
              <a:rPr lang="cs-CZ" altLang="cs-CZ" sz="2000" dirty="0">
                <a:latin typeface="Trebuchet MS" pitchFamily="34" charset="0"/>
              </a:rPr>
              <a:t> (vyhledávání bibliografických záznamů českých i zahraničních knih, časopisů, článků…)</a:t>
            </a:r>
          </a:p>
          <a:p>
            <a:pPr eaLnBrk="1" hangingPunct="1"/>
            <a:r>
              <a:rPr lang="cs-CZ" altLang="cs-CZ" sz="2000" dirty="0">
                <a:latin typeface="Trebuchet MS" pitchFamily="34" charset="0"/>
              </a:rPr>
              <a:t>Oborová brána KIV </a:t>
            </a:r>
            <a:r>
              <a:rPr lang="cs-CZ" altLang="cs-CZ" sz="2000" dirty="0">
                <a:latin typeface="Trebuchet MS" pitchFamily="34" charset="0"/>
                <a:hlinkClick r:id="rId3"/>
              </a:rPr>
              <a:t>http://kiv.nkp.cz/</a:t>
            </a:r>
            <a:r>
              <a:rPr lang="cs-CZ" altLang="cs-CZ" sz="2000" dirty="0">
                <a:latin typeface="Trebuchet MS" pitchFamily="34" charset="0"/>
              </a:rPr>
              <a:t> </a:t>
            </a:r>
          </a:p>
          <a:p>
            <a:pPr marL="0" indent="0" eaLnBrk="1" hangingPunct="1">
              <a:buNone/>
            </a:pPr>
            <a:endParaRPr lang="cs-CZ" altLang="cs-CZ" sz="2000" dirty="0">
              <a:latin typeface="Trebuchet MS" pitchFamily="34" charset="0"/>
            </a:endParaRPr>
          </a:p>
          <a:p>
            <a:pPr marL="0" indent="0" eaLnBrk="1" hangingPunct="1">
              <a:buNone/>
            </a:pPr>
            <a:r>
              <a:rPr lang="cs-CZ" altLang="cs-CZ" sz="2000" dirty="0">
                <a:latin typeface="Trebuchet MS" pitchFamily="34" charset="0"/>
              </a:rPr>
              <a:t>Zahraniční oborové brány – </a:t>
            </a:r>
            <a:r>
              <a:rPr lang="cs-CZ" altLang="cs-CZ" sz="2000" b="1" dirty="0" err="1">
                <a:latin typeface="Trebuchet MS" pitchFamily="34" charset="0"/>
              </a:rPr>
              <a:t>subject</a:t>
            </a:r>
            <a:r>
              <a:rPr lang="cs-CZ" altLang="cs-CZ" sz="2000" b="1" dirty="0">
                <a:latin typeface="Trebuchet MS" pitchFamily="34" charset="0"/>
              </a:rPr>
              <a:t> </a:t>
            </a:r>
            <a:r>
              <a:rPr lang="cs-CZ" altLang="cs-CZ" sz="2000" b="1" dirty="0" err="1">
                <a:latin typeface="Trebuchet MS" pitchFamily="34" charset="0"/>
              </a:rPr>
              <a:t>gateways</a:t>
            </a:r>
            <a:r>
              <a:rPr lang="cs-CZ" altLang="cs-CZ" sz="2000" b="1" dirty="0">
                <a:latin typeface="Trebuchet MS" pitchFamily="34" charset="0"/>
              </a:rPr>
              <a:t> </a:t>
            </a:r>
            <a:r>
              <a:rPr lang="cs-CZ" altLang="cs-CZ" sz="2000" dirty="0">
                <a:latin typeface="Trebuchet MS" pitchFamily="34" charset="0"/>
              </a:rPr>
              <a:t>(v rámci univerzit, knihoven, institucí). </a:t>
            </a:r>
          </a:p>
          <a:p>
            <a:pPr marL="0" indent="0" eaLnBrk="1" hangingPunct="1">
              <a:buNone/>
            </a:pPr>
            <a:endParaRPr lang="cs-CZ" altLang="cs-CZ" sz="2000" dirty="0">
              <a:latin typeface="Trebuchet MS" pitchFamily="34" charset="0"/>
            </a:endParaRPr>
          </a:p>
          <a:p>
            <a:pPr marL="0" indent="0" eaLnBrk="1" hangingPunct="1">
              <a:buNone/>
            </a:pPr>
            <a:r>
              <a:rPr lang="cs-CZ" altLang="cs-CZ" sz="2000" dirty="0">
                <a:latin typeface="Trebuchet MS" pitchFamily="34" charset="0"/>
              </a:rPr>
              <a:t>V ČR např. jako doporučené odkazy apod.</a:t>
            </a:r>
          </a:p>
          <a:p>
            <a:pPr marL="0" indent="0" eaLnBrk="1" hangingPunct="1">
              <a:buNone/>
            </a:pPr>
            <a:r>
              <a:rPr lang="cs-CZ" sz="2000" dirty="0">
                <a:latin typeface="Trebuchet MS" pitchFamily="34" charset="0"/>
                <a:hlinkClick r:id="rId4"/>
              </a:rPr>
              <a:t>Portály v informační vědě a knihovnictví</a:t>
            </a:r>
            <a:endParaRPr lang="cs-CZ" altLang="cs-CZ" sz="20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2099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18487" cy="792163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Digitální knihovny a </a:t>
            </a:r>
            <a:r>
              <a:rPr lang="cs-CZ" altLang="cs-CZ" sz="3200" b="1" dirty="0" err="1">
                <a:solidFill>
                  <a:schemeClr val="tx1"/>
                </a:solidFill>
                <a:latin typeface="Trebuchet MS" pitchFamily="34" charset="0"/>
              </a:rPr>
              <a:t>repozitáře</a:t>
            </a:r>
            <a:r>
              <a:rPr lang="cs-CZ" altLang="cs-CZ" sz="3200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543925" cy="51133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cs-CZ" altLang="cs-CZ" sz="1600" b="1" dirty="0">
                <a:latin typeface="Trebuchet MS" pitchFamily="34" charset="0"/>
              </a:rPr>
              <a:t>Příklady multioborových digitálních knihoven: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err="1">
                <a:latin typeface="Trebuchet MS" pitchFamily="34" charset="0"/>
              </a:rPr>
              <a:t>Europeana</a:t>
            </a:r>
            <a:r>
              <a:rPr lang="cs-CZ" altLang="cs-CZ" sz="2000" dirty="0">
                <a:latin typeface="Trebuchet MS" pitchFamily="34" charset="0"/>
              </a:rPr>
              <a:t>  </a:t>
            </a:r>
            <a:r>
              <a:rPr lang="cs-CZ" altLang="cs-CZ" sz="2000" dirty="0">
                <a:latin typeface="Trebuchet MS" pitchFamily="34" charset="0"/>
                <a:hlinkClick r:id="rId3"/>
              </a:rPr>
              <a:t>http://www.europeana.eu</a:t>
            </a:r>
            <a:endParaRPr lang="cs-CZ" altLang="cs-CZ" sz="2000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Trebuchet MS" pitchFamily="34" charset="0"/>
              </a:rPr>
              <a:t>Internet Archive  </a:t>
            </a:r>
            <a:r>
              <a:rPr lang="cs-CZ" altLang="cs-CZ" sz="2000" dirty="0">
                <a:latin typeface="Trebuchet MS" pitchFamily="34" charset="0"/>
                <a:hlinkClick r:id="rId4"/>
              </a:rPr>
              <a:t>http://www.archive.org</a:t>
            </a:r>
            <a:endParaRPr lang="cs-CZ" altLang="cs-CZ" sz="2000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Trebuchet MS" pitchFamily="34" charset="0"/>
              </a:rPr>
              <a:t>Project </a:t>
            </a:r>
            <a:r>
              <a:rPr lang="cs-CZ" altLang="cs-CZ" sz="2000" dirty="0" err="1">
                <a:latin typeface="Trebuchet MS" pitchFamily="34" charset="0"/>
              </a:rPr>
              <a:t>Gutenberg</a:t>
            </a:r>
            <a:r>
              <a:rPr lang="cs-CZ" altLang="cs-CZ" sz="2000" dirty="0">
                <a:latin typeface="Trebuchet MS" pitchFamily="34" charset="0"/>
              </a:rPr>
              <a:t>  </a:t>
            </a:r>
            <a:r>
              <a:rPr lang="cs-CZ" altLang="cs-CZ" sz="2000" dirty="0">
                <a:latin typeface="Trebuchet MS" pitchFamily="34" charset="0"/>
                <a:hlinkClick r:id="rId5"/>
              </a:rPr>
              <a:t>http://www.gutenberg.org</a:t>
            </a:r>
            <a:endParaRPr lang="cs-CZ" altLang="cs-CZ" sz="2000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cs-CZ" altLang="cs-CZ" sz="2000" dirty="0" err="1">
                <a:latin typeface="Trebuchet MS" pitchFamily="34" charset="0"/>
              </a:rPr>
              <a:t>Manuscriptorium</a:t>
            </a:r>
            <a:r>
              <a:rPr lang="cs-CZ" altLang="cs-CZ" sz="2000" dirty="0">
                <a:latin typeface="Trebuchet MS" pitchFamily="34" charset="0"/>
              </a:rPr>
              <a:t>  </a:t>
            </a:r>
            <a:r>
              <a:rPr lang="cs-CZ" altLang="cs-CZ" sz="2000" u="sng" dirty="0">
                <a:latin typeface="Trebuchet MS" pitchFamily="34" charset="0"/>
                <a:hlinkClick r:id="rId6"/>
              </a:rPr>
              <a:t>http://www.manuscriptorium.com</a:t>
            </a:r>
            <a:r>
              <a:rPr lang="cs-CZ" altLang="cs-CZ" sz="2000" dirty="0">
                <a:latin typeface="Trebuchet MS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cs-CZ" altLang="cs-CZ" sz="2000" dirty="0">
                <a:latin typeface="Trebuchet MS" pitchFamily="34" charset="0"/>
              </a:rPr>
              <a:t>Digitální knihovna systému Kramerius </a:t>
            </a:r>
            <a:r>
              <a:rPr lang="cs-CZ" altLang="cs-CZ" sz="2000" dirty="0">
                <a:latin typeface="Trebuchet MS" pitchFamily="34" charset="0"/>
                <a:hlinkClick r:id="rId7"/>
              </a:rPr>
              <a:t>http://www.digitalniknihovna.cz</a:t>
            </a:r>
            <a:r>
              <a:rPr lang="cs-CZ" altLang="cs-CZ" sz="2000" dirty="0">
                <a:latin typeface="Trebuchet MS" pitchFamily="34" charset="0"/>
              </a:rPr>
              <a:t> (NK, MZK, AV ČR…)</a:t>
            </a:r>
          </a:p>
          <a:p>
            <a:pPr marL="0" indent="0" eaLnBrk="1" hangingPunct="1">
              <a:lnSpc>
                <a:spcPct val="80000"/>
              </a:lnSpc>
              <a:spcBef>
                <a:spcPct val="60000"/>
              </a:spcBef>
              <a:buNone/>
            </a:pPr>
            <a:endParaRPr lang="cs-CZ" altLang="cs-CZ" sz="1600" b="1" dirty="0">
              <a:latin typeface="Trebuchet MS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60000"/>
              </a:spcBef>
              <a:buNone/>
            </a:pPr>
            <a:r>
              <a:rPr lang="cs-CZ" altLang="cs-CZ" sz="1600" b="1" dirty="0" err="1">
                <a:latin typeface="Trebuchet MS" pitchFamily="34" charset="0"/>
              </a:rPr>
              <a:t>Repozitáře</a:t>
            </a:r>
            <a:r>
              <a:rPr lang="cs-CZ" altLang="cs-CZ" sz="1600" b="1" dirty="0">
                <a:latin typeface="Trebuchet MS" pitchFamily="34" charset="0"/>
              </a:rPr>
              <a:t>:</a:t>
            </a: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cs-CZ" altLang="cs-CZ" sz="2000" dirty="0" err="1">
                <a:latin typeface="Trebuchet MS" pitchFamily="34" charset="0"/>
              </a:rPr>
              <a:t>Networked</a:t>
            </a:r>
            <a:r>
              <a:rPr lang="cs-CZ" altLang="cs-CZ" sz="2000" dirty="0">
                <a:latin typeface="Trebuchet MS" pitchFamily="34" charset="0"/>
              </a:rPr>
              <a:t> Digital </a:t>
            </a:r>
            <a:r>
              <a:rPr lang="cs-CZ" altLang="cs-CZ" sz="2000" dirty="0" err="1">
                <a:latin typeface="Trebuchet MS" pitchFamily="34" charset="0"/>
              </a:rPr>
              <a:t>Library</a:t>
            </a:r>
            <a:r>
              <a:rPr lang="cs-CZ" altLang="cs-CZ" sz="2000" dirty="0">
                <a:latin typeface="Trebuchet MS" pitchFamily="34" charset="0"/>
              </a:rPr>
              <a:t> </a:t>
            </a:r>
            <a:r>
              <a:rPr lang="cs-CZ" altLang="cs-CZ" sz="2000" dirty="0" err="1">
                <a:latin typeface="Trebuchet MS" pitchFamily="34" charset="0"/>
              </a:rPr>
              <a:t>of</a:t>
            </a:r>
            <a:r>
              <a:rPr lang="cs-CZ" altLang="cs-CZ" sz="2000" dirty="0">
                <a:latin typeface="Trebuchet MS" pitchFamily="34" charset="0"/>
              </a:rPr>
              <a:t> </a:t>
            </a:r>
            <a:r>
              <a:rPr lang="cs-CZ" altLang="cs-CZ" sz="2000" dirty="0" err="1">
                <a:latin typeface="Trebuchet MS" pitchFamily="34" charset="0"/>
              </a:rPr>
              <a:t>Theses</a:t>
            </a:r>
            <a:r>
              <a:rPr lang="cs-CZ" altLang="cs-CZ" sz="2000" dirty="0">
                <a:latin typeface="Trebuchet MS" pitchFamily="34" charset="0"/>
              </a:rPr>
              <a:t> and </a:t>
            </a:r>
            <a:r>
              <a:rPr lang="cs-CZ" altLang="cs-CZ" sz="2000" dirty="0" err="1">
                <a:latin typeface="Trebuchet MS" pitchFamily="34" charset="0"/>
              </a:rPr>
              <a:t>Dissertations</a:t>
            </a:r>
            <a:r>
              <a:rPr lang="cs-CZ" altLang="cs-CZ" sz="2000" dirty="0">
                <a:latin typeface="Trebuchet MS" pitchFamily="34" charset="0"/>
              </a:rPr>
              <a:t> (NDLTD) </a:t>
            </a:r>
            <a:r>
              <a:rPr lang="cs-CZ" altLang="cs-CZ" sz="2000" u="sng" dirty="0">
                <a:latin typeface="Trebuchet MS" pitchFamily="34" charset="0"/>
                <a:hlinkClick r:id="rId8"/>
              </a:rPr>
              <a:t>http://www.ndltd.org</a:t>
            </a:r>
            <a:endParaRPr lang="cs-CZ" altLang="cs-CZ" sz="2000" u="sng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60000"/>
              </a:spcBef>
            </a:pPr>
            <a:r>
              <a:rPr lang="en-US" sz="2000" dirty="0">
                <a:latin typeface="Trebuchet MS" panose="020B0603020202020204" pitchFamily="34" charset="0"/>
              </a:rPr>
              <a:t>The Directory of Open Access Repositories</a:t>
            </a:r>
            <a:r>
              <a:rPr lang="cs-CZ" sz="2000" dirty="0">
                <a:latin typeface="Trebuchet MS" panose="020B0603020202020204" pitchFamily="34" charset="0"/>
              </a:rPr>
              <a:t> </a:t>
            </a:r>
            <a:r>
              <a:rPr lang="cs-CZ" sz="2000" dirty="0">
                <a:latin typeface="Trebuchet MS" panose="020B0603020202020204" pitchFamily="34" charset="0"/>
                <a:hlinkClick r:id="rId9"/>
              </a:rPr>
              <a:t>http://www.opendoar.org/</a:t>
            </a:r>
            <a:r>
              <a:rPr lang="cs-CZ" sz="2000" dirty="0">
                <a:latin typeface="Trebuchet MS" panose="020B0603020202020204" pitchFamily="34" charset="0"/>
              </a:rPr>
              <a:t> </a:t>
            </a:r>
            <a:endParaRPr lang="cs-CZ" altLang="cs-CZ" sz="2000" b="1" dirty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Trebuchet MS" pitchFamily="34" charset="0"/>
              </a:rPr>
              <a:t>dissonline.de  </a:t>
            </a:r>
            <a:r>
              <a:rPr lang="cs-CZ" altLang="cs-CZ" sz="2000" u="sng" dirty="0">
                <a:latin typeface="Trebuchet MS" pitchFamily="34" charset="0"/>
                <a:hlinkClick r:id="rId10"/>
              </a:rPr>
              <a:t>http://www.dissonline.de/index.htm</a:t>
            </a:r>
            <a:r>
              <a:rPr lang="cs-CZ" altLang="cs-CZ" sz="2000" u="sng" dirty="0">
                <a:latin typeface="Trebuchet MS" pitchFamily="34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1600" u="sng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7128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844675"/>
            <a:ext cx="8351837" cy="50133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r>
              <a:rPr lang="cs-CZ" altLang="cs-CZ" sz="1500" dirty="0">
                <a:latin typeface="Trebuchet MS" pitchFamily="34" charset="0"/>
              </a:rPr>
              <a:t>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sz="1500" b="1" dirty="0">
                <a:latin typeface="Trebuchet MS" pitchFamily="34" charset="0"/>
              </a:rPr>
              <a:t>Multioborové: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defRPr/>
            </a:pPr>
            <a:r>
              <a:rPr lang="cs-CZ" sz="2000" dirty="0">
                <a:latin typeface="Trebuchet MS" pitchFamily="34" charset="0"/>
                <a:hlinkClick r:id="rId3"/>
              </a:rPr>
              <a:t>Digitalizovaný archív časopisů v ČR</a:t>
            </a:r>
            <a:r>
              <a:rPr lang="cs-CZ" sz="2000" dirty="0">
                <a:latin typeface="Trebuchet MS" pitchFamily="34" charset="0"/>
              </a:rPr>
              <a:t> </a:t>
            </a:r>
            <a:r>
              <a:rPr lang="cs-CZ" sz="2000" b="1" dirty="0">
                <a:latin typeface="Trebuchet MS" pitchFamily="34" charset="0"/>
              </a:rPr>
              <a:t>- </a:t>
            </a:r>
            <a:r>
              <a:rPr lang="cs-CZ" sz="2000" dirty="0">
                <a:latin typeface="Trebuchet MS" pitchFamily="34" charset="0"/>
              </a:rPr>
              <a:t>volně přístupný archív </a:t>
            </a:r>
            <a:r>
              <a:rPr lang="cs-CZ" sz="2000" dirty="0" err="1">
                <a:latin typeface="Trebuchet MS" pitchFamily="34" charset="0"/>
              </a:rPr>
              <a:t>zdigitalizovaných</a:t>
            </a:r>
            <a:r>
              <a:rPr lang="cs-CZ" sz="2000" dirty="0">
                <a:latin typeface="Trebuchet MS" pitchFamily="34" charset="0"/>
              </a:rPr>
              <a:t> českých novin a časopisů (aktuálně od začátku vydávání do konce roku 1989), provozovaný Ústavem pro českou literaturu AV ČR.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defRPr/>
            </a:pPr>
            <a:endParaRPr lang="cs-CZ" altLang="cs-CZ" sz="2000" b="1" dirty="0">
              <a:latin typeface="Trebuchet MS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sz="2000" b="1" dirty="0">
                <a:latin typeface="Trebuchet MS" pitchFamily="34" charset="0"/>
              </a:rPr>
              <a:t>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defRPr/>
            </a:pPr>
            <a:r>
              <a:rPr lang="cs-CZ" altLang="cs-CZ" sz="2000" dirty="0" err="1">
                <a:latin typeface="Trebuchet MS" pitchFamily="34" charset="0"/>
                <a:hlinkClick r:id="rId4"/>
              </a:rPr>
              <a:t>Elektronische</a:t>
            </a:r>
            <a:r>
              <a:rPr lang="cs-CZ" altLang="cs-CZ" sz="2000" dirty="0">
                <a:latin typeface="Trebuchet MS" pitchFamily="34" charset="0"/>
                <a:hlinkClick r:id="rId4"/>
              </a:rPr>
              <a:t> </a:t>
            </a:r>
            <a:r>
              <a:rPr lang="cs-CZ" altLang="cs-CZ" sz="2000" dirty="0" err="1">
                <a:latin typeface="Trebuchet MS" pitchFamily="34" charset="0"/>
                <a:hlinkClick r:id="rId4"/>
              </a:rPr>
              <a:t>Zeitschriftenbibliothek</a:t>
            </a:r>
            <a:r>
              <a:rPr lang="cs-CZ" altLang="cs-CZ" sz="2000" b="1" dirty="0">
                <a:latin typeface="Trebuchet MS" pitchFamily="34" charset="0"/>
                <a:hlinkClick r:id="rId4"/>
              </a:rPr>
              <a:t> </a:t>
            </a:r>
            <a:r>
              <a:rPr lang="cs-CZ" altLang="cs-CZ" sz="2000" dirty="0">
                <a:latin typeface="Trebuchet MS" pitchFamily="34" charset="0"/>
              </a:rPr>
              <a:t>(Elektronická knihovna časopisů) - kromě informací o titulech časopisů dostupných pro zúčastněné instituce v rámci jejich zakoupených EIZ obsahuje i </a:t>
            </a:r>
            <a:r>
              <a:rPr lang="cs-CZ" altLang="cs-CZ" sz="2000" b="1" dirty="0">
                <a:latin typeface="Trebuchet MS" pitchFamily="34" charset="0"/>
              </a:rPr>
              <a:t>záznamy volně dostupných časopisů</a:t>
            </a:r>
            <a:r>
              <a:rPr lang="cs-CZ" altLang="cs-CZ" sz="2000" dirty="0">
                <a:latin typeface="Trebuchet MS" pitchFamily="34" charset="0"/>
              </a:rPr>
              <a:t>; třídění abecedně, dle oborů + vyhledávání.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sz="2000" dirty="0">
                <a:solidFill>
                  <a:srgbClr val="3333CC"/>
                </a:solidFill>
                <a:latin typeface="Trebuchet MS" pitchFamily="34" charset="0"/>
                <a:sym typeface="Wingdings" pitchFamily="2" charset="2"/>
              </a:rPr>
              <a:t>		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defRPr/>
            </a:pPr>
            <a:r>
              <a:rPr lang="cs-CZ" altLang="cs-CZ" sz="2000" dirty="0">
                <a:latin typeface="Trebuchet MS" pitchFamily="34" charset="0"/>
                <a:sym typeface="Wingdings" pitchFamily="2" charset="2"/>
                <a:hlinkClick r:id="rId5"/>
              </a:rPr>
              <a:t>DOAJ</a:t>
            </a:r>
            <a:r>
              <a:rPr lang="cs-CZ" altLang="cs-CZ" sz="2000" dirty="0">
                <a:latin typeface="Trebuchet MS" pitchFamily="34" charset="0"/>
                <a:sym typeface="Wingdings" pitchFamily="2" charset="2"/>
              </a:rPr>
              <a:t> – adresář časopisů s otevřeným přístupem (Open Access).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  <a:defRPr/>
            </a:pPr>
            <a:endParaRPr lang="cs-CZ" altLang="cs-CZ" sz="1500" dirty="0">
              <a:solidFill>
                <a:srgbClr val="3333CC"/>
              </a:solidFill>
              <a:latin typeface="Trebuchet MS" pitchFamily="34" charset="0"/>
              <a:sym typeface="Wingdings" pitchFamily="2" charset="2"/>
            </a:endParaRPr>
          </a:p>
        </p:txBody>
      </p:sp>
      <p:sp>
        <p:nvSpPr>
          <p:cNvPr id="17411" name="Text Box 7"/>
          <p:cNvSpPr txBox="1">
            <a:spLocks noChangeArrowheads="1"/>
          </p:cNvSpPr>
          <p:nvPr/>
        </p:nvSpPr>
        <p:spPr bwMode="auto">
          <a:xfrm>
            <a:off x="1331913" y="908050"/>
            <a:ext cx="6624637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b="1" dirty="0">
                <a:latin typeface="Trebuchet MS" pitchFamily="34" charset="0"/>
              </a:rPr>
              <a:t>E-časopisy, </a:t>
            </a:r>
            <a:r>
              <a:rPr lang="cs-CZ" altLang="cs-CZ" sz="2000" b="1" dirty="0">
                <a:latin typeface="Trebuchet MS" pitchFamily="34" charset="0"/>
              </a:rPr>
              <a:t>vyhledávání článků mimo licencované zdroje MU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492896"/>
            <a:ext cx="8218487" cy="1138237"/>
          </a:xfrm>
        </p:spPr>
        <p:txBody>
          <a:bodyPr/>
          <a:lstStyle/>
          <a:p>
            <a:r>
              <a:rPr lang="cs-CZ" sz="3200" b="1" dirty="0">
                <a:latin typeface="Trebuchet MS" panose="020B0603020202020204" pitchFamily="34" charset="0"/>
              </a:rPr>
              <a:t>Citační etika, citování</a:t>
            </a:r>
          </a:p>
        </p:txBody>
      </p:sp>
    </p:spTree>
    <p:extLst>
      <p:ext uri="{BB962C8B-B14F-4D97-AF65-F5344CB8AC3E}">
        <p14:creationId xmlns:p14="http://schemas.microsoft.com/office/powerpoint/2010/main" val="28157387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18487" cy="792162"/>
          </a:xfrm>
        </p:spPr>
        <p:txBody>
          <a:bodyPr/>
          <a:lstStyle/>
          <a:p>
            <a:r>
              <a:rPr lang="cs-CZ" altLang="cs-CZ" sz="3200" b="1" kern="1200" dirty="0">
                <a:solidFill>
                  <a:schemeClr val="tx1"/>
                </a:solidFill>
                <a:latin typeface="Trebuchet MS" pitchFamily="34" charset="0"/>
              </a:rPr>
              <a:t>Proč citovat…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608513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cs-CZ" altLang="cs-CZ" sz="2000" dirty="0">
              <a:latin typeface="Trebuchet MS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000" dirty="0">
                <a:latin typeface="Trebuchet MS" pitchFamily="34" charset="0"/>
              </a:rPr>
              <a:t>Autorský zákon/publikační/citační etika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 sz="2000" dirty="0">
              <a:latin typeface="Trebuchet MS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000" dirty="0">
                <a:latin typeface="Trebuchet MS" pitchFamily="34" charset="0"/>
              </a:rPr>
              <a:t>Poskytnout dostatek údajů k tomu, aby byl kdokoli schopen nalézt dokument, z něhož autor čerpal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Trebuchet MS" pitchFamily="34" charset="0"/>
                <a:cs typeface="Times New Roman" pitchFamily="18" charset="0"/>
              </a:rPr>
              <a:t>    →</a:t>
            </a:r>
            <a:r>
              <a:rPr lang="cs-CZ" altLang="cs-CZ" sz="2000" dirty="0">
                <a:latin typeface="Trebuchet MS" pitchFamily="34" charset="0"/>
              </a:rPr>
              <a:t> návaznost na předchozí poznání,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Trebuchet MS" pitchFamily="34" charset="0"/>
                <a:cs typeface="Times New Roman" pitchFamily="18" charset="0"/>
              </a:rPr>
              <a:t>    →</a:t>
            </a:r>
            <a:r>
              <a:rPr lang="cs-CZ" altLang="cs-CZ" sz="2000" dirty="0">
                <a:latin typeface="Trebuchet MS" pitchFamily="34" charset="0"/>
              </a:rPr>
              <a:t> získání širšího kontextu dané tématiky.</a:t>
            </a:r>
          </a:p>
          <a:p>
            <a:pPr>
              <a:lnSpc>
                <a:spcPct val="90000"/>
              </a:lnSpc>
            </a:pPr>
            <a:endParaRPr lang="cs-CZ" altLang="cs-CZ" sz="2000" dirty="0">
              <a:latin typeface="Trebuchet MS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000" dirty="0">
                <a:latin typeface="Trebuchet MS" pitchFamily="34" charset="0"/>
              </a:rPr>
              <a:t>Prokázat, že se orientujete v daném oboru/problematice.</a:t>
            </a:r>
          </a:p>
          <a:p>
            <a:pPr>
              <a:lnSpc>
                <a:spcPct val="90000"/>
              </a:lnSpc>
            </a:pPr>
            <a:endParaRPr lang="cs-CZ" altLang="cs-CZ" sz="2000" dirty="0">
              <a:latin typeface="Trebuchet MS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000" dirty="0">
                <a:latin typeface="Trebuchet MS" pitchFamily="34" charset="0"/>
              </a:rPr>
              <a:t>Vytváří se tzv. skryté bibliografie.</a:t>
            </a:r>
          </a:p>
          <a:p>
            <a:pPr>
              <a:lnSpc>
                <a:spcPct val="90000"/>
              </a:lnSpc>
            </a:pPr>
            <a:endParaRPr lang="cs-CZ" altLang="cs-CZ" sz="20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1515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18487" cy="720725"/>
          </a:xfrm>
        </p:spPr>
        <p:txBody>
          <a:bodyPr/>
          <a:lstStyle/>
          <a:p>
            <a:r>
              <a:rPr lang="cs-CZ" altLang="cs-CZ" sz="3200" b="1" kern="1200" dirty="0">
                <a:solidFill>
                  <a:schemeClr val="tx1"/>
                </a:solidFill>
                <a:latin typeface="Trebuchet MS" pitchFamily="34" charset="0"/>
              </a:rPr>
              <a:t>Citační styly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28775"/>
            <a:ext cx="8496944" cy="511333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cs-CZ" altLang="cs-CZ" sz="2000" dirty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dirty="0">
                <a:solidFill>
                  <a:srgbClr val="FF0000"/>
                </a:solidFill>
                <a:latin typeface="Trebuchet MS" pitchFamily="34" charset="0"/>
              </a:rPr>
              <a:t>ISO 690 </a:t>
            </a:r>
            <a:r>
              <a:rPr lang="cs-CZ" altLang="cs-CZ" sz="2000" dirty="0">
                <a:latin typeface="Trebuchet MS" pitchFamily="34" charset="0"/>
              </a:rPr>
              <a:t>– tištěná norma prezenčně v ÚK FF MU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000" dirty="0">
                <a:latin typeface="Trebuchet MS" pitchFamily="34" charset="0"/>
              </a:rPr>
              <a:t>     Interpretace </a:t>
            </a:r>
            <a:r>
              <a:rPr lang="cs-CZ" altLang="cs-CZ" sz="2000" dirty="0">
                <a:latin typeface="Trebuchet MS" pitchFamily="34" charset="0"/>
                <a:hlinkClick r:id="rId2"/>
              </a:rPr>
              <a:t>http://citace.com/soubory/csniso690-interpretace.pdf</a:t>
            </a:r>
            <a:r>
              <a:rPr lang="cs-CZ" altLang="cs-CZ" sz="4000" dirty="0"/>
              <a:t> </a:t>
            </a:r>
            <a:endParaRPr lang="cs-CZ" altLang="cs-CZ" sz="2000" dirty="0">
              <a:latin typeface="Trebuchet MS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000" dirty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dirty="0">
                <a:latin typeface="Trebuchet MS" pitchFamily="34" charset="0"/>
              </a:rPr>
              <a:t>publikace KUK a ÚK </a:t>
            </a:r>
            <a:r>
              <a:rPr lang="cs-CZ" altLang="cs-CZ" sz="2000" dirty="0" err="1">
                <a:latin typeface="Trebuchet MS" pitchFamily="34" charset="0"/>
              </a:rPr>
              <a:t>PřF</a:t>
            </a:r>
            <a:r>
              <a:rPr lang="cs-CZ" altLang="cs-CZ" sz="2000" dirty="0">
                <a:latin typeface="Trebuchet MS" pitchFamily="34" charset="0"/>
              </a:rPr>
              <a:t> MU </a:t>
            </a:r>
            <a:r>
              <a:rPr lang="cs-CZ" altLang="cs-CZ" sz="2000" b="1" dirty="0">
                <a:latin typeface="Trebuchet MS" pitchFamily="34" charset="0"/>
                <a:hlinkClick r:id="rId3"/>
              </a:rPr>
              <a:t>Metodika tvorby citací</a:t>
            </a:r>
            <a:endParaRPr lang="cs-CZ" altLang="cs-CZ" sz="2000" b="1" dirty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endParaRPr lang="cs-CZ" altLang="cs-CZ" sz="2000" dirty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dirty="0">
                <a:latin typeface="Trebuchet MS" pitchFamily="34" charset="0"/>
              </a:rPr>
              <a:t>zjistit si zvyklosti citování dané katedry/ústavu/pracoviště</a:t>
            </a:r>
          </a:p>
          <a:p>
            <a:pPr>
              <a:lnSpc>
                <a:spcPct val="80000"/>
              </a:lnSpc>
            </a:pPr>
            <a:endParaRPr lang="cs-CZ" altLang="cs-CZ" sz="2000" dirty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dirty="0">
                <a:latin typeface="Trebuchet MS" pitchFamily="34" charset="0"/>
                <a:hlinkClick r:id="rId4"/>
              </a:rPr>
              <a:t>APA Style </a:t>
            </a:r>
            <a:r>
              <a:rPr lang="cs-CZ" altLang="cs-CZ" sz="2000" dirty="0">
                <a:latin typeface="Trebuchet MS" pitchFamily="34" charset="0"/>
              </a:rPr>
              <a:t>(</a:t>
            </a:r>
            <a:r>
              <a:rPr lang="cs-CZ" altLang="cs-CZ" sz="2000" dirty="0" err="1">
                <a:latin typeface="Trebuchet MS" pitchFamily="34" charset="0"/>
              </a:rPr>
              <a:t>American</a:t>
            </a:r>
            <a:r>
              <a:rPr lang="cs-CZ" altLang="cs-CZ" sz="2000" dirty="0">
                <a:latin typeface="Trebuchet MS" pitchFamily="34" charset="0"/>
              </a:rPr>
              <a:t> </a:t>
            </a:r>
            <a:r>
              <a:rPr lang="cs-CZ" altLang="cs-CZ" sz="2000" dirty="0" err="1">
                <a:latin typeface="Trebuchet MS" pitchFamily="34" charset="0"/>
              </a:rPr>
              <a:t>Psychological</a:t>
            </a:r>
            <a:r>
              <a:rPr lang="cs-CZ" altLang="cs-CZ" sz="2000" dirty="0">
                <a:latin typeface="Trebuchet MS" pitchFamily="34" charset="0"/>
              </a:rPr>
              <a:t> </a:t>
            </a:r>
            <a:r>
              <a:rPr lang="cs-CZ" altLang="cs-CZ" sz="2000" dirty="0" err="1">
                <a:latin typeface="Trebuchet MS" pitchFamily="34" charset="0"/>
              </a:rPr>
              <a:t>Association</a:t>
            </a:r>
            <a:r>
              <a:rPr lang="cs-CZ" altLang="cs-CZ" sz="2000" dirty="0">
                <a:latin typeface="Trebuchet MS" pitchFamily="34" charset="0"/>
              </a:rPr>
              <a:t>) - často se používá v psychologii, pedagogice a dalších společenských vědách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Trebuchet MS" pitchFamily="34" charset="0"/>
              </a:rPr>
              <a:t>    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latin typeface="Trebuchet MS" pitchFamily="34" charset="0"/>
              </a:rPr>
              <a:t>některé databáze (EBSCO, </a:t>
            </a:r>
            <a:r>
              <a:rPr lang="cs-CZ" altLang="cs-CZ" sz="2000" dirty="0" err="1">
                <a:latin typeface="Trebuchet MS" pitchFamily="34" charset="0"/>
              </a:rPr>
              <a:t>ProQuest</a:t>
            </a:r>
            <a:r>
              <a:rPr lang="cs-CZ" altLang="cs-CZ" sz="2000" dirty="0">
                <a:latin typeface="Trebuchet MS" pitchFamily="34" charset="0"/>
              </a:rPr>
              <a:t>…) umožňují generování citací článků do různých citačních stylů, export do citačních manažerů apod.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Trebuchet MS" pitchFamily="34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000" dirty="0">
              <a:solidFill>
                <a:srgbClr val="0000FF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7414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18487" cy="792163"/>
          </a:xfrm>
        </p:spPr>
        <p:txBody>
          <a:bodyPr/>
          <a:lstStyle/>
          <a:p>
            <a:r>
              <a:rPr lang="cs-CZ" altLang="cs-CZ" sz="3200" b="1" kern="1200" dirty="0">
                <a:solidFill>
                  <a:schemeClr val="tx1"/>
                </a:solidFill>
                <a:latin typeface="Trebuchet MS" pitchFamily="34" charset="0"/>
              </a:rPr>
              <a:t>Citační manažery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809"/>
            <a:ext cx="8229600" cy="4896842"/>
          </a:xfrm>
        </p:spPr>
        <p:txBody>
          <a:bodyPr/>
          <a:lstStyle/>
          <a:p>
            <a:r>
              <a:rPr lang="cs-CZ" altLang="cs-CZ" sz="2000" dirty="0">
                <a:latin typeface="Trebuchet MS" pitchFamily="34" charset="0"/>
              </a:rPr>
              <a:t>Umožňují spravovat bibliografické citace dokumentů (ale také vlastní myšlenky), vytvářet jejich strukturované seznamy, popř. propojovat tyto seznamy přímo s plnými texty, sdílet citace a dokumenty s jinými uživateli. </a:t>
            </a:r>
          </a:p>
          <a:p>
            <a:r>
              <a:rPr lang="cs-CZ" altLang="cs-CZ" sz="2000" dirty="0">
                <a:latin typeface="Trebuchet MS" pitchFamily="34" charset="0"/>
              </a:rPr>
              <a:t>Efektivní je začít využívat cit. manažery na začátku psaní závěrečné práce – sběr a organizace zdrojů.</a:t>
            </a:r>
          </a:p>
          <a:p>
            <a:r>
              <a:rPr lang="cs-CZ" altLang="cs-CZ" sz="2000" dirty="0">
                <a:latin typeface="Trebuchet MS" pitchFamily="34" charset="0"/>
              </a:rPr>
              <a:t>Vždy používat „selský rozum“, nepřejímat citace automaticky ;). </a:t>
            </a:r>
          </a:p>
          <a:p>
            <a:pPr>
              <a:buFontTx/>
              <a:buNone/>
            </a:pPr>
            <a:endParaRPr lang="cs-CZ" altLang="cs-CZ" sz="1400" dirty="0">
              <a:latin typeface="Trebuchet MS" pitchFamily="34" charset="0"/>
            </a:endParaRPr>
          </a:p>
          <a:p>
            <a:pPr>
              <a:buFontTx/>
              <a:buNone/>
            </a:pPr>
            <a:r>
              <a:rPr lang="cs-CZ" altLang="cs-CZ" sz="2000" dirty="0">
                <a:latin typeface="Trebuchet MS" pitchFamily="34" charset="0"/>
              </a:rPr>
              <a:t>Příklady: </a:t>
            </a:r>
          </a:p>
          <a:p>
            <a:r>
              <a:rPr lang="cs-CZ" altLang="cs-CZ" sz="2000" dirty="0">
                <a:solidFill>
                  <a:srgbClr val="FF0000"/>
                </a:solidFill>
                <a:latin typeface="Trebuchet MS" pitchFamily="34" charset="0"/>
                <a:hlinkClick r:id="rId2"/>
              </a:rPr>
              <a:t>Citace Pro </a:t>
            </a:r>
            <a:r>
              <a:rPr lang="cs-CZ" altLang="cs-CZ" sz="2000" dirty="0">
                <a:latin typeface="Trebuchet MS" pitchFamily="34" charset="0"/>
              </a:rPr>
              <a:t>(citace.com) – volně dostupný (generátor) nebo přihlášení přes MU(manažer); umožňuje správu citací (ukládání, třídění do složek, sdílení s dalšími uživateli, propojení s katalogem MU a databázemi…</a:t>
            </a:r>
          </a:p>
          <a:p>
            <a:r>
              <a:rPr lang="cs-CZ" altLang="cs-CZ" sz="2000" dirty="0" err="1">
                <a:solidFill>
                  <a:srgbClr val="FF0000"/>
                </a:solidFill>
                <a:latin typeface="Trebuchet MS" pitchFamily="34" charset="0"/>
                <a:hlinkClick r:id="rId3"/>
              </a:rPr>
              <a:t>EndNote</a:t>
            </a:r>
            <a:r>
              <a:rPr lang="cs-CZ" altLang="cs-CZ" sz="2000" dirty="0">
                <a:latin typeface="Trebuchet MS" pitchFamily="34" charset="0"/>
              </a:rPr>
              <a:t> – licencovaný, propojeno s databází Web </a:t>
            </a:r>
            <a:r>
              <a:rPr lang="cs-CZ" altLang="cs-CZ" sz="2000" dirty="0" err="1">
                <a:latin typeface="Trebuchet MS" pitchFamily="34" charset="0"/>
              </a:rPr>
              <a:t>of</a:t>
            </a:r>
            <a:r>
              <a:rPr lang="cs-CZ" altLang="cs-CZ" sz="2000" dirty="0">
                <a:latin typeface="Trebuchet MS" pitchFamily="34" charset="0"/>
              </a:rPr>
              <a:t> Science </a:t>
            </a:r>
          </a:p>
          <a:p>
            <a:r>
              <a:rPr lang="cs-CZ" altLang="cs-CZ" sz="2000" dirty="0" err="1">
                <a:solidFill>
                  <a:srgbClr val="FF0000"/>
                </a:solidFill>
                <a:latin typeface="Trebuchet MS" pitchFamily="34" charset="0"/>
                <a:hlinkClick r:id="rId4"/>
              </a:rPr>
              <a:t>Zotero</a:t>
            </a:r>
            <a:r>
              <a:rPr lang="cs-CZ" altLang="cs-CZ" sz="2000" dirty="0">
                <a:latin typeface="Trebuchet MS" pitchFamily="34" charset="0"/>
              </a:rPr>
              <a:t> – volně dostupný, registrace; různé styly, i ISO 690</a:t>
            </a:r>
          </a:p>
        </p:txBody>
      </p:sp>
    </p:spTree>
    <p:extLst>
      <p:ext uri="{BB962C8B-B14F-4D97-AF65-F5344CB8AC3E}">
        <p14:creationId xmlns:p14="http://schemas.microsoft.com/office/powerpoint/2010/main" val="34680013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836614"/>
            <a:ext cx="8218487" cy="864194"/>
          </a:xfrm>
        </p:spPr>
        <p:txBody>
          <a:bodyPr/>
          <a:lstStyle/>
          <a:p>
            <a:r>
              <a:rPr lang="cs-CZ" altLang="cs-CZ" sz="3200" b="1" kern="1200" dirty="0">
                <a:solidFill>
                  <a:srgbClr val="000000"/>
                </a:solidFill>
                <a:latin typeface="Trebuchet MS" pitchFamily="34" charset="0"/>
              </a:rPr>
              <a:t>Příklad citace tištěné knihy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5"/>
            <a:ext cx="8219256" cy="864097"/>
          </a:xfrm>
          <a:ln>
            <a:solidFill>
              <a:schemeClr val="tx1"/>
            </a:solidFill>
          </a:ln>
        </p:spPr>
        <p:txBody>
          <a:bodyPr/>
          <a:lstStyle/>
          <a:p>
            <a:pPr lvl="0" eaLnBrk="1" hangingPunct="1">
              <a:buNone/>
            </a:pPr>
            <a:r>
              <a:rPr lang="cs-CZ" altLang="cs-CZ" sz="2000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cs-CZ" altLang="cs-CZ" sz="1600" dirty="0">
                <a:solidFill>
                  <a:srgbClr val="000000"/>
                </a:solidFill>
                <a:latin typeface="Trebuchet MS" pitchFamily="34" charset="0"/>
              </a:rPr>
              <a:t>	Tvůrce. </a:t>
            </a:r>
            <a:r>
              <a:rPr lang="cs-CZ" altLang="cs-CZ" sz="1600" i="1" dirty="0">
                <a:solidFill>
                  <a:srgbClr val="000000"/>
                </a:solidFill>
                <a:latin typeface="Trebuchet MS" pitchFamily="34" charset="0"/>
              </a:rPr>
              <a:t>Název: podnázev. </a:t>
            </a:r>
            <a:r>
              <a:rPr lang="cs-CZ" altLang="cs-CZ" sz="1600" dirty="0">
                <a:solidFill>
                  <a:srgbClr val="000000"/>
                </a:solidFill>
                <a:latin typeface="Trebuchet MS" pitchFamily="34" charset="0"/>
              </a:rPr>
              <a:t>Vydání. </a:t>
            </a:r>
            <a:r>
              <a:rPr lang="cs-CZ" altLang="cs-CZ" sz="1600" dirty="0">
                <a:solidFill>
                  <a:srgbClr val="808080"/>
                </a:solidFill>
                <a:latin typeface="Trebuchet MS" pitchFamily="34" charset="0"/>
              </a:rPr>
              <a:t>Vedlejší tvůrce. </a:t>
            </a:r>
            <a:r>
              <a:rPr lang="cs-CZ" altLang="cs-CZ" sz="1600" dirty="0">
                <a:solidFill>
                  <a:srgbClr val="000000"/>
                </a:solidFill>
                <a:latin typeface="Trebuchet MS" pitchFamily="34" charset="0"/>
              </a:rPr>
              <a:t>Místo vydání: Nakladatel,</a:t>
            </a:r>
            <a:r>
              <a:rPr lang="cs-CZ" altLang="cs-CZ" sz="1600" dirty="0">
                <a:solidFill>
                  <a:srgbClr val="7F7F7F"/>
                </a:solidFill>
                <a:latin typeface="Trebuchet MS" pitchFamily="34" charset="0"/>
              </a:rPr>
              <a:t> </a:t>
            </a:r>
            <a:r>
              <a:rPr lang="cs-CZ" altLang="cs-CZ" sz="1600" dirty="0">
                <a:solidFill>
                  <a:srgbClr val="000000"/>
                </a:solidFill>
                <a:latin typeface="Trebuchet MS" pitchFamily="34" charset="0"/>
              </a:rPr>
              <a:t>rok vydání. </a:t>
            </a:r>
            <a:r>
              <a:rPr lang="cs-CZ" altLang="cs-CZ" sz="1600" dirty="0">
                <a:solidFill>
                  <a:srgbClr val="7F7F7F"/>
                </a:solidFill>
                <a:latin typeface="Trebuchet MS" pitchFamily="34" charset="0"/>
              </a:rPr>
              <a:t>Rozsah díla. </a:t>
            </a:r>
            <a:r>
              <a:rPr lang="cs-CZ" altLang="cs-CZ" sz="1600" dirty="0">
                <a:solidFill>
                  <a:srgbClr val="000000"/>
                </a:solidFill>
                <a:latin typeface="Trebuchet MS" pitchFamily="34" charset="0"/>
              </a:rPr>
              <a:t>Edice. </a:t>
            </a:r>
            <a:r>
              <a:rPr lang="cs-CZ" altLang="cs-CZ" sz="1600" dirty="0">
                <a:solidFill>
                  <a:srgbClr val="7F7F7F"/>
                </a:solidFill>
                <a:latin typeface="Trebuchet MS" pitchFamily="34" charset="0"/>
              </a:rPr>
              <a:t>Poznámky.</a:t>
            </a:r>
            <a:r>
              <a:rPr lang="cs-CZ" altLang="cs-CZ" sz="1600" dirty="0">
                <a:solidFill>
                  <a:srgbClr val="000000"/>
                </a:solidFill>
                <a:latin typeface="Trebuchet MS" pitchFamily="34" charset="0"/>
              </a:rPr>
              <a:t> ISBN.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3635408"/>
            <a:ext cx="45365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KLODOVÁ, Lenka, Karolína KOHOUTKOVÁ, Barbora PONEŠOVÁ a Jan FORETNÍK. </a:t>
            </a:r>
            <a:br>
              <a:rPr lang="cs-CZ" sz="1800" dirty="0"/>
            </a:br>
            <a:r>
              <a:rPr lang="cs-CZ" sz="1800" i="1" dirty="0"/>
              <a:t>Prostorový akt: jevy a tělesnost v prostoru jako pojítko mezi umělci a architekty</a:t>
            </a:r>
            <a:r>
              <a:rPr lang="cs-CZ" sz="1800" dirty="0"/>
              <a:t>. Vydání první. Brno: Fakulta výtvarných umění Vysokého učení technického v Brně, 2015. ISBN 978-80-214-5303-6.</a:t>
            </a:r>
            <a:endParaRPr lang="cs-CZ" sz="1800" dirty="0">
              <a:latin typeface="Trebuchet MS" panose="020B0603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503932"/>
            <a:ext cx="1728192" cy="243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940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792162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latin typeface="Trebuchet MS" panose="020B0603020202020204" pitchFamily="34" charset="0"/>
              </a:rPr>
              <a:t>Na začátek trochu teorie…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464050"/>
          </a:xfrm>
        </p:spPr>
        <p:txBody>
          <a:bodyPr/>
          <a:lstStyle/>
          <a:p>
            <a:pPr eaLnBrk="1" hangingPunct="1"/>
            <a:r>
              <a:rPr lang="cs-CZ" altLang="cs-CZ" sz="2200" b="1" dirty="0">
                <a:latin typeface="Trebuchet MS" panose="020B0603020202020204" pitchFamily="34" charset="0"/>
              </a:rPr>
              <a:t>Elektronické informační zdroje</a:t>
            </a:r>
            <a:r>
              <a:rPr lang="cs-CZ" altLang="cs-CZ" sz="2200" dirty="0">
                <a:latin typeface="Trebuchet MS" panose="020B0603020202020204" pitchFamily="34" charset="0"/>
              </a:rPr>
              <a:t> jsou informační zdroje, které jsou uchovávány v elektronické podobě a jsou dostupné v prostředí počítačových sítí nebo prostřednictvím jiných technologií distribuce digitálních dat (např. na discích CD-ROM, DVD).</a:t>
            </a:r>
            <a:r>
              <a:rPr lang="cs-CZ" altLang="cs-CZ" sz="2400" dirty="0">
                <a:latin typeface="Trebuchet MS" panose="020B0603020202020204" pitchFamily="34" charset="0"/>
              </a:rPr>
              <a:t> </a:t>
            </a:r>
            <a:r>
              <a:rPr lang="cs-CZ" altLang="cs-CZ" sz="1400" dirty="0">
                <a:latin typeface="Trebuchet MS" panose="020B0603020202020204" pitchFamily="34" charset="0"/>
              </a:rPr>
              <a:t>                                                                                                                       						               </a:t>
            </a:r>
            <a:r>
              <a:rPr lang="cs-CZ" altLang="cs-CZ" sz="1400" i="1" dirty="0">
                <a:latin typeface="Trebuchet MS" panose="020B0603020202020204" pitchFamily="34" charset="0"/>
              </a:rPr>
              <a:t>[definice dle </a:t>
            </a:r>
            <a:r>
              <a:rPr lang="cs-CZ" altLang="cs-CZ" sz="1400" i="1" dirty="0">
                <a:latin typeface="Trebuchet MS" panose="020B0603020202020204" pitchFamily="34" charset="0"/>
                <a:hlinkClick r:id="rId3"/>
              </a:rPr>
              <a:t>TDKIV</a:t>
            </a:r>
            <a:r>
              <a:rPr lang="cs-CZ" altLang="cs-CZ" sz="1400" i="1" dirty="0">
                <a:latin typeface="Trebuchet MS" panose="020B0603020202020204" pitchFamily="34" charset="0"/>
              </a:rPr>
              <a:t>]</a:t>
            </a:r>
          </a:p>
          <a:p>
            <a:pPr eaLnBrk="1" hangingPunct="1">
              <a:buFontTx/>
              <a:buNone/>
            </a:pPr>
            <a:endParaRPr lang="cs-CZ" altLang="cs-CZ" sz="2400" dirty="0">
              <a:latin typeface="Trebuchet MS" panose="020B0603020202020204" pitchFamily="34" charset="0"/>
            </a:endParaRPr>
          </a:p>
          <a:p>
            <a:pPr eaLnBrk="1" hangingPunct="1"/>
            <a:r>
              <a:rPr lang="cs-CZ" altLang="cs-CZ" sz="2000" dirty="0">
                <a:latin typeface="Trebuchet MS" panose="020B0603020202020204" pitchFamily="34" charset="0"/>
              </a:rPr>
              <a:t>Liší se tématikou, typem, rozhraním – většinou však všechny nabízejí podobné možnosti a způsoby vyhledávání:</a:t>
            </a:r>
          </a:p>
          <a:p>
            <a:pPr eaLnBrk="1" hangingPunct="1">
              <a:buFontTx/>
              <a:buNone/>
            </a:pPr>
            <a:r>
              <a:rPr lang="cs-CZ" altLang="cs-CZ" sz="2000" b="1" dirty="0">
                <a:solidFill>
                  <a:srgbClr val="FF6600"/>
                </a:solidFill>
                <a:latin typeface="Trebuchet MS" panose="020B0603020202020204" pitchFamily="34" charset="0"/>
              </a:rPr>
              <a:t>     </a:t>
            </a:r>
            <a:r>
              <a:rPr lang="cs-CZ" altLang="cs-CZ" sz="2000" b="1" dirty="0">
                <a:latin typeface="Trebuchet MS" panose="020B0603020202020204" pitchFamily="34" charset="0"/>
              </a:rPr>
              <a:t>prohlížení</a:t>
            </a:r>
            <a:r>
              <a:rPr lang="cs-CZ" altLang="cs-CZ" sz="2000" dirty="0">
                <a:latin typeface="Trebuchet MS" panose="020B0603020202020204" pitchFamily="34" charset="0"/>
              </a:rPr>
              <a:t> – listování, rejstříky, indexy;</a:t>
            </a:r>
          </a:p>
          <a:p>
            <a:pPr eaLnBrk="1" hangingPunct="1">
              <a:buFontTx/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     vyhledávání</a:t>
            </a:r>
            <a:r>
              <a:rPr lang="cs-CZ" altLang="cs-CZ" sz="2000" dirty="0">
                <a:latin typeface="Trebuchet MS" panose="020B0603020202020204" pitchFamily="34" charset="0"/>
              </a:rPr>
              <a:t> – jednoduché vyhledávání, pokročilé vyhledávání…</a:t>
            </a:r>
          </a:p>
          <a:p>
            <a:pPr eaLnBrk="1" hangingPunct="1">
              <a:buFontTx/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0577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980728"/>
            <a:ext cx="8229600" cy="792162"/>
          </a:xfrm>
        </p:spPr>
        <p:txBody>
          <a:bodyPr/>
          <a:lstStyle/>
          <a:p>
            <a:r>
              <a:rPr lang="cs-CZ" altLang="cs-CZ" sz="3200" b="1" kern="1200" dirty="0">
                <a:solidFill>
                  <a:schemeClr val="tx1"/>
                </a:solidFill>
                <a:latin typeface="Trebuchet MS" pitchFamily="34" charset="0"/>
              </a:rPr>
              <a:t>Příklad citace článku v elektronickém časopisu</a:t>
            </a:r>
          </a:p>
        </p:txBody>
      </p:sp>
      <p:sp>
        <p:nvSpPr>
          <p:cNvPr id="27651" name="Zástupný symbol pro obsah 2"/>
          <p:cNvSpPr>
            <a:spLocks/>
          </p:cNvSpPr>
          <p:nvPr/>
        </p:nvSpPr>
        <p:spPr bwMode="auto">
          <a:xfrm>
            <a:off x="539552" y="3794568"/>
            <a:ext cx="3599594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marL="0" indent="0"/>
            <a:r>
              <a:rPr lang="en-US" sz="1600" dirty="0"/>
              <a:t>ROTH, MARTY. Advertising/Pornography/Art: The French Drink Poster. </a:t>
            </a:r>
            <a:r>
              <a:rPr lang="en-US" sz="1600" i="1" dirty="0"/>
              <a:t>Journal of Popular Culture</a:t>
            </a:r>
            <a:r>
              <a:rPr lang="en-US" sz="1600" dirty="0"/>
              <a:t> [online]. 2015, </a:t>
            </a:r>
            <a:r>
              <a:rPr lang="en-US" sz="1600" b="1" dirty="0"/>
              <a:t>48</a:t>
            </a:r>
            <a:r>
              <a:rPr lang="en-US" sz="1600" dirty="0"/>
              <a:t>(5), 921-947 [cit. 2016-11-02]. ISSN 00223840. </a:t>
            </a:r>
            <a:r>
              <a:rPr lang="en-US" sz="1600" dirty="0" err="1"/>
              <a:t>Dostupné</a:t>
            </a:r>
            <a:r>
              <a:rPr lang="en-US" sz="1600" dirty="0"/>
              <a:t> z: http://ezproxy.muni.cz/login?url=http://search.ebscohost.com/login.aspx?direct=true&amp;AuthType=ip,cookie,uid&amp;db=s3h&amp;AN=110404951&amp;lang=cs&amp;site=eds-live&amp;scope=site</a:t>
            </a:r>
            <a:r>
              <a:rPr lang="cs-CZ" sz="1600" dirty="0"/>
              <a:t>.</a:t>
            </a:r>
            <a:endParaRPr lang="cs-CZ" altLang="cs-CZ" sz="1600" dirty="0">
              <a:latin typeface="Trebuchet MS" pitchFamily="34" charset="0"/>
            </a:endParaRP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755651" y="1988840"/>
            <a:ext cx="7632773" cy="1264962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>
              <a:spcBef>
                <a:spcPct val="20000"/>
              </a:spcBef>
            </a:pPr>
            <a:endParaRPr lang="cs-CZ" altLang="cs-CZ" sz="900" dirty="0">
              <a:latin typeface="Trebuchet MS" pitchFamily="34" charset="0"/>
            </a:endParaRPr>
          </a:p>
          <a:p>
            <a:pPr>
              <a:spcBef>
                <a:spcPct val="20000"/>
              </a:spcBef>
            </a:pPr>
            <a:r>
              <a:rPr lang="cs-CZ" altLang="cs-CZ" sz="1600" dirty="0">
                <a:latin typeface="Trebuchet MS" pitchFamily="34" charset="0"/>
              </a:rPr>
              <a:t>Tvůrce článku. Název: podnázev článku. </a:t>
            </a:r>
            <a:r>
              <a:rPr lang="cs-CZ" altLang="cs-CZ" sz="1600" dirty="0">
                <a:solidFill>
                  <a:schemeClr val="bg2"/>
                </a:solidFill>
                <a:latin typeface="Trebuchet MS" pitchFamily="34" charset="0"/>
              </a:rPr>
              <a:t>Vedlejší tvůrce.</a:t>
            </a:r>
            <a:r>
              <a:rPr lang="cs-CZ" altLang="cs-CZ" sz="1600" dirty="0">
                <a:latin typeface="Trebuchet MS" pitchFamily="34" charset="0"/>
              </a:rPr>
              <a:t> </a:t>
            </a:r>
            <a:r>
              <a:rPr lang="cs-CZ" altLang="cs-CZ" sz="1600" i="1" dirty="0">
                <a:latin typeface="Trebuchet MS" pitchFamily="34" charset="0"/>
              </a:rPr>
              <a:t>Název: podnázev zdrojového dokumentu (seriálu)</a:t>
            </a:r>
            <a:r>
              <a:rPr lang="cs-CZ" altLang="cs-CZ" sz="1600" i="1" dirty="0">
                <a:latin typeface="Arial" charset="0"/>
              </a:rPr>
              <a:t> </a:t>
            </a:r>
            <a:r>
              <a:rPr lang="en-US" altLang="cs-CZ" sz="1600" dirty="0">
                <a:latin typeface="Trebuchet MS" pitchFamily="34" charset="0"/>
              </a:rPr>
              <a:t>[online]</a:t>
            </a:r>
            <a:r>
              <a:rPr lang="cs-CZ" altLang="cs-CZ" sz="1600" dirty="0">
                <a:latin typeface="Trebuchet MS" pitchFamily="34" charset="0"/>
              </a:rPr>
              <a:t>. Vydání. Lokace ve zdrojovém dokumentu (Rok, ročník, číslo, rozsah stran).</a:t>
            </a:r>
            <a:r>
              <a:rPr lang="en-US" altLang="cs-CZ" sz="1600" dirty="0">
                <a:latin typeface="Trebuchet MS" pitchFamily="34" charset="0"/>
              </a:rPr>
              <a:t> [</a:t>
            </a:r>
            <a:r>
              <a:rPr lang="cs-CZ" altLang="cs-CZ" sz="1600" dirty="0">
                <a:latin typeface="Trebuchet MS" pitchFamily="34" charset="0"/>
              </a:rPr>
              <a:t>cit</a:t>
            </a:r>
            <a:r>
              <a:rPr lang="en-US" altLang="cs-CZ" sz="1600" dirty="0">
                <a:latin typeface="Trebuchet MS" pitchFamily="34" charset="0"/>
              </a:rPr>
              <a:t>. RRRR-MM-DD]</a:t>
            </a:r>
            <a:r>
              <a:rPr lang="cs-CZ" altLang="cs-CZ" sz="1600" dirty="0">
                <a:latin typeface="Arial" charset="0"/>
              </a:rPr>
              <a:t>.</a:t>
            </a:r>
            <a:r>
              <a:rPr lang="cs-CZ" altLang="cs-CZ" sz="1600" dirty="0">
                <a:latin typeface="Trebuchet MS" pitchFamily="34" charset="0"/>
              </a:rPr>
              <a:t> ISSN.</a:t>
            </a:r>
            <a:r>
              <a:rPr lang="en-US" altLang="cs-CZ" sz="1600" dirty="0">
                <a:latin typeface="Trebuchet MS" pitchFamily="34" charset="0"/>
              </a:rPr>
              <a:t> </a:t>
            </a:r>
            <a:r>
              <a:rPr lang="cs-CZ" altLang="cs-CZ" sz="1600" dirty="0">
                <a:latin typeface="Trebuchet MS" pitchFamily="34" charset="0"/>
              </a:rPr>
              <a:t>Dostupné z: URL</a:t>
            </a:r>
            <a:endParaRPr lang="cs-CZ" altLang="cs-CZ" sz="1600" dirty="0">
              <a:latin typeface="Arial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967885"/>
            <a:ext cx="4824536" cy="249097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523089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765175"/>
            <a:ext cx="8229600" cy="790575"/>
          </a:xfrm>
        </p:spPr>
        <p:txBody>
          <a:bodyPr/>
          <a:lstStyle/>
          <a:p>
            <a:r>
              <a:rPr lang="cs-CZ" altLang="cs-CZ" sz="3200" b="1" kern="1200" dirty="0">
                <a:solidFill>
                  <a:schemeClr val="tx1"/>
                </a:solidFill>
                <a:latin typeface="Trebuchet MS" pitchFamily="34" charset="0"/>
              </a:rPr>
              <a:t>Metody citování </a:t>
            </a:r>
            <a:r>
              <a:rPr lang="cs-CZ" altLang="cs-CZ" sz="2000" kern="1200" dirty="0">
                <a:solidFill>
                  <a:schemeClr val="tx1"/>
                </a:solidFill>
                <a:latin typeface="Trebuchet MS" pitchFamily="34" charset="0"/>
              </a:rPr>
              <a:t>(způsoby odkazování v textu)</a:t>
            </a:r>
            <a:endParaRPr lang="cs-CZ" altLang="cs-CZ" sz="2000" b="1" dirty="0">
              <a:latin typeface="Trebuchet MS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628775"/>
            <a:ext cx="8229600" cy="489585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2000" b="1" dirty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endParaRPr lang="cs-CZ" altLang="cs-CZ" sz="2000" b="1" dirty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b="1" dirty="0">
                <a:latin typeface="Trebuchet MS" pitchFamily="34" charset="0"/>
              </a:rPr>
              <a:t>citování pomocí prvního údaje v bibliografickém záznamu (jména) a data vydání (tzv. Harvardský systém)</a:t>
            </a:r>
            <a:r>
              <a:rPr lang="cs-CZ" altLang="cs-CZ" sz="2000" b="1" dirty="0">
                <a:solidFill>
                  <a:srgbClr val="CC3300"/>
                </a:solidFill>
                <a:latin typeface="Trebuchet MS" pitchFamily="34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000" b="1" dirty="0">
              <a:solidFill>
                <a:srgbClr val="CC3300"/>
              </a:solidFill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b="1" dirty="0">
                <a:latin typeface="Trebuchet MS" pitchFamily="34" charset="0"/>
              </a:rPr>
              <a:t>citování pomocí číselných odkazů</a:t>
            </a:r>
          </a:p>
          <a:p>
            <a:pPr>
              <a:lnSpc>
                <a:spcPct val="80000"/>
              </a:lnSpc>
            </a:pPr>
            <a:endParaRPr lang="cs-CZ" altLang="cs-CZ" sz="2000" b="1" dirty="0">
              <a:latin typeface="Trebuchet MS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b="1" dirty="0">
                <a:latin typeface="Trebuchet MS" pitchFamily="34" charset="0"/>
              </a:rPr>
              <a:t>citování pomocí průběžných poznámek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sz="2000" b="1" dirty="0">
              <a:latin typeface="Trebuchet MS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cs-CZ" altLang="cs-CZ" sz="2000" b="1" dirty="0">
              <a:latin typeface="Trebuchet MS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000" b="1" dirty="0">
                <a:latin typeface="Trebuchet MS" pitchFamily="34" charset="0"/>
              </a:rPr>
              <a:t>Zvolit a zachovávat jednotný styl a metodu citování po celou práci.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 b="1" dirty="0">
              <a:solidFill>
                <a:srgbClr val="CC3300"/>
              </a:solidFill>
              <a:latin typeface="Trebuchet MS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 b="1" dirty="0">
              <a:solidFill>
                <a:srgbClr val="CC3300"/>
              </a:solidFill>
              <a:latin typeface="Trebuchet MS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cs-CZ" altLang="cs-CZ" sz="1100" b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689673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357313"/>
            <a:ext cx="8229600" cy="47275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b="1" dirty="0">
                <a:latin typeface="Trebuchet MS" pitchFamily="34" charset="0"/>
              </a:rPr>
              <a:t>Děkuji za pozornost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dirty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>
                <a:latin typeface="Trebuchet MS" pitchFamily="34" charset="0"/>
              </a:rPr>
              <a:t>Mgr. Eva Jandová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>
                <a:latin typeface="Trebuchet MS" pitchFamily="34" charset="0"/>
                <a:hlinkClick r:id="rId3"/>
              </a:rPr>
              <a:t>jandova@phil.muni.cz</a:t>
            </a:r>
            <a:r>
              <a:rPr lang="cs-CZ" altLang="cs-CZ" sz="1800" dirty="0">
                <a:latin typeface="Trebuchet MS" pitchFamily="34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dirty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>
                <a:latin typeface="Trebuchet MS" pitchFamily="34" charset="0"/>
              </a:rPr>
              <a:t>referenční služby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>
                <a:latin typeface="Trebuchet MS" pitchFamily="34" charset="0"/>
                <a:hlinkClick r:id="rId4"/>
              </a:rPr>
              <a:t>reference@phil.muni.cz</a:t>
            </a:r>
            <a:endParaRPr lang="cs-CZ" altLang="cs-CZ" sz="1800" dirty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>
                <a:latin typeface="Trebuchet MS" pitchFamily="34" charset="0"/>
                <a:hlinkClick r:id="rId5"/>
              </a:rPr>
              <a:t>http://www.facebook.com/knihovnaffmu</a:t>
            </a:r>
            <a:r>
              <a:rPr lang="cs-CZ" altLang="cs-CZ" sz="1800" dirty="0">
                <a:latin typeface="Trebuchet MS" pitchFamily="34" charset="0"/>
              </a:rPr>
              <a:t> </a:t>
            </a:r>
            <a:r>
              <a:rPr lang="cs-CZ" altLang="cs-CZ" sz="1800" dirty="0">
                <a:latin typeface="Trebuchet MS" pitchFamily="34" charset="0"/>
                <a:hlinkClick r:id="rId6"/>
              </a:rPr>
              <a:t> </a:t>
            </a:r>
            <a:endParaRPr lang="cs-CZ" altLang="cs-CZ" sz="1800" dirty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dirty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>
                <a:latin typeface="Trebuchet MS" pitchFamily="34" charset="0"/>
              </a:rPr>
              <a:t>Ústřední knihovna FF MU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>
                <a:latin typeface="Trebuchet MS" pitchFamily="34" charset="0"/>
                <a:hlinkClick r:id="rId7"/>
              </a:rPr>
              <a:t>http://knihovna.phil.muni.cz</a:t>
            </a:r>
            <a:endParaRPr lang="cs-CZ" altLang="cs-CZ" sz="1800" dirty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dirty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dirty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>
                <a:latin typeface="Trebuchet MS" pitchFamily="34" charset="0"/>
              </a:rPr>
              <a:t>Nezapomeňte na dotazník </a:t>
            </a:r>
            <a:r>
              <a:rPr lang="cs-CZ" altLang="cs-CZ" sz="1800" dirty="0">
                <a:latin typeface="Trebuchet MS" pitchFamily="34" charset="0"/>
                <a:sym typeface="Wingdings" pitchFamily="2" charset="2"/>
              </a:rPr>
              <a:t>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>
                <a:latin typeface="Trebuchet MS" pitchFamily="34" charset="0"/>
                <a:sym typeface="Wingdings" pitchFamily="2" charset="2"/>
              </a:rPr>
              <a:t>Děkujeme!</a:t>
            </a:r>
            <a:endParaRPr lang="cs-CZ" altLang="cs-CZ" sz="1800" dirty="0">
              <a:latin typeface="Trebuchet MS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>
                <a:latin typeface="Trebuchet MS" pitchFamily="34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800" dirty="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720179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latin typeface="Trebuchet MS" panose="020B0603020202020204" pitchFamily="34" charset="0"/>
              </a:rPr>
              <a:t>Druhy EIZ</a:t>
            </a:r>
            <a:r>
              <a:rPr lang="cs-CZ" altLang="cs-CZ" sz="32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50419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500" b="1" dirty="0">
                <a:latin typeface="Trebuchet MS" panose="020B0603020202020204" pitchFamily="34" charset="0"/>
              </a:rPr>
              <a:t>Z hlediska typů:</a:t>
            </a:r>
            <a:r>
              <a:rPr lang="cs-CZ" altLang="cs-CZ" sz="1500" dirty="0">
                <a:latin typeface="Trebuchet MS" panose="020B0603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cs-CZ" altLang="cs-CZ" sz="1500" dirty="0">
                <a:solidFill>
                  <a:srgbClr val="FF0000"/>
                </a:solidFill>
                <a:latin typeface="Trebuchet MS" panose="020B0603020202020204" pitchFamily="34" charset="0"/>
              </a:rPr>
              <a:t>elektronické katalogy knihoven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>
                <a:solidFill>
                  <a:srgbClr val="FF0000"/>
                </a:solidFill>
                <a:latin typeface="Trebuchet MS" panose="020B0603020202020204" pitchFamily="34" charset="0"/>
              </a:rPr>
              <a:t>profesionální informační databáze</a:t>
            </a:r>
            <a:r>
              <a:rPr lang="cs-CZ" altLang="cs-CZ" sz="1500" dirty="0">
                <a:latin typeface="Trebuchet MS" panose="020B0603020202020204" pitchFamily="34" charset="0"/>
              </a:rPr>
              <a:t> (od předních vydavatelů, e-časopisy, e-knihy…)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>
                <a:latin typeface="Trebuchet MS" panose="020B0603020202020204" pitchFamily="34" charset="0"/>
              </a:rPr>
              <a:t>oborové portály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>
                <a:latin typeface="Trebuchet MS" panose="020B0603020202020204" pitchFamily="34" charset="0"/>
              </a:rPr>
              <a:t>digitální knihovny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>
                <a:latin typeface="Trebuchet MS" panose="020B0603020202020204" pitchFamily="34" charset="0"/>
              </a:rPr>
              <a:t>další informační zdroje na internetu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500" dirty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500" b="1" dirty="0">
                <a:latin typeface="Trebuchet MS" panose="020B0603020202020204" pitchFamily="34" charset="0"/>
              </a:rPr>
              <a:t>Z hlediska původnosti dokumentů:</a:t>
            </a:r>
            <a:r>
              <a:rPr lang="cs-CZ" altLang="cs-CZ" sz="1500" dirty="0">
                <a:latin typeface="Trebuchet MS" panose="020B0603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>
                <a:solidFill>
                  <a:srgbClr val="FF0000"/>
                </a:solidFill>
                <a:latin typeface="Trebuchet MS" panose="020B0603020202020204" pitchFamily="34" charset="0"/>
              </a:rPr>
              <a:t>primární</a:t>
            </a:r>
            <a:r>
              <a:rPr lang="cs-CZ" altLang="cs-CZ" sz="1500" dirty="0">
                <a:latin typeface="Trebuchet MS" panose="020B0603020202020204" pitchFamily="34" charset="0"/>
              </a:rPr>
              <a:t> (plnotextové – časopisy, knihy, encyklopedie…)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>
                <a:solidFill>
                  <a:srgbClr val="FF0000"/>
                </a:solidFill>
                <a:latin typeface="Trebuchet MS" panose="020B0603020202020204" pitchFamily="34" charset="0"/>
              </a:rPr>
              <a:t>sekundární</a:t>
            </a:r>
            <a:r>
              <a:rPr lang="cs-CZ" altLang="cs-CZ" sz="1500" dirty="0">
                <a:latin typeface="Trebuchet MS" panose="020B0603020202020204" pitchFamily="34" charset="0"/>
              </a:rPr>
              <a:t> (bibliografické, abstraktové, citační </a:t>
            </a:r>
            <a:r>
              <a:rPr lang="cs-CZ" altLang="cs-CZ" sz="1500" dirty="0" err="1">
                <a:latin typeface="Trebuchet MS" panose="020B0603020202020204" pitchFamily="34" charset="0"/>
              </a:rPr>
              <a:t>db</a:t>
            </a:r>
            <a:r>
              <a:rPr lang="cs-CZ" altLang="cs-CZ" sz="1500" dirty="0">
                <a:latin typeface="Trebuchet MS" panose="020B0603020202020204" pitchFamily="34" charset="0"/>
              </a:rPr>
              <a:t>…)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>
                <a:latin typeface="Trebuchet MS" panose="020B0603020202020204" pitchFamily="34" charset="0"/>
              </a:rPr>
              <a:t>terciální (databáze databází, soupisy…)</a:t>
            </a:r>
          </a:p>
          <a:p>
            <a:pPr eaLnBrk="1" hangingPunct="1">
              <a:lnSpc>
                <a:spcPct val="80000"/>
              </a:lnSpc>
            </a:pPr>
            <a:endParaRPr lang="cs-CZ" altLang="cs-CZ" sz="1500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500" b="1" dirty="0">
                <a:latin typeface="Trebuchet MS" panose="020B0603020202020204" pitchFamily="34" charset="0"/>
              </a:rPr>
              <a:t>Z hlediska </a:t>
            </a:r>
            <a:r>
              <a:rPr lang="cs-CZ" altLang="cs-CZ" sz="1500" b="1" dirty="0" err="1">
                <a:latin typeface="Trebuchet MS" panose="020B0603020202020204" pitchFamily="34" charset="0"/>
              </a:rPr>
              <a:t>tématického</a:t>
            </a:r>
            <a:r>
              <a:rPr lang="cs-CZ" altLang="cs-CZ" sz="1500" b="1" dirty="0">
                <a:latin typeface="Trebuchet MS" panose="020B0603020202020204" pitchFamily="34" charset="0"/>
              </a:rPr>
              <a:t> a oborového: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cs-CZ" altLang="cs-CZ" sz="1500" dirty="0">
                <a:solidFill>
                  <a:srgbClr val="FF0000"/>
                </a:solidFill>
                <a:latin typeface="Trebuchet MS" panose="020B0603020202020204" pitchFamily="34" charset="0"/>
              </a:rPr>
              <a:t>multioborové</a:t>
            </a:r>
            <a:r>
              <a:rPr lang="cs-CZ" altLang="cs-CZ" sz="1500" dirty="0">
                <a:latin typeface="Trebuchet MS" panose="020B0603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>
                <a:solidFill>
                  <a:srgbClr val="FF0000"/>
                </a:solidFill>
                <a:latin typeface="Trebuchet MS" panose="020B0603020202020204" pitchFamily="34" charset="0"/>
              </a:rPr>
              <a:t>specializované</a:t>
            </a:r>
            <a:r>
              <a:rPr lang="cs-CZ" altLang="cs-CZ" sz="1500" dirty="0">
                <a:latin typeface="Trebuchet MS" panose="020B0603020202020204" pitchFamily="34" charset="0"/>
              </a:rPr>
              <a:t> - zdroje oborově zaměřené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500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500" b="1" dirty="0">
                <a:latin typeface="Trebuchet MS" panose="020B0603020202020204" pitchFamily="34" charset="0"/>
              </a:rPr>
              <a:t>Z hlediska dostupnosti: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cs-CZ" altLang="cs-CZ" sz="1500" dirty="0">
                <a:latin typeface="Trebuchet MS" panose="020B0603020202020204" pitchFamily="34" charset="0"/>
              </a:rPr>
              <a:t>volně dostupné (veřejně přístupné)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>
                <a:solidFill>
                  <a:srgbClr val="FF0000"/>
                </a:solidFill>
                <a:latin typeface="Trebuchet MS" panose="020B0603020202020204" pitchFamily="34" charset="0"/>
              </a:rPr>
              <a:t>licencované</a:t>
            </a:r>
            <a:r>
              <a:rPr lang="cs-CZ" altLang="cs-CZ" sz="1500" dirty="0">
                <a:latin typeface="Trebuchet MS" panose="020B0603020202020204" pitchFamily="34" charset="0"/>
              </a:rPr>
              <a:t>  (profesionální informační databáze, přístupné na základě </a:t>
            </a:r>
            <a:endParaRPr lang="cs-CZ" altLang="cs-CZ" sz="15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500" dirty="0">
                <a:latin typeface="Arial" panose="020B0604020202020204" pitchFamily="34" charset="0"/>
              </a:rPr>
              <a:t>                             </a:t>
            </a:r>
            <a:r>
              <a:rPr lang="cs-CZ" altLang="cs-CZ" sz="1500" dirty="0">
                <a:latin typeface="Trebuchet MS" panose="020B0603020202020204" pitchFamily="34" charset="0"/>
              </a:rPr>
              <a:t>licenčních smluv)</a:t>
            </a:r>
            <a:endParaRPr lang="cs-CZ" altLang="cs-CZ" sz="1500" dirty="0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80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864195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latin typeface="Trebuchet MS" panose="020B0603020202020204" pitchFamily="34" charset="0"/>
              </a:rPr>
              <a:t>Obecné zásady při vyhledávání v EIZ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44675"/>
            <a:ext cx="8229600" cy="47529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b="1" dirty="0">
                <a:latin typeface="Trebuchet MS" panose="020B0603020202020204" pitchFamily="34" charset="0"/>
              </a:rPr>
              <a:t>Definování tématu - </a:t>
            </a:r>
            <a:r>
              <a:rPr lang="cs-CZ" altLang="cs-CZ" sz="1700" dirty="0">
                <a:latin typeface="Trebuchet MS" panose="020B0603020202020204" pitchFamily="34" charset="0"/>
              </a:rPr>
              <a:t>klíčová slova, synonyma, vztahy mezi nimi (podrobněji na lekci </a:t>
            </a:r>
            <a:r>
              <a:rPr lang="cs-CZ" altLang="cs-CZ" sz="1800" dirty="0">
                <a:hlinkClick r:id="rId3"/>
              </a:rPr>
              <a:t>Jak si vybrat téma práce a najít k němu vhodné zdroje</a:t>
            </a:r>
            <a:r>
              <a:rPr lang="cs-CZ" altLang="cs-CZ" sz="1800" dirty="0"/>
              <a:t>).</a:t>
            </a:r>
            <a:endParaRPr lang="cs-CZ" altLang="cs-CZ" sz="1700" b="1" dirty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b="1" dirty="0">
                <a:latin typeface="Trebuchet MS" panose="020B0603020202020204" pitchFamily="34" charset="0"/>
              </a:rPr>
              <a:t>Volba vhodného zdroje</a:t>
            </a:r>
            <a:r>
              <a:rPr lang="cs-CZ" altLang="cs-CZ" sz="1700" dirty="0">
                <a:latin typeface="Trebuchet MS" panose="020B0603020202020204" pitchFamily="34" charset="0"/>
              </a:rPr>
              <a:t> – dle oboru, typu dokumentu… </a:t>
            </a:r>
            <a:r>
              <a:rPr lang="cs-CZ" altLang="cs-CZ" sz="1700" i="1" dirty="0">
                <a:latin typeface="Trebuchet MS" panose="020B0603020202020204" pitchFamily="34" charset="0"/>
              </a:rPr>
              <a:t>(</a:t>
            </a:r>
            <a:r>
              <a:rPr lang="cs-CZ" altLang="cs-CZ" sz="1600" dirty="0">
                <a:latin typeface="Trebuchet MS" panose="020B0603020202020204" pitchFamily="34" charset="0"/>
                <a:sym typeface="Wingdings 3" panose="05040102010807070707" pitchFamily="18" charset="2"/>
              </a:rPr>
              <a:t></a:t>
            </a:r>
            <a:r>
              <a:rPr lang="cs-CZ" altLang="cs-CZ" sz="1700" i="1" dirty="0">
                <a:latin typeface="Trebuchet MS" panose="020B0603020202020204" pitchFamily="34" charset="0"/>
              </a:rPr>
              <a:t> Co chci hledat? články, knihy, fakta; v </a:t>
            </a:r>
            <a:r>
              <a:rPr lang="cs-CZ" altLang="cs-CZ" sz="1700" i="1" dirty="0" err="1">
                <a:latin typeface="Trebuchet MS" panose="020B0603020202020204" pitchFamily="34" charset="0"/>
              </a:rPr>
              <a:t>čj</a:t>
            </a:r>
            <a:r>
              <a:rPr lang="cs-CZ" altLang="cs-CZ" sz="1700" i="1" dirty="0">
                <a:latin typeface="Trebuchet MS" panose="020B0603020202020204" pitchFamily="34" charset="0"/>
              </a:rPr>
              <a:t>, aj, …).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dirty="0">
                <a:latin typeface="Trebuchet MS" panose="020B0603020202020204" pitchFamily="34" charset="0"/>
              </a:rPr>
              <a:t>Nastudování </a:t>
            </a:r>
            <a:r>
              <a:rPr lang="cs-CZ" altLang="cs-CZ" sz="1700" b="1" dirty="0">
                <a:latin typeface="Trebuchet MS" panose="020B0603020202020204" pitchFamily="34" charset="0"/>
              </a:rPr>
              <a:t>nápovědy</a:t>
            </a:r>
            <a:r>
              <a:rPr lang="cs-CZ" altLang="cs-CZ" sz="1700" dirty="0">
                <a:latin typeface="Trebuchet MS" panose="020B0603020202020204" pitchFamily="34" charset="0"/>
              </a:rPr>
              <a:t>, FAQ, ukázky vyhledávání, tutoriály… 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dirty="0">
                <a:latin typeface="Trebuchet MS" panose="020B0603020202020204" pitchFamily="34" charset="0"/>
              </a:rPr>
              <a:t>Využít různé vyhledávací </a:t>
            </a:r>
            <a:r>
              <a:rPr lang="cs-CZ" altLang="cs-CZ" sz="1700" b="1" dirty="0">
                <a:latin typeface="Trebuchet MS" panose="020B0603020202020204" pitchFamily="34" charset="0"/>
              </a:rPr>
              <a:t>funkce systému </a:t>
            </a:r>
            <a:r>
              <a:rPr lang="cs-CZ" altLang="cs-CZ" sz="1700" dirty="0">
                <a:latin typeface="Trebuchet MS" panose="020B0603020202020204" pitchFamily="34" charset="0"/>
              </a:rPr>
              <a:t>– rejstříky x jednoduché či pokročilé vyhledávání… 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b="1" dirty="0">
                <a:latin typeface="Trebuchet MS" panose="020B0603020202020204" pitchFamily="34" charset="0"/>
              </a:rPr>
              <a:t>Formulace rešeršního dotazu</a:t>
            </a:r>
            <a:r>
              <a:rPr lang="cs-CZ" altLang="cs-CZ" sz="1700" dirty="0">
                <a:latin typeface="Trebuchet MS" panose="020B0603020202020204" pitchFamily="34" charset="0"/>
              </a:rPr>
              <a:t> – nezadávat např. „stop“ slova; využít booleovské/logické operátory, </a:t>
            </a:r>
            <a:r>
              <a:rPr lang="cs-CZ" altLang="cs-CZ" sz="1700" dirty="0" err="1">
                <a:latin typeface="Trebuchet MS" panose="020B0603020202020204" pitchFamily="34" charset="0"/>
              </a:rPr>
              <a:t>proximitní</a:t>
            </a:r>
            <a:r>
              <a:rPr lang="cs-CZ" altLang="cs-CZ" sz="1700" dirty="0">
                <a:latin typeface="Trebuchet MS" panose="020B0603020202020204" pitchFamily="34" charset="0"/>
              </a:rPr>
              <a:t> operátory, vyhledávání frází aj. 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b="1" dirty="0">
                <a:latin typeface="Trebuchet MS" panose="020B0603020202020204" pitchFamily="34" charset="0"/>
              </a:rPr>
              <a:t>Zvolit kritéria</a:t>
            </a:r>
            <a:r>
              <a:rPr lang="cs-CZ" altLang="cs-CZ" sz="1700" dirty="0">
                <a:latin typeface="Trebuchet MS" panose="020B0603020202020204" pitchFamily="34" charset="0"/>
              </a:rPr>
              <a:t> a omezení pro vyhledávání </a:t>
            </a:r>
            <a:r>
              <a:rPr lang="cs-CZ" altLang="cs-CZ" sz="1700" i="1" dirty="0">
                <a:latin typeface="Trebuchet MS" panose="020B0603020202020204" pitchFamily="34" charset="0"/>
              </a:rPr>
              <a:t>(časové, jazykové, geografické omezení, podle druhu dokumentu, fulltext, výběr dílčí báze/katalogu atd</a:t>
            </a:r>
            <a:r>
              <a:rPr lang="cs-CZ" altLang="cs-CZ" sz="1700" dirty="0">
                <a:latin typeface="Trebuchet MS" panose="020B0603020202020204" pitchFamily="34" charset="0"/>
              </a:rPr>
              <a:t>.). 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dirty="0">
                <a:latin typeface="Trebuchet MS" panose="020B0603020202020204" pitchFamily="34" charset="0"/>
              </a:rPr>
              <a:t>Při větším množství nalezených informací dotaz více </a:t>
            </a:r>
            <a:r>
              <a:rPr lang="cs-CZ" altLang="cs-CZ" sz="1700" b="1" dirty="0">
                <a:latin typeface="Trebuchet MS" panose="020B0603020202020204" pitchFamily="34" charset="0"/>
              </a:rPr>
              <a:t>zpřesnit</a:t>
            </a:r>
            <a:r>
              <a:rPr lang="cs-CZ" altLang="cs-CZ" sz="1700" dirty="0">
                <a:latin typeface="Trebuchet MS" panose="020B0603020202020204" pitchFamily="34" charset="0"/>
              </a:rPr>
              <a:t>, při nedostatku nalezených informací dotaz </a:t>
            </a:r>
            <a:r>
              <a:rPr lang="cs-CZ" altLang="cs-CZ" sz="1700" b="1" dirty="0">
                <a:latin typeface="Trebuchet MS" panose="020B0603020202020204" pitchFamily="34" charset="0"/>
              </a:rPr>
              <a:t>zobecnit.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b="1" dirty="0">
                <a:latin typeface="Trebuchet MS" panose="020B0603020202020204" pitchFamily="34" charset="0"/>
              </a:rPr>
              <a:t>Využít personalizované </a:t>
            </a:r>
            <a:r>
              <a:rPr lang="cs-CZ" altLang="cs-CZ" sz="1600" b="1" dirty="0">
                <a:latin typeface="Trebuchet MS" panose="020B0603020202020204" pitchFamily="34" charset="0"/>
              </a:rPr>
              <a:t>funk</a:t>
            </a:r>
            <a:r>
              <a:rPr lang="cs-CZ" altLang="cs-CZ" sz="1700" b="1" dirty="0">
                <a:latin typeface="Trebuchet MS" panose="020B0603020202020204" pitchFamily="34" charset="0"/>
              </a:rPr>
              <a:t>ce systému</a:t>
            </a:r>
            <a:r>
              <a:rPr lang="cs-CZ" altLang="cs-CZ" sz="1700" dirty="0">
                <a:latin typeface="Trebuchet MS" panose="020B0603020202020204" pitchFamily="34" charset="0"/>
              </a:rPr>
              <a:t> – většinou po přihlášení; možnost ukládání výsledků, odesílání e-mailem, </a:t>
            </a:r>
            <a:r>
              <a:rPr lang="cs-CZ" altLang="cs-CZ" sz="1700" dirty="0" err="1">
                <a:latin typeface="Trebuchet MS" panose="020B0603020202020204" pitchFamily="34" charset="0"/>
              </a:rPr>
              <a:t>alert</a:t>
            </a:r>
            <a:r>
              <a:rPr lang="cs-CZ" altLang="cs-CZ" sz="1700" dirty="0">
                <a:latin typeface="Trebuchet MS" panose="020B0603020202020204" pitchFamily="34" charset="0"/>
              </a:rPr>
              <a:t>, sdílení atp.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cs-CZ" altLang="cs-CZ" sz="1700" dirty="0">
                <a:latin typeface="Trebuchet MS" panose="020B0603020202020204" pitchFamily="34" charset="0"/>
              </a:rPr>
              <a:t>Podrobněji na lekci </a:t>
            </a:r>
            <a:r>
              <a:rPr lang="cs-CZ" altLang="cs-CZ" sz="1700" dirty="0">
                <a:latin typeface="Trebuchet MS" panose="020B0603020202020204" pitchFamily="34" charset="0"/>
                <a:hlinkClick r:id="rId3"/>
              </a:rPr>
              <a:t>Vyhledávání literatury k diplomové práci a správa citací</a:t>
            </a:r>
            <a:r>
              <a:rPr lang="cs-CZ" altLang="cs-CZ" sz="1700" dirty="0">
                <a:latin typeface="Trebuchet MS" panose="020B0603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9961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928688"/>
            <a:ext cx="5367338" cy="936625"/>
          </a:xfrm>
        </p:spPr>
        <p:txBody>
          <a:bodyPr/>
          <a:lstStyle/>
          <a:p>
            <a:pPr algn="l" eaLnBrk="1" hangingPunct="1"/>
            <a:r>
              <a:rPr lang="cs-CZ" altLang="cs-CZ" sz="2800" b="1" dirty="0">
                <a:latin typeface="Trebuchet MS" panose="020B0603020202020204" pitchFamily="34" charset="0"/>
              </a:rPr>
              <a:t>Operátory a zástupné znaky</a:t>
            </a:r>
            <a:br>
              <a:rPr lang="cs-CZ" altLang="cs-CZ" sz="3200" b="1" dirty="0">
                <a:latin typeface="Trebuchet MS" panose="020B0603020202020204" pitchFamily="34" charset="0"/>
              </a:rPr>
            </a:br>
            <a:r>
              <a:rPr lang="cs-CZ" altLang="cs-CZ" sz="2000" b="1" dirty="0">
                <a:latin typeface="Trebuchet MS" panose="020B0603020202020204" pitchFamily="34" charset="0"/>
              </a:rPr>
              <a:t>pro tvorbu rešeršního dotazu</a:t>
            </a:r>
            <a:endParaRPr lang="cs-CZ" altLang="cs-CZ" sz="3200" b="1" dirty="0">
              <a:latin typeface="Trebuchet MS" panose="020B0603020202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9138"/>
            <a:ext cx="8229600" cy="45354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1400" b="1" dirty="0">
                <a:latin typeface="Trebuchet MS" panose="020B0603020202020204" pitchFamily="34" charset="0"/>
              </a:rPr>
              <a:t>Booleovské (logické) operátory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dirty="0">
                <a:latin typeface="Trebuchet MS" panose="020B0603020202020204" pitchFamily="34" charset="0"/>
              </a:rPr>
              <a:t>	 </a:t>
            </a:r>
            <a:r>
              <a:rPr lang="cs-CZ" altLang="cs-CZ" sz="1400" b="1" dirty="0">
                <a:latin typeface="Trebuchet MS" panose="020B0603020202020204" pitchFamily="34" charset="0"/>
              </a:rPr>
              <a:t>-</a:t>
            </a:r>
            <a:r>
              <a:rPr lang="cs-CZ" altLang="cs-CZ" sz="1400" dirty="0">
                <a:latin typeface="Trebuchet MS" panose="020B0603020202020204" pitchFamily="34" charset="0"/>
              </a:rPr>
              <a:t> </a:t>
            </a:r>
            <a:r>
              <a:rPr lang="cs-CZ" altLang="cs-CZ" sz="1400" i="1" dirty="0">
                <a:latin typeface="Trebuchet MS" panose="020B0603020202020204" pitchFamily="34" charset="0"/>
              </a:rPr>
              <a:t>definují vazby mezi vyhledávacími výrazy (zúžení/rozšíření dotazu)</a:t>
            </a:r>
            <a:endParaRPr lang="cs-CZ" altLang="cs-CZ" sz="1400" dirty="0">
              <a:latin typeface="Trebuchet MS" panose="020B0603020202020204" pitchFamily="34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dirty="0">
                <a:solidFill>
                  <a:schemeClr val="hlink"/>
                </a:solidFill>
                <a:latin typeface="Trebuchet MS" panose="020B0603020202020204" pitchFamily="34" charset="0"/>
              </a:rPr>
              <a:t>AND</a:t>
            </a:r>
            <a:r>
              <a:rPr lang="cs-CZ" altLang="cs-CZ" sz="1400" dirty="0">
                <a:latin typeface="Trebuchet MS" panose="020B0603020202020204" pitchFamily="34" charset="0"/>
              </a:rPr>
              <a:t> –  (+ </a:t>
            </a:r>
            <a:r>
              <a:rPr lang="cs-CZ" altLang="cs-CZ" sz="1400" i="1" dirty="0">
                <a:latin typeface="Trebuchet MS" panose="020B0603020202020204" pitchFamily="34" charset="0"/>
              </a:rPr>
              <a:t>nebo</a:t>
            </a:r>
            <a:r>
              <a:rPr lang="cs-CZ" altLang="cs-CZ" sz="1400" b="1" dirty="0">
                <a:latin typeface="Trebuchet MS" panose="020B0603020202020204" pitchFamily="34" charset="0"/>
              </a:rPr>
              <a:t> </a:t>
            </a:r>
            <a:r>
              <a:rPr lang="cs-CZ" altLang="cs-CZ" sz="1400" dirty="0">
                <a:latin typeface="Trebuchet MS" panose="020B0603020202020204" pitchFamily="34" charset="0"/>
              </a:rPr>
              <a:t>&amp;) </a:t>
            </a:r>
            <a:r>
              <a:rPr lang="cs-CZ" altLang="cs-CZ" sz="1400" b="1" dirty="0">
                <a:latin typeface="Trebuchet MS" panose="020B0603020202020204" pitchFamily="34" charset="0"/>
              </a:rPr>
              <a:t> </a:t>
            </a:r>
            <a:r>
              <a:rPr lang="cs-CZ" altLang="cs-CZ" sz="1400" dirty="0">
                <a:latin typeface="Trebuchet MS" panose="020B0603020202020204" pitchFamily="34" charset="0"/>
              </a:rPr>
              <a:t>současný výskyt obou vyhledávacích termínů, zužuje dotaz </a:t>
            </a:r>
            <a:endParaRPr lang="cs-CZ" altLang="cs-CZ" sz="1400" dirty="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dirty="0">
                <a:latin typeface="Arial" panose="020B0604020202020204" pitchFamily="34" charset="0"/>
              </a:rPr>
              <a:t>             např.: </a:t>
            </a:r>
            <a:r>
              <a:rPr lang="cs-CZ" altLang="cs-CZ" sz="1400" i="1" dirty="0" err="1">
                <a:latin typeface="Arial" panose="020B0604020202020204" pitchFamily="34" charset="0"/>
              </a:rPr>
              <a:t>education</a:t>
            </a:r>
            <a:r>
              <a:rPr lang="cs-CZ" altLang="cs-CZ" sz="1400" i="1" dirty="0">
                <a:latin typeface="Arial" panose="020B0604020202020204" pitchFamily="34" charset="0"/>
              </a:rPr>
              <a:t> AND </a:t>
            </a:r>
            <a:r>
              <a:rPr lang="cs-CZ" altLang="cs-CZ" sz="1400" i="1" dirty="0" err="1">
                <a:latin typeface="Arial" panose="020B0604020202020204" pitchFamily="34" charset="0"/>
              </a:rPr>
              <a:t>children</a:t>
            </a:r>
            <a:endParaRPr lang="cs-CZ" altLang="cs-CZ" sz="1400" dirty="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dirty="0">
                <a:solidFill>
                  <a:schemeClr val="hlink"/>
                </a:solidFill>
                <a:latin typeface="Trebuchet MS" panose="020B0603020202020204" pitchFamily="34" charset="0"/>
              </a:rPr>
              <a:t>OR</a:t>
            </a:r>
            <a:r>
              <a:rPr lang="cs-CZ" altLang="cs-CZ" sz="1400" dirty="0">
                <a:latin typeface="Trebuchet MS" panose="020B0603020202020204" pitchFamily="34" charset="0"/>
              </a:rPr>
              <a:t>    – alespoň jeden z vyhledávacích termínů, rozšiřuje dotaz</a:t>
            </a:r>
            <a:r>
              <a:rPr lang="cs-CZ" altLang="cs-CZ" sz="1400" dirty="0">
                <a:latin typeface="Arial" panose="020B0604020202020204" pitchFamily="34" charset="0"/>
              </a:rPr>
              <a:t> např.: </a:t>
            </a:r>
            <a:r>
              <a:rPr lang="cs-CZ" altLang="cs-CZ" sz="1400" i="1" dirty="0" err="1">
                <a:latin typeface="Arial" panose="020B0604020202020204" pitchFamily="34" charset="0"/>
              </a:rPr>
              <a:t>education</a:t>
            </a:r>
            <a:r>
              <a:rPr lang="cs-CZ" altLang="cs-CZ" sz="1400" i="1" dirty="0">
                <a:latin typeface="Arial" panose="020B0604020202020204" pitchFamily="34" charset="0"/>
              </a:rPr>
              <a:t> OR </a:t>
            </a:r>
            <a:r>
              <a:rPr lang="cs-CZ" altLang="cs-CZ" sz="1400" i="1" dirty="0" err="1">
                <a:latin typeface="Arial" panose="020B0604020202020204" pitchFamily="34" charset="0"/>
              </a:rPr>
              <a:t>learning</a:t>
            </a:r>
            <a:r>
              <a:rPr lang="cs-CZ" altLang="cs-CZ" sz="1400" dirty="0">
                <a:latin typeface="Trebuchet MS" panose="020B0603020202020204" pitchFamily="34" charset="0"/>
              </a:rPr>
              <a:t>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None/>
              <a:tabLst>
                <a:tab pos="355600" algn="l"/>
              </a:tabLst>
            </a:pPr>
            <a:r>
              <a:rPr lang="cs-CZ" altLang="cs-CZ" sz="1400" dirty="0">
                <a:solidFill>
                  <a:schemeClr val="hlink"/>
                </a:solidFill>
                <a:latin typeface="Trebuchet MS" panose="020B0603020202020204" pitchFamily="34" charset="0"/>
              </a:rPr>
              <a:t>NOT</a:t>
            </a:r>
            <a:r>
              <a:rPr lang="cs-CZ" altLang="cs-CZ" sz="1400" dirty="0">
                <a:latin typeface="Trebuchet MS" panose="020B0603020202020204" pitchFamily="34" charset="0"/>
              </a:rPr>
              <a:t> – vylučuje dokumenty obsahující zadaný termín</a:t>
            </a:r>
            <a:r>
              <a:rPr lang="cs-CZ" altLang="cs-CZ" sz="1400" dirty="0">
                <a:latin typeface="Arial" panose="020B0604020202020204" pitchFamily="34" charset="0"/>
              </a:rPr>
              <a:t> např.: </a:t>
            </a:r>
            <a:r>
              <a:rPr lang="cs-CZ" altLang="cs-CZ" sz="1400" i="1" dirty="0" err="1">
                <a:latin typeface="Arial" panose="020B0604020202020204" pitchFamily="34" charset="0"/>
              </a:rPr>
              <a:t>education</a:t>
            </a:r>
            <a:r>
              <a:rPr lang="cs-CZ" altLang="cs-CZ" sz="1400" i="1" dirty="0">
                <a:latin typeface="Arial" panose="020B0604020202020204" pitchFamily="34" charset="0"/>
              </a:rPr>
              <a:t> AND </a:t>
            </a:r>
            <a:r>
              <a:rPr lang="cs-CZ" altLang="cs-CZ" sz="1400" i="1" dirty="0" err="1">
                <a:latin typeface="Arial" panose="020B0604020202020204" pitchFamily="34" charset="0"/>
              </a:rPr>
              <a:t>adult</a:t>
            </a:r>
            <a:r>
              <a:rPr lang="cs-CZ" altLang="cs-CZ" sz="1400" dirty="0">
                <a:latin typeface="Arial" panose="020B0604020202020204" pitchFamily="34" charset="0"/>
              </a:rPr>
              <a:t> </a:t>
            </a:r>
            <a:r>
              <a:rPr lang="cs-CZ" altLang="cs-CZ" sz="1400" i="1" dirty="0">
                <a:latin typeface="Arial" panose="020B0604020202020204" pitchFamily="34" charset="0"/>
              </a:rPr>
              <a:t>NOT </a:t>
            </a:r>
            <a:r>
              <a:rPr lang="cs-CZ" altLang="cs-CZ" sz="1400" i="1" dirty="0" err="1">
                <a:latin typeface="Arial" panose="020B0604020202020204" pitchFamily="34" charset="0"/>
              </a:rPr>
              <a:t>children</a:t>
            </a:r>
            <a:r>
              <a:rPr lang="cs-CZ" altLang="cs-CZ" sz="1400" i="1" dirty="0">
                <a:latin typeface="Arial" panose="020B0604020202020204" pitchFamily="34" charset="0"/>
              </a:rPr>
              <a:t> </a:t>
            </a:r>
            <a:r>
              <a:rPr lang="cs-CZ" altLang="cs-CZ" sz="1400" dirty="0">
                <a:latin typeface="Arial" panose="020B0604020202020204" pitchFamily="34" charset="0"/>
              </a:rPr>
              <a:t>Složitější dotazy: </a:t>
            </a:r>
            <a:r>
              <a:rPr lang="cs-CZ" altLang="cs-CZ" sz="1400" i="1" dirty="0" err="1">
                <a:latin typeface="Arial" panose="020B0604020202020204" pitchFamily="34" charset="0"/>
              </a:rPr>
              <a:t>adult</a:t>
            </a:r>
            <a:r>
              <a:rPr lang="cs-CZ" altLang="cs-CZ" sz="1400" i="1" dirty="0">
                <a:latin typeface="Arial" panose="020B0604020202020204" pitchFamily="34" charset="0"/>
              </a:rPr>
              <a:t> AND (</a:t>
            </a:r>
            <a:r>
              <a:rPr lang="cs-CZ" altLang="cs-CZ" sz="1400" i="1" dirty="0" err="1">
                <a:latin typeface="Arial" panose="020B0604020202020204" pitchFamily="34" charset="0"/>
              </a:rPr>
              <a:t>education</a:t>
            </a:r>
            <a:r>
              <a:rPr lang="cs-CZ" altLang="cs-CZ" sz="1400" i="1" dirty="0">
                <a:latin typeface="Arial" panose="020B0604020202020204" pitchFamily="34" charset="0"/>
              </a:rPr>
              <a:t> OR </a:t>
            </a:r>
            <a:r>
              <a:rPr lang="cs-CZ" altLang="cs-CZ" sz="1400" i="1" dirty="0" err="1">
                <a:latin typeface="Arial" panose="020B0604020202020204" pitchFamily="34" charset="0"/>
              </a:rPr>
              <a:t>learning</a:t>
            </a:r>
            <a:r>
              <a:rPr lang="cs-CZ" altLang="cs-CZ" sz="1400" i="1" dirty="0">
                <a:latin typeface="Arial" panose="020B0604020202020204" pitchFamily="34" charset="0"/>
              </a:rPr>
              <a:t> OR </a:t>
            </a:r>
            <a:r>
              <a:rPr lang="cs-CZ" altLang="cs-CZ" sz="1400" i="1" dirty="0" err="1">
                <a:latin typeface="Arial" panose="020B0604020202020204" pitchFamily="34" charset="0"/>
              </a:rPr>
              <a:t>teaching</a:t>
            </a:r>
            <a:r>
              <a:rPr lang="cs-CZ" altLang="cs-CZ" sz="1400" i="1" dirty="0">
                <a:latin typeface="Arial" panose="020B0604020202020204" pitchFamily="34" charset="0"/>
              </a:rPr>
              <a:t>)</a:t>
            </a:r>
            <a:endParaRPr lang="cs-CZ" altLang="cs-CZ" sz="14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70000"/>
              </a:spcBef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1400" b="1" dirty="0" err="1">
                <a:latin typeface="Trebuchet MS" panose="020B0603020202020204" pitchFamily="34" charset="0"/>
              </a:rPr>
              <a:t>Proximitní</a:t>
            </a:r>
            <a:r>
              <a:rPr lang="cs-CZ" altLang="cs-CZ" sz="1400" b="1" dirty="0">
                <a:latin typeface="Trebuchet MS" panose="020B0603020202020204" pitchFamily="34" charset="0"/>
              </a:rPr>
              <a:t> operátory </a:t>
            </a:r>
            <a:r>
              <a:rPr lang="cs-CZ" altLang="cs-CZ" sz="1400" dirty="0">
                <a:latin typeface="Trebuchet MS" panose="020B0603020202020204" pitchFamily="34" charset="0"/>
              </a:rPr>
              <a:t>(distanční, vzdálenostní, poziční operátory)</a:t>
            </a:r>
            <a:r>
              <a:rPr lang="cs-CZ" altLang="cs-CZ" sz="1400" b="1" dirty="0">
                <a:latin typeface="Trebuchet MS" panose="020B0603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b="1" dirty="0">
                <a:latin typeface="Trebuchet MS" panose="020B0603020202020204" pitchFamily="34" charset="0"/>
              </a:rPr>
              <a:t>	- </a:t>
            </a:r>
            <a:r>
              <a:rPr lang="cs-CZ" altLang="cs-CZ" sz="1400" i="1" dirty="0">
                <a:latin typeface="Trebuchet MS" panose="020B0603020202020204" pitchFamily="34" charset="0"/>
              </a:rPr>
              <a:t>určují vzájemnou vzdálenost a pořadí vyhledávacích výrazů</a:t>
            </a:r>
            <a:endParaRPr lang="cs-CZ" altLang="cs-CZ" sz="1400" dirty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dirty="0">
                <a:solidFill>
                  <a:schemeClr val="hlink"/>
                </a:solidFill>
                <a:latin typeface="Trebuchet MS" panose="020B0603020202020204" pitchFamily="34" charset="0"/>
              </a:rPr>
              <a:t>	  NEAR</a:t>
            </a:r>
            <a:r>
              <a:rPr lang="cs-CZ" altLang="cs-CZ" sz="1400" dirty="0">
                <a:latin typeface="Trebuchet MS" panose="020B0603020202020204" pitchFamily="34" charset="0"/>
              </a:rPr>
              <a:t> – </a:t>
            </a:r>
            <a:r>
              <a:rPr lang="cs-CZ" altLang="cs-CZ" sz="1400" dirty="0" err="1">
                <a:latin typeface="Trebuchet MS" panose="020B0603020202020204" pitchFamily="34" charset="0"/>
              </a:rPr>
              <a:t>urč</a:t>
            </a:r>
            <a:r>
              <a:rPr lang="cs-CZ" altLang="cs-CZ" sz="1400" dirty="0">
                <a:latin typeface="Trebuchet MS" panose="020B0603020202020204" pitchFamily="34" charset="0"/>
              </a:rPr>
              <a:t>. vzdálenost výrazů od sebe nezávisle na pořadí (počet slov, většinou do 10)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dirty="0">
                <a:solidFill>
                  <a:schemeClr val="hlink"/>
                </a:solidFill>
                <a:latin typeface="Trebuchet MS" panose="020B0603020202020204" pitchFamily="34" charset="0"/>
              </a:rPr>
              <a:t>	  ADJ</a:t>
            </a:r>
            <a:r>
              <a:rPr lang="cs-CZ" altLang="cs-CZ" sz="1400" dirty="0">
                <a:latin typeface="Trebuchet MS" panose="020B0603020202020204" pitchFamily="34" charset="0"/>
              </a:rPr>
              <a:t> (</a:t>
            </a:r>
            <a:r>
              <a:rPr lang="cs-CZ" altLang="cs-CZ" sz="1400" dirty="0" err="1">
                <a:latin typeface="Trebuchet MS" panose="020B0603020202020204" pitchFamily="34" charset="0"/>
              </a:rPr>
              <a:t>adjacent</a:t>
            </a:r>
            <a:r>
              <a:rPr lang="cs-CZ" altLang="cs-CZ" sz="1400" dirty="0">
                <a:latin typeface="Trebuchet MS" panose="020B0603020202020204" pitchFamily="34" charset="0"/>
              </a:rPr>
              <a:t>) – sousedící výrazy, nezávisle na pořadí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tabLst>
                <a:tab pos="355600" algn="l"/>
              </a:tabLst>
            </a:pPr>
            <a:r>
              <a:rPr lang="cs-CZ" altLang="cs-CZ" sz="1400" dirty="0">
                <a:latin typeface="Trebuchet MS" panose="020B0603020202020204" pitchFamily="34" charset="0"/>
              </a:rPr>
              <a:t> 	  </a:t>
            </a:r>
            <a:r>
              <a:rPr lang="cs-CZ" altLang="cs-CZ" sz="1400" dirty="0">
                <a:solidFill>
                  <a:schemeClr val="hlink"/>
                </a:solidFill>
                <a:latin typeface="Trebuchet MS" panose="020B0603020202020204" pitchFamily="34" charset="0"/>
              </a:rPr>
              <a:t>WITH</a:t>
            </a:r>
          </a:p>
          <a:p>
            <a:pPr eaLnBrk="1" hangingPunct="1">
              <a:lnSpc>
                <a:spcPct val="85000"/>
              </a:lnSpc>
              <a:buFontTx/>
              <a:buNone/>
              <a:tabLst>
                <a:tab pos="355600" algn="l"/>
              </a:tabLst>
            </a:pPr>
            <a:r>
              <a:rPr lang="cs-CZ" altLang="cs-CZ" sz="1400" i="1" dirty="0">
                <a:latin typeface="Trebuchet MS" panose="020B0603020202020204" pitchFamily="34" charset="0"/>
              </a:rPr>
              <a:t>		Pozn. Operátory se mohou v různých databázích lišit, můžete se setkat např. s operátory </a:t>
            </a:r>
          </a:p>
          <a:p>
            <a:pPr eaLnBrk="1" hangingPunct="1">
              <a:lnSpc>
                <a:spcPct val="85000"/>
              </a:lnSpc>
              <a:buFontTx/>
              <a:buNone/>
              <a:tabLst>
                <a:tab pos="355600" algn="l"/>
              </a:tabLst>
            </a:pPr>
            <a:r>
              <a:rPr lang="cs-CZ" altLang="cs-CZ" sz="1400" i="1" dirty="0">
                <a:solidFill>
                  <a:schemeClr val="hlink"/>
                </a:solidFill>
                <a:latin typeface="Trebuchet MS" panose="020B0603020202020204" pitchFamily="34" charset="0"/>
              </a:rPr>
              <a:t>	%n </a:t>
            </a:r>
            <a:r>
              <a:rPr lang="cs-CZ" altLang="cs-CZ" sz="1400" i="1" dirty="0">
                <a:latin typeface="Trebuchet MS" panose="020B0603020202020204" pitchFamily="34" charset="0"/>
              </a:rPr>
              <a:t>(= s číslem),</a:t>
            </a:r>
            <a:r>
              <a:rPr lang="cs-CZ" altLang="cs-CZ" sz="1400" i="1" dirty="0">
                <a:solidFill>
                  <a:schemeClr val="hlink"/>
                </a:solidFill>
                <a:latin typeface="Trebuchet MS" panose="020B0603020202020204" pitchFamily="34" charset="0"/>
              </a:rPr>
              <a:t> !n</a:t>
            </a:r>
            <a:r>
              <a:rPr lang="cs-CZ" altLang="cs-CZ" sz="1400" i="1" dirty="0">
                <a:latin typeface="Trebuchet MS" panose="020B0603020202020204" pitchFamily="34" charset="0"/>
              </a:rPr>
              <a:t> (</a:t>
            </a:r>
            <a:r>
              <a:rPr lang="cs-CZ" altLang="cs-CZ" sz="1400" i="1" dirty="0" err="1">
                <a:latin typeface="Trebuchet MS" panose="020B0603020202020204" pitchFamily="34" charset="0"/>
              </a:rPr>
              <a:t>Aleph</a:t>
            </a:r>
            <a:r>
              <a:rPr lang="cs-CZ" altLang="cs-CZ" sz="1400" i="1" dirty="0">
                <a:latin typeface="Trebuchet MS" panose="020B0603020202020204" pitchFamily="34" charset="0"/>
              </a:rPr>
              <a:t>); </a:t>
            </a:r>
            <a:r>
              <a:rPr lang="cs-CZ" altLang="cs-CZ" sz="1400" i="1" dirty="0">
                <a:solidFill>
                  <a:schemeClr val="hlink"/>
                </a:solidFill>
                <a:latin typeface="Trebuchet MS" panose="020B0603020202020204" pitchFamily="34" charset="0"/>
              </a:rPr>
              <a:t>WITHIN, BEFORE, AFTER, FOLLOWED BY</a:t>
            </a:r>
            <a:r>
              <a:rPr lang="cs-CZ" altLang="cs-CZ" sz="1400" i="1" dirty="0">
                <a:latin typeface="Trebuchet MS" panose="020B0603020202020204" pitchFamily="34" charset="0"/>
              </a:rPr>
              <a:t>…; v některých databázích je u operátorů vzdálenost výrazů nastavena a nemůžete si ji volit. 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1400" b="1" dirty="0">
                <a:latin typeface="Trebuchet MS" panose="020B0603020202020204" pitchFamily="34" charset="0"/>
              </a:rPr>
              <a:t>Fráze</a:t>
            </a:r>
            <a:r>
              <a:rPr lang="cs-CZ" altLang="cs-CZ" sz="1400" dirty="0">
                <a:latin typeface="Trebuchet MS" panose="020B0603020202020204" pitchFamily="34" charset="0"/>
              </a:rPr>
              <a:t> </a:t>
            </a:r>
            <a:r>
              <a:rPr lang="en-US" altLang="cs-CZ" sz="1400" b="1" dirty="0">
                <a:solidFill>
                  <a:schemeClr val="hlink"/>
                </a:solidFill>
                <a:latin typeface="Trebuchet MS" panose="020B0603020202020204" pitchFamily="34" charset="0"/>
              </a:rPr>
              <a:t>“ ”</a:t>
            </a:r>
            <a:r>
              <a:rPr lang="cs-CZ" altLang="cs-CZ" sz="1400" dirty="0">
                <a:latin typeface="Trebuchet MS" panose="020B0603020202020204" pitchFamily="34" charset="0"/>
              </a:rPr>
              <a:t> - řetězec slov, které se v bibliografickém záznamu či textu dokumentu musí vyskytovat v přesném tvaru a pořadí vedle sebe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1400" b="1" dirty="0" err="1">
                <a:latin typeface="Trebuchet MS" panose="020B0603020202020204" pitchFamily="34" charset="0"/>
              </a:rPr>
              <a:t>Truncation</a:t>
            </a:r>
            <a:r>
              <a:rPr lang="cs-CZ" altLang="cs-CZ" sz="1400" dirty="0">
                <a:latin typeface="Trebuchet MS" panose="020B0603020202020204" pitchFamily="34" charset="0"/>
              </a:rPr>
              <a:t> </a:t>
            </a:r>
            <a:r>
              <a:rPr lang="cs-CZ" altLang="cs-CZ" sz="1400" b="1" dirty="0">
                <a:solidFill>
                  <a:schemeClr val="hlink"/>
                </a:solidFill>
                <a:latin typeface="Trebuchet MS" panose="020B0603020202020204" pitchFamily="34" charset="0"/>
              </a:rPr>
              <a:t>* </a:t>
            </a:r>
            <a:r>
              <a:rPr lang="cs-CZ" altLang="cs-CZ" sz="1400" dirty="0">
                <a:latin typeface="Trebuchet MS" panose="020B0603020202020204" pitchFamily="34" charset="0"/>
              </a:rPr>
              <a:t>– krácení na slovní kořen (</a:t>
            </a:r>
            <a:r>
              <a:rPr lang="cs-CZ" altLang="cs-CZ" sz="1400" i="1" dirty="0">
                <a:latin typeface="Trebuchet MS" panose="020B0603020202020204" pitchFamily="34" charset="0"/>
              </a:rPr>
              <a:t>psycholog*)</a:t>
            </a:r>
            <a:endParaRPr lang="cs-CZ" altLang="cs-CZ" sz="1400" dirty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Clr>
                <a:schemeClr val="tx1"/>
              </a:buClr>
              <a:tabLst>
                <a:tab pos="355600" algn="l"/>
              </a:tabLst>
            </a:pPr>
            <a:r>
              <a:rPr lang="cs-CZ" altLang="cs-CZ" sz="1400" b="1" dirty="0" err="1">
                <a:latin typeface="Trebuchet MS" panose="020B0603020202020204" pitchFamily="34" charset="0"/>
              </a:rPr>
              <a:t>Wild</a:t>
            </a:r>
            <a:r>
              <a:rPr lang="cs-CZ" altLang="cs-CZ" sz="1400" b="1" dirty="0">
                <a:latin typeface="Trebuchet MS" panose="020B0603020202020204" pitchFamily="34" charset="0"/>
              </a:rPr>
              <a:t> </a:t>
            </a:r>
            <a:r>
              <a:rPr lang="cs-CZ" altLang="cs-CZ" sz="1400" b="1" dirty="0" err="1">
                <a:latin typeface="Trebuchet MS" panose="020B0603020202020204" pitchFamily="34" charset="0"/>
              </a:rPr>
              <a:t>cards</a:t>
            </a:r>
            <a:r>
              <a:rPr lang="cs-CZ" altLang="cs-CZ" sz="1400" dirty="0">
                <a:latin typeface="Trebuchet MS" panose="020B0603020202020204" pitchFamily="34" charset="0"/>
              </a:rPr>
              <a:t> </a:t>
            </a:r>
            <a:r>
              <a:rPr lang="cs-CZ" altLang="cs-CZ" sz="1400" b="1" dirty="0">
                <a:solidFill>
                  <a:schemeClr val="hlink"/>
                </a:solidFill>
                <a:latin typeface="Trebuchet MS" panose="020B0603020202020204" pitchFamily="34" charset="0"/>
              </a:rPr>
              <a:t>? *</a:t>
            </a:r>
            <a:r>
              <a:rPr lang="cs-CZ" altLang="cs-CZ" sz="1400" b="1" dirty="0">
                <a:latin typeface="Trebuchet MS" panose="020B0603020202020204" pitchFamily="34" charset="0"/>
              </a:rPr>
              <a:t> </a:t>
            </a:r>
            <a:r>
              <a:rPr lang="cs-CZ" altLang="cs-CZ" sz="1400" dirty="0">
                <a:latin typeface="Trebuchet MS" panose="020B0603020202020204" pitchFamily="34" charset="0"/>
              </a:rPr>
              <a:t>– zástupné znaky </a:t>
            </a:r>
            <a:r>
              <a:rPr lang="cs-CZ" altLang="cs-CZ" sz="1400" i="1" dirty="0">
                <a:latin typeface="Trebuchet MS" panose="020B0603020202020204" pitchFamily="34" charset="0"/>
              </a:rPr>
              <a:t>(</a:t>
            </a:r>
            <a:r>
              <a:rPr lang="cs-CZ" altLang="cs-CZ" sz="1400" i="1" dirty="0" err="1">
                <a:latin typeface="Trebuchet MS" panose="020B0603020202020204" pitchFamily="34" charset="0"/>
              </a:rPr>
              <a:t>filo?ofie</a:t>
            </a:r>
            <a:r>
              <a:rPr lang="cs-CZ" altLang="cs-CZ" sz="1400" i="1" dirty="0">
                <a:latin typeface="Trebuchet MS" panose="020B0603020202020204" pitchFamily="34" charset="0"/>
              </a:rPr>
              <a:t>)</a:t>
            </a:r>
            <a:r>
              <a:rPr lang="cs-CZ" altLang="cs-CZ" sz="1400" b="1" dirty="0">
                <a:latin typeface="Trebuchet MS" panose="020B0603020202020204" pitchFamily="34" charset="0"/>
              </a:rPr>
              <a:t>         	</a:t>
            </a:r>
            <a:r>
              <a:rPr lang="cs-CZ" altLang="cs-CZ" sz="1600" b="1" dirty="0">
                <a:latin typeface="Trebuchet MS" panose="020B0603020202020204" pitchFamily="34" charset="0"/>
              </a:rPr>
              <a:t>	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355600" algn="l"/>
              </a:tabLst>
            </a:pPr>
            <a:endParaRPr lang="cs-CZ" altLang="cs-CZ" sz="800" b="1" dirty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</a:pPr>
            <a:endParaRPr lang="cs-CZ" altLang="cs-CZ" sz="800" dirty="0"/>
          </a:p>
        </p:txBody>
      </p:sp>
      <p:pic>
        <p:nvPicPr>
          <p:cNvPr id="1026" name="Picture 2" descr="Soubor:Operatory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43" b="1496"/>
          <a:stretch/>
        </p:blipFill>
        <p:spPr bwMode="auto">
          <a:xfrm>
            <a:off x="7769958" y="5109173"/>
            <a:ext cx="1280380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372200" y="6660544"/>
            <a:ext cx="28803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>
                <a:latin typeface="Trebuchet MS" panose="020B0603020202020204" pitchFamily="34" charset="0"/>
                <a:hlinkClick r:id="rId4"/>
              </a:rPr>
              <a:t>http://wiki.knihovna.cz/index.php/Soubor:Operatory.jpg</a:t>
            </a:r>
            <a:r>
              <a:rPr lang="cs-CZ" sz="800" dirty="0">
                <a:latin typeface="Trebuchet MS" panose="020B0603020202020204" pitchFamily="34" charset="0"/>
              </a:rPr>
              <a:t>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9219" y="764704"/>
            <a:ext cx="2328874" cy="1505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74307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cs-CZ" altLang="cs-CZ" b="1" dirty="0">
                <a:latin typeface="Trebuchet MS" panose="020B0603020202020204" pitchFamily="34" charset="0"/>
              </a:rPr>
              <a:t>Volně dostupné zdroje na internetu</a:t>
            </a:r>
          </a:p>
          <a:p>
            <a:pPr algn="ctr">
              <a:buFontTx/>
              <a:buNone/>
            </a:pPr>
            <a:r>
              <a:rPr lang="cs-CZ" altLang="cs-CZ" b="1" dirty="0">
                <a:latin typeface="Trebuchet MS" panose="020B0603020202020204" pitchFamily="34" charset="0"/>
              </a:rPr>
              <a:t> „vs.“ </a:t>
            </a:r>
          </a:p>
          <a:p>
            <a:pPr algn="ctr">
              <a:buFontTx/>
              <a:buNone/>
            </a:pPr>
            <a:r>
              <a:rPr lang="cs-CZ" altLang="cs-CZ" b="1" dirty="0">
                <a:latin typeface="Trebuchet MS" panose="020B0603020202020204" pitchFamily="34" charset="0"/>
              </a:rPr>
              <a:t>licencované informační zdroje</a:t>
            </a:r>
          </a:p>
        </p:txBody>
      </p:sp>
    </p:spTree>
    <p:extLst>
      <p:ext uri="{BB962C8B-B14F-4D97-AF65-F5344CB8AC3E}">
        <p14:creationId xmlns:p14="http://schemas.microsoft.com/office/powerpoint/2010/main" val="807078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cs-CZ" altLang="cs-CZ" sz="2000" b="1">
                <a:latin typeface="Trebuchet MS" panose="020B0603020202020204" pitchFamily="34" charset="0"/>
              </a:rPr>
              <a:t>Odborné (profesionální) informační zdroje:</a:t>
            </a:r>
            <a:r>
              <a:rPr lang="cs-CZ" altLang="cs-CZ" sz="1600" b="1">
                <a:latin typeface="Trebuchet MS" panose="020B0603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cs-CZ" altLang="cs-CZ" sz="160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1600">
                <a:latin typeface="Trebuchet MS" panose="020B0603020202020204" pitchFamily="34" charset="0"/>
              </a:rPr>
              <a:t>jistota </a:t>
            </a:r>
            <a:r>
              <a:rPr lang="cs-CZ" altLang="cs-CZ" sz="1600">
                <a:solidFill>
                  <a:srgbClr val="FF0000"/>
                </a:solidFill>
                <a:latin typeface="Trebuchet MS" panose="020B0603020202020204" pitchFamily="34" charset="0"/>
              </a:rPr>
              <a:t>kvality informací </a:t>
            </a:r>
            <a:r>
              <a:rPr lang="cs-CZ" altLang="cs-CZ" sz="1600">
                <a:latin typeface="Trebuchet MS" panose="020B0603020202020204" pitchFamily="34" charset="0"/>
              </a:rPr>
              <a:t>(odborné recenzované zdroje, významní nakladatelé),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cs-CZ" altLang="cs-CZ" sz="160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1600">
                <a:solidFill>
                  <a:srgbClr val="FF0000"/>
                </a:solidFill>
                <a:latin typeface="Trebuchet MS" panose="020B0603020202020204" pitchFamily="34" charset="0"/>
              </a:rPr>
              <a:t>přidaná hodnota </a:t>
            </a:r>
            <a:r>
              <a:rPr lang="cs-CZ" altLang="cs-CZ" sz="1600">
                <a:latin typeface="Trebuchet MS" panose="020B0603020202020204" pitchFamily="34" charset="0"/>
              </a:rPr>
              <a:t>od informačních specialistů (anotace, klíčová slova</a:t>
            </a:r>
            <a:r>
              <a:rPr lang="cs-CZ" altLang="cs-CZ" sz="1600">
                <a:latin typeface="Arial" panose="020B0604020202020204" pitchFamily="34" charset="0"/>
              </a:rPr>
              <a:t>…</a:t>
            </a:r>
            <a:r>
              <a:rPr lang="cs-CZ" altLang="cs-CZ" sz="1600">
                <a:latin typeface="Trebuchet MS" panose="020B0603020202020204" pitchFamily="34" charset="0"/>
              </a:rPr>
              <a:t>),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cs-CZ" altLang="cs-CZ" sz="160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1600">
                <a:solidFill>
                  <a:srgbClr val="FF0000"/>
                </a:solidFill>
                <a:latin typeface="Trebuchet MS" panose="020B0603020202020204" pitchFamily="34" charset="0"/>
              </a:rPr>
              <a:t>lepší vyhledávací možnosti </a:t>
            </a:r>
            <a:r>
              <a:rPr lang="cs-CZ" altLang="cs-CZ" sz="1600">
                <a:latin typeface="Trebuchet MS" panose="020B0603020202020204" pitchFamily="34" charset="0"/>
                <a:sym typeface="Wingdings 3" panose="05040102010807070707" pitchFamily="18" charset="2"/>
              </a:rPr>
              <a:t> přesnější výsledky vyhledávání,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cs-CZ" altLang="cs-CZ" sz="1600">
              <a:latin typeface="Trebuchet MS" panose="020B0603020202020204" pitchFamily="34" charset="0"/>
              <a:sym typeface="Wingdings 3" panose="05040102010807070707" pitchFamily="18" charset="2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cs-CZ" altLang="cs-CZ" sz="1600">
                <a:latin typeface="Trebuchet MS" panose="020B0603020202020204" pitchFamily="34" charset="0"/>
                <a:sym typeface="Wingdings 3" panose="05040102010807070707" pitchFamily="18" charset="2"/>
              </a:rPr>
              <a:t>snaha producentů databází o </a:t>
            </a:r>
            <a:r>
              <a:rPr lang="cs-CZ" altLang="cs-CZ" sz="1600">
                <a:solidFill>
                  <a:srgbClr val="FF0000"/>
                </a:solidFill>
                <a:latin typeface="Trebuchet MS" panose="020B0603020202020204" pitchFamily="34" charset="0"/>
                <a:sym typeface="Wingdings 3" panose="05040102010807070707" pitchFamily="18" charset="2"/>
              </a:rPr>
              <a:t>přívětivé uživatelské rozhraní </a:t>
            </a:r>
            <a:r>
              <a:rPr lang="cs-CZ" altLang="cs-CZ" sz="1600">
                <a:latin typeface="Trebuchet MS" panose="020B0603020202020204" pitchFamily="34" charset="0"/>
                <a:sym typeface="Wingdings 3" panose="05040102010807070707" pitchFamily="18" charset="2"/>
              </a:rPr>
              <a:t>(GUI), intuitivní vyhledávání, </a:t>
            </a:r>
            <a:r>
              <a:rPr lang="cs-CZ" altLang="cs-CZ" sz="1600">
                <a:solidFill>
                  <a:srgbClr val="FF0000"/>
                </a:solidFill>
                <a:latin typeface="Trebuchet MS" panose="020B0603020202020204" pitchFamily="34" charset="0"/>
                <a:sym typeface="Wingdings 3" panose="05040102010807070707" pitchFamily="18" charset="2"/>
              </a:rPr>
              <a:t>personalizované funkce </a:t>
            </a:r>
            <a:r>
              <a:rPr lang="cs-CZ" altLang="cs-CZ" sz="1600">
                <a:latin typeface="Trebuchet MS" panose="020B0603020202020204" pitchFamily="34" charset="0"/>
                <a:sym typeface="Wingdings 3" panose="05040102010807070707" pitchFamily="18" charset="2"/>
              </a:rPr>
              <a:t>pro pohodlnější práci se zdroji </a:t>
            </a:r>
            <a:r>
              <a:rPr lang="cs-CZ" altLang="cs-CZ" sz="1600" i="1">
                <a:latin typeface="Trebuchet MS" panose="020B0603020202020204" pitchFamily="34" charset="0"/>
                <a:sym typeface="Wingdings 3" panose="05040102010807070707" pitchFamily="18" charset="2"/>
              </a:rPr>
              <a:t>(osobní konta, překlady, alerty (avíza), tagování, sdílení, generování citací atd.),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cs-CZ" altLang="cs-CZ" sz="1600" i="1">
              <a:latin typeface="Trebuchet MS" panose="020B0603020202020204" pitchFamily="34" charset="0"/>
              <a:sym typeface="Wingdings 3" panose="05040102010807070707" pitchFamily="18" charset="2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1600">
                <a:latin typeface="Trebuchet MS" panose="020B0603020202020204" pitchFamily="34" charset="0"/>
                <a:sym typeface="Wingdings 3" panose="05040102010807070707" pitchFamily="18" charset="2"/>
              </a:rPr>
              <a:t>možnost využít EIZ v rámci instituce (MU), jinak drahý přístup,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cs-CZ" altLang="cs-CZ" sz="1600">
              <a:latin typeface="Trebuchet MS" panose="020B0603020202020204" pitchFamily="34" charset="0"/>
              <a:sym typeface="Wingdings 3" panose="05040102010807070707" pitchFamily="18" charset="2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1600">
                <a:solidFill>
                  <a:srgbClr val="FF0000"/>
                </a:solidFill>
                <a:latin typeface="Trebuchet MS" panose="020B0603020202020204" pitchFamily="34" charset="0"/>
                <a:sym typeface="Wingdings 3" panose="05040102010807070707" pitchFamily="18" charset="2"/>
              </a:rPr>
              <a:t>nadstavbové funkce </a:t>
            </a:r>
            <a:r>
              <a:rPr lang="cs-CZ" altLang="cs-CZ" sz="1600">
                <a:latin typeface="Trebuchet MS" panose="020B0603020202020204" pitchFamily="34" charset="0"/>
                <a:sym typeface="Wingdings 3" panose="05040102010807070707" pitchFamily="18" charset="2"/>
              </a:rPr>
              <a:t>k EIZ – souběžné vyhledávání ve více zdrojích, nalezení plného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cs-CZ" altLang="cs-CZ" sz="1600">
                <a:latin typeface="Trebuchet MS" panose="020B0603020202020204" pitchFamily="34" charset="0"/>
                <a:sym typeface="Wingdings 3" panose="05040102010807070707" pitchFamily="18" charset="2"/>
              </a:rPr>
              <a:t>      textu v jiné databázi,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cs-CZ" altLang="cs-CZ" sz="1600">
              <a:latin typeface="Trebuchet MS" panose="020B0603020202020204" pitchFamily="34" charset="0"/>
              <a:sym typeface="Wingdings 3" panose="05040102010807070707" pitchFamily="18" charset="2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1600">
                <a:latin typeface="Trebuchet MS" panose="020B0603020202020204" pitchFamily="34" charset="0"/>
                <a:sym typeface="Wingdings 3" panose="05040102010807070707" pitchFamily="18" charset="2"/>
              </a:rPr>
              <a:t>možnost využít pomoci referenčních knihovníků (informační vzdělávání, </a:t>
            </a:r>
            <a:endParaRPr lang="cs-CZ" altLang="cs-CZ" sz="1600">
              <a:latin typeface="Arial" panose="020B0604020202020204" pitchFamily="34" charset="0"/>
              <a:sym typeface="Wingdings 3" panose="05040102010807070707" pitchFamily="18" charset="2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cs-CZ" altLang="cs-CZ" sz="1600">
                <a:latin typeface="Arial" panose="020B0604020202020204" pitchFamily="34" charset="0"/>
                <a:sym typeface="Wingdings 3" panose="05040102010807070707" pitchFamily="18" charset="2"/>
              </a:rPr>
              <a:t>      </a:t>
            </a:r>
            <a:r>
              <a:rPr lang="cs-CZ" altLang="cs-CZ" sz="1600">
                <a:latin typeface="Trebuchet MS" panose="020B0603020202020204" pitchFamily="34" charset="0"/>
                <a:sym typeface="Wingdings 3" panose="05040102010807070707" pitchFamily="18" charset="2"/>
              </a:rPr>
              <a:t>individuální konzultace).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cs-CZ" altLang="cs-CZ" sz="1000">
                <a:sym typeface="Wingdings" panose="05000000000000000000" pitchFamily="2" charset="2"/>
              </a:rPr>
              <a:t>       </a:t>
            </a:r>
            <a:endParaRPr lang="cs-CZ" altLang="cs-CZ" sz="1200" i="1"/>
          </a:p>
        </p:txBody>
      </p:sp>
    </p:spTree>
    <p:extLst>
      <p:ext uri="{BB962C8B-B14F-4D97-AF65-F5344CB8AC3E}">
        <p14:creationId xmlns:p14="http://schemas.microsoft.com/office/powerpoint/2010/main" val="1470719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159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Volně dostupné zdroje na internetu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cs-CZ" altLang="cs-CZ" sz="2000" b="1" dirty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2000" dirty="0">
                <a:latin typeface="Trebuchet MS" panose="020B0603020202020204" pitchFamily="34" charset="0"/>
              </a:rPr>
              <a:t>Mnoho kvalitních, ale i mnoho „nedůvěryhodných“  informací </a:t>
            </a:r>
            <a:r>
              <a:rPr lang="cs-CZ" altLang="cs-CZ" sz="2000" dirty="0">
                <a:latin typeface="Trebuchet MS" panose="020B0603020202020204" pitchFamily="34" charset="0"/>
                <a:sym typeface="Wingdings 3" panose="05040102010807070707" pitchFamily="18" charset="2"/>
              </a:rPr>
              <a:t> </a:t>
            </a:r>
            <a:r>
              <a:rPr lang="cs-CZ" altLang="cs-CZ" sz="2000" dirty="0">
                <a:latin typeface="Trebuchet MS" panose="020B0603020202020204" pitchFamily="34" charset="0"/>
              </a:rPr>
              <a:t>potřeba ověřovat, posuzovat, hodnotit </a:t>
            </a:r>
            <a:r>
              <a:rPr lang="cs-CZ" altLang="cs-CZ" sz="2000" i="1" dirty="0">
                <a:latin typeface="Trebuchet MS" panose="020B0603020202020204" pitchFamily="34" charset="0"/>
              </a:rPr>
              <a:t>(kdo text publikoval, kdy, kde, jazyk, reference, citovaná literatura, aktualizace apod.).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Možno využít např.: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tx1"/>
              </a:buClr>
            </a:pPr>
            <a:r>
              <a:rPr lang="cs-CZ" altLang="cs-CZ" sz="2000" dirty="0">
                <a:latin typeface="Trebuchet MS" panose="020B0603020202020204" pitchFamily="34" charset="0"/>
                <a:hlinkClick r:id="rId3"/>
              </a:rPr>
              <a:t>Google </a:t>
            </a:r>
            <a:r>
              <a:rPr lang="cs-CZ" altLang="cs-CZ" sz="2000" dirty="0" err="1">
                <a:latin typeface="Trebuchet MS" panose="020B0603020202020204" pitchFamily="34" charset="0"/>
                <a:hlinkClick r:id="rId3"/>
              </a:rPr>
              <a:t>Scholar</a:t>
            </a:r>
            <a:r>
              <a:rPr lang="cs-CZ" altLang="cs-CZ" sz="2000" dirty="0">
                <a:latin typeface="Trebuchet MS" panose="020B0603020202020204" pitchFamily="34" charset="0"/>
                <a:hlinkClick r:id="rId3"/>
              </a:rPr>
              <a:t> </a:t>
            </a:r>
            <a:r>
              <a:rPr lang="cs-CZ" altLang="cs-CZ" sz="2000" dirty="0">
                <a:latin typeface="Trebuchet MS" panose="020B0603020202020204" pitchFamily="34" charset="0"/>
              </a:rPr>
              <a:t>– prohledávání vědeckých informací (vědecké články, technické zprávy…),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tx1"/>
              </a:buClr>
              <a:buFontTx/>
              <a:buNone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tx1"/>
              </a:buClr>
            </a:pPr>
            <a:r>
              <a:rPr lang="cs-CZ" altLang="cs-CZ" sz="2000" b="1" dirty="0">
                <a:latin typeface="Trebuchet MS" panose="020B0603020202020204" pitchFamily="34" charset="0"/>
              </a:rPr>
              <a:t>Digitální knihovny</a:t>
            </a:r>
            <a:r>
              <a:rPr lang="cs-CZ" altLang="cs-CZ" sz="2000" dirty="0">
                <a:latin typeface="Trebuchet MS" panose="020B0603020202020204" pitchFamily="34" charset="0"/>
              </a:rPr>
              <a:t> a </a:t>
            </a:r>
            <a:r>
              <a:rPr lang="cs-CZ" altLang="cs-CZ" sz="2000" b="1" dirty="0">
                <a:latin typeface="Trebuchet MS" panose="020B0603020202020204" pitchFamily="34" charset="0"/>
              </a:rPr>
              <a:t>otevřené archivy - </a:t>
            </a:r>
            <a:r>
              <a:rPr lang="cs-CZ" altLang="cs-CZ" sz="2000" dirty="0">
                <a:latin typeface="Trebuchet MS" panose="020B0603020202020204" pitchFamily="34" charset="0"/>
              </a:rPr>
              <a:t>většinou vytvářené univerzitami, národními knihovnami; plné texty diplomových a disertačních prací, publikační činnost vyučujících… </a:t>
            </a:r>
            <a:br>
              <a:rPr lang="cs-CZ" altLang="cs-CZ" sz="2000" dirty="0">
                <a:latin typeface="Trebuchet MS" panose="020B0603020202020204" pitchFamily="34" charset="0"/>
              </a:rPr>
            </a:br>
            <a:r>
              <a:rPr lang="cs-CZ" altLang="cs-CZ" sz="2000" dirty="0">
                <a:latin typeface="Trebuchet MS" panose="020B0603020202020204" pitchFamily="34" charset="0"/>
              </a:rPr>
              <a:t>(např. </a:t>
            </a:r>
            <a:r>
              <a:rPr lang="cs-CZ" altLang="cs-CZ" sz="2000" dirty="0">
                <a:latin typeface="Trebuchet MS" panose="020B0603020202020204" pitchFamily="34" charset="0"/>
                <a:hlinkClick r:id="rId4"/>
              </a:rPr>
              <a:t>https://www.openaire.eu/</a:t>
            </a:r>
            <a:r>
              <a:rPr lang="cs-CZ" altLang="cs-CZ" sz="2000" dirty="0">
                <a:latin typeface="Trebuchet MS" panose="020B0603020202020204" pitchFamily="34" charset="0"/>
              </a:rPr>
              <a:t>),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tx1"/>
              </a:buClr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tx1"/>
              </a:buClr>
            </a:pPr>
            <a:r>
              <a:rPr lang="cs-CZ" altLang="cs-CZ" sz="2000" b="1" dirty="0">
                <a:latin typeface="Trebuchet MS" panose="020B0603020202020204" pitchFamily="34" charset="0"/>
              </a:rPr>
              <a:t>Odborné časopisy s otevřeným přístupem </a:t>
            </a:r>
            <a:r>
              <a:rPr lang="cs-CZ" altLang="cs-CZ" sz="2000" dirty="0">
                <a:latin typeface="Trebuchet MS" panose="020B0603020202020204" pitchFamily="34" charset="0"/>
              </a:rPr>
              <a:t>(</a:t>
            </a:r>
            <a:r>
              <a:rPr lang="cs-CZ" altLang="cs-CZ" sz="2000" dirty="0">
                <a:latin typeface="Trebuchet MS" panose="020B0603020202020204" pitchFamily="34" charset="0"/>
                <a:hlinkClick r:id="rId5"/>
              </a:rPr>
              <a:t>https://doaj.org/</a:t>
            </a:r>
            <a:r>
              <a:rPr lang="cs-CZ" altLang="cs-CZ" sz="2000" dirty="0">
                <a:latin typeface="Trebuchet MS" panose="020B0603020202020204" pitchFamily="34" charset="0"/>
              </a:rPr>
              <a:t>),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tx1"/>
              </a:buClr>
            </a:pPr>
            <a:r>
              <a:rPr lang="cs-CZ" altLang="cs-CZ" sz="2000" b="1" dirty="0">
                <a:latin typeface="Trebuchet MS" panose="020B0603020202020204" pitchFamily="34" charset="0"/>
              </a:rPr>
              <a:t>Oborové portály</a:t>
            </a:r>
            <a:r>
              <a:rPr lang="cs-CZ" altLang="cs-CZ" sz="2000" dirty="0">
                <a:latin typeface="Trebuchet MS" panose="020B0603020202020204" pitchFamily="34" charset="0"/>
              </a:rPr>
              <a:t> aj.</a:t>
            </a:r>
          </a:p>
        </p:txBody>
      </p:sp>
    </p:spTree>
    <p:extLst>
      <p:ext uri="{BB962C8B-B14F-4D97-AF65-F5344CB8AC3E}">
        <p14:creationId xmlns:p14="http://schemas.microsoft.com/office/powerpoint/2010/main" val="3811042776"/>
      </p:ext>
    </p:extLst>
  </p:cSld>
  <p:clrMapOvr>
    <a:masterClrMapping/>
  </p:clrMapOvr>
</p:sld>
</file>

<file path=ppt/theme/theme1.xml><?xml version="1.0" encoding="utf-8"?>
<a:theme xmlns:a="http://schemas.openxmlformats.org/drawingml/2006/main" name="předloha">
  <a:themeElements>
    <a:clrScheme name="předloha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CC3300"/>
      </a:hlink>
      <a:folHlink>
        <a:srgbClr val="777777"/>
      </a:folHlink>
    </a:clrScheme>
    <a:fontScheme name="předloha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Boo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Book" pitchFamily="34" charset="0"/>
          </a:defRPr>
        </a:defPPr>
      </a:lstStyle>
    </a:lnDef>
  </a:objectDefaults>
  <a:extraClrSchemeLst>
    <a:extraClrScheme>
      <a:clrScheme name="předloh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edloha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CC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edloha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CC3300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23453</TotalTime>
  <Words>2478</Words>
  <Application>Microsoft Macintosh PowerPoint</Application>
  <PresentationFormat>Předvádění na obrazovce (4:3)</PresentationFormat>
  <Paragraphs>321</Paragraphs>
  <Slides>32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Franklin Gothic Book</vt:lpstr>
      <vt:lpstr>Times New Roman</vt:lpstr>
      <vt:lpstr>Trebuchet MS</vt:lpstr>
      <vt:lpstr>Wingdings</vt:lpstr>
      <vt:lpstr>předloha</vt:lpstr>
      <vt:lpstr>Elektronické informační zdroje  pro studenty KISK</vt:lpstr>
      <vt:lpstr>Co nás čeká</vt:lpstr>
      <vt:lpstr>Na začátek trochu teorie…</vt:lpstr>
      <vt:lpstr>Druhy EIZ </vt:lpstr>
      <vt:lpstr>Obecné zásady při vyhledávání v EIZ</vt:lpstr>
      <vt:lpstr>Operátory a zástupné znaky pro tvorbu rešeršního dotazu</vt:lpstr>
      <vt:lpstr>Prezentace aplikace PowerPoint</vt:lpstr>
      <vt:lpstr>Prezentace aplikace PowerPoint</vt:lpstr>
      <vt:lpstr>Prezentace aplikace PowerPoint</vt:lpstr>
      <vt:lpstr>Prezentace aplikace PowerPoint</vt:lpstr>
      <vt:lpstr>Elektronické informační zdroje MU</vt:lpstr>
      <vt:lpstr>Služby portálu EIZ MU</vt:lpstr>
      <vt:lpstr>EBSCO Discovery Service</vt:lpstr>
      <vt:lpstr>Full Text Finder- hledání plných textů</vt:lpstr>
      <vt:lpstr>Multioborové databáze MU</vt:lpstr>
      <vt:lpstr>Databáze MU pro informační studia  a knihovnictví </vt:lpstr>
      <vt:lpstr>E-knihy pro MU </vt:lpstr>
      <vt:lpstr>Prezentace aplikace PowerPoint</vt:lpstr>
      <vt:lpstr>Prezentace aplikace PowerPoint</vt:lpstr>
      <vt:lpstr>Prezentace aplikace PowerPoint</vt:lpstr>
      <vt:lpstr>Elektronické katalogy knihoven</vt:lpstr>
      <vt:lpstr>Oborové brány, portály, rozcestníky</vt:lpstr>
      <vt:lpstr>Digitální knihovny a repozitáře </vt:lpstr>
      <vt:lpstr>Prezentace aplikace PowerPoint</vt:lpstr>
      <vt:lpstr>Citační etika, citování</vt:lpstr>
      <vt:lpstr>Proč citovat…</vt:lpstr>
      <vt:lpstr>Citační styly</vt:lpstr>
      <vt:lpstr>Citační manažery</vt:lpstr>
      <vt:lpstr>Příklad citace tištěné knihy</vt:lpstr>
      <vt:lpstr>Příklad citace článku v elektronickém časopisu</vt:lpstr>
      <vt:lpstr>Metody citování (způsoby odkazování v textu)</vt:lpstr>
      <vt:lpstr>Prezentace aplikace PowerPoint</vt:lpstr>
    </vt:vector>
  </TitlesOfParts>
  <Company>ÚK FF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Elektronické informační zdroje</dc:title>
  <dc:creator>Lucie Janoušková</dc:creator>
  <cp:lastModifiedBy>Šárka Gmiterková</cp:lastModifiedBy>
  <cp:revision>739</cp:revision>
  <dcterms:created xsi:type="dcterms:W3CDTF">2004-11-18T14:39:30Z</dcterms:created>
  <dcterms:modified xsi:type="dcterms:W3CDTF">2022-10-14T14:31:02Z</dcterms:modified>
</cp:coreProperties>
</file>