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1" r:id="rId6"/>
    <p:sldId id="260"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87" r:id="rId20"/>
    <p:sldId id="288" r:id="rId21"/>
    <p:sldId id="276" r:id="rId22"/>
    <p:sldId id="281" r:id="rId23"/>
    <p:sldId id="282" r:id="rId24"/>
    <p:sldId id="277" r:id="rId25"/>
    <p:sldId id="278" r:id="rId26"/>
    <p:sldId id="283" r:id="rId27"/>
    <p:sldId id="284" r:id="rId28"/>
    <p:sldId id="285" r:id="rId29"/>
    <p:sldId id="279" r:id="rId30"/>
    <p:sldId id="286" r:id="rId31"/>
    <p:sldId id="280"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595"/>
  </p:normalViewPr>
  <p:slideViewPr>
    <p:cSldViewPr snapToGrid="0" snapToObjects="1">
      <p:cViewPr varScale="1">
        <p:scale>
          <a:sx n="115" d="100"/>
          <a:sy n="115" d="100"/>
        </p:scale>
        <p:origin x="47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4T12:53:16.557"/>
    </inkml:context>
    <inkml:brush xml:id="br0">
      <inkml:brushProperty name="width" value="0.1" units="cm"/>
      <inkml:brushProperty name="height" value="0.1" units="cm"/>
      <inkml:brushProperty name="color" value="#E71224"/>
    </inkml:brush>
  </inkml:definitions>
  <inkml:trace contextRef="#ctx0" brushRef="#br0">0 0 24575,'11'0'0,"-1"0"0,0 0 0,0 0 0,6 0 0,-4 0 0,9 0 0,-4 0 0,6 0 0,-6 0 0,11 0 0,-15 0 0,15 0 0,-11 0 0,5 0 0,1 0 0,0 0 0,-6 0 0,4 0 0,-4 0 0,0 0 0,4 0 0,-3 0 0,4 0 0,1 0 0,0 0 0,-6 0 0,4 0 0,-4 0 0,6 0 0,-1 0 0,1 0 0,0 0 0,-1 0 0,1 0 0,-1 0 0,1 0 0,0 0 0,-1 0 0,1 0 0,0 0 0,-1 0 0,7 0 0,-4 0 0,4 0 0,-7 0 0,1 0 0,0 0 0,-1 0 0,1 0 0,0 0 0,-1 0 0,1 0 0,-1 0 0,1 0 0,-6 0 0,4 0 0,1 0 0,2 0 0,3 0 0,-10 0 0,4 0 0,-9 0 0,4 0 0,0 0 0,-5 0 0,5 0 0,0 0 0,-5 0 0,5 0 0,-6 0 0,0 0 0,1 0 0,-1 0 0,6 0 0,-5 0 0,5 0 0,-6 0 0,1 0 0,-1 0 0,0 0 0,5 5 0,-4-4 0,4 3 0,-5-4 0,0 0 0,1 0 0,-1 0 0,0 0 0,0 0 0,-4 0 0,-1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4T12:53:22.762"/>
    </inkml:context>
    <inkml:brush xml:id="br0">
      <inkml:brushProperty name="width" value="0.1" units="cm"/>
      <inkml:brushProperty name="height" value="0.1" units="cm"/>
      <inkml:brushProperty name="color" value="#E71224"/>
    </inkml:brush>
  </inkml:definitions>
  <inkml:trace contextRef="#ctx0" brushRef="#br0">1 1 24575,'0'10'0,"0"0"0,0 1 0,0-1 0,0 0 0,0 0 0,0 1 0,0-1 0,0 0 0,0 0 0,0 0 0,0 1 0,0-1 0,0 0 0,0 0 0,0 1 0,0-1 0,0 0 0,0 0 0,0 1 0,0-1 0,0 0 0,0 0 0,0 1 0,0-1 0,0 0 0,0 0 0,5 6 0,-4-4 0,4 3 0,-5-4 0,0-1 0,0 6 0,5-5 0,-4 5 0,3-6 0,-4 0 0,5 6 0,-3-4 0,3 3 0,-5-4 0,0-1 0,4 0 0,-3 0 0,4 1 0,-5-1 0,0 5 0,0-4 0,4 4 0,-3-5 0,4 0 0,-5 0 0,0 1 0,0-1 0,0 0 0,0 0 0,0 1 0,0-1 0,0 0 0,0 0 0,0 1 0,5-1 0,-4 0 0,3 0 0,-4 0 0,0 1 0,0-1 0,0 0 0,0 0 0,0 1 0,0-1 0,0 0 0,0 0 0,0-9 0,0 3 0,0-9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4T12:53:25.542"/>
    </inkml:context>
    <inkml:brush xml:id="br0">
      <inkml:brushProperty name="width" value="0.1" units="cm"/>
      <inkml:brushProperty name="height" value="0.1" units="cm"/>
      <inkml:brushProperty name="color" value="#E71224"/>
    </inkml:brush>
  </inkml:definitions>
  <inkml:trace contextRef="#ctx0" brushRef="#br0">1 1 24575,'0'17'0,"0"4"0,0-9 0,0 9 0,0-9 0,0 9 0,0-9 0,0 9 0,0-4 0,0 0 0,0 4 0,0-3 0,0-1 0,0 4 0,0-4 0,0 0 0,0 4 0,0-9 0,0 9 0,0-9 0,0 9 0,0-9 0,0 4 0,0-1 0,0-3 0,0 4 0,0-6 0,0 0 0,0 0 0,5 6 0,-4-4 0,4 3 0,-5 1 0,0-4 0,0 4 0,0-6 0,0 0 0,0 6 0,0-5 0,0 5 0,0-6 0,0 1 0,0-1 0,0 0 0,0 0 0,0 0 0,0 1 0,0-1 0,0 5 0,0-4 0,0 4 0,0-5 0,5-4 0,-4-2 0,3-4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4T12:53:28.687"/>
    </inkml:context>
    <inkml:brush xml:id="br0">
      <inkml:brushProperty name="width" value="0.1" units="cm"/>
      <inkml:brushProperty name="height" value="0.1" units="cm"/>
      <inkml:brushProperty name="color" value="#E71224"/>
    </inkml:brush>
  </inkml:definitions>
  <inkml:trace contextRef="#ctx0" brushRef="#br0">1601 0 24575,'-10'0'0,"-1"0"0,-5 0 0,5 0 0,-11 0 0,11 0 0,-11 0 0,10 0 0,-9 0 0,9 0 0,-4 0 0,0 0 0,5 0 0,-5 0 0,5 5 0,-5-4 0,5 8 0,-5-8 0,5 4 0,1-5 0,-6 0 0,4 0 0,-4 4 0,6-3 0,0 4 0,-6-5 0,4 0 0,-4 0 0,6 0 0,-1 4 0,1-2 0,0 2 0,-1-4 0,1 0 0,-1 0 0,1 0 0,0 0 0,-1 0 0,1 5 0,-1-4 0,1 3 0,-6-4 0,4 0 0,-4 0 0,6 0 0,0 0 0,-1 0 0,1 0 0,0 0 0,-1 0 0,1 0 0,-1 0 0,1 0 0,0 0 0,-1 0 0,1 0 0,-1 0 0,1 0 0,0 0 0,-1 0 0,-5 0 0,5 0 0,-5 0 0,5 0 0,1 0 0,0 0 0,-1 0 0,-5 0 0,5 0 0,-5 0 0,5 0 0,1 0 0,-1 0 0,1 0 0,0 0 0,-1 0 0,1 0 0,0 0 0,-1 0 0,-5 0 0,4-4 0,-3 3 0,4-4 0,1 5 0,-1 0 0,1 0 0,0 0 0,-1 0 0,1 0 0,-6 0 0,4 0 0,-8 0 0,8 0 0,-3 0 0,-1 0 0,4 0 0,-3 0 0,-1 0 0,4 0 0,-10 0 0,11 0 0,-5 0 0,5 0 0,-4 0 0,3 0 0,-4 0 0,0 0 0,-1-5 0,-1 4 0,3-4 0,-1 5 0,4 0 0,-4 0 0,0 0 0,4 0 0,-4 0 0,6 0 0,0-5 0,-1 4 0,1-4 0,-1 5 0,1 0 0,0 0 0,-1 0 0,1 0 0,0 0 0,-1 0 0,5 0 0,2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cs-CZ"/>
              <a:t>Kliknutím lze upravit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cs-CZ"/>
              <a:t>Kliknutím lze upravit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3/17/23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3/17/23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cs-CZ"/>
              <a:t>Kliknutím lze upravit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3/17/23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3/17/23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3/17/23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cs-CZ"/>
              <a:t>Kliknutím lze upravit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3/17/23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3/17/23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3/17/23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3/17/23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cs-CZ"/>
              <a:t>Kliknutím lze upravit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3/17/23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3/17/23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3/17/23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customXml" Target="../ink/ink2.xm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customXml" Target="../ink/ink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idu.cz/cs" TargetMode="External"/><Relationship Id="rId2" Type="http://schemas.openxmlformats.org/officeDocument/2006/relationships/hyperlink" Target="https://nfa.cz/cz/knihovna/on-line-katalog/" TargetMode="External"/><Relationship Id="rId1" Type="http://schemas.openxmlformats.org/officeDocument/2006/relationships/slideLayout" Target="../slideLayouts/slideLayout2.xml"/><Relationship Id="rId4" Type="http://schemas.openxmlformats.org/officeDocument/2006/relationships/hyperlink" Target="http://kramerius.nkp.cz/kramerius/Welcome.do"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317EBE3-FF86-4DA1-BC9A-331F7F214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schemeClr>
          </a:solidFill>
        </p:grpSpPr>
        <p:sp>
          <p:nvSpPr>
            <p:cNvPr id="13"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2" name="Nadpis 1">
            <a:extLst>
              <a:ext uri="{FF2B5EF4-FFF2-40B4-BE49-F238E27FC236}">
                <a16:creationId xmlns:a16="http://schemas.microsoft.com/office/drawing/2014/main" id="{22FC14F2-6D62-C44B-BC94-7C741E73BBFE}"/>
              </a:ext>
            </a:extLst>
          </p:cNvPr>
          <p:cNvSpPr>
            <a:spLocks noGrp="1"/>
          </p:cNvSpPr>
          <p:nvPr>
            <p:ph type="ctrTitle"/>
          </p:nvPr>
        </p:nvSpPr>
        <p:spPr>
          <a:xfrm>
            <a:off x="1304103" y="1318591"/>
            <a:ext cx="5800929" cy="4220820"/>
          </a:xfrm>
        </p:spPr>
        <p:txBody>
          <a:bodyPr anchor="ctr">
            <a:normAutofit/>
          </a:bodyPr>
          <a:lstStyle/>
          <a:p>
            <a:pPr algn="r">
              <a:lnSpc>
                <a:spcPct val="90000"/>
              </a:lnSpc>
            </a:pPr>
            <a:r>
              <a:rPr lang="cs-CZ" sz="4600" b="1" dirty="0">
                <a:solidFill>
                  <a:schemeClr val="tx2">
                    <a:lumMod val="75000"/>
                  </a:schemeClr>
                </a:solidFill>
                <a:latin typeface="Times New Roman" panose="02020603050405020304" pitchFamily="18" charset="0"/>
                <a:cs typeface="Times New Roman" panose="02020603050405020304" pitchFamily="18" charset="0"/>
              </a:rPr>
              <a:t>Úvod do metodologie historického výzkumu</a:t>
            </a:r>
            <a:br>
              <a:rPr lang="cs-CZ" sz="4600" b="1" dirty="0">
                <a:solidFill>
                  <a:schemeClr val="tx2">
                    <a:lumMod val="75000"/>
                  </a:schemeClr>
                </a:solidFill>
                <a:latin typeface="Times New Roman" panose="02020603050405020304" pitchFamily="18" charset="0"/>
                <a:cs typeface="Times New Roman" panose="02020603050405020304" pitchFamily="18" charset="0"/>
              </a:rPr>
            </a:br>
            <a:br>
              <a:rPr lang="cs-CZ" sz="4600" b="1" dirty="0">
                <a:solidFill>
                  <a:schemeClr val="tx2">
                    <a:lumMod val="75000"/>
                  </a:schemeClr>
                </a:solidFill>
                <a:latin typeface="Times New Roman" panose="02020603050405020304" pitchFamily="18" charset="0"/>
                <a:cs typeface="Times New Roman" panose="02020603050405020304" pitchFamily="18" charset="0"/>
              </a:rPr>
            </a:br>
            <a:r>
              <a:rPr lang="cs-CZ" sz="4600" b="1" dirty="0">
                <a:solidFill>
                  <a:schemeClr val="tx2">
                    <a:lumMod val="75000"/>
                  </a:schemeClr>
                </a:solidFill>
                <a:latin typeface="Times New Roman" panose="02020603050405020304" pitchFamily="18" charset="0"/>
                <a:cs typeface="Times New Roman" panose="02020603050405020304" pitchFamily="18" charset="0"/>
              </a:rPr>
              <a:t>FAVBKa100</a:t>
            </a:r>
          </a:p>
        </p:txBody>
      </p:sp>
      <p:sp>
        <p:nvSpPr>
          <p:cNvPr id="3" name="Podnadpis 2">
            <a:extLst>
              <a:ext uri="{FF2B5EF4-FFF2-40B4-BE49-F238E27FC236}">
                <a16:creationId xmlns:a16="http://schemas.microsoft.com/office/drawing/2014/main" id="{79F42531-AF0A-2D4D-93BE-E4F8ADE79562}"/>
              </a:ext>
            </a:extLst>
          </p:cNvPr>
          <p:cNvSpPr>
            <a:spLocks noGrp="1"/>
          </p:cNvSpPr>
          <p:nvPr>
            <p:ph type="subTitle" idx="1"/>
          </p:nvPr>
        </p:nvSpPr>
        <p:spPr>
          <a:xfrm>
            <a:off x="7855048" y="1871831"/>
            <a:ext cx="3084569" cy="3199806"/>
          </a:xfrm>
        </p:spPr>
        <p:txBody>
          <a:bodyPr anchor="ctr">
            <a:normAutofit/>
          </a:bodyPr>
          <a:lstStyle/>
          <a:p>
            <a:endParaRPr lang="cs-CZ" dirty="0">
              <a:solidFill>
                <a:schemeClr val="tx2">
                  <a:lumMod val="75000"/>
                </a:schemeClr>
              </a:solidFill>
              <a:latin typeface="Times New Roman" panose="02020603050405020304" pitchFamily="18" charset="0"/>
              <a:cs typeface="Times New Roman" panose="02020603050405020304" pitchFamily="18" charset="0"/>
            </a:endParaRPr>
          </a:p>
          <a:p>
            <a:r>
              <a:rPr lang="cs-CZ" dirty="0">
                <a:solidFill>
                  <a:schemeClr val="tx2">
                    <a:lumMod val="75000"/>
                  </a:schemeClr>
                </a:solidFill>
                <a:latin typeface="Times New Roman" panose="02020603050405020304" pitchFamily="18" charset="0"/>
                <a:cs typeface="Times New Roman" panose="02020603050405020304" pitchFamily="18" charset="0"/>
              </a:rPr>
              <a:t>Mgr. Šárka </a:t>
            </a:r>
            <a:r>
              <a:rPr lang="cs-CZ" dirty="0" err="1">
                <a:solidFill>
                  <a:schemeClr val="tx2">
                    <a:lumMod val="75000"/>
                  </a:schemeClr>
                </a:solidFill>
                <a:latin typeface="Times New Roman" panose="02020603050405020304" pitchFamily="18" charset="0"/>
                <a:cs typeface="Times New Roman" panose="02020603050405020304" pitchFamily="18" charset="0"/>
              </a:rPr>
              <a:t>Gmiterková</a:t>
            </a:r>
            <a:r>
              <a:rPr lang="cs-CZ" dirty="0">
                <a:solidFill>
                  <a:schemeClr val="tx2">
                    <a:lumMod val="75000"/>
                  </a:schemeClr>
                </a:solidFill>
                <a:latin typeface="Times New Roman" panose="02020603050405020304" pitchFamily="18" charset="0"/>
                <a:cs typeface="Times New Roman" panose="02020603050405020304" pitchFamily="18" charset="0"/>
              </a:rPr>
              <a:t>, Ph.D. </a:t>
            </a:r>
          </a:p>
          <a:p>
            <a:r>
              <a:rPr lang="cs-CZ" dirty="0">
                <a:solidFill>
                  <a:schemeClr val="tx2">
                    <a:lumMod val="75000"/>
                  </a:schemeClr>
                </a:solidFill>
                <a:latin typeface="Times New Roman" panose="02020603050405020304" pitchFamily="18" charset="0"/>
                <a:cs typeface="Times New Roman" panose="02020603050405020304" pitchFamily="18" charset="0"/>
              </a:rPr>
              <a:t>18. 2. 2023</a:t>
            </a:r>
          </a:p>
        </p:txBody>
      </p:sp>
      <p:cxnSp>
        <p:nvCxnSpPr>
          <p:cNvPr id="26" name="Straight Connector 25">
            <a:extLst>
              <a:ext uri="{FF2B5EF4-FFF2-40B4-BE49-F238E27FC236}">
                <a16:creationId xmlns:a16="http://schemas.microsoft.com/office/drawing/2014/main" id="{34D43EC1-35FA-4FC3-8526-F655CEB09D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7196" y="1871831"/>
            <a:ext cx="0" cy="320040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642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A4F4F2B4-8A3E-CF47-A5D4-2EF70491FF27}"/>
              </a:ext>
            </a:extLst>
          </p:cNvPr>
          <p:cNvPicPr>
            <a:picLocks noChangeAspect="1"/>
          </p:cNvPicPr>
          <p:nvPr/>
        </p:nvPicPr>
        <p:blipFill>
          <a:blip r:embed="rId2"/>
          <a:stretch>
            <a:fillRect/>
          </a:stretch>
        </p:blipFill>
        <p:spPr>
          <a:xfrm>
            <a:off x="643467" y="2218935"/>
            <a:ext cx="5303959" cy="2095063"/>
          </a:xfrm>
          <a:prstGeom prst="rect">
            <a:avLst/>
          </a:prstGeom>
          <a:ln w="127000" cap="sq">
            <a:solidFill>
              <a:srgbClr val="FFFFFF"/>
            </a:solidFill>
            <a:miter lim="800000"/>
          </a:ln>
        </p:spPr>
      </p:pic>
      <p:pic>
        <p:nvPicPr>
          <p:cNvPr id="7" name="Obrázek 6">
            <a:extLst>
              <a:ext uri="{FF2B5EF4-FFF2-40B4-BE49-F238E27FC236}">
                <a16:creationId xmlns:a16="http://schemas.microsoft.com/office/drawing/2014/main" id="{267D913E-C09C-A64A-974F-B5606FA6D12F}"/>
              </a:ext>
            </a:extLst>
          </p:cNvPr>
          <p:cNvPicPr>
            <a:picLocks noChangeAspect="1"/>
          </p:cNvPicPr>
          <p:nvPr/>
        </p:nvPicPr>
        <p:blipFill>
          <a:blip r:embed="rId3"/>
          <a:stretch>
            <a:fillRect/>
          </a:stretch>
        </p:blipFill>
        <p:spPr>
          <a:xfrm>
            <a:off x="6256866" y="2775850"/>
            <a:ext cx="5303959" cy="981232"/>
          </a:xfrm>
          <a:prstGeom prst="rect">
            <a:avLst/>
          </a:prstGeom>
          <a:ln w="127000" cap="sq">
            <a:solidFill>
              <a:srgbClr val="FFFFFF"/>
            </a:solidFill>
            <a:miter lim="800000"/>
          </a:ln>
        </p:spPr>
      </p:pic>
    </p:spTree>
    <p:extLst>
      <p:ext uri="{BB962C8B-B14F-4D97-AF65-F5344CB8AC3E}">
        <p14:creationId xmlns:p14="http://schemas.microsoft.com/office/powerpoint/2010/main" val="1535134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860ECC06-D387-FB4C-9F42-410828EB502B}"/>
              </a:ext>
            </a:extLst>
          </p:cNvPr>
          <p:cNvPicPr>
            <a:picLocks noChangeAspect="1"/>
          </p:cNvPicPr>
          <p:nvPr/>
        </p:nvPicPr>
        <p:blipFill>
          <a:blip r:embed="rId2"/>
          <a:stretch>
            <a:fillRect/>
          </a:stretch>
        </p:blipFill>
        <p:spPr>
          <a:xfrm>
            <a:off x="643467" y="1589090"/>
            <a:ext cx="5303959" cy="3354753"/>
          </a:xfrm>
          <a:prstGeom prst="rect">
            <a:avLst/>
          </a:prstGeom>
          <a:ln w="127000" cap="sq">
            <a:solidFill>
              <a:srgbClr val="FFFFFF"/>
            </a:solidFill>
            <a:miter lim="800000"/>
          </a:ln>
        </p:spPr>
      </p:pic>
      <p:pic>
        <p:nvPicPr>
          <p:cNvPr id="5" name="Obrázek 4">
            <a:extLst>
              <a:ext uri="{FF2B5EF4-FFF2-40B4-BE49-F238E27FC236}">
                <a16:creationId xmlns:a16="http://schemas.microsoft.com/office/drawing/2014/main" id="{586750BC-2A93-204E-B1EE-85342FFF1192}"/>
              </a:ext>
            </a:extLst>
          </p:cNvPr>
          <p:cNvPicPr>
            <a:picLocks noChangeAspect="1"/>
          </p:cNvPicPr>
          <p:nvPr/>
        </p:nvPicPr>
        <p:blipFill>
          <a:blip r:embed="rId3"/>
          <a:stretch>
            <a:fillRect/>
          </a:stretch>
        </p:blipFill>
        <p:spPr>
          <a:xfrm>
            <a:off x="6256866" y="2683031"/>
            <a:ext cx="5303959" cy="1166870"/>
          </a:xfrm>
          <a:prstGeom prst="rect">
            <a:avLst/>
          </a:prstGeom>
          <a:ln w="127000" cap="sq">
            <a:solidFill>
              <a:srgbClr val="FFFFFF"/>
            </a:solidFill>
            <a:miter lim="800000"/>
          </a:ln>
        </p:spPr>
      </p:pic>
    </p:spTree>
    <p:extLst>
      <p:ext uri="{BB962C8B-B14F-4D97-AF65-F5344CB8AC3E}">
        <p14:creationId xmlns:p14="http://schemas.microsoft.com/office/powerpoint/2010/main" val="985116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snímek obrazovky, interiér&#10;&#10;Popis byl vytvořen automaticky">
            <a:extLst>
              <a:ext uri="{FF2B5EF4-FFF2-40B4-BE49-F238E27FC236}">
                <a16:creationId xmlns:a16="http://schemas.microsoft.com/office/drawing/2014/main" id="{9E839FD0-9EB1-604E-A14A-F7610F6FE547}"/>
              </a:ext>
            </a:extLst>
          </p:cNvPr>
          <p:cNvPicPr>
            <a:picLocks noChangeAspect="1"/>
          </p:cNvPicPr>
          <p:nvPr/>
        </p:nvPicPr>
        <p:blipFill>
          <a:blip r:embed="rId2"/>
          <a:stretch>
            <a:fillRect/>
          </a:stretch>
        </p:blipFill>
        <p:spPr>
          <a:xfrm>
            <a:off x="961376" y="643467"/>
            <a:ext cx="10269247" cy="5571066"/>
          </a:xfrm>
          <a:prstGeom prst="rect">
            <a:avLst/>
          </a:prstGeom>
        </p:spPr>
      </p:pic>
    </p:spTree>
    <p:extLst>
      <p:ext uri="{BB962C8B-B14F-4D97-AF65-F5344CB8AC3E}">
        <p14:creationId xmlns:p14="http://schemas.microsoft.com/office/powerpoint/2010/main" val="4130950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text&#10;&#10;Popis byl vytvořen automaticky">
            <a:extLst>
              <a:ext uri="{FF2B5EF4-FFF2-40B4-BE49-F238E27FC236}">
                <a16:creationId xmlns:a16="http://schemas.microsoft.com/office/drawing/2014/main" id="{EE5C29C3-E363-3B40-B680-47D7D901EC26}"/>
              </a:ext>
            </a:extLst>
          </p:cNvPr>
          <p:cNvPicPr>
            <a:picLocks noChangeAspect="1"/>
          </p:cNvPicPr>
          <p:nvPr/>
        </p:nvPicPr>
        <p:blipFill>
          <a:blip r:embed="rId2"/>
          <a:stretch>
            <a:fillRect/>
          </a:stretch>
        </p:blipFill>
        <p:spPr>
          <a:xfrm>
            <a:off x="798745" y="2204740"/>
            <a:ext cx="4814655" cy="2443437"/>
          </a:xfrm>
          <a:prstGeom prst="rect">
            <a:avLst/>
          </a:prstGeom>
        </p:spPr>
      </p:pic>
      <p:pic>
        <p:nvPicPr>
          <p:cNvPr id="5" name="Obrázek 4" descr="Obsah obrázku snímek obrazovky&#10;&#10;Popis byl vytvořen automaticky">
            <a:extLst>
              <a:ext uri="{FF2B5EF4-FFF2-40B4-BE49-F238E27FC236}">
                <a16:creationId xmlns:a16="http://schemas.microsoft.com/office/drawing/2014/main" id="{6DC9D738-56F3-6A42-B47F-5683F258DCD0}"/>
              </a:ext>
            </a:extLst>
          </p:cNvPr>
          <p:cNvPicPr>
            <a:picLocks noChangeAspect="1"/>
          </p:cNvPicPr>
          <p:nvPr/>
        </p:nvPicPr>
        <p:blipFill>
          <a:blip r:embed="rId3"/>
          <a:stretch>
            <a:fillRect/>
          </a:stretch>
        </p:blipFill>
        <p:spPr>
          <a:xfrm>
            <a:off x="6584187" y="2019808"/>
            <a:ext cx="4809065" cy="2813302"/>
          </a:xfrm>
          <a:prstGeom prst="rect">
            <a:avLst/>
          </a:prstGeom>
        </p:spPr>
      </p:pic>
    </p:spTree>
    <p:extLst>
      <p:ext uri="{BB962C8B-B14F-4D97-AF65-F5344CB8AC3E}">
        <p14:creationId xmlns:p14="http://schemas.microsoft.com/office/powerpoint/2010/main" val="1969320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040692-9E7A-6E48-9500-262FBFB38795}"/>
              </a:ext>
            </a:extLst>
          </p:cNvPr>
          <p:cNvSpPr>
            <a:spLocks noGrp="1"/>
          </p:cNvSpPr>
          <p:nvPr>
            <p:ph type="title"/>
          </p:nvPr>
        </p:nvSpPr>
        <p:spPr>
          <a:xfrm>
            <a:off x="1843391" y="624110"/>
            <a:ext cx="9383408" cy="1280890"/>
          </a:xfrm>
        </p:spPr>
        <p:txBody>
          <a:bodyPr>
            <a:normAutofit/>
          </a:bodyPr>
          <a:lstStyle/>
          <a:p>
            <a:r>
              <a:rPr lang="cs-CZ" b="1" dirty="0">
                <a:solidFill>
                  <a:schemeClr val="tx1"/>
                </a:solidFill>
                <a:latin typeface="Times New Roman" panose="02020603050405020304" pitchFamily="18" charset="0"/>
                <a:cs typeface="Times New Roman" panose="02020603050405020304" pitchFamily="18" charset="0"/>
              </a:rPr>
              <a:t>Citace / Parafráze / Shrnutí</a:t>
            </a:r>
          </a:p>
        </p:txBody>
      </p:sp>
      <p:sp>
        <p:nvSpPr>
          <p:cNvPr id="3" name="Zástupný obsah 2">
            <a:extLst>
              <a:ext uri="{FF2B5EF4-FFF2-40B4-BE49-F238E27FC236}">
                <a16:creationId xmlns:a16="http://schemas.microsoft.com/office/drawing/2014/main" id="{971D589D-362A-EC41-81E1-655EFAE31F36}"/>
              </a:ext>
            </a:extLst>
          </p:cNvPr>
          <p:cNvSpPr>
            <a:spLocks noGrp="1"/>
          </p:cNvSpPr>
          <p:nvPr>
            <p:ph idx="1"/>
          </p:nvPr>
        </p:nvSpPr>
        <p:spPr>
          <a:xfrm>
            <a:off x="1843392" y="2623930"/>
            <a:ext cx="9383408" cy="3287292"/>
          </a:xfrm>
        </p:spPr>
        <p:txBody>
          <a:bodyPr>
            <a:normAutofit fontScale="85000" lnSpcReduction="10000"/>
          </a:bodyPr>
          <a:lstStyle/>
          <a:p>
            <a:r>
              <a:rPr lang="cs-CZ" b="1" dirty="0">
                <a:latin typeface="Times New Roman" panose="02020603050405020304" pitchFamily="18" charset="0"/>
                <a:cs typeface="Times New Roman" panose="02020603050405020304" pitchFamily="18" charset="0"/>
              </a:rPr>
              <a:t>Citace</a:t>
            </a:r>
            <a:r>
              <a:rPr lang="cs-CZ" dirty="0">
                <a:latin typeface="Times New Roman" panose="02020603050405020304" pitchFamily="18" charset="0"/>
                <a:cs typeface="Times New Roman" panose="02020603050405020304" pitchFamily="18" charset="0"/>
              </a:rPr>
              <a:t> – použijeme identická slova, která použil citovaný/á autor/</a:t>
            </a:r>
            <a:r>
              <a:rPr lang="cs-CZ" dirty="0" err="1">
                <a:latin typeface="Times New Roman" panose="02020603050405020304" pitchFamily="18" charset="0"/>
                <a:cs typeface="Times New Roman" panose="02020603050405020304" pitchFamily="18" charset="0"/>
              </a:rPr>
              <a:t>ka</a:t>
            </a:r>
            <a:r>
              <a:rPr lang="cs-CZ" dirty="0">
                <a:latin typeface="Times New Roman" panose="02020603050405020304" pitchFamily="18" charset="0"/>
                <a:cs typeface="Times New Roman" panose="02020603050405020304" pitchFamily="18" charset="0"/>
              </a:rPr>
              <a:t> ve svém pojednání a organicky je zakomponujete do vlastní věty s použitím všech uvozovacích postupů (jméno autora na počátku či v závěru věty, uvozovky, hranaté závorky v případě výpustek, dvojtečka v případě nenavazující věty vedlejší, bibliografický údaj v poznámce pod čarou).</a:t>
            </a:r>
          </a:p>
          <a:p>
            <a:r>
              <a:rPr lang="cs-CZ" b="1" dirty="0">
                <a:latin typeface="Times New Roman" panose="02020603050405020304" pitchFamily="18" charset="0"/>
                <a:cs typeface="Times New Roman" panose="02020603050405020304" pitchFamily="18" charset="0"/>
              </a:rPr>
              <a:t>Parafráze</a:t>
            </a:r>
            <a:r>
              <a:rPr lang="cs-CZ" dirty="0">
                <a:latin typeface="Times New Roman" panose="02020603050405020304" pitchFamily="18" charset="0"/>
                <a:cs typeface="Times New Roman" panose="02020603050405020304" pitchFamily="18" charset="0"/>
              </a:rPr>
              <a:t> – vyjadřujeme ideu autora vlastními slovy. Je potřeba minimalizovat užití původních výrazů citovaného autora/autorky! Je potřeba uvést: jméno autora/autorky v počátku nebo v závěru věty a bibliografický údaj v poznámce pod čarou</a:t>
            </a:r>
          </a:p>
          <a:p>
            <a:r>
              <a:rPr lang="cs-CZ" b="1" dirty="0">
                <a:latin typeface="Times New Roman" panose="02020603050405020304" pitchFamily="18" charset="0"/>
                <a:cs typeface="Times New Roman" panose="02020603050405020304" pitchFamily="18" charset="0"/>
              </a:rPr>
              <a:t>Shrnutí</a:t>
            </a:r>
            <a:r>
              <a:rPr lang="cs-CZ" dirty="0">
                <a:latin typeface="Times New Roman" panose="02020603050405020304" pitchFamily="18" charset="0"/>
                <a:cs typeface="Times New Roman" panose="02020603050405020304" pitchFamily="18" charset="0"/>
              </a:rPr>
              <a:t> – vyjadřujeme ideu autora/autorky vlastními slovy, přičemž původní rozsah krátíme a koncentrujeme (například vypouštíme detaily a konkrétní příklady). Je potřeba uvést: jméno autora/autorky v počátku nebo v závěru věty či odstavce a plný bibliografický údaj v poznámce pod čarou. </a:t>
            </a:r>
          </a:p>
          <a:p>
            <a:r>
              <a:rPr lang="cs-CZ" b="1" dirty="0">
                <a:latin typeface="Times New Roman" panose="02020603050405020304" pitchFamily="18" charset="0"/>
                <a:cs typeface="Times New Roman" panose="02020603050405020304" pitchFamily="18" charset="0"/>
              </a:rPr>
              <a:t>AŤ UŽ ZVOLÍTE CITACI, PARAFRÁZI NEBO SHRNUTÍ, VŽDY MUSÍTE UVÁDĚT JMÉNO AUTORA A ZAPSAT PLNÝ BIBLIOGRAFICKÝ ODKAZ V POZNÁMCE POD ČAROU!!!</a:t>
            </a:r>
          </a:p>
          <a:p>
            <a:endParaRPr lang="cs-CZ" dirty="0">
              <a:latin typeface="Times New Roman" panose="02020603050405020304" pitchFamily="18" charset="0"/>
              <a:cs typeface="Times New Roman" panose="02020603050405020304" pitchFamily="18" charset="0"/>
            </a:endParaRPr>
          </a:p>
        </p:txBody>
      </p:sp>
      <p:pic>
        <p:nvPicPr>
          <p:cNvPr id="9" name="Obrázek 8">
            <a:extLst>
              <a:ext uri="{FF2B5EF4-FFF2-40B4-BE49-F238E27FC236}">
                <a16:creationId xmlns:a16="http://schemas.microsoft.com/office/drawing/2014/main" id="{A842424D-298F-2046-B1A9-43E64D12BD47}"/>
              </a:ext>
            </a:extLst>
          </p:cNvPr>
          <p:cNvPicPr>
            <a:picLocks noChangeAspect="1"/>
          </p:cNvPicPr>
          <p:nvPr/>
        </p:nvPicPr>
        <p:blipFill>
          <a:blip r:embed="rId2"/>
          <a:stretch>
            <a:fillRect/>
          </a:stretch>
        </p:blipFill>
        <p:spPr>
          <a:xfrm>
            <a:off x="7524163" y="75529"/>
            <a:ext cx="4531043" cy="2537384"/>
          </a:xfrm>
          <a:prstGeom prst="rect">
            <a:avLst/>
          </a:prstGeom>
        </p:spPr>
      </p:pic>
    </p:spTree>
    <p:extLst>
      <p:ext uri="{BB962C8B-B14F-4D97-AF65-F5344CB8AC3E}">
        <p14:creationId xmlns:p14="http://schemas.microsoft.com/office/powerpoint/2010/main" val="2031424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016AB6-1115-0040-B265-A644FB4B7C06}"/>
              </a:ext>
            </a:extLst>
          </p:cNvPr>
          <p:cNvSpPr>
            <a:spLocks noGrp="1"/>
          </p:cNvSpPr>
          <p:nvPr>
            <p:ph type="title"/>
          </p:nvPr>
        </p:nvSpPr>
        <p:spPr>
          <a:xfrm>
            <a:off x="3373062" y="624110"/>
            <a:ext cx="8131550" cy="1280890"/>
          </a:xfrm>
        </p:spPr>
        <p:txBody>
          <a:bodyPr>
            <a:normAutofit/>
          </a:bodyPr>
          <a:lstStyle/>
          <a:p>
            <a:pPr algn="ctr"/>
            <a:r>
              <a:rPr lang="cs-CZ" b="1" dirty="0">
                <a:latin typeface="Times New Roman" panose="02020603050405020304" pitchFamily="18" charset="0"/>
                <a:cs typeface="Times New Roman" panose="02020603050405020304" pitchFamily="18" charset="0"/>
              </a:rPr>
              <a:t>Výchozí text a jeho překlad</a:t>
            </a:r>
          </a:p>
        </p:txBody>
      </p:sp>
      <p:sp>
        <p:nvSpPr>
          <p:cNvPr id="3" name="Zástupný obsah 2">
            <a:extLst>
              <a:ext uri="{FF2B5EF4-FFF2-40B4-BE49-F238E27FC236}">
                <a16:creationId xmlns:a16="http://schemas.microsoft.com/office/drawing/2014/main" id="{905D6733-3057-AF49-AB51-5D3E4DE4B7C6}"/>
              </a:ext>
            </a:extLst>
          </p:cNvPr>
          <p:cNvSpPr>
            <a:spLocks noGrp="1"/>
          </p:cNvSpPr>
          <p:nvPr>
            <p:ph idx="1"/>
          </p:nvPr>
        </p:nvSpPr>
        <p:spPr>
          <a:xfrm>
            <a:off x="3373062" y="2133600"/>
            <a:ext cx="8131550" cy="3777622"/>
          </a:xfrm>
        </p:spPr>
        <p:txBody>
          <a:bodyPr>
            <a:normAutofit fontScale="85000" lnSpcReduction="10000"/>
          </a:bodyPr>
          <a:lstStyle/>
          <a:p>
            <a:pPr algn="just"/>
            <a:r>
              <a:rPr lang="en-US" dirty="0">
                <a:latin typeface="Times New Roman" panose="02020603050405020304" pitchFamily="18" charset="0"/>
                <a:cs typeface="Times New Roman" panose="02020603050405020304" pitchFamily="18" charset="0"/>
              </a:rPr>
              <a:t>„The importance of publicity is that, in its apparent or actual escape from the image that Hollywood is trying to promote, it seems more ‚authentic‘. It is thus often taken to give a privileged access to the real person of the star. It is also the place where one can read tensions between the star-as-person and her/his image, tensions which at another level become themselves crucial to the image (e.g. Marilyn Monroe’s attempts to be considered something other than a dumb blonde sex object, Robert Redford’s ,loner‘ shunning of the attention his star status attracts.“</a:t>
            </a:r>
            <a:endParaRPr lang="cs-CZ" dirty="0">
              <a:latin typeface="Times New Roman" panose="02020603050405020304" pitchFamily="18" charset="0"/>
              <a:cs typeface="Times New Roman" panose="02020603050405020304" pitchFamily="18" charset="0"/>
            </a:endParaRPr>
          </a:p>
          <a:p>
            <a:pPr algn="just"/>
            <a:r>
              <a:rPr lang="cs-CZ" dirty="0">
                <a:latin typeface="Times New Roman" panose="02020603050405020304" pitchFamily="18" charset="0"/>
                <a:cs typeface="Times New Roman" panose="02020603050405020304" pitchFamily="18" charset="0"/>
              </a:rPr>
              <a:t>“Význam publicity spočívá ve zdánlivé či reálné snaze uniknout obrazu, který se Hollywood snaží propagovat, zdá se být ‚autentičtější‘. Často ji tudíž pokládáme za poskytovatele privilegovaného přístupu ke skutečné osobnosti hvězdy. Je také místem, kde můžeme číst tenze panující mezi </a:t>
            </a:r>
            <a:r>
              <a:rPr lang="cs-CZ" dirty="0" err="1">
                <a:latin typeface="Times New Roman" panose="02020603050405020304" pitchFamily="18" charset="0"/>
                <a:cs typeface="Times New Roman" panose="02020603050405020304" pitchFamily="18" charset="0"/>
              </a:rPr>
              <a:t>hvězdou-jako-soukromou-osobou</a:t>
            </a:r>
            <a:r>
              <a:rPr lang="cs-CZ" dirty="0">
                <a:latin typeface="Times New Roman" panose="02020603050405020304" pitchFamily="18" charset="0"/>
                <a:cs typeface="Times New Roman" panose="02020603050405020304" pitchFamily="18" charset="0"/>
              </a:rPr>
              <a:t> a jeho či jejím obrazem; tenze, které se na jiné úrovni stávají pro obraz podstatné (např. snahy Marilyn </a:t>
            </a:r>
            <a:r>
              <a:rPr lang="cs-CZ" dirty="0" err="1">
                <a:latin typeface="Times New Roman" panose="02020603050405020304" pitchFamily="18" charset="0"/>
                <a:cs typeface="Times New Roman" panose="02020603050405020304" pitchFamily="18" charset="0"/>
              </a:rPr>
              <a:t>Monroe</a:t>
            </a:r>
            <a:r>
              <a:rPr lang="cs-CZ" dirty="0">
                <a:latin typeface="Times New Roman" panose="02020603050405020304" pitchFamily="18" charset="0"/>
                <a:cs typeface="Times New Roman" panose="02020603050405020304" pitchFamily="18" charset="0"/>
              </a:rPr>
              <a:t> nebýt považována jen za hloupý blond sexuální objekt, ,samotář‘ Robert </a:t>
            </a:r>
            <a:r>
              <a:rPr lang="cs-CZ" dirty="0" err="1">
                <a:latin typeface="Times New Roman" panose="02020603050405020304" pitchFamily="18" charset="0"/>
                <a:cs typeface="Times New Roman" panose="02020603050405020304" pitchFamily="18" charset="0"/>
              </a:rPr>
              <a:t>Redford</a:t>
            </a:r>
            <a:r>
              <a:rPr lang="cs-CZ" dirty="0">
                <a:latin typeface="Times New Roman" panose="02020603050405020304" pitchFamily="18" charset="0"/>
                <a:cs typeface="Times New Roman" panose="02020603050405020304" pitchFamily="18" charset="0"/>
              </a:rPr>
              <a:t> stranící se pozornosti, která jeho hvězdný status vzbuzuje).”</a:t>
            </a:r>
            <a:r>
              <a:rPr lang="cs-CZ" baseline="30000" dirty="0">
                <a:latin typeface="Times New Roman" panose="02020603050405020304" pitchFamily="18" charset="0"/>
                <a:cs typeface="Times New Roman" panose="02020603050405020304" pitchFamily="18" charset="0"/>
              </a:rPr>
              <a:t>1</a:t>
            </a:r>
          </a:p>
          <a:p>
            <a:pPr marL="0" indent="0" algn="just">
              <a:buNone/>
            </a:pPr>
            <a:r>
              <a:rPr lang="cs-CZ" dirty="0">
                <a:latin typeface="Times New Roman" panose="02020603050405020304" pitchFamily="18" charset="0"/>
                <a:cs typeface="Times New Roman" panose="02020603050405020304" pitchFamily="18" charset="0"/>
              </a:rPr>
              <a:t>___________________________________________________________________________________</a:t>
            </a:r>
          </a:p>
          <a:p>
            <a:pPr marL="0" indent="0" algn="just">
              <a:buNone/>
            </a:pPr>
            <a:r>
              <a:rPr lang="cs-CZ" baseline="30000" dirty="0">
                <a:latin typeface="Times New Roman" panose="02020603050405020304" pitchFamily="18" charset="0"/>
                <a:cs typeface="Times New Roman" panose="02020603050405020304" pitchFamily="18" charset="0"/>
              </a:rPr>
              <a:t>         1</a:t>
            </a:r>
            <a:r>
              <a:rPr lang="cs-CZ" dirty="0">
                <a:latin typeface="Times New Roman" panose="02020603050405020304" pitchFamily="18" charset="0"/>
                <a:cs typeface="Times New Roman" panose="02020603050405020304" pitchFamily="18" charset="0"/>
              </a:rPr>
              <a:t> </a:t>
            </a:r>
            <a:r>
              <a:rPr lang="en-US" sz="1500" dirty="0">
                <a:latin typeface="Times New Roman" panose="02020603050405020304" pitchFamily="18" charset="0"/>
                <a:cs typeface="Times New Roman" panose="02020603050405020304" pitchFamily="18" charset="0"/>
              </a:rPr>
              <a:t>DYER, Richard. </a:t>
            </a:r>
            <a:r>
              <a:rPr lang="en-US" sz="1500" i="1" dirty="0">
                <a:latin typeface="Times New Roman" panose="02020603050405020304" pitchFamily="18" charset="0"/>
                <a:cs typeface="Times New Roman" panose="02020603050405020304" pitchFamily="18" charset="0"/>
              </a:rPr>
              <a:t>Stars</a:t>
            </a:r>
            <a:r>
              <a:rPr lang="en-US" sz="1500" dirty="0">
                <a:latin typeface="Times New Roman" panose="02020603050405020304" pitchFamily="18" charset="0"/>
                <a:cs typeface="Times New Roman" panose="02020603050405020304" pitchFamily="18" charset="0"/>
              </a:rPr>
              <a:t>. London: BFI, 1998, s. 61. </a:t>
            </a:r>
            <a:r>
              <a:rPr lang="cs-CZ" sz="1500" dirty="0">
                <a:latin typeface="Times New Roman" panose="02020603050405020304" pitchFamily="18" charset="0"/>
                <a:cs typeface="Times New Roman" panose="02020603050405020304" pitchFamily="18" charset="0"/>
              </a:rPr>
              <a:t>(Přel. ŠG). </a:t>
            </a:r>
          </a:p>
          <a:p>
            <a:pPr algn="just"/>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34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00002B-51F2-1B42-8BE4-D4980752711C}"/>
              </a:ext>
            </a:extLst>
          </p:cNvPr>
          <p:cNvSpPr>
            <a:spLocks noGrp="1"/>
          </p:cNvSpPr>
          <p:nvPr>
            <p:ph type="title"/>
          </p:nvPr>
        </p:nvSpPr>
        <p:spPr/>
        <p:txBody>
          <a:bodyPr/>
          <a:lstStyle/>
          <a:p>
            <a:pPr algn="ctr"/>
            <a:r>
              <a:rPr lang="cs-CZ" b="1" dirty="0">
                <a:latin typeface="Times New Roman" panose="02020603050405020304" pitchFamily="18" charset="0"/>
                <a:cs typeface="Times New Roman" panose="02020603050405020304" pitchFamily="18" charset="0"/>
              </a:rPr>
              <a:t>Citace – správné užití v textu</a:t>
            </a:r>
          </a:p>
        </p:txBody>
      </p:sp>
      <p:sp>
        <p:nvSpPr>
          <p:cNvPr id="3" name="Zástupný obsah 2">
            <a:extLst>
              <a:ext uri="{FF2B5EF4-FFF2-40B4-BE49-F238E27FC236}">
                <a16:creationId xmlns:a16="http://schemas.microsoft.com/office/drawing/2014/main" id="{21C548E3-2DF8-C443-81EF-AD93CC3078D1}"/>
              </a:ext>
            </a:extLst>
          </p:cNvPr>
          <p:cNvSpPr>
            <a:spLocks noGrp="1"/>
          </p:cNvSpPr>
          <p:nvPr>
            <p:ph idx="1"/>
          </p:nvPr>
        </p:nvSpPr>
        <p:spPr/>
        <p:txBody>
          <a:bodyPr/>
          <a:lstStyle/>
          <a:p>
            <a:pPr algn="just"/>
            <a:r>
              <a:rPr lang="cs-CZ" dirty="0">
                <a:latin typeface="Times New Roman" panose="02020603050405020304" pitchFamily="18" charset="0"/>
                <a:cs typeface="Times New Roman" panose="02020603050405020304" pitchFamily="18" charset="0"/>
              </a:rPr>
              <a:t>Na rozdíl od propagace, kterou kontroluje studio či samotná hvězda, publicita existuje primárně stranou těchto oficiálních míst. Podle Richarda </a:t>
            </a:r>
            <a:r>
              <a:rPr lang="cs-CZ" dirty="0" err="1">
                <a:latin typeface="Times New Roman" panose="02020603050405020304" pitchFamily="18" charset="0"/>
                <a:cs typeface="Times New Roman" panose="02020603050405020304" pitchFamily="18" charset="0"/>
              </a:rPr>
              <a:t>Dyera</a:t>
            </a:r>
            <a:r>
              <a:rPr lang="cs-CZ" dirty="0">
                <a:latin typeface="Times New Roman" panose="02020603050405020304" pitchFamily="18" charset="0"/>
                <a:cs typeface="Times New Roman" panose="02020603050405020304" pitchFamily="18" charset="0"/>
              </a:rPr>
              <a:t> „[…] ji tudíž pokládáme za poskytovatele privilegovaného přístupu ke skutečné osobnosti hvězdy.”</a:t>
            </a:r>
            <a:r>
              <a:rPr lang="cs-CZ" baseline="30000" dirty="0">
                <a:latin typeface="Times New Roman" panose="02020603050405020304" pitchFamily="18" charset="0"/>
                <a:cs typeface="Times New Roman" panose="02020603050405020304" pitchFamily="18" charset="0"/>
              </a:rPr>
              <a:t>1</a:t>
            </a:r>
            <a:r>
              <a:rPr lang="cs-CZ" dirty="0">
                <a:latin typeface="Times New Roman" panose="02020603050405020304" pitchFamily="18" charset="0"/>
                <a:cs typeface="Times New Roman" panose="02020603050405020304" pitchFamily="18" charset="0"/>
              </a:rPr>
              <a:t> Publicita se totiž opírá o neautorizované články a fotografie, skandály, diskusní příspěvky na sociálních sítích pod profily samotných celebrit i mimo ně, nebo specializované webové stránky či blogy zaměřené například na nahotu, sexuální obtěžování, zneužívání moci či zveřejňování neověřených informací, de facto klepů.</a:t>
            </a:r>
          </a:p>
          <a:p>
            <a:pPr marL="0" indent="0">
              <a:buNone/>
            </a:pPr>
            <a:r>
              <a:rPr lang="cs-CZ" dirty="0"/>
              <a:t>____________________________________________________________________________</a:t>
            </a:r>
          </a:p>
          <a:p>
            <a:pPr marL="0" indent="0">
              <a:buNone/>
            </a:pPr>
            <a:r>
              <a:rPr lang="cs-CZ" baseline="30000" dirty="0"/>
              <a:t>1</a:t>
            </a:r>
            <a:r>
              <a:rPr lang="cs-CZ" dirty="0"/>
              <a:t> </a:t>
            </a:r>
            <a:r>
              <a:rPr lang="en-US" sz="1600" dirty="0">
                <a:latin typeface="Times New Roman" panose="02020603050405020304" pitchFamily="18" charset="0"/>
                <a:cs typeface="Times New Roman" panose="02020603050405020304" pitchFamily="18" charset="0"/>
              </a:rPr>
              <a:t>DYER, Richard. </a:t>
            </a:r>
            <a:r>
              <a:rPr lang="en-US" sz="1600" i="1" dirty="0">
                <a:latin typeface="Times New Roman" panose="02020603050405020304" pitchFamily="18" charset="0"/>
                <a:cs typeface="Times New Roman" panose="02020603050405020304" pitchFamily="18" charset="0"/>
              </a:rPr>
              <a:t>Stars</a:t>
            </a:r>
            <a:r>
              <a:rPr lang="en-US" sz="1600" dirty="0">
                <a:latin typeface="Times New Roman" panose="02020603050405020304" pitchFamily="18" charset="0"/>
                <a:cs typeface="Times New Roman" panose="02020603050405020304" pitchFamily="18" charset="0"/>
              </a:rPr>
              <a:t>. London: BFI, 1998, s. 61. </a:t>
            </a:r>
            <a:r>
              <a:rPr lang="cs-CZ" sz="1600" dirty="0">
                <a:latin typeface="Times New Roman" panose="02020603050405020304" pitchFamily="18" charset="0"/>
                <a:cs typeface="Times New Roman" panose="02020603050405020304" pitchFamily="18" charset="0"/>
              </a:rPr>
              <a:t>(Přel. ŠG). </a:t>
            </a:r>
          </a:p>
          <a:p>
            <a:pPr marL="0" indent="0">
              <a:buNone/>
            </a:pPr>
            <a:endParaRPr lang="cs-CZ" baseline="30000" dirty="0"/>
          </a:p>
        </p:txBody>
      </p:sp>
    </p:spTree>
    <p:extLst>
      <p:ext uri="{BB962C8B-B14F-4D97-AF65-F5344CB8AC3E}">
        <p14:creationId xmlns:p14="http://schemas.microsoft.com/office/powerpoint/2010/main" val="3513377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A55E9C-A24F-D446-A016-B721225FF9CF}"/>
              </a:ext>
            </a:extLst>
          </p:cNvPr>
          <p:cNvSpPr>
            <a:spLocks noGrp="1"/>
          </p:cNvSpPr>
          <p:nvPr>
            <p:ph type="title"/>
          </p:nvPr>
        </p:nvSpPr>
        <p:spPr/>
        <p:txBody>
          <a:bodyPr/>
          <a:lstStyle/>
          <a:p>
            <a:pPr algn="ctr"/>
            <a:r>
              <a:rPr lang="cs-CZ" b="1" dirty="0">
                <a:latin typeface="Times New Roman" panose="02020603050405020304" pitchFamily="18" charset="0"/>
                <a:cs typeface="Times New Roman" panose="02020603050405020304" pitchFamily="18" charset="0"/>
              </a:rPr>
              <a:t>Shrnutí – správné užití v textu</a:t>
            </a:r>
          </a:p>
        </p:txBody>
      </p:sp>
      <p:sp>
        <p:nvSpPr>
          <p:cNvPr id="3" name="Zástupný obsah 2">
            <a:extLst>
              <a:ext uri="{FF2B5EF4-FFF2-40B4-BE49-F238E27FC236}">
                <a16:creationId xmlns:a16="http://schemas.microsoft.com/office/drawing/2014/main" id="{691C37E4-9EE1-A047-A6AF-FE89BD184017}"/>
              </a:ext>
            </a:extLst>
          </p:cNvPr>
          <p:cNvSpPr>
            <a:spLocks noGrp="1"/>
          </p:cNvSpPr>
          <p:nvPr>
            <p:ph idx="1"/>
          </p:nvPr>
        </p:nvSpPr>
        <p:spPr/>
        <p:txBody>
          <a:bodyPr/>
          <a:lstStyle/>
          <a:p>
            <a:pPr algn="just"/>
            <a:r>
              <a:rPr lang="cs-CZ" sz="2000" dirty="0">
                <a:latin typeface="Times New Roman" panose="02020603050405020304" pitchFamily="18" charset="0"/>
                <a:cs typeface="Times New Roman" panose="02020603050405020304" pitchFamily="18" charset="0"/>
              </a:rPr>
              <a:t>Publicita může, ale nemusí nabízet pohled na skutečnou hvězdu mimo oficiální propagační aktivity. Její význam však podle </a:t>
            </a:r>
            <a:r>
              <a:rPr lang="cs-CZ" sz="2000" dirty="0" err="1">
                <a:latin typeface="Times New Roman" panose="02020603050405020304" pitchFamily="18" charset="0"/>
                <a:cs typeface="Times New Roman" panose="02020603050405020304" pitchFamily="18" charset="0"/>
              </a:rPr>
              <a:t>Dyera</a:t>
            </a:r>
            <a:r>
              <a:rPr lang="cs-CZ" sz="2000" dirty="0">
                <a:latin typeface="Times New Roman" panose="02020603050405020304" pitchFamily="18" charset="0"/>
                <a:cs typeface="Times New Roman" panose="02020603050405020304" pitchFamily="18" charset="0"/>
              </a:rPr>
              <a:t> spočívá hlavně v tom, že odhaluje napětí panující mezi konstruovaným hvězdným obrazem a soukromou osobností zkoumané star.</a:t>
            </a:r>
            <a:r>
              <a:rPr lang="cs-CZ" sz="2000" baseline="30000" dirty="0">
                <a:latin typeface="Times New Roman" panose="02020603050405020304" pitchFamily="18" charset="0"/>
                <a:cs typeface="Times New Roman" panose="02020603050405020304" pitchFamily="18" charset="0"/>
              </a:rPr>
              <a:t>1</a:t>
            </a:r>
            <a:r>
              <a:rPr lang="cs-CZ" sz="2000" dirty="0">
                <a:latin typeface="Times New Roman" panose="02020603050405020304" pitchFamily="18" charset="0"/>
                <a:cs typeface="Times New Roman" panose="02020603050405020304" pitchFamily="18" charset="0"/>
              </a:rPr>
              <a:t> </a:t>
            </a:r>
          </a:p>
          <a:p>
            <a:pPr marL="0" indent="0" algn="just">
              <a:buNone/>
            </a:pPr>
            <a:r>
              <a:rPr lang="cs-CZ" sz="2000" dirty="0">
                <a:latin typeface="Times New Roman" panose="02020603050405020304" pitchFamily="18" charset="0"/>
                <a:cs typeface="Times New Roman" panose="02020603050405020304" pitchFamily="18" charset="0"/>
              </a:rPr>
              <a:t>____________________________________________________________________</a:t>
            </a:r>
          </a:p>
          <a:p>
            <a:pPr marL="0" indent="0" algn="just">
              <a:buNone/>
            </a:pPr>
            <a:r>
              <a:rPr lang="cs-CZ" sz="2000" baseline="30000" dirty="0">
                <a:latin typeface="Times New Roman" panose="02020603050405020304" pitchFamily="18" charset="0"/>
                <a:cs typeface="Times New Roman" panose="02020603050405020304" pitchFamily="18" charset="0"/>
              </a:rPr>
              <a:t>1 </a:t>
            </a:r>
            <a:r>
              <a:rPr lang="en-US" dirty="0">
                <a:latin typeface="Times New Roman" panose="02020603050405020304" pitchFamily="18" charset="0"/>
                <a:cs typeface="Times New Roman" panose="02020603050405020304" pitchFamily="18" charset="0"/>
              </a:rPr>
              <a:t>DYER, Richard. </a:t>
            </a:r>
            <a:r>
              <a:rPr lang="en-US" i="1" dirty="0">
                <a:latin typeface="Times New Roman" panose="02020603050405020304" pitchFamily="18" charset="0"/>
                <a:cs typeface="Times New Roman" panose="02020603050405020304" pitchFamily="18" charset="0"/>
              </a:rPr>
              <a:t>Stars</a:t>
            </a:r>
            <a:r>
              <a:rPr lang="en-US" dirty="0">
                <a:latin typeface="Times New Roman" panose="02020603050405020304" pitchFamily="18" charset="0"/>
                <a:cs typeface="Times New Roman" panose="02020603050405020304" pitchFamily="18" charset="0"/>
              </a:rPr>
              <a:t>. London: BFI, 1998, s. 61. </a:t>
            </a:r>
            <a:endParaRPr lang="cs-CZ" baseline="30000" dirty="0">
              <a:latin typeface="Times New Roman" panose="02020603050405020304" pitchFamily="18" charset="0"/>
              <a:cs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3139690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CA91CF-1248-104B-AD78-3D0B5B01433E}"/>
              </a:ext>
            </a:extLst>
          </p:cNvPr>
          <p:cNvSpPr>
            <a:spLocks noGrp="1"/>
          </p:cNvSpPr>
          <p:nvPr>
            <p:ph type="title"/>
          </p:nvPr>
        </p:nvSpPr>
        <p:spPr/>
        <p:txBody>
          <a:bodyPr/>
          <a:lstStyle/>
          <a:p>
            <a:pPr algn="ctr"/>
            <a:r>
              <a:rPr lang="cs-CZ" b="1" dirty="0">
                <a:latin typeface="Times New Roman" panose="02020603050405020304" pitchFamily="18" charset="0"/>
                <a:cs typeface="Times New Roman" panose="02020603050405020304" pitchFamily="18" charset="0"/>
              </a:rPr>
              <a:t>Parafráze – správné užití v textu</a:t>
            </a:r>
          </a:p>
        </p:txBody>
      </p:sp>
      <p:sp>
        <p:nvSpPr>
          <p:cNvPr id="3" name="Zástupný obsah 2">
            <a:extLst>
              <a:ext uri="{FF2B5EF4-FFF2-40B4-BE49-F238E27FC236}">
                <a16:creationId xmlns:a16="http://schemas.microsoft.com/office/drawing/2014/main" id="{0F3D1545-5C96-AE4C-9626-5DFA037FB369}"/>
              </a:ext>
            </a:extLst>
          </p:cNvPr>
          <p:cNvSpPr>
            <a:spLocks noGrp="1"/>
          </p:cNvSpPr>
          <p:nvPr>
            <p:ph idx="1"/>
          </p:nvPr>
        </p:nvSpPr>
        <p:spPr>
          <a:xfrm>
            <a:off x="2258458" y="2133600"/>
            <a:ext cx="9246154" cy="3777622"/>
          </a:xfrm>
        </p:spPr>
        <p:txBody>
          <a:bodyPr>
            <a:normAutofit lnSpcReduction="10000"/>
          </a:bodyPr>
          <a:lstStyle/>
          <a:p>
            <a:pPr algn="just"/>
            <a:r>
              <a:rPr lang="cs-CZ" dirty="0">
                <a:latin typeface="Times New Roman" panose="02020603050405020304" pitchFamily="18" charset="0"/>
                <a:cs typeface="Times New Roman" panose="02020603050405020304" pitchFamily="18" charset="0"/>
              </a:rPr>
              <a:t>„Na rozdíl od výrobních skupin vykazovaly tvůrčí kolektivy poměrně malou stabilitu: jejich vedení i personální složení se v následujících třech letech jejich existence měnilo, k první řadě kolektivů přibyla během roku ještě řada dalších, ty ovšem plnily pouze doplňkové funkce a brzy opět zanikly nebo působily jen v krajích. Roku 1950 prošly tvůrčí kolektivy dalšími organizačními a personálními změnami, v jejichž důsledku se jich ustavilo celkem jedenáct.“ </a:t>
            </a:r>
            <a:br>
              <a:rPr lang="cs-CZ" dirty="0">
                <a:latin typeface="Times New Roman" panose="02020603050405020304" pitchFamily="18" charset="0"/>
                <a:cs typeface="Times New Roman" panose="02020603050405020304" pitchFamily="18" charset="0"/>
              </a:rPr>
            </a:br>
            <a:endParaRPr lang="cs-CZ" dirty="0">
              <a:latin typeface="Times New Roman" panose="02020603050405020304" pitchFamily="18" charset="0"/>
              <a:cs typeface="Times New Roman" panose="02020603050405020304" pitchFamily="18" charset="0"/>
            </a:endParaRPr>
          </a:p>
          <a:p>
            <a:pPr algn="just"/>
            <a:r>
              <a:rPr lang="cs-CZ" dirty="0">
                <a:latin typeface="Times New Roman" panose="02020603050405020304" pitchFamily="18" charset="0"/>
                <a:cs typeface="Times New Roman" panose="02020603050405020304" pitchFamily="18" charset="0"/>
              </a:rPr>
              <a:t>Jak ve své monografii </a:t>
            </a:r>
            <a:r>
              <a:rPr lang="cs-CZ" i="1" dirty="0">
                <a:latin typeface="Times New Roman" panose="02020603050405020304" pitchFamily="18" charset="0"/>
                <a:cs typeface="Times New Roman" panose="02020603050405020304" pitchFamily="18" charset="0"/>
              </a:rPr>
              <a:t>Továrna Barrandov </a:t>
            </a:r>
            <a:r>
              <a:rPr lang="cs-CZ" dirty="0">
                <a:latin typeface="Times New Roman" panose="02020603050405020304" pitchFamily="18" charset="0"/>
                <a:cs typeface="Times New Roman" panose="02020603050405020304" pitchFamily="18" charset="0"/>
              </a:rPr>
              <a:t>píše Petr </a:t>
            </a:r>
            <a:r>
              <a:rPr lang="cs-CZ" dirty="0" err="1">
                <a:latin typeface="Times New Roman" panose="02020603050405020304" pitchFamily="18" charset="0"/>
                <a:cs typeface="Times New Roman" panose="02020603050405020304" pitchFamily="18" charset="0"/>
              </a:rPr>
              <a:t>Szczepanik</a:t>
            </a:r>
            <a:r>
              <a:rPr lang="cs-CZ" dirty="0">
                <a:latin typeface="Times New Roman" panose="02020603050405020304" pitchFamily="18" charset="0"/>
                <a:cs typeface="Times New Roman" panose="02020603050405020304" pitchFamily="18" charset="0"/>
              </a:rPr>
              <a:t>, oproti předchozímu uspořádání trpěly tvůrčí kolektivy fluktuací členů i vedoucích pracovníků.</a:t>
            </a:r>
            <a:r>
              <a:rPr lang="cs-CZ" baseline="30000" dirty="0">
                <a:latin typeface="Times New Roman" panose="02020603050405020304" pitchFamily="18" charset="0"/>
                <a:cs typeface="Times New Roman" panose="02020603050405020304" pitchFamily="18" charset="0"/>
              </a:rPr>
              <a:t>1</a:t>
            </a:r>
            <a:r>
              <a:rPr lang="cs-CZ" dirty="0">
                <a:latin typeface="Times New Roman" panose="02020603050405020304" pitchFamily="18" charset="0"/>
                <a:cs typeface="Times New Roman" panose="02020603050405020304" pitchFamily="18" charset="0"/>
              </a:rPr>
              <a:t> Šlo o nestabilní uskupení, které provázely četné reorganizace a jejichž počet se ustálil až zkraje další dekády. Jasno nevládlo ani stran jejich pravomocí či působnosti.</a:t>
            </a:r>
            <a:r>
              <a:rPr lang="cs-CZ" baseline="30000" dirty="0">
                <a:latin typeface="Times New Roman" panose="02020603050405020304" pitchFamily="18" charset="0"/>
                <a:cs typeface="Times New Roman" panose="02020603050405020304" pitchFamily="18" charset="0"/>
              </a:rPr>
              <a:t>2</a:t>
            </a:r>
          </a:p>
          <a:p>
            <a:pPr marL="0" indent="0" algn="just">
              <a:buNone/>
            </a:pPr>
            <a:r>
              <a:rPr lang="cs-CZ" baseline="30000" dirty="0">
                <a:latin typeface="Times New Roman" panose="02020603050405020304" pitchFamily="18" charset="0"/>
                <a:cs typeface="Times New Roman" panose="02020603050405020304" pitchFamily="18" charset="0"/>
              </a:rPr>
              <a:t>______________________________________________________________________________________________________________________</a:t>
            </a:r>
          </a:p>
          <a:p>
            <a:pPr marL="0" indent="0" algn="just">
              <a:buNone/>
            </a:pPr>
            <a:r>
              <a:rPr lang="cs-CZ" baseline="30000" dirty="0">
                <a:latin typeface="Times New Roman" panose="02020603050405020304" pitchFamily="18" charset="0"/>
                <a:cs typeface="Times New Roman" panose="02020603050405020304" pitchFamily="18" charset="0"/>
              </a:rPr>
              <a:t>1 </a:t>
            </a:r>
            <a:r>
              <a:rPr lang="cs-CZ" sz="1600" dirty="0">
                <a:latin typeface="Times New Roman" panose="02020603050405020304" pitchFamily="18" charset="0"/>
                <a:cs typeface="Times New Roman" panose="02020603050405020304" pitchFamily="18" charset="0"/>
              </a:rPr>
              <a:t>SZCZEPANIK, Petr. </a:t>
            </a:r>
            <a:r>
              <a:rPr lang="cs-CZ" sz="1600" i="1" dirty="0">
                <a:latin typeface="Times New Roman" panose="02020603050405020304" pitchFamily="18" charset="0"/>
                <a:cs typeface="Times New Roman" panose="02020603050405020304" pitchFamily="18" charset="0"/>
              </a:rPr>
              <a:t>Továrna Barrandov. Svět filmařů a politická moc 1945</a:t>
            </a:r>
            <a:r>
              <a:rPr lang="cs-CZ" sz="1600" dirty="0">
                <a:latin typeface="Times New Roman" panose="02020603050405020304" pitchFamily="18" charset="0"/>
                <a:cs typeface="Times New Roman" panose="02020603050405020304" pitchFamily="18" charset="0"/>
              </a:rPr>
              <a:t>–</a:t>
            </a:r>
            <a:r>
              <a:rPr lang="cs-CZ" sz="1600" i="1" dirty="0">
                <a:latin typeface="Times New Roman" panose="02020603050405020304" pitchFamily="18" charset="0"/>
                <a:cs typeface="Times New Roman" panose="02020603050405020304" pitchFamily="18" charset="0"/>
              </a:rPr>
              <a:t>1970</a:t>
            </a:r>
            <a:r>
              <a:rPr lang="cs-CZ" sz="1600" dirty="0">
                <a:latin typeface="Times New Roman" panose="02020603050405020304" pitchFamily="18" charset="0"/>
                <a:cs typeface="Times New Roman" panose="02020603050405020304" pitchFamily="18" charset="0"/>
              </a:rPr>
              <a:t>. Praha: NFA, 2016, s. 80.</a:t>
            </a:r>
          </a:p>
          <a:p>
            <a:pPr marL="0" indent="0" algn="just">
              <a:buNone/>
            </a:pPr>
            <a:r>
              <a:rPr lang="cs-CZ" sz="1600" baseline="30000" dirty="0">
                <a:latin typeface="Times New Roman" panose="02020603050405020304" pitchFamily="18" charset="0"/>
                <a:cs typeface="Times New Roman" panose="02020603050405020304" pitchFamily="18" charset="0"/>
              </a:rPr>
              <a:t>2 </a:t>
            </a:r>
            <a:r>
              <a:rPr lang="cs-CZ" sz="1600" dirty="0">
                <a:latin typeface="Times New Roman" panose="02020603050405020304" pitchFamily="18" charset="0"/>
                <a:cs typeface="Times New Roman" panose="02020603050405020304" pitchFamily="18" charset="0"/>
              </a:rPr>
              <a:t>Tamtéž, s. 80.  </a:t>
            </a:r>
          </a:p>
          <a:p>
            <a:endParaRPr lang="cs-CZ" dirty="0"/>
          </a:p>
        </p:txBody>
      </p:sp>
    </p:spTree>
    <p:extLst>
      <p:ext uri="{BB962C8B-B14F-4D97-AF65-F5344CB8AC3E}">
        <p14:creationId xmlns:p14="http://schemas.microsoft.com/office/powerpoint/2010/main" val="410682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269AA7-B4DA-014C-9046-4C76890D6C22}"/>
              </a:ext>
            </a:extLst>
          </p:cNvPr>
          <p:cNvSpPr>
            <a:spLocks noGrp="1"/>
          </p:cNvSpPr>
          <p:nvPr>
            <p:ph type="title"/>
          </p:nvPr>
        </p:nvSpPr>
        <p:spPr/>
        <p:txBody>
          <a:bodyPr/>
          <a:lstStyle/>
          <a:p>
            <a:pPr algn="ctr"/>
            <a:r>
              <a:rPr lang="cs-CZ" b="1" dirty="0">
                <a:latin typeface="Times New Roman" panose="02020603050405020304" pitchFamily="18" charset="0"/>
                <a:cs typeface="Times New Roman" panose="02020603050405020304" pitchFamily="18" charset="0"/>
              </a:rPr>
              <a:t>Test – nejčastější chyby</a:t>
            </a:r>
          </a:p>
        </p:txBody>
      </p:sp>
      <p:sp>
        <p:nvSpPr>
          <p:cNvPr id="3" name="Zástupný obsah 2">
            <a:extLst>
              <a:ext uri="{FF2B5EF4-FFF2-40B4-BE49-F238E27FC236}">
                <a16:creationId xmlns:a16="http://schemas.microsoft.com/office/drawing/2014/main" id="{7ED1519E-C436-F948-98C1-DC1731E06EC0}"/>
              </a:ext>
            </a:extLst>
          </p:cNvPr>
          <p:cNvSpPr>
            <a:spLocks noGrp="1"/>
          </p:cNvSpPr>
          <p:nvPr>
            <p:ph idx="1"/>
          </p:nvPr>
        </p:nvSpPr>
        <p:spPr/>
        <p:txBody>
          <a:bodyPr>
            <a:normAutofit/>
          </a:bodyPr>
          <a:lstStyle/>
          <a:p>
            <a:r>
              <a:rPr lang="cs-CZ" dirty="0">
                <a:latin typeface="Times New Roman" panose="02020603050405020304" pitchFamily="18" charset="0"/>
                <a:cs typeface="Times New Roman" panose="02020603050405020304" pitchFamily="18" charset="0"/>
              </a:rPr>
              <a:t>Pokud shrnujeme kapitolu v monografii, nikdy neuvádíme její název! Název kapitoly uvádíme pouze tehdy, pokud se jedná o příspěvek ve sborníku/antologii/kolektivní monografii (kde mají kapitoly jiné autory)</a:t>
            </a:r>
          </a:p>
          <a:p>
            <a:pPr lvl="1"/>
            <a:r>
              <a:rPr lang="cs-CZ" dirty="0">
                <a:latin typeface="Times New Roman" panose="02020603050405020304" pitchFamily="18" charset="0"/>
                <a:cs typeface="Times New Roman" panose="02020603050405020304" pitchFamily="18" charset="0"/>
              </a:rPr>
              <a:t>O‘BRIAN, Charles. </a:t>
            </a:r>
            <a:r>
              <a:rPr lang="cs-CZ" i="1" dirty="0" err="1">
                <a:latin typeface="Times New Roman" panose="02020603050405020304" pitchFamily="18" charset="0"/>
                <a:cs typeface="Times New Roman" panose="02020603050405020304" pitchFamily="18" charset="0"/>
              </a:rPr>
              <a:t>Cinema‘s</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Conversion</a:t>
            </a:r>
            <a:r>
              <a:rPr lang="cs-CZ" i="1" dirty="0">
                <a:latin typeface="Times New Roman" panose="02020603050405020304" pitchFamily="18" charset="0"/>
                <a:cs typeface="Times New Roman" panose="02020603050405020304" pitchFamily="18" charset="0"/>
              </a:rPr>
              <a:t> to </a:t>
            </a:r>
            <a:r>
              <a:rPr lang="cs-CZ" i="1" dirty="0" err="1">
                <a:latin typeface="Times New Roman" panose="02020603050405020304" pitchFamily="18" charset="0"/>
                <a:cs typeface="Times New Roman" panose="02020603050405020304" pitchFamily="18" charset="0"/>
              </a:rPr>
              <a:t>Sound</a:t>
            </a:r>
            <a:r>
              <a:rPr lang="cs-CZ" i="1" dirty="0">
                <a:latin typeface="Times New Roman" panose="02020603050405020304" pitchFamily="18" charset="0"/>
                <a:cs typeface="Times New Roman" panose="02020603050405020304" pitchFamily="18" charset="0"/>
              </a:rPr>
              <a:t>: Technology and Film Style in France and </a:t>
            </a:r>
            <a:r>
              <a:rPr lang="cs-CZ" i="1" dirty="0" err="1">
                <a:latin typeface="Times New Roman" panose="02020603050405020304" pitchFamily="18" charset="0"/>
                <a:cs typeface="Times New Roman" panose="02020603050405020304" pitchFamily="18" charset="0"/>
              </a:rPr>
              <a:t>the</a:t>
            </a:r>
            <a:r>
              <a:rPr lang="cs-CZ" i="1" dirty="0">
                <a:latin typeface="Times New Roman" panose="02020603050405020304" pitchFamily="18" charset="0"/>
                <a:cs typeface="Times New Roman" panose="02020603050405020304" pitchFamily="18" charset="0"/>
              </a:rPr>
              <a:t> U.S</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Bloomington</a:t>
            </a:r>
            <a:r>
              <a:rPr lang="cs-CZ" dirty="0">
                <a:latin typeface="Times New Roman" panose="02020603050405020304" pitchFamily="18" charset="0"/>
                <a:cs typeface="Times New Roman" panose="02020603050405020304" pitchFamily="18" charset="0"/>
              </a:rPr>
              <a:t> and </a:t>
            </a:r>
            <a:r>
              <a:rPr lang="cs-CZ" dirty="0" err="1">
                <a:latin typeface="Times New Roman" panose="02020603050405020304" pitchFamily="18" charset="0"/>
                <a:cs typeface="Times New Roman" panose="02020603050405020304" pitchFamily="18" charset="0"/>
              </a:rPr>
              <a:t>Indianopolis</a:t>
            </a:r>
            <a:r>
              <a:rPr lang="cs-CZ" dirty="0">
                <a:latin typeface="Times New Roman" panose="02020603050405020304" pitchFamily="18" charset="0"/>
                <a:cs typeface="Times New Roman" panose="02020603050405020304" pitchFamily="18" charset="0"/>
              </a:rPr>
              <a:t>: Indiana University </a:t>
            </a:r>
            <a:r>
              <a:rPr lang="cs-CZ" dirty="0" err="1">
                <a:latin typeface="Times New Roman" panose="02020603050405020304" pitchFamily="18" charset="0"/>
                <a:cs typeface="Times New Roman" panose="02020603050405020304" pitchFamily="18" charset="0"/>
              </a:rPr>
              <a:t>Press</a:t>
            </a:r>
            <a:r>
              <a:rPr lang="cs-CZ" dirty="0">
                <a:latin typeface="Times New Roman" panose="02020603050405020304" pitchFamily="18" charset="0"/>
                <a:cs typeface="Times New Roman" panose="02020603050405020304" pitchFamily="18" charset="0"/>
              </a:rPr>
              <a:t>, 2005, s. 64–81.</a:t>
            </a:r>
          </a:p>
          <a:p>
            <a:r>
              <a:rPr lang="cs-CZ" dirty="0">
                <a:latin typeface="Times New Roman" panose="02020603050405020304" pitchFamily="18" charset="0"/>
                <a:cs typeface="Times New Roman" panose="02020603050405020304" pitchFamily="18" charset="0"/>
              </a:rPr>
              <a:t>Zkratka </a:t>
            </a:r>
            <a:r>
              <a:rPr lang="cs-CZ" b="1" dirty="0">
                <a:solidFill>
                  <a:srgbClr val="7030A0"/>
                </a:solidFill>
                <a:latin typeface="Times New Roman" panose="02020603050405020304" pitchFamily="18" charset="0"/>
                <a:cs typeface="Times New Roman" panose="02020603050405020304" pitchFamily="18" charset="0"/>
              </a:rPr>
              <a:t>In:</a:t>
            </a:r>
            <a:r>
              <a:rPr lang="cs-CZ" dirty="0">
                <a:latin typeface="Times New Roman" panose="02020603050405020304" pitchFamily="18" charset="0"/>
                <a:cs typeface="Times New Roman" panose="02020603050405020304" pitchFamily="18" charset="0"/>
              </a:rPr>
              <a:t> - používáme pouze pokud citujeme kapitolu ze sborníku, nikdy ne pro studii otištěnou v seriálovém periodiku!</a:t>
            </a:r>
          </a:p>
          <a:p>
            <a:r>
              <a:rPr lang="cs-CZ" dirty="0">
                <a:latin typeface="Times New Roman" panose="02020603050405020304" pitchFamily="18" charset="0"/>
                <a:cs typeface="Times New Roman" panose="02020603050405020304" pitchFamily="18" charset="0"/>
              </a:rPr>
              <a:t>U seriálové publikace kurzívou v bibliografickém zápisu píšeme vždy jen název periodika, nikdy ne název citovaného článku/studie </a:t>
            </a:r>
          </a:p>
          <a:p>
            <a:r>
              <a:rPr lang="cs-CZ" dirty="0">
                <a:latin typeface="Times New Roman" panose="02020603050405020304" pitchFamily="18" charset="0"/>
                <a:cs typeface="Times New Roman" panose="02020603050405020304" pitchFamily="18" charset="0"/>
              </a:rPr>
              <a:t>Stranu zapisujeme jako </a:t>
            </a:r>
            <a:r>
              <a:rPr lang="cs-CZ" b="1" dirty="0">
                <a:solidFill>
                  <a:srgbClr val="7030A0"/>
                </a:solidFill>
                <a:latin typeface="Times New Roman" panose="02020603050405020304" pitchFamily="18" charset="0"/>
                <a:cs typeface="Times New Roman" panose="02020603050405020304" pitchFamily="18" charset="0"/>
              </a:rPr>
              <a:t>s.</a:t>
            </a:r>
            <a:r>
              <a:rPr lang="cs-CZ" dirty="0">
                <a:latin typeface="Times New Roman" panose="02020603050405020304" pitchFamily="18" charset="0"/>
                <a:cs typeface="Times New Roman" panose="02020603050405020304" pitchFamily="18" charset="0"/>
              </a:rPr>
              <a:t>, nikoliv jako </a:t>
            </a:r>
            <a:r>
              <a:rPr lang="cs-CZ" strike="sngStrike" dirty="0">
                <a:latin typeface="Times New Roman" panose="02020603050405020304" pitchFamily="18" charset="0"/>
                <a:cs typeface="Times New Roman" panose="02020603050405020304" pitchFamily="18" charset="0"/>
              </a:rPr>
              <a:t>str.</a:t>
            </a:r>
            <a:r>
              <a:rPr lang="cs-CZ" dirty="0">
                <a:latin typeface="Times New Roman" panose="02020603050405020304" pitchFamily="18" charset="0"/>
                <a:cs typeface="Times New Roman" panose="02020603050405020304" pitchFamily="18" charset="0"/>
              </a:rPr>
              <a:t>; stránkování nedáváme do závorek</a:t>
            </a:r>
            <a:endParaRPr lang="cs-CZ" strike="sngStrike" dirty="0">
              <a:latin typeface="Times New Roman" panose="02020603050405020304" pitchFamily="18" charset="0"/>
              <a:cs typeface="Times New Roman" panose="02020603050405020304" pitchFamily="18" charset="0"/>
            </a:endParaRPr>
          </a:p>
          <a:p>
            <a:r>
              <a:rPr lang="cs-CZ" dirty="0">
                <a:latin typeface="Times New Roman" panose="02020603050405020304" pitchFamily="18" charset="0"/>
                <a:cs typeface="Times New Roman" panose="02020603050405020304" pitchFamily="18" charset="0"/>
              </a:rPr>
              <a:t>Ročník zapisujeme zkratkou </a:t>
            </a:r>
            <a:r>
              <a:rPr lang="cs-CZ" b="1" dirty="0">
                <a:solidFill>
                  <a:srgbClr val="7030A0"/>
                </a:solidFill>
                <a:latin typeface="Times New Roman" panose="02020603050405020304" pitchFamily="18" charset="0"/>
                <a:cs typeface="Times New Roman" panose="02020603050405020304" pitchFamily="18" charset="0"/>
              </a:rPr>
              <a:t>roč.</a:t>
            </a:r>
            <a:r>
              <a:rPr lang="cs-CZ" dirty="0">
                <a:latin typeface="Times New Roman" panose="02020603050405020304" pitchFamily="18" charset="0"/>
                <a:cs typeface="Times New Roman" panose="02020603050405020304" pitchFamily="18" charset="0"/>
              </a:rPr>
              <a:t>, nikoliv jako </a:t>
            </a:r>
            <a:r>
              <a:rPr lang="cs-CZ" strike="sngStrike" dirty="0">
                <a:latin typeface="Times New Roman" panose="02020603050405020304" pitchFamily="18" charset="0"/>
                <a:cs typeface="Times New Roman" panose="02020603050405020304" pitchFamily="18" charset="0"/>
              </a:rPr>
              <a:t>r. </a:t>
            </a:r>
          </a:p>
        </p:txBody>
      </p:sp>
    </p:spTree>
    <p:extLst>
      <p:ext uri="{BB962C8B-B14F-4D97-AF65-F5344CB8AC3E}">
        <p14:creationId xmlns:p14="http://schemas.microsoft.com/office/powerpoint/2010/main" val="2857114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A8E8BE8-48DE-3841-A326-2B24D7F89100}"/>
              </a:ext>
            </a:extLst>
          </p:cNvPr>
          <p:cNvSpPr>
            <a:spLocks noGrp="1"/>
          </p:cNvSpPr>
          <p:nvPr>
            <p:ph type="title"/>
          </p:nvPr>
        </p:nvSpPr>
        <p:spPr>
          <a:xfrm>
            <a:off x="1433889" y="1059872"/>
            <a:ext cx="3012216" cy="4851349"/>
          </a:xfrm>
        </p:spPr>
        <p:txBody>
          <a:bodyPr>
            <a:normAutofit/>
          </a:bodyPr>
          <a:lstStyle/>
          <a:p>
            <a:r>
              <a:rPr lang="cs-CZ" b="1" dirty="0">
                <a:latin typeface="Times New Roman" panose="02020603050405020304" pitchFamily="18" charset="0"/>
                <a:cs typeface="Times New Roman" panose="02020603050405020304" pitchFamily="18" charset="0"/>
              </a:rPr>
              <a:t>Organizace</a:t>
            </a:r>
            <a:r>
              <a:rPr lang="cs-CZ" b="1" dirty="0"/>
              <a:t> </a:t>
            </a:r>
            <a:r>
              <a:rPr lang="cs-CZ" b="1" dirty="0">
                <a:latin typeface="Times New Roman" panose="02020603050405020304" pitchFamily="18" charset="0"/>
                <a:cs typeface="Times New Roman" panose="02020603050405020304" pitchFamily="18" charset="0"/>
              </a:rPr>
              <a:t>kurzu </a:t>
            </a:r>
            <a:endParaRPr lang="cs-CZ" b="1">
              <a:latin typeface="Times New Roman" panose="02020603050405020304" pitchFamily="18" charset="0"/>
              <a:cs typeface="Times New Roman" panose="02020603050405020304" pitchFamily="18" charset="0"/>
            </a:endParaRPr>
          </a:p>
        </p:txBody>
      </p:sp>
      <p:sp>
        <p:nvSpPr>
          <p:cNvPr id="10"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Zástupný obsah 2">
            <a:extLst>
              <a:ext uri="{FF2B5EF4-FFF2-40B4-BE49-F238E27FC236}">
                <a16:creationId xmlns:a16="http://schemas.microsoft.com/office/drawing/2014/main" id="{D11BBDE8-7986-034B-B5A3-D6BC05DF919C}"/>
              </a:ext>
            </a:extLst>
          </p:cNvPr>
          <p:cNvSpPr>
            <a:spLocks noGrp="1"/>
          </p:cNvSpPr>
          <p:nvPr>
            <p:ph idx="1"/>
          </p:nvPr>
        </p:nvSpPr>
        <p:spPr>
          <a:xfrm>
            <a:off x="5280368" y="1059872"/>
            <a:ext cx="6224244" cy="4851350"/>
          </a:xfrm>
        </p:spPr>
        <p:txBody>
          <a:bodyPr>
            <a:normAutofit/>
          </a:bodyPr>
          <a:lstStyle/>
          <a:p>
            <a:r>
              <a:rPr lang="cs-CZ" dirty="0">
                <a:latin typeface="Times New Roman" panose="02020603050405020304" pitchFamily="18" charset="0"/>
                <a:cs typeface="Times New Roman" panose="02020603050405020304" pitchFamily="18" charset="0"/>
              </a:rPr>
              <a:t>Docházka je povinná</a:t>
            </a:r>
          </a:p>
          <a:p>
            <a:pPr lvl="1"/>
            <a:r>
              <a:rPr lang="cs-CZ" dirty="0">
                <a:latin typeface="Times New Roman" panose="02020603050405020304" pitchFamily="18" charset="0"/>
                <a:cs typeface="Times New Roman" panose="02020603050405020304" pitchFamily="18" charset="0"/>
              </a:rPr>
              <a:t>Exkurze do Knihovny Národního filmového archivu – čtvrtek 27. 4. od 13:00 (bude upřesněno)</a:t>
            </a:r>
          </a:p>
          <a:p>
            <a:r>
              <a:rPr lang="cs-CZ" dirty="0">
                <a:latin typeface="Times New Roman" panose="02020603050405020304" pitchFamily="18" charset="0"/>
                <a:cs typeface="Times New Roman" panose="02020603050405020304" pitchFamily="18" charset="0"/>
              </a:rPr>
              <a:t>Výuka bude rozdělena do 4 bloků</a:t>
            </a:r>
          </a:p>
          <a:p>
            <a:pPr lvl="1"/>
            <a:r>
              <a:rPr lang="cs-CZ" dirty="0">
                <a:latin typeface="Times New Roman" panose="02020603050405020304" pitchFamily="18" charset="0"/>
                <a:cs typeface="Times New Roman" panose="02020603050405020304" pitchFamily="18" charset="0"/>
              </a:rPr>
              <a:t>Formální pravidla a citace</a:t>
            </a:r>
          </a:p>
          <a:p>
            <a:pPr lvl="1"/>
            <a:r>
              <a:rPr lang="cs-CZ" dirty="0">
                <a:latin typeface="Times New Roman" panose="02020603050405020304" pitchFamily="18" charset="0"/>
                <a:cs typeface="Times New Roman" panose="02020603050405020304" pitchFamily="18" charset="0"/>
              </a:rPr>
              <a:t>Zdroje a prameny, elektronické databáze</a:t>
            </a:r>
          </a:p>
          <a:p>
            <a:pPr lvl="1"/>
            <a:r>
              <a:rPr lang="cs-CZ" dirty="0">
                <a:latin typeface="Times New Roman" panose="02020603050405020304" pitchFamily="18" charset="0"/>
                <a:cs typeface="Times New Roman" panose="02020603050405020304" pitchFamily="18" charset="0"/>
              </a:rPr>
              <a:t>Archivní výzkum (1 lekce nahrazena exkurzí)</a:t>
            </a:r>
          </a:p>
          <a:p>
            <a:pPr lvl="1"/>
            <a:r>
              <a:rPr lang="cs-CZ" dirty="0">
                <a:latin typeface="Times New Roman" panose="02020603050405020304" pitchFamily="18" charset="0"/>
                <a:cs typeface="Times New Roman" panose="02020603050405020304" pitchFamily="18" charset="0"/>
              </a:rPr>
              <a:t>Práce se zvukovým záznamem</a:t>
            </a:r>
          </a:p>
          <a:p>
            <a:r>
              <a:rPr lang="cs-CZ" dirty="0">
                <a:latin typeface="Times New Roman" panose="02020603050405020304" pitchFamily="18" charset="0"/>
                <a:cs typeface="Times New Roman" panose="02020603050405020304" pitchFamily="18" charset="0"/>
              </a:rPr>
              <a:t>Každý blok uzavře test anebo samostatný úkol – pro úspěšné absolvování předmětu je zapotřebí splnit všechny zadané úkoly.</a:t>
            </a:r>
          </a:p>
        </p:txBody>
      </p:sp>
    </p:spTree>
    <p:extLst>
      <p:ext uri="{BB962C8B-B14F-4D97-AF65-F5344CB8AC3E}">
        <p14:creationId xmlns:p14="http://schemas.microsoft.com/office/powerpoint/2010/main" val="2977401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1370E8-D009-4344-9A25-5BA2FFE5FE87}"/>
              </a:ext>
            </a:extLst>
          </p:cNvPr>
          <p:cNvSpPr>
            <a:spLocks noGrp="1"/>
          </p:cNvSpPr>
          <p:nvPr>
            <p:ph type="title"/>
          </p:nvPr>
        </p:nvSpPr>
        <p:spPr/>
        <p:txBody>
          <a:bodyPr/>
          <a:lstStyle/>
          <a:p>
            <a:r>
              <a:rPr lang="cs-CZ" b="1" dirty="0">
                <a:latin typeface="Times New Roman" panose="02020603050405020304" pitchFamily="18" charset="0"/>
                <a:cs typeface="Times New Roman" panose="02020603050405020304" pitchFamily="18" charset="0"/>
              </a:rPr>
              <a:t>Anglické zkratky převádíme do češtiny!</a:t>
            </a:r>
            <a:endParaRPr lang="cs-CZ" dirty="0"/>
          </a:p>
        </p:txBody>
      </p:sp>
      <p:pic>
        <p:nvPicPr>
          <p:cNvPr id="5" name="Zástupný obsah 4" descr="Obsah obrázku text&#10;&#10;Popis byl vytvořen automaticky">
            <a:extLst>
              <a:ext uri="{FF2B5EF4-FFF2-40B4-BE49-F238E27FC236}">
                <a16:creationId xmlns:a16="http://schemas.microsoft.com/office/drawing/2014/main" id="{8D7D3E8F-F4E5-984C-964F-6E6CEA645CCE}"/>
              </a:ext>
            </a:extLst>
          </p:cNvPr>
          <p:cNvPicPr>
            <a:picLocks noGrp="1" noChangeAspect="1"/>
          </p:cNvPicPr>
          <p:nvPr>
            <p:ph idx="1"/>
          </p:nvPr>
        </p:nvPicPr>
        <p:blipFill>
          <a:blip r:embed="rId2"/>
          <a:stretch>
            <a:fillRect/>
          </a:stretch>
        </p:blipFill>
        <p:spPr>
          <a:xfrm>
            <a:off x="1946269" y="1567997"/>
            <a:ext cx="8915400" cy="2480568"/>
          </a:xfrm>
        </p:spPr>
      </p:pic>
      <p:sp>
        <p:nvSpPr>
          <p:cNvPr id="15" name="Ovál 14">
            <a:extLst>
              <a:ext uri="{FF2B5EF4-FFF2-40B4-BE49-F238E27FC236}">
                <a16:creationId xmlns:a16="http://schemas.microsoft.com/office/drawing/2014/main" id="{5392C31E-92CC-42F3-B4DB-DE12E974BA75}"/>
              </a:ext>
            </a:extLst>
          </p:cNvPr>
          <p:cNvSpPr/>
          <p:nvPr/>
        </p:nvSpPr>
        <p:spPr>
          <a:xfrm>
            <a:off x="7287120" y="2514600"/>
            <a:ext cx="548640" cy="548640"/>
          </a:xfrm>
          <a:prstGeom prst="ellipse">
            <a:avLst/>
          </a:prstGeom>
          <a:solidFill>
            <a:srgbClr val="E71224">
              <a:alpha val="5000"/>
            </a:srgbClr>
          </a:solidFill>
          <a:ln w="36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de-DE">
              <a:solidFill>
                <a:srgbClr val="E71224"/>
              </a:solidFill>
            </a:endParaRPr>
          </a:p>
        </p:txBody>
      </p:sp>
      <p:sp>
        <p:nvSpPr>
          <p:cNvPr id="16" name="Oval 15">
            <a:extLst>
              <a:ext uri="{FF2B5EF4-FFF2-40B4-BE49-F238E27FC236}">
                <a16:creationId xmlns:a16="http://schemas.microsoft.com/office/drawing/2014/main" id="{DE5B36FC-50A0-446D-98C8-1B351F81CC37}"/>
              </a:ext>
            </a:extLst>
          </p:cNvPr>
          <p:cNvSpPr/>
          <p:nvPr/>
        </p:nvSpPr>
        <p:spPr>
          <a:xfrm>
            <a:off x="8086320" y="2575440"/>
            <a:ext cx="365760" cy="365760"/>
          </a:xfrm>
          <a:prstGeom prst="ellipse">
            <a:avLst/>
          </a:prstGeom>
          <a:solidFill>
            <a:srgbClr val="E71224">
              <a:alpha val="5000"/>
            </a:srgbClr>
          </a:solidFill>
          <a:ln w="36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fr-FR">
              <a:solidFill>
                <a:srgbClr val="E71224"/>
              </a:solidFill>
            </a:endParaRPr>
          </a:p>
        </p:txBody>
      </p:sp>
      <p:sp>
        <p:nvSpPr>
          <p:cNvPr id="18" name="Sześciokąt 17">
            <a:extLst>
              <a:ext uri="{FF2B5EF4-FFF2-40B4-BE49-F238E27FC236}">
                <a16:creationId xmlns:a16="http://schemas.microsoft.com/office/drawing/2014/main" id="{31630019-5166-4698-87D4-4083B8AF5F6D}"/>
              </a:ext>
            </a:extLst>
          </p:cNvPr>
          <p:cNvSpPr/>
          <p:nvPr/>
        </p:nvSpPr>
        <p:spPr>
          <a:xfrm>
            <a:off x="9788040" y="2605680"/>
            <a:ext cx="365760" cy="365760"/>
          </a:xfrm>
          <a:prstGeom prst="hexagon">
            <a:avLst>
              <a:gd name="adj" fmla="val 28880"/>
              <a:gd name="vf" fmla="val 115470"/>
            </a:avLst>
          </a:prstGeom>
          <a:solidFill>
            <a:srgbClr val="E71224">
              <a:alpha val="5000"/>
            </a:srgbClr>
          </a:solidFill>
          <a:ln w="36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s-ES">
              <a:solidFill>
                <a:srgbClr val="E71224"/>
              </a:solidFill>
            </a:endParaRPr>
          </a:p>
        </p:txBody>
      </p:sp>
      <p:sp>
        <p:nvSpPr>
          <p:cNvPr id="9" name="TextovéPole 8">
            <a:extLst>
              <a:ext uri="{FF2B5EF4-FFF2-40B4-BE49-F238E27FC236}">
                <a16:creationId xmlns:a16="http://schemas.microsoft.com/office/drawing/2014/main" id="{93C413B0-AE43-C240-B1D5-B7508A40B4BC}"/>
              </a:ext>
            </a:extLst>
          </p:cNvPr>
          <p:cNvSpPr txBox="1"/>
          <p:nvPr/>
        </p:nvSpPr>
        <p:spPr>
          <a:xfrm>
            <a:off x="1946269" y="4572000"/>
            <a:ext cx="8915400" cy="646331"/>
          </a:xfrm>
          <a:prstGeom prst="rect">
            <a:avLst/>
          </a:prstGeom>
          <a:noFill/>
        </p:spPr>
        <p:txBody>
          <a:bodyPr wrap="square" rtlCol="0">
            <a:spAutoFit/>
          </a:bodyPr>
          <a:lstStyle/>
          <a:p>
            <a:r>
              <a:rPr lang="cs-CZ" dirty="0">
                <a:latin typeface="Times New Roman" panose="02020603050405020304" pitchFamily="18" charset="0"/>
                <a:cs typeface="Times New Roman" panose="02020603050405020304" pitchFamily="18" charset="0"/>
              </a:rPr>
              <a:t>SYNNOTT, Anthony. </a:t>
            </a:r>
            <a:r>
              <a:rPr lang="cs-CZ" dirty="0" err="1">
                <a:latin typeface="Times New Roman" panose="02020603050405020304" pitchFamily="18" charset="0"/>
                <a:cs typeface="Times New Roman" panose="02020603050405020304" pitchFamily="18" charset="0"/>
              </a:rPr>
              <a:t>Shame</a:t>
            </a:r>
            <a:r>
              <a:rPr lang="cs-CZ" dirty="0">
                <a:latin typeface="Times New Roman" panose="02020603050405020304" pitchFamily="18" charset="0"/>
                <a:cs typeface="Times New Roman" panose="02020603050405020304" pitchFamily="18" charset="0"/>
              </a:rPr>
              <a:t> and </a:t>
            </a:r>
            <a:r>
              <a:rPr lang="cs-CZ" dirty="0" err="1">
                <a:latin typeface="Times New Roman" panose="02020603050405020304" pitchFamily="18" charset="0"/>
                <a:cs typeface="Times New Roman" panose="02020603050405020304" pitchFamily="18" charset="0"/>
              </a:rPr>
              <a:t>Glory</a:t>
            </a:r>
            <a:r>
              <a:rPr lang="cs-CZ" dirty="0">
                <a:latin typeface="Times New Roman" panose="02020603050405020304" pitchFamily="18" charset="0"/>
                <a:cs typeface="Times New Roman" panose="02020603050405020304" pitchFamily="18" charset="0"/>
              </a:rPr>
              <a:t>: A Sociology </a:t>
            </a:r>
            <a:r>
              <a:rPr lang="cs-CZ" dirty="0" err="1">
                <a:latin typeface="Times New Roman" panose="02020603050405020304" pitchFamily="18" charset="0"/>
                <a:cs typeface="Times New Roman" panose="02020603050405020304" pitchFamily="18" charset="0"/>
              </a:rPr>
              <a:t>of</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Hair</a:t>
            </a:r>
            <a:r>
              <a:rPr lang="cs-CZ"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The</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British</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Journal</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of</a:t>
            </a:r>
            <a:endParaRPr lang="cs-CZ" i="1" dirty="0">
              <a:latin typeface="Times New Roman" panose="02020603050405020304" pitchFamily="18" charset="0"/>
              <a:cs typeface="Times New Roman" panose="02020603050405020304" pitchFamily="18" charset="0"/>
            </a:endParaRPr>
          </a:p>
          <a:p>
            <a:r>
              <a:rPr lang="cs-CZ" i="1" dirty="0">
                <a:latin typeface="Times New Roman" panose="02020603050405020304" pitchFamily="18" charset="0"/>
                <a:cs typeface="Times New Roman" panose="02020603050405020304" pitchFamily="18" charset="0"/>
              </a:rPr>
              <a:t>Sociology. </a:t>
            </a:r>
            <a:r>
              <a:rPr lang="cs-CZ" dirty="0">
                <a:latin typeface="Times New Roman" panose="02020603050405020304" pitchFamily="18" charset="0"/>
                <a:cs typeface="Times New Roman" panose="02020603050405020304" pitchFamily="18" charset="0"/>
              </a:rPr>
              <a:t>1987, </a:t>
            </a:r>
            <a:r>
              <a:rPr lang="cs-CZ" b="1" dirty="0">
                <a:solidFill>
                  <a:srgbClr val="FF0000"/>
                </a:solidFill>
                <a:latin typeface="Times New Roman" panose="02020603050405020304" pitchFamily="18" charset="0"/>
                <a:cs typeface="Times New Roman" panose="02020603050405020304" pitchFamily="18" charset="0"/>
              </a:rPr>
              <a:t>roč.</a:t>
            </a:r>
            <a:r>
              <a:rPr lang="cs-CZ" dirty="0">
                <a:latin typeface="Times New Roman" panose="02020603050405020304" pitchFamily="18" charset="0"/>
                <a:cs typeface="Times New Roman" panose="02020603050405020304" pitchFamily="18" charset="0"/>
              </a:rPr>
              <a:t> 38, </a:t>
            </a:r>
            <a:r>
              <a:rPr lang="cs-CZ" b="1" dirty="0">
                <a:solidFill>
                  <a:srgbClr val="FF0000"/>
                </a:solidFill>
                <a:latin typeface="Times New Roman" panose="02020603050405020304" pitchFamily="18" charset="0"/>
                <a:cs typeface="Times New Roman" panose="02020603050405020304" pitchFamily="18" charset="0"/>
              </a:rPr>
              <a:t>č.</a:t>
            </a:r>
            <a:r>
              <a:rPr lang="cs-CZ" dirty="0">
                <a:latin typeface="Times New Roman" panose="02020603050405020304" pitchFamily="18" charset="0"/>
                <a:cs typeface="Times New Roman" panose="02020603050405020304" pitchFamily="18" charset="0"/>
              </a:rPr>
              <a:t> 3, </a:t>
            </a:r>
            <a:r>
              <a:rPr lang="cs-CZ" b="1" dirty="0">
                <a:solidFill>
                  <a:srgbClr val="FF0000"/>
                </a:solidFill>
                <a:latin typeface="Times New Roman" panose="02020603050405020304" pitchFamily="18" charset="0"/>
                <a:cs typeface="Times New Roman" panose="02020603050405020304" pitchFamily="18" charset="0"/>
              </a:rPr>
              <a:t>s. </a:t>
            </a:r>
            <a:r>
              <a:rPr lang="cs-CZ" dirty="0">
                <a:latin typeface="Times New Roman" panose="02020603050405020304" pitchFamily="18" charset="0"/>
                <a:cs typeface="Times New Roman" panose="02020603050405020304" pitchFamily="18" charset="0"/>
              </a:rPr>
              <a:t>381–413. </a:t>
            </a:r>
          </a:p>
        </p:txBody>
      </p:sp>
    </p:spTree>
    <p:extLst>
      <p:ext uri="{BB962C8B-B14F-4D97-AF65-F5344CB8AC3E}">
        <p14:creationId xmlns:p14="http://schemas.microsoft.com/office/powerpoint/2010/main" val="158767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snímek obrazovky&#10;&#10;Popis byl vytvořen automaticky">
            <a:extLst>
              <a:ext uri="{FF2B5EF4-FFF2-40B4-BE49-F238E27FC236}">
                <a16:creationId xmlns:a16="http://schemas.microsoft.com/office/drawing/2014/main" id="{0A0A7BA2-CE8F-FC4A-B721-C54833069561}"/>
              </a:ext>
            </a:extLst>
          </p:cNvPr>
          <p:cNvPicPr>
            <a:picLocks noChangeAspect="1"/>
          </p:cNvPicPr>
          <p:nvPr/>
        </p:nvPicPr>
        <p:blipFill>
          <a:blip r:embed="rId2"/>
          <a:stretch>
            <a:fillRect/>
          </a:stretch>
        </p:blipFill>
        <p:spPr>
          <a:xfrm>
            <a:off x="468127" y="0"/>
            <a:ext cx="7061385" cy="4045655"/>
          </a:xfrm>
          <a:prstGeom prst="rect">
            <a:avLst/>
          </a:prstGeom>
        </p:spPr>
      </p:pic>
      <p:pic>
        <p:nvPicPr>
          <p:cNvPr id="5" name="Obrázek 4" descr="Obsah obrázku snímek obrazovky&#10;&#10;Popis byl vytvořen automaticky">
            <a:extLst>
              <a:ext uri="{FF2B5EF4-FFF2-40B4-BE49-F238E27FC236}">
                <a16:creationId xmlns:a16="http://schemas.microsoft.com/office/drawing/2014/main" id="{C3A10611-D8F6-914B-9FCB-FA0E8AA2E5D8}"/>
              </a:ext>
            </a:extLst>
          </p:cNvPr>
          <p:cNvPicPr>
            <a:picLocks noChangeAspect="1"/>
          </p:cNvPicPr>
          <p:nvPr/>
        </p:nvPicPr>
        <p:blipFill rotWithShape="1">
          <a:blip r:embed="rId3"/>
          <a:srcRect r="18086"/>
          <a:stretch/>
        </p:blipFill>
        <p:spPr>
          <a:xfrm>
            <a:off x="5386387" y="3097542"/>
            <a:ext cx="6800850" cy="3612737"/>
          </a:xfrm>
          <a:prstGeom prst="rect">
            <a:avLst/>
          </a:prstGeom>
        </p:spPr>
      </p:pic>
    </p:spTree>
    <p:extLst>
      <p:ext uri="{BB962C8B-B14F-4D97-AF65-F5344CB8AC3E}">
        <p14:creationId xmlns:p14="http://schemas.microsoft.com/office/powerpoint/2010/main" val="3187114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Obsah obrázku osoba, žena, lidé, dívka&#10;&#10;Popis byl vytvořen automaticky">
            <a:extLst>
              <a:ext uri="{FF2B5EF4-FFF2-40B4-BE49-F238E27FC236}">
                <a16:creationId xmlns:a16="http://schemas.microsoft.com/office/drawing/2014/main" id="{208F2960-5845-E24E-8653-2C4C796551AF}"/>
              </a:ext>
            </a:extLst>
          </p:cNvPr>
          <p:cNvPicPr>
            <a:picLocks noChangeAspect="1"/>
          </p:cNvPicPr>
          <p:nvPr/>
        </p:nvPicPr>
        <p:blipFill rotWithShape="1">
          <a:blip r:embed="rId2"/>
          <a:srcRect r="3349" b="2"/>
          <a:stretch/>
        </p:blipFill>
        <p:spPr>
          <a:xfrm>
            <a:off x="2267478" y="10"/>
            <a:ext cx="9924522" cy="6854028"/>
          </a:xfrm>
          <a:prstGeom prst="rect">
            <a:avLst/>
          </a:prstGeom>
        </p:spPr>
      </p:pic>
      <mc:AlternateContent xmlns:mc="http://schemas.openxmlformats.org/markup-compatibility/2006" xmlns:p14="http://schemas.microsoft.com/office/powerpoint/2010/main">
        <mc:Choice Requires="p14">
          <p:contentPart p14:bwMode="auto" r:id="rId3">
            <p14:nvContentPartPr>
              <p14:cNvPr id="27" name="Rukopis 26">
                <a:extLst>
                  <a:ext uri="{FF2B5EF4-FFF2-40B4-BE49-F238E27FC236}">
                    <a16:creationId xmlns:a16="http://schemas.microsoft.com/office/drawing/2014/main" id="{0ECEA7CB-CF5D-2D40-9A8D-7E2CB428152B}"/>
                  </a:ext>
                </a:extLst>
              </p14:cNvPr>
              <p14:cNvContentPartPr/>
              <p14:nvPr/>
            </p14:nvContentPartPr>
            <p14:xfrm>
              <a:off x="8799142" y="6248317"/>
              <a:ext cx="590040" cy="3960"/>
            </p14:xfrm>
          </p:contentPart>
        </mc:Choice>
        <mc:Fallback xmlns="">
          <p:pic>
            <p:nvPicPr>
              <p:cNvPr id="27" name="Rukopis 26">
                <a:extLst>
                  <a:ext uri="{FF2B5EF4-FFF2-40B4-BE49-F238E27FC236}">
                    <a16:creationId xmlns:a16="http://schemas.microsoft.com/office/drawing/2014/main" id="{0ECEA7CB-CF5D-2D40-9A8D-7E2CB428152B}"/>
                  </a:ext>
                </a:extLst>
              </p:cNvPr>
              <p:cNvPicPr/>
              <p:nvPr/>
            </p:nvPicPr>
            <p:blipFill>
              <a:blip r:embed="rId4"/>
              <a:stretch>
                <a:fillRect/>
              </a:stretch>
            </p:blipFill>
            <p:spPr>
              <a:xfrm>
                <a:off x="8781142" y="6230317"/>
                <a:ext cx="625680" cy="39600"/>
              </a:xfrm>
              <a:prstGeom prst="rect">
                <a:avLst/>
              </a:prstGeom>
            </p:spPr>
          </p:pic>
        </mc:Fallback>
      </mc:AlternateContent>
      <p:grpSp>
        <p:nvGrpSpPr>
          <p:cNvPr id="31" name="Skupina 30">
            <a:extLst>
              <a:ext uri="{FF2B5EF4-FFF2-40B4-BE49-F238E27FC236}">
                <a16:creationId xmlns:a16="http://schemas.microsoft.com/office/drawing/2014/main" id="{DAF5ED10-8BC7-C84A-994E-CA30640191AB}"/>
              </a:ext>
            </a:extLst>
          </p:cNvPr>
          <p:cNvGrpSpPr/>
          <p:nvPr/>
        </p:nvGrpSpPr>
        <p:grpSpPr>
          <a:xfrm>
            <a:off x="8777902" y="5953477"/>
            <a:ext cx="641520" cy="313920"/>
            <a:chOff x="8777902" y="5953477"/>
            <a:chExt cx="641520" cy="313920"/>
          </a:xfrm>
        </p:grpSpPr>
        <mc:AlternateContent xmlns:mc="http://schemas.openxmlformats.org/markup-compatibility/2006" xmlns:p14="http://schemas.microsoft.com/office/powerpoint/2010/main">
          <mc:Choice Requires="p14">
            <p:contentPart p14:bwMode="auto" r:id="rId5">
              <p14:nvContentPartPr>
                <p14:cNvPr id="28" name="Rukopis 27">
                  <a:extLst>
                    <a:ext uri="{FF2B5EF4-FFF2-40B4-BE49-F238E27FC236}">
                      <a16:creationId xmlns:a16="http://schemas.microsoft.com/office/drawing/2014/main" id="{B2A47A98-A96D-E34C-9B1E-ED59717183C1}"/>
                    </a:ext>
                  </a:extLst>
                </p14:cNvPr>
                <p14:cNvContentPartPr/>
                <p14:nvPr/>
              </p14:nvContentPartPr>
              <p14:xfrm>
                <a:off x="9396022" y="5953477"/>
                <a:ext cx="23400" cy="288000"/>
              </p14:xfrm>
            </p:contentPart>
          </mc:Choice>
          <mc:Fallback xmlns="">
            <p:pic>
              <p:nvPicPr>
                <p:cNvPr id="28" name="Rukopis 27">
                  <a:extLst>
                    <a:ext uri="{FF2B5EF4-FFF2-40B4-BE49-F238E27FC236}">
                      <a16:creationId xmlns:a16="http://schemas.microsoft.com/office/drawing/2014/main" id="{B2A47A98-A96D-E34C-9B1E-ED59717183C1}"/>
                    </a:ext>
                  </a:extLst>
                </p:cNvPr>
                <p:cNvPicPr/>
                <p:nvPr/>
              </p:nvPicPr>
              <p:blipFill>
                <a:blip r:embed="rId6"/>
                <a:stretch>
                  <a:fillRect/>
                </a:stretch>
              </p:blipFill>
              <p:spPr>
                <a:xfrm>
                  <a:off x="9378382" y="5935837"/>
                  <a:ext cx="5904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9" name="Rukopis 28">
                  <a:extLst>
                    <a:ext uri="{FF2B5EF4-FFF2-40B4-BE49-F238E27FC236}">
                      <a16:creationId xmlns:a16="http://schemas.microsoft.com/office/drawing/2014/main" id="{EB05A6E9-9A6E-8045-9806-56DC1FA4EF98}"/>
                    </a:ext>
                  </a:extLst>
                </p14:cNvPr>
                <p14:cNvContentPartPr/>
                <p14:nvPr/>
              </p14:nvContentPartPr>
              <p14:xfrm>
                <a:off x="8777902" y="5992357"/>
                <a:ext cx="8280" cy="275040"/>
              </p14:xfrm>
            </p:contentPart>
          </mc:Choice>
          <mc:Fallback xmlns="">
            <p:pic>
              <p:nvPicPr>
                <p:cNvPr id="29" name="Rukopis 28">
                  <a:extLst>
                    <a:ext uri="{FF2B5EF4-FFF2-40B4-BE49-F238E27FC236}">
                      <a16:creationId xmlns:a16="http://schemas.microsoft.com/office/drawing/2014/main" id="{EB05A6E9-9A6E-8045-9806-56DC1FA4EF98}"/>
                    </a:ext>
                  </a:extLst>
                </p:cNvPr>
                <p:cNvPicPr/>
                <p:nvPr/>
              </p:nvPicPr>
              <p:blipFill>
                <a:blip r:embed="rId8"/>
                <a:stretch>
                  <a:fillRect/>
                </a:stretch>
              </p:blipFill>
              <p:spPr>
                <a:xfrm>
                  <a:off x="8760262" y="5974717"/>
                  <a:ext cx="4392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0" name="Rukopis 29">
                  <a:extLst>
                    <a:ext uri="{FF2B5EF4-FFF2-40B4-BE49-F238E27FC236}">
                      <a16:creationId xmlns:a16="http://schemas.microsoft.com/office/drawing/2014/main" id="{32F68209-AEDC-DD41-ACD3-A20124539EDE}"/>
                    </a:ext>
                  </a:extLst>
                </p14:cNvPr>
                <p14:cNvContentPartPr/>
                <p14:nvPr/>
              </p14:nvContentPartPr>
              <p14:xfrm>
                <a:off x="8783302" y="5962837"/>
                <a:ext cx="576360" cy="18720"/>
              </p14:xfrm>
            </p:contentPart>
          </mc:Choice>
          <mc:Fallback xmlns="">
            <p:pic>
              <p:nvPicPr>
                <p:cNvPr id="30" name="Rukopis 29">
                  <a:extLst>
                    <a:ext uri="{FF2B5EF4-FFF2-40B4-BE49-F238E27FC236}">
                      <a16:creationId xmlns:a16="http://schemas.microsoft.com/office/drawing/2014/main" id="{32F68209-AEDC-DD41-ACD3-A20124539EDE}"/>
                    </a:ext>
                  </a:extLst>
                </p:cNvPr>
                <p:cNvPicPr/>
                <p:nvPr/>
              </p:nvPicPr>
              <p:blipFill>
                <a:blip r:embed="rId10"/>
                <a:stretch>
                  <a:fillRect/>
                </a:stretch>
              </p:blipFill>
              <p:spPr>
                <a:xfrm>
                  <a:off x="8765662" y="5944837"/>
                  <a:ext cx="612000" cy="54360"/>
                </a:xfrm>
                <a:prstGeom prst="rect">
                  <a:avLst/>
                </a:prstGeom>
              </p:spPr>
            </p:pic>
          </mc:Fallback>
        </mc:AlternateContent>
      </p:grpSp>
    </p:spTree>
    <p:extLst>
      <p:ext uri="{BB962C8B-B14F-4D97-AF65-F5344CB8AC3E}">
        <p14:creationId xmlns:p14="http://schemas.microsoft.com/office/powerpoint/2010/main" val="2507087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15EDDD-A237-5B43-8D88-65E2544E7D9B}"/>
              </a:ext>
            </a:extLst>
          </p:cNvPr>
          <p:cNvSpPr>
            <a:spLocks noGrp="1"/>
          </p:cNvSpPr>
          <p:nvPr>
            <p:ph type="title"/>
          </p:nvPr>
        </p:nvSpPr>
        <p:spPr>
          <a:xfrm>
            <a:off x="687389" y="942108"/>
            <a:ext cx="3615180" cy="4969113"/>
          </a:xfrm>
        </p:spPr>
        <p:txBody>
          <a:bodyPr anchor="ctr">
            <a:normAutofit/>
          </a:bodyPr>
          <a:lstStyle/>
          <a:p>
            <a:r>
              <a:rPr lang="cs-CZ" b="1" dirty="0">
                <a:solidFill>
                  <a:schemeClr val="tx2">
                    <a:lumMod val="75000"/>
                  </a:schemeClr>
                </a:solidFill>
                <a:latin typeface="Times New Roman" panose="02020603050405020304" pitchFamily="18" charset="0"/>
                <a:cs typeface="Times New Roman" panose="02020603050405020304" pitchFamily="18" charset="0"/>
              </a:rPr>
              <a:t>V případě (nejen) webových zdrojů</a:t>
            </a:r>
          </a:p>
        </p:txBody>
      </p:sp>
      <p:sp>
        <p:nvSpPr>
          <p:cNvPr id="3" name="Zástupný obsah 2">
            <a:extLst>
              <a:ext uri="{FF2B5EF4-FFF2-40B4-BE49-F238E27FC236}">
                <a16:creationId xmlns:a16="http://schemas.microsoft.com/office/drawing/2014/main" id="{67FFD81D-C2A8-C747-AD32-EC129AA15F51}"/>
              </a:ext>
            </a:extLst>
          </p:cNvPr>
          <p:cNvSpPr>
            <a:spLocks noGrp="1"/>
          </p:cNvSpPr>
          <p:nvPr>
            <p:ph idx="1"/>
          </p:nvPr>
        </p:nvSpPr>
        <p:spPr>
          <a:xfrm>
            <a:off x="5049062" y="942108"/>
            <a:ext cx="6455549" cy="4969114"/>
          </a:xfrm>
        </p:spPr>
        <p:txBody>
          <a:bodyPr anchor="ctr">
            <a:normAutofit/>
          </a:bodyPr>
          <a:lstStyle/>
          <a:p>
            <a:pPr>
              <a:lnSpc>
                <a:spcPct val="90000"/>
              </a:lnSpc>
            </a:pPr>
            <a:r>
              <a:rPr lang="cs-CZ" dirty="0">
                <a:solidFill>
                  <a:schemeClr val="tx2">
                    <a:lumMod val="75000"/>
                  </a:schemeClr>
                </a:solidFill>
                <a:latin typeface="Times New Roman" panose="02020603050405020304" pitchFamily="18" charset="0"/>
                <a:cs typeface="Times New Roman" panose="02020603050405020304" pitchFamily="18" charset="0"/>
              </a:rPr>
              <a:t>Vždy dohledávat autora příspěvku/článku a datum publikování</a:t>
            </a:r>
          </a:p>
          <a:p>
            <a:pPr>
              <a:lnSpc>
                <a:spcPct val="90000"/>
              </a:lnSpc>
            </a:pPr>
            <a:r>
              <a:rPr lang="cs-CZ" dirty="0">
                <a:solidFill>
                  <a:schemeClr val="tx2">
                    <a:lumMod val="75000"/>
                  </a:schemeClr>
                </a:solidFill>
                <a:latin typeface="Times New Roman" panose="02020603050405020304" pitchFamily="18" charset="0"/>
                <a:cs typeface="Times New Roman" panose="02020603050405020304" pitchFamily="18" charset="0"/>
              </a:rPr>
              <a:t>Formální pravidla FAV nenabízejí pevný rámec pro citaci webových zdrojů typu komentářů na sociálních sítích, komunitních webech, diskuzních fór či platforem pro sdílení fotografií či krátkých videí. Forma bibliografického zápisu zdroje tedy bude vždy upravena s ohledem na dané téma, ale musí být v souladu s duchem katedrové formální úpravy.</a:t>
            </a:r>
          </a:p>
          <a:p>
            <a:pPr>
              <a:lnSpc>
                <a:spcPct val="90000"/>
              </a:lnSpc>
            </a:pPr>
            <a:r>
              <a:rPr lang="cs-CZ" dirty="0">
                <a:solidFill>
                  <a:schemeClr val="tx2">
                    <a:lumMod val="75000"/>
                  </a:schemeClr>
                </a:solidFill>
                <a:latin typeface="Times New Roman" panose="02020603050405020304" pitchFamily="18" charset="0"/>
                <a:cs typeface="Times New Roman" panose="02020603050405020304" pitchFamily="18" charset="0"/>
              </a:rPr>
              <a:t>Pokud je autor známý pouze pod šifrou, lze ji ponechat.</a:t>
            </a:r>
          </a:p>
          <a:p>
            <a:pPr>
              <a:lnSpc>
                <a:spcPct val="90000"/>
              </a:lnSpc>
            </a:pPr>
            <a:r>
              <a:rPr lang="cs-CZ" dirty="0">
                <a:solidFill>
                  <a:schemeClr val="tx2">
                    <a:lumMod val="75000"/>
                  </a:schemeClr>
                </a:solidFill>
                <a:latin typeface="Times New Roman" panose="02020603050405020304" pitchFamily="18" charset="0"/>
                <a:cs typeface="Times New Roman" panose="02020603050405020304" pitchFamily="18" charset="0"/>
              </a:rPr>
              <a:t>V případě starších tištěných textů případně konzultovat rozličné slovníky novinářských šifer.</a:t>
            </a:r>
          </a:p>
          <a:p>
            <a:pPr lvl="1">
              <a:lnSpc>
                <a:spcPct val="90000"/>
              </a:lnSpc>
            </a:pPr>
            <a:r>
              <a:rPr lang="cs-CZ" dirty="0">
                <a:solidFill>
                  <a:schemeClr val="tx2">
                    <a:lumMod val="75000"/>
                  </a:schemeClr>
                </a:solidFill>
                <a:latin typeface="Times New Roman" panose="02020603050405020304" pitchFamily="18" charset="0"/>
                <a:cs typeface="Times New Roman" panose="02020603050405020304" pitchFamily="18" charset="0"/>
              </a:rPr>
              <a:t>Například: VOPRAVIL, Jaroslav Stanislav. Slovník pseudonymů v české a slovenské literatuře: (anagramů, kryptonymů, značek, jmen původních, přijatých, dvojitých, polatinštělých atd.). Praha: SNP, 1973.  </a:t>
            </a:r>
          </a:p>
        </p:txBody>
      </p:sp>
    </p:spTree>
    <p:extLst>
      <p:ext uri="{BB962C8B-B14F-4D97-AF65-F5344CB8AC3E}">
        <p14:creationId xmlns:p14="http://schemas.microsoft.com/office/powerpoint/2010/main" val="38417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77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ázek 2" descr="Obsah obrázku snímek obrazovky&#10;&#10;Popis byl vytvořen automaticky">
            <a:extLst>
              <a:ext uri="{FF2B5EF4-FFF2-40B4-BE49-F238E27FC236}">
                <a16:creationId xmlns:a16="http://schemas.microsoft.com/office/drawing/2014/main" id="{9D817469-DEB8-9442-9E58-4E783F1B6FE1}"/>
              </a:ext>
            </a:extLst>
          </p:cNvPr>
          <p:cNvPicPr>
            <a:picLocks noChangeAspect="1"/>
          </p:cNvPicPr>
          <p:nvPr/>
        </p:nvPicPr>
        <p:blipFill>
          <a:blip r:embed="rId2"/>
          <a:stretch>
            <a:fillRect/>
          </a:stretch>
        </p:blipFill>
        <p:spPr>
          <a:xfrm>
            <a:off x="643467" y="1207093"/>
            <a:ext cx="10905066" cy="4443813"/>
          </a:xfrm>
          <a:prstGeom prst="rect">
            <a:avLst/>
          </a:prstGeom>
        </p:spPr>
      </p:pic>
    </p:spTree>
    <p:extLst>
      <p:ext uri="{BB962C8B-B14F-4D97-AF65-F5344CB8AC3E}">
        <p14:creationId xmlns:p14="http://schemas.microsoft.com/office/powerpoint/2010/main" val="52085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text&#10;&#10;Popis byl vytvořen automaticky">
            <a:extLst>
              <a:ext uri="{FF2B5EF4-FFF2-40B4-BE49-F238E27FC236}">
                <a16:creationId xmlns:a16="http://schemas.microsoft.com/office/drawing/2014/main" id="{729B7DCE-93E6-FA44-B0F9-63DF856D653E}"/>
              </a:ext>
            </a:extLst>
          </p:cNvPr>
          <p:cNvPicPr>
            <a:picLocks noChangeAspect="1"/>
          </p:cNvPicPr>
          <p:nvPr/>
        </p:nvPicPr>
        <p:blipFill>
          <a:blip r:embed="rId2"/>
          <a:stretch>
            <a:fillRect/>
          </a:stretch>
        </p:blipFill>
        <p:spPr>
          <a:xfrm>
            <a:off x="4115389" y="659027"/>
            <a:ext cx="7190212" cy="5392659"/>
          </a:xfrm>
          <a:prstGeom prst="rect">
            <a:avLst/>
          </a:prstGeom>
        </p:spPr>
      </p:pic>
    </p:spTree>
    <p:extLst>
      <p:ext uri="{BB962C8B-B14F-4D97-AF65-F5344CB8AC3E}">
        <p14:creationId xmlns:p14="http://schemas.microsoft.com/office/powerpoint/2010/main" val="1697979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text&#10;&#10;Popis byl vytvořen automaticky">
            <a:extLst>
              <a:ext uri="{FF2B5EF4-FFF2-40B4-BE49-F238E27FC236}">
                <a16:creationId xmlns:a16="http://schemas.microsoft.com/office/drawing/2014/main" id="{6748EC9B-A8F8-FE4E-8B3E-62CCC148D40E}"/>
              </a:ext>
            </a:extLst>
          </p:cNvPr>
          <p:cNvPicPr>
            <a:picLocks noChangeAspect="1"/>
          </p:cNvPicPr>
          <p:nvPr/>
        </p:nvPicPr>
        <p:blipFill rotWithShape="1">
          <a:blip r:embed="rId2"/>
          <a:srcRect t="27072" r="1" b="34966"/>
          <a:stretch/>
        </p:blipFill>
        <p:spPr>
          <a:xfrm>
            <a:off x="2589211" y="643467"/>
            <a:ext cx="8951825" cy="5571066"/>
          </a:xfrm>
          <a:prstGeom prst="rect">
            <a:avLst/>
          </a:prstGeom>
        </p:spPr>
      </p:pic>
    </p:spTree>
    <p:extLst>
      <p:ext uri="{BB962C8B-B14F-4D97-AF65-F5344CB8AC3E}">
        <p14:creationId xmlns:p14="http://schemas.microsoft.com/office/powerpoint/2010/main" val="753450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6215CC65-DDA1-1440-96D8-587E3D640A31}"/>
              </a:ext>
            </a:extLst>
          </p:cNvPr>
          <p:cNvPicPr>
            <a:picLocks noChangeAspect="1"/>
          </p:cNvPicPr>
          <p:nvPr/>
        </p:nvPicPr>
        <p:blipFill>
          <a:blip r:embed="rId2"/>
          <a:stretch>
            <a:fillRect/>
          </a:stretch>
        </p:blipFill>
        <p:spPr>
          <a:xfrm>
            <a:off x="3913094" y="744643"/>
            <a:ext cx="7594802" cy="5221426"/>
          </a:xfrm>
          <a:prstGeom prst="rect">
            <a:avLst/>
          </a:prstGeom>
        </p:spPr>
      </p:pic>
    </p:spTree>
    <p:extLst>
      <p:ext uri="{BB962C8B-B14F-4D97-AF65-F5344CB8AC3E}">
        <p14:creationId xmlns:p14="http://schemas.microsoft.com/office/powerpoint/2010/main" val="3570755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104619-1EE2-9843-8E90-9BA2A7200832}"/>
              </a:ext>
            </a:extLst>
          </p:cNvPr>
          <p:cNvSpPr>
            <a:spLocks noGrp="1"/>
          </p:cNvSpPr>
          <p:nvPr>
            <p:ph type="title"/>
          </p:nvPr>
        </p:nvSpPr>
        <p:spPr/>
        <p:txBody>
          <a:bodyPr/>
          <a:lstStyle/>
          <a:p>
            <a:r>
              <a:rPr lang="cs-CZ" dirty="0">
                <a:latin typeface="Times New Roman" panose="02020603050405020304" pitchFamily="18" charset="0"/>
                <a:cs typeface="Times New Roman" panose="02020603050405020304" pitchFamily="18" charset="0"/>
              </a:rPr>
              <a:t>Užitečné odkazy</a:t>
            </a:r>
          </a:p>
        </p:txBody>
      </p:sp>
      <p:sp>
        <p:nvSpPr>
          <p:cNvPr id="3" name="Zástupný obsah 2">
            <a:extLst>
              <a:ext uri="{FF2B5EF4-FFF2-40B4-BE49-F238E27FC236}">
                <a16:creationId xmlns:a16="http://schemas.microsoft.com/office/drawing/2014/main" id="{59326E9F-936E-5043-84BA-A2700026E974}"/>
              </a:ext>
            </a:extLst>
          </p:cNvPr>
          <p:cNvSpPr>
            <a:spLocks noGrp="1"/>
          </p:cNvSpPr>
          <p:nvPr>
            <p:ph idx="1"/>
          </p:nvPr>
        </p:nvSpPr>
        <p:spPr/>
        <p:txBody>
          <a:bodyPr/>
          <a:lstStyle/>
          <a:p>
            <a:r>
              <a:rPr lang="cs-CZ" dirty="0">
                <a:latin typeface="Times New Roman" panose="02020603050405020304" pitchFamily="18" charset="0"/>
                <a:cs typeface="Times New Roman" panose="02020603050405020304" pitchFamily="18" charset="0"/>
                <a:hlinkClick r:id="rId2"/>
              </a:rPr>
              <a:t>https://nfa.cz/cz/knihovna/on-line-katalog/</a:t>
            </a:r>
            <a:endParaRPr lang="cs-CZ" dirty="0">
              <a:latin typeface="Times New Roman" panose="02020603050405020304" pitchFamily="18" charset="0"/>
              <a:cs typeface="Times New Roman" panose="02020603050405020304" pitchFamily="18" charset="0"/>
            </a:endParaRPr>
          </a:p>
          <a:p>
            <a:pPr lvl="1"/>
            <a:r>
              <a:rPr lang="cs-CZ" dirty="0">
                <a:latin typeface="Times New Roman" panose="02020603050405020304" pitchFamily="18" charset="0"/>
                <a:cs typeface="Times New Roman" panose="02020603050405020304" pitchFamily="18" charset="0"/>
              </a:rPr>
              <a:t>On line katalog Knihovny NFA </a:t>
            </a:r>
          </a:p>
          <a:p>
            <a:r>
              <a:rPr lang="cs-CZ" dirty="0">
                <a:latin typeface="Times New Roman" panose="02020603050405020304" pitchFamily="18" charset="0"/>
                <a:cs typeface="Times New Roman" panose="02020603050405020304" pitchFamily="18" charset="0"/>
                <a:hlinkClick r:id="rId3"/>
              </a:rPr>
              <a:t>https://www.idu.cz/cs</a:t>
            </a:r>
            <a:endParaRPr lang="cs-CZ" dirty="0">
              <a:latin typeface="Times New Roman" panose="02020603050405020304" pitchFamily="18" charset="0"/>
              <a:cs typeface="Times New Roman" panose="02020603050405020304" pitchFamily="18" charset="0"/>
            </a:endParaRPr>
          </a:p>
          <a:p>
            <a:pPr lvl="1"/>
            <a:r>
              <a:rPr lang="cs-CZ" dirty="0">
                <a:latin typeface="Times New Roman" panose="02020603050405020304" pitchFamily="18" charset="0"/>
                <a:cs typeface="Times New Roman" panose="02020603050405020304" pitchFamily="18" charset="0"/>
              </a:rPr>
              <a:t>Stránky Divadelního ústavu, zejména Virtuální Studovna (</a:t>
            </a:r>
            <a:r>
              <a:rPr lang="cs-CZ" dirty="0" err="1">
                <a:latin typeface="Times New Roman" panose="02020603050405020304" pitchFamily="18" charset="0"/>
                <a:cs typeface="Times New Roman" panose="02020603050405020304" pitchFamily="18" charset="0"/>
              </a:rPr>
              <a:t>ViS</a:t>
            </a:r>
            <a:r>
              <a:rPr lang="cs-CZ" dirty="0">
                <a:latin typeface="Times New Roman" panose="02020603050405020304" pitchFamily="18" charset="0"/>
                <a:cs typeface="Times New Roman" panose="02020603050405020304" pitchFamily="18" charset="0"/>
              </a:rPr>
              <a:t>)</a:t>
            </a:r>
          </a:p>
          <a:p>
            <a:r>
              <a:rPr lang="cs-CZ" dirty="0">
                <a:latin typeface="Times New Roman" panose="02020603050405020304" pitchFamily="18" charset="0"/>
                <a:cs typeface="Times New Roman" panose="02020603050405020304" pitchFamily="18" charset="0"/>
                <a:hlinkClick r:id="rId4"/>
              </a:rPr>
              <a:t>http://kramerius.nkp.cz/kramerius/Welcome.do</a:t>
            </a:r>
            <a:endParaRPr lang="cs-CZ" dirty="0">
              <a:latin typeface="Times New Roman" panose="02020603050405020304" pitchFamily="18" charset="0"/>
              <a:cs typeface="Times New Roman" panose="02020603050405020304" pitchFamily="18" charset="0"/>
            </a:endParaRPr>
          </a:p>
          <a:p>
            <a:pPr lvl="1"/>
            <a:r>
              <a:rPr lang="cs-CZ" dirty="0">
                <a:latin typeface="Times New Roman" panose="02020603050405020304" pitchFamily="18" charset="0"/>
                <a:cs typeface="Times New Roman" panose="02020603050405020304" pitchFamily="18" charset="0"/>
              </a:rPr>
              <a:t>Digitalizované zdroje Národní knihovny</a:t>
            </a:r>
          </a:p>
          <a:p>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1565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A3C2D7E-3F2E-404E-9B30-CB12DC972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0">
            <a:extLst>
              <a:ext uri="{FF2B5EF4-FFF2-40B4-BE49-F238E27FC236}">
                <a16:creationId xmlns:a16="http://schemas.microsoft.com/office/drawing/2014/main" id="{F1F7FD00-BF97-4325-B7C2-E451F2084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Nadpis 3">
            <a:extLst>
              <a:ext uri="{FF2B5EF4-FFF2-40B4-BE49-F238E27FC236}">
                <a16:creationId xmlns:a16="http://schemas.microsoft.com/office/drawing/2014/main" id="{3AAD8135-E746-2C44-BE2C-E2B72206BB9D}"/>
              </a:ext>
            </a:extLst>
          </p:cNvPr>
          <p:cNvSpPr>
            <a:spLocks noGrp="1"/>
          </p:cNvSpPr>
          <p:nvPr>
            <p:ph type="title"/>
          </p:nvPr>
        </p:nvSpPr>
        <p:spPr>
          <a:xfrm>
            <a:off x="1843391" y="624110"/>
            <a:ext cx="9383408" cy="1280890"/>
          </a:xfrm>
        </p:spPr>
        <p:txBody>
          <a:bodyPr>
            <a:normAutofit/>
          </a:bodyPr>
          <a:lstStyle/>
          <a:p>
            <a:pPr algn="ctr"/>
            <a:r>
              <a:rPr lang="cs-CZ" b="1" dirty="0">
                <a:solidFill>
                  <a:srgbClr val="FFFFFF"/>
                </a:solidFill>
                <a:latin typeface="Times New Roman" panose="02020603050405020304" pitchFamily="18" charset="0"/>
                <a:cs typeface="Times New Roman" panose="02020603050405020304" pitchFamily="18" charset="0"/>
              </a:rPr>
              <a:t>NA KONCI PRÁCE SOUPIS ZDROJŮ</a:t>
            </a:r>
          </a:p>
        </p:txBody>
      </p:sp>
      <p:sp>
        <p:nvSpPr>
          <p:cNvPr id="45" name="Freeform 11">
            <a:extLst>
              <a:ext uri="{FF2B5EF4-FFF2-40B4-BE49-F238E27FC236}">
                <a16:creationId xmlns:a16="http://schemas.microsoft.com/office/drawing/2014/main" id="{179B5294-DA4E-4926-B14A-DD6E07A12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6" name="Zástupný obsah 4">
            <a:extLst>
              <a:ext uri="{FF2B5EF4-FFF2-40B4-BE49-F238E27FC236}">
                <a16:creationId xmlns:a16="http://schemas.microsoft.com/office/drawing/2014/main" id="{C32C20DE-4404-2A4A-9A2F-3589456C9673}"/>
              </a:ext>
            </a:extLst>
          </p:cNvPr>
          <p:cNvSpPr>
            <a:spLocks noGrp="1"/>
          </p:cNvSpPr>
          <p:nvPr>
            <p:ph idx="1"/>
          </p:nvPr>
        </p:nvSpPr>
        <p:spPr>
          <a:xfrm>
            <a:off x="1843392" y="2623930"/>
            <a:ext cx="9383408" cy="3287292"/>
          </a:xfrm>
        </p:spPr>
        <p:txBody>
          <a:bodyPr>
            <a:normAutofit/>
          </a:bodyPr>
          <a:lstStyle/>
          <a:p>
            <a:r>
              <a:rPr lang="cs-CZ" dirty="0">
                <a:latin typeface="Times New Roman" panose="02020603050405020304" pitchFamily="18" charset="0"/>
                <a:cs typeface="Times New Roman" panose="02020603050405020304" pitchFamily="18" charset="0"/>
              </a:rPr>
              <a:t>Všechny řadíme abecedně</a:t>
            </a:r>
          </a:p>
          <a:p>
            <a:r>
              <a:rPr lang="cs-CZ" dirty="0">
                <a:latin typeface="Times New Roman" panose="02020603050405020304" pitchFamily="18" charset="0"/>
                <a:cs typeface="Times New Roman" panose="02020603050405020304" pitchFamily="18" charset="0"/>
              </a:rPr>
              <a:t>Zdroje uvádíme v následujícím řazení:</a:t>
            </a:r>
          </a:p>
          <a:p>
            <a:pPr lvl="1"/>
            <a:r>
              <a:rPr lang="cs-CZ" dirty="0">
                <a:latin typeface="Times New Roman" panose="02020603050405020304" pitchFamily="18" charset="0"/>
                <a:cs typeface="Times New Roman" panose="02020603050405020304" pitchFamily="18" charset="0"/>
              </a:rPr>
              <a:t> Zdroje primární (prameny); dále dělíme na archivní a publikované</a:t>
            </a:r>
          </a:p>
          <a:p>
            <a:pPr lvl="1"/>
            <a:r>
              <a:rPr lang="cs-CZ" dirty="0">
                <a:latin typeface="Times New Roman" panose="02020603050405020304" pitchFamily="18" charset="0"/>
                <a:cs typeface="Times New Roman" panose="02020603050405020304" pitchFamily="18" charset="0"/>
              </a:rPr>
              <a:t> Zdroje sekundární (bibliografie); dále dělíme na literaturu citovanou a konzultovanou</a:t>
            </a:r>
          </a:p>
          <a:p>
            <a:pPr lvl="1"/>
            <a:r>
              <a:rPr lang="cs-CZ" dirty="0">
                <a:latin typeface="Times New Roman" panose="02020603050405020304" pitchFamily="18" charset="0"/>
                <a:cs typeface="Times New Roman" panose="02020603050405020304" pitchFamily="18" charset="0"/>
              </a:rPr>
              <a:t>Audiovizuální díla, která dělíme na analyzovaná a citovaná.</a:t>
            </a:r>
          </a:p>
        </p:txBody>
      </p:sp>
    </p:spTree>
    <p:extLst>
      <p:ext uri="{BB962C8B-B14F-4D97-AF65-F5344CB8AC3E}">
        <p14:creationId xmlns:p14="http://schemas.microsoft.com/office/powerpoint/2010/main" val="3704090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CA48F40-2AC7-114D-B1C1-9FAB186A8D22}"/>
              </a:ext>
            </a:extLst>
          </p:cNvPr>
          <p:cNvSpPr>
            <a:spLocks noGrp="1"/>
          </p:cNvSpPr>
          <p:nvPr>
            <p:ph type="title"/>
          </p:nvPr>
        </p:nvSpPr>
        <p:spPr>
          <a:xfrm>
            <a:off x="1433889" y="1059872"/>
            <a:ext cx="3012216" cy="4851349"/>
          </a:xfrm>
        </p:spPr>
        <p:txBody>
          <a:bodyPr>
            <a:normAutofit/>
          </a:bodyPr>
          <a:lstStyle/>
          <a:p>
            <a:r>
              <a:rPr lang="cs-CZ" b="1" dirty="0">
                <a:latin typeface="Times New Roman" panose="02020603050405020304" pitchFamily="18" charset="0"/>
                <a:cs typeface="Times New Roman" panose="02020603050405020304" pitchFamily="18" charset="0"/>
              </a:rPr>
              <a:t>Formální pravidla</a:t>
            </a:r>
            <a:endParaRPr lang="cs-CZ" b="1">
              <a:latin typeface="Times New Roman" panose="02020603050405020304" pitchFamily="18" charset="0"/>
              <a:cs typeface="Times New Roman" panose="02020603050405020304" pitchFamily="18" charset="0"/>
            </a:endParaRPr>
          </a:p>
        </p:txBody>
      </p:sp>
      <p:sp>
        <p:nvSpPr>
          <p:cNvPr id="10"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Zástupný obsah 2">
            <a:extLst>
              <a:ext uri="{FF2B5EF4-FFF2-40B4-BE49-F238E27FC236}">
                <a16:creationId xmlns:a16="http://schemas.microsoft.com/office/drawing/2014/main" id="{0E0BCC4C-D922-6A42-9A05-E22D1527E4E3}"/>
              </a:ext>
            </a:extLst>
          </p:cNvPr>
          <p:cNvSpPr>
            <a:spLocks noGrp="1"/>
          </p:cNvSpPr>
          <p:nvPr>
            <p:ph idx="1"/>
          </p:nvPr>
        </p:nvSpPr>
        <p:spPr>
          <a:xfrm>
            <a:off x="5280368" y="1059872"/>
            <a:ext cx="6224244" cy="4851350"/>
          </a:xfrm>
        </p:spPr>
        <p:txBody>
          <a:bodyPr>
            <a:normAutofit fontScale="92500" lnSpcReduction="10000"/>
          </a:bodyPr>
          <a:lstStyle/>
          <a:p>
            <a:pPr>
              <a:lnSpc>
                <a:spcPct val="90000"/>
              </a:lnSpc>
            </a:pPr>
            <a:r>
              <a:rPr lang="cs-CZ" sz="1700" dirty="0">
                <a:latin typeface="Times New Roman" panose="02020603050405020304" pitchFamily="18" charset="0"/>
                <a:cs typeface="Times New Roman" panose="02020603050405020304" pitchFamily="18" charset="0"/>
              </a:rPr>
              <a:t>bezchybná a konzistentní formální úprava zvyšuje přehlednost textu a argumentace </a:t>
            </a:r>
          </a:p>
          <a:p>
            <a:pPr>
              <a:lnSpc>
                <a:spcPct val="90000"/>
              </a:lnSpc>
            </a:pPr>
            <a:r>
              <a:rPr lang="cs-CZ" sz="1700" dirty="0">
                <a:latin typeface="Times New Roman" panose="02020603050405020304" pitchFamily="18" charset="0"/>
                <a:cs typeface="Times New Roman" panose="02020603050405020304" pitchFamily="18" charset="0"/>
              </a:rPr>
              <a:t>neexistuje jednotný citační/formální systém </a:t>
            </a:r>
          </a:p>
          <a:p>
            <a:pPr>
              <a:lnSpc>
                <a:spcPct val="90000"/>
              </a:lnSpc>
            </a:pPr>
            <a:r>
              <a:rPr lang="cs-CZ" sz="1700" dirty="0">
                <a:latin typeface="Times New Roman" panose="02020603050405020304" pitchFamily="18" charset="0"/>
                <a:cs typeface="Times New Roman" panose="02020603050405020304" pitchFamily="18" charset="0"/>
              </a:rPr>
              <a:t>různá formální pravidla reflektují potřeby daného oboru a zdroje, s nimiž daná disciplína nejčastěji pracuje </a:t>
            </a:r>
          </a:p>
          <a:p>
            <a:pPr>
              <a:lnSpc>
                <a:spcPct val="90000"/>
              </a:lnSpc>
            </a:pPr>
            <a:r>
              <a:rPr lang="cs-CZ" sz="1700" dirty="0">
                <a:latin typeface="Times New Roman" panose="02020603050405020304" pitchFamily="18" charset="0"/>
                <a:cs typeface="Times New Roman" panose="02020603050405020304" pitchFamily="18" charset="0"/>
              </a:rPr>
              <a:t>rozlišujeme </a:t>
            </a:r>
            <a:r>
              <a:rPr lang="cs-CZ" sz="1700" b="1" dirty="0">
                <a:latin typeface="Times New Roman" panose="02020603050405020304" pitchFamily="18" charset="0"/>
                <a:cs typeface="Times New Roman" panose="02020603050405020304" pitchFamily="18" charset="0"/>
              </a:rPr>
              <a:t>dva systémy formální úpravy a odkazování na zdroje </a:t>
            </a:r>
          </a:p>
          <a:p>
            <a:pPr lvl="1">
              <a:lnSpc>
                <a:spcPct val="90000"/>
              </a:lnSpc>
            </a:pPr>
            <a:r>
              <a:rPr lang="cs-CZ" sz="1700" dirty="0">
                <a:latin typeface="Times New Roman" panose="02020603050405020304" pitchFamily="18" charset="0"/>
                <a:cs typeface="Times New Roman" panose="02020603050405020304" pitchFamily="18" charset="0"/>
              </a:rPr>
              <a:t>formou poznámek a soupisu použitých zdrojů, systém nejčastěji využívaný v humanitních vědách a uměleckých disciplínách. Typickým příkladem je </a:t>
            </a:r>
            <a:r>
              <a:rPr lang="cs-CZ" sz="1700" u="sng" dirty="0">
                <a:latin typeface="Times New Roman" panose="02020603050405020304" pitchFamily="18" charset="0"/>
                <a:cs typeface="Times New Roman" panose="02020603050405020304" pitchFamily="18" charset="0"/>
              </a:rPr>
              <a:t>Oxfordský systém</a:t>
            </a:r>
            <a:r>
              <a:rPr lang="cs-CZ" sz="1700" dirty="0">
                <a:latin typeface="Times New Roman" panose="02020603050405020304" pitchFamily="18" charset="0"/>
                <a:cs typeface="Times New Roman" panose="02020603050405020304" pitchFamily="18" charset="0"/>
              </a:rPr>
              <a:t>.</a:t>
            </a:r>
          </a:p>
          <a:p>
            <a:pPr lvl="2">
              <a:lnSpc>
                <a:spcPct val="90000"/>
              </a:lnSpc>
            </a:pPr>
            <a:r>
              <a:rPr lang="cs-CZ" sz="1700" dirty="0">
                <a:latin typeface="Times New Roman" panose="02020603050405020304" pitchFamily="18" charset="0"/>
                <a:cs typeface="Times New Roman" panose="02020603050405020304" pitchFamily="18" charset="0"/>
              </a:rPr>
              <a:t>Příklad: „Richard </a:t>
            </a:r>
            <a:r>
              <a:rPr lang="cs-CZ" sz="1700" dirty="0" err="1">
                <a:latin typeface="Times New Roman" panose="02020603050405020304" pitchFamily="18" charset="0"/>
                <a:cs typeface="Times New Roman" panose="02020603050405020304" pitchFamily="18" charset="0"/>
              </a:rPr>
              <a:t>Dyer</a:t>
            </a:r>
            <a:r>
              <a:rPr lang="cs-CZ" sz="1700" dirty="0">
                <a:latin typeface="Times New Roman" panose="02020603050405020304" pitchFamily="18" charset="0"/>
                <a:cs typeface="Times New Roman" panose="02020603050405020304" pitchFamily="18" charset="0"/>
              </a:rPr>
              <a:t> tvrdí, že pokud je </a:t>
            </a:r>
            <a:r>
              <a:rPr lang="cs-CZ" sz="1700" i="1" dirty="0" err="1">
                <a:latin typeface="Times New Roman" panose="02020603050405020304" pitchFamily="18" charset="0"/>
                <a:cs typeface="Times New Roman" panose="02020603050405020304" pitchFamily="18" charset="0"/>
              </a:rPr>
              <a:t>star</a:t>
            </a:r>
            <a:r>
              <a:rPr lang="cs-CZ" sz="1700" i="1" dirty="0">
                <a:latin typeface="Times New Roman" panose="02020603050405020304" pitchFamily="18" charset="0"/>
                <a:cs typeface="Times New Roman" panose="02020603050405020304" pitchFamily="18" charset="0"/>
              </a:rPr>
              <a:t> </a:t>
            </a:r>
            <a:r>
              <a:rPr lang="cs-CZ" sz="1700" i="1" dirty="0" err="1">
                <a:latin typeface="Times New Roman" panose="02020603050405020304" pitchFamily="18" charset="0"/>
                <a:cs typeface="Times New Roman" panose="02020603050405020304" pitchFamily="18" charset="0"/>
              </a:rPr>
              <a:t>vehicle</a:t>
            </a:r>
            <a:r>
              <a:rPr lang="cs-CZ" sz="1700" i="1" dirty="0">
                <a:latin typeface="Times New Roman" panose="02020603050405020304" pitchFamily="18" charset="0"/>
                <a:cs typeface="Times New Roman" panose="02020603050405020304" pitchFamily="18" charset="0"/>
              </a:rPr>
              <a:t> </a:t>
            </a:r>
            <a:r>
              <a:rPr lang="cs-CZ" sz="1700" dirty="0">
                <a:latin typeface="Times New Roman" panose="02020603050405020304" pitchFamily="18" charset="0"/>
                <a:cs typeface="Times New Roman" panose="02020603050405020304" pitchFamily="18" charset="0"/>
              </a:rPr>
              <a:t>funkční, přetrvávající a konzistentní, může nabrat až podoby žánru.“</a:t>
            </a:r>
            <a:r>
              <a:rPr lang="cs-CZ" sz="1700" baseline="30000" dirty="0">
                <a:latin typeface="Times New Roman" panose="02020603050405020304" pitchFamily="18" charset="0"/>
                <a:cs typeface="Times New Roman" panose="02020603050405020304" pitchFamily="18" charset="0"/>
              </a:rPr>
              <a:t>1 </a:t>
            </a:r>
            <a:r>
              <a:rPr lang="cs-CZ" sz="1700" dirty="0">
                <a:latin typeface="Times New Roman" panose="02020603050405020304" pitchFamily="18" charset="0"/>
                <a:cs typeface="Times New Roman" panose="02020603050405020304" pitchFamily="18" charset="0"/>
              </a:rPr>
              <a:t>(v poznámce pod čarou nebo na konci textu uveden plný bibliografický údaj).</a:t>
            </a:r>
          </a:p>
          <a:p>
            <a:pPr lvl="1">
              <a:lnSpc>
                <a:spcPct val="90000"/>
              </a:lnSpc>
            </a:pPr>
            <a:r>
              <a:rPr lang="cs-CZ" sz="1700" dirty="0">
                <a:latin typeface="Times New Roman" panose="02020603050405020304" pitchFamily="18" charset="0"/>
                <a:cs typeface="Times New Roman" panose="02020603050405020304" pitchFamily="18" charset="0"/>
              </a:rPr>
              <a:t>formou uvedení jména autora a roku vydání zdroje v závorce v hlavním těle textu, používá se hlavně v exaktních a sociálních vědách. Typickým příkladem je </a:t>
            </a:r>
            <a:r>
              <a:rPr lang="cs-CZ" sz="1700" u="sng" dirty="0">
                <a:latin typeface="Times New Roman" panose="02020603050405020304" pitchFamily="18" charset="0"/>
                <a:cs typeface="Times New Roman" panose="02020603050405020304" pitchFamily="18" charset="0"/>
              </a:rPr>
              <a:t>Harvardský systém</a:t>
            </a:r>
            <a:r>
              <a:rPr lang="cs-CZ" sz="1700" dirty="0">
                <a:latin typeface="Times New Roman" panose="02020603050405020304" pitchFamily="18" charset="0"/>
                <a:cs typeface="Times New Roman" panose="02020603050405020304" pitchFamily="18" charset="0"/>
              </a:rPr>
              <a:t>.</a:t>
            </a:r>
          </a:p>
          <a:p>
            <a:pPr lvl="2">
              <a:lnSpc>
                <a:spcPct val="90000"/>
              </a:lnSpc>
            </a:pPr>
            <a:r>
              <a:rPr lang="cs-CZ" sz="1700" dirty="0">
                <a:latin typeface="Times New Roman" panose="02020603050405020304" pitchFamily="18" charset="0"/>
                <a:cs typeface="Times New Roman" panose="02020603050405020304" pitchFamily="18" charset="0"/>
              </a:rPr>
              <a:t>Příklad: „Richard </a:t>
            </a:r>
            <a:r>
              <a:rPr lang="cs-CZ" sz="1700" dirty="0" err="1">
                <a:latin typeface="Times New Roman" panose="02020603050405020304" pitchFamily="18" charset="0"/>
                <a:cs typeface="Times New Roman" panose="02020603050405020304" pitchFamily="18" charset="0"/>
              </a:rPr>
              <a:t>Dyer</a:t>
            </a:r>
            <a:r>
              <a:rPr lang="cs-CZ" sz="1700" dirty="0">
                <a:latin typeface="Times New Roman" panose="02020603050405020304" pitchFamily="18" charset="0"/>
                <a:cs typeface="Times New Roman" panose="02020603050405020304" pitchFamily="18" charset="0"/>
              </a:rPr>
              <a:t> (1998, p. 62) tvrdí, že pokud je </a:t>
            </a:r>
            <a:r>
              <a:rPr lang="cs-CZ" sz="1700" i="1" dirty="0" err="1">
                <a:latin typeface="Times New Roman" panose="02020603050405020304" pitchFamily="18" charset="0"/>
                <a:cs typeface="Times New Roman" panose="02020603050405020304" pitchFamily="18" charset="0"/>
              </a:rPr>
              <a:t>star</a:t>
            </a:r>
            <a:r>
              <a:rPr lang="cs-CZ" sz="1700" i="1" dirty="0">
                <a:latin typeface="Times New Roman" panose="02020603050405020304" pitchFamily="18" charset="0"/>
                <a:cs typeface="Times New Roman" panose="02020603050405020304" pitchFamily="18" charset="0"/>
              </a:rPr>
              <a:t> </a:t>
            </a:r>
            <a:r>
              <a:rPr lang="cs-CZ" sz="1700" i="1" dirty="0" err="1">
                <a:latin typeface="Times New Roman" panose="02020603050405020304" pitchFamily="18" charset="0"/>
                <a:cs typeface="Times New Roman" panose="02020603050405020304" pitchFamily="18" charset="0"/>
              </a:rPr>
              <a:t>vehicle</a:t>
            </a:r>
            <a:r>
              <a:rPr lang="cs-CZ" sz="1700" dirty="0">
                <a:latin typeface="Times New Roman" panose="02020603050405020304" pitchFamily="18" charset="0"/>
                <a:cs typeface="Times New Roman" panose="02020603050405020304" pitchFamily="18" charset="0"/>
              </a:rPr>
              <a:t> funkční, přetrvávající a konzistentní, může nabrat až podoby žánru.“</a:t>
            </a:r>
            <a:endParaRPr lang="cs-CZ" sz="1700" baseline="30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3853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D7C327-8DEC-F44F-84CB-71D7E310B541}"/>
              </a:ext>
            </a:extLst>
          </p:cNvPr>
          <p:cNvSpPr>
            <a:spLocks noGrp="1"/>
          </p:cNvSpPr>
          <p:nvPr>
            <p:ph type="title"/>
          </p:nvPr>
        </p:nvSpPr>
        <p:spPr/>
        <p:txBody>
          <a:bodyPr/>
          <a:lstStyle/>
          <a:p>
            <a:pPr algn="ctr"/>
            <a:r>
              <a:rPr lang="cs-CZ" b="1" dirty="0">
                <a:latin typeface="Times New Roman" panose="02020603050405020304" pitchFamily="18" charset="0"/>
                <a:cs typeface="Times New Roman" panose="02020603050405020304" pitchFamily="18" charset="0"/>
              </a:rPr>
              <a:t>Elektronické databáze</a:t>
            </a:r>
          </a:p>
        </p:txBody>
      </p:sp>
      <p:sp>
        <p:nvSpPr>
          <p:cNvPr id="3" name="Zástupný obsah 2">
            <a:extLst>
              <a:ext uri="{FF2B5EF4-FFF2-40B4-BE49-F238E27FC236}">
                <a16:creationId xmlns:a16="http://schemas.microsoft.com/office/drawing/2014/main" id="{CCF77A9B-C9A8-6C4C-BF59-4BA3D3719774}"/>
              </a:ext>
            </a:extLst>
          </p:cNvPr>
          <p:cNvSpPr>
            <a:spLocks noGrp="1"/>
          </p:cNvSpPr>
          <p:nvPr>
            <p:ph idx="1"/>
          </p:nvPr>
        </p:nvSpPr>
        <p:spPr/>
        <p:txBody>
          <a:bodyPr>
            <a:normAutofit fontScale="92500" lnSpcReduction="10000"/>
          </a:bodyPr>
          <a:lstStyle/>
          <a:p>
            <a:r>
              <a:rPr lang="cs-CZ" dirty="0">
                <a:latin typeface="Times New Roman" panose="02020603050405020304" pitchFamily="18" charset="0"/>
                <a:cs typeface="Times New Roman" panose="02020603050405020304" pitchFamily="18" charset="0"/>
              </a:rPr>
              <a:t>Používejte AND pro kombinaci klíčových slov a frází</a:t>
            </a:r>
          </a:p>
          <a:p>
            <a:pPr lvl="1"/>
            <a:r>
              <a:rPr lang="cs-CZ" dirty="0" err="1">
                <a:latin typeface="Times New Roman" panose="02020603050405020304" pitchFamily="18" charset="0"/>
                <a:cs typeface="Times New Roman" panose="02020603050405020304" pitchFamily="18" charset="0"/>
              </a:rPr>
              <a:t>Př</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Biopic</a:t>
            </a:r>
            <a:r>
              <a:rPr lang="cs-CZ" dirty="0">
                <a:latin typeface="Times New Roman" panose="02020603050405020304" pitchFamily="18" charset="0"/>
                <a:cs typeface="Times New Roman" panose="02020603050405020304" pitchFamily="18" charset="0"/>
              </a:rPr>
              <a:t> and </a:t>
            </a:r>
            <a:r>
              <a:rPr lang="cs-CZ" dirty="0" err="1">
                <a:latin typeface="Times New Roman" panose="02020603050405020304" pitchFamily="18" charset="0"/>
                <a:cs typeface="Times New Roman" panose="02020603050405020304" pitchFamily="18" charset="0"/>
              </a:rPr>
              <a:t>French</a:t>
            </a:r>
            <a:r>
              <a:rPr lang="cs-CZ" dirty="0">
                <a:latin typeface="Times New Roman" panose="02020603050405020304" pitchFamily="18" charset="0"/>
                <a:cs typeface="Times New Roman" panose="02020603050405020304" pitchFamily="18" charset="0"/>
              </a:rPr>
              <a:t> and </a:t>
            </a:r>
            <a:r>
              <a:rPr lang="cs-CZ" dirty="0" err="1">
                <a:latin typeface="Times New Roman" panose="02020603050405020304" pitchFamily="18" charset="0"/>
                <a:cs typeface="Times New Roman" panose="02020603050405020304" pitchFamily="18" charset="0"/>
              </a:rPr>
              <a:t>History</a:t>
            </a:r>
            <a:endParaRPr lang="cs-CZ" dirty="0">
              <a:latin typeface="Times New Roman" panose="02020603050405020304" pitchFamily="18" charset="0"/>
              <a:cs typeface="Times New Roman" panose="02020603050405020304" pitchFamily="18" charset="0"/>
            </a:endParaRPr>
          </a:p>
          <a:p>
            <a:r>
              <a:rPr lang="cs-CZ" dirty="0">
                <a:latin typeface="Times New Roman" panose="02020603050405020304" pitchFamily="18" charset="0"/>
                <a:cs typeface="Times New Roman" panose="02020603050405020304" pitchFamily="18" charset="0"/>
              </a:rPr>
              <a:t>Používejte zkrácené tvary s pomocí hvězdičky, a otazníky, abyste dostali všechny tvary slov</a:t>
            </a:r>
          </a:p>
          <a:p>
            <a:pPr lvl="1"/>
            <a:r>
              <a:rPr lang="cs-CZ" dirty="0" err="1">
                <a:latin typeface="Times New Roman" panose="02020603050405020304" pitchFamily="18" charset="0"/>
                <a:cs typeface="Times New Roman" panose="02020603050405020304" pitchFamily="18" charset="0"/>
              </a:rPr>
              <a:t>child</a:t>
            </a:r>
            <a:r>
              <a:rPr lang="cs-CZ" dirty="0">
                <a:latin typeface="Times New Roman" panose="02020603050405020304" pitchFamily="18" charset="0"/>
                <a:cs typeface="Times New Roman" panose="02020603050405020304" pitchFamily="18" charset="0"/>
              </a:rPr>
              <a:t>* and film</a:t>
            </a:r>
          </a:p>
          <a:p>
            <a:pPr lvl="1"/>
            <a:r>
              <a:rPr lang="cs-CZ" dirty="0" err="1">
                <a:latin typeface="Times New Roman" panose="02020603050405020304" pitchFamily="18" charset="0"/>
                <a:cs typeface="Times New Roman" panose="02020603050405020304" pitchFamily="18" charset="0"/>
              </a:rPr>
              <a:t>globali?ation</a:t>
            </a:r>
            <a:r>
              <a:rPr lang="cs-CZ" dirty="0">
                <a:latin typeface="Times New Roman" panose="02020603050405020304" pitchFamily="18" charset="0"/>
                <a:cs typeface="Times New Roman" panose="02020603050405020304" pitchFamily="18" charset="0"/>
              </a:rPr>
              <a:t> and </a:t>
            </a:r>
            <a:r>
              <a:rPr lang="cs-CZ" dirty="0" err="1">
                <a:latin typeface="Times New Roman" panose="02020603050405020304" pitchFamily="18" charset="0"/>
                <a:cs typeface="Times New Roman" panose="02020603050405020304" pitchFamily="18" charset="0"/>
              </a:rPr>
              <a:t>cinema</a:t>
            </a:r>
            <a:r>
              <a:rPr lang="cs-CZ" dirty="0">
                <a:latin typeface="Times New Roman" panose="02020603050405020304" pitchFamily="18" charset="0"/>
                <a:cs typeface="Times New Roman" panose="02020603050405020304" pitchFamily="18" charset="0"/>
              </a:rPr>
              <a:t> </a:t>
            </a:r>
          </a:p>
          <a:p>
            <a:r>
              <a:rPr lang="cs-CZ" dirty="0">
                <a:latin typeface="Times New Roman" panose="02020603050405020304" pitchFamily="18" charset="0"/>
                <a:cs typeface="Times New Roman" panose="02020603050405020304" pitchFamily="18" charset="0"/>
              </a:rPr>
              <a:t>Dá se hledat nejen s pomocí klíčových slov, ale také předmětů (</a:t>
            </a:r>
            <a:r>
              <a:rPr lang="cs-CZ" dirty="0" err="1">
                <a:latin typeface="Times New Roman" panose="02020603050405020304" pitchFamily="18" charset="0"/>
                <a:cs typeface="Times New Roman" panose="02020603050405020304" pitchFamily="18" charset="0"/>
              </a:rPr>
              <a:t>subjects</a:t>
            </a:r>
            <a:r>
              <a:rPr lang="cs-CZ" dirty="0">
                <a:latin typeface="Times New Roman" panose="02020603050405020304" pitchFamily="18" charset="0"/>
                <a:cs typeface="Times New Roman" panose="02020603050405020304" pitchFamily="18" charset="0"/>
              </a:rPr>
              <a:t>)</a:t>
            </a:r>
          </a:p>
          <a:p>
            <a:r>
              <a:rPr lang="cs-CZ" dirty="0">
                <a:latin typeface="Times New Roman" panose="02020603050405020304" pitchFamily="18" charset="0"/>
                <a:cs typeface="Times New Roman" panose="02020603050405020304" pitchFamily="18" charset="0"/>
              </a:rPr>
              <a:t>Snažte se si představit nejrůznější způsoby, jak by se dalo vyjádřit to, co hledáte, dokud nevyčerpáte všechny možnosti. Pro co nejpřesnější výsledky dávejte slova do závorek a použijte OR</a:t>
            </a:r>
          </a:p>
          <a:p>
            <a:pPr lvl="1"/>
            <a:r>
              <a:rPr lang="cs-CZ" dirty="0">
                <a:latin typeface="Times New Roman" panose="02020603050405020304" pitchFamily="18" charset="0"/>
                <a:cs typeface="Times New Roman" panose="02020603050405020304" pitchFamily="18" charset="0"/>
              </a:rPr>
              <a:t>(AIDS </a:t>
            </a:r>
            <a:r>
              <a:rPr lang="cs-CZ" dirty="0" err="1">
                <a:latin typeface="Times New Roman" panose="02020603050405020304" pitchFamily="18" charset="0"/>
                <a:cs typeface="Times New Roman" panose="02020603050405020304" pitchFamily="18" charset="0"/>
              </a:rPr>
              <a:t>or</a:t>
            </a:r>
            <a:r>
              <a:rPr lang="cs-CZ" dirty="0">
                <a:latin typeface="Times New Roman" panose="02020603050405020304" pitchFamily="18" charset="0"/>
                <a:cs typeface="Times New Roman" panose="02020603050405020304" pitchFamily="18" charset="0"/>
              </a:rPr>
              <a:t> HIV) and (</a:t>
            </a:r>
            <a:r>
              <a:rPr lang="cs-CZ" dirty="0" err="1">
                <a:latin typeface="Times New Roman" panose="02020603050405020304" pitchFamily="18" charset="0"/>
                <a:cs typeface="Times New Roman" panose="02020603050405020304" pitchFamily="18" charset="0"/>
              </a:rPr>
              <a:t>television</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or</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movies</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or</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cinema</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or</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motion</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pictures</a:t>
            </a:r>
            <a:r>
              <a:rPr lang="cs-CZ" dirty="0">
                <a:latin typeface="Times New Roman" panose="02020603050405020304" pitchFamily="18" charset="0"/>
                <a:cs typeface="Times New Roman" panose="02020603050405020304" pitchFamily="18" charset="0"/>
              </a:rPr>
              <a:t>)</a:t>
            </a:r>
          </a:p>
          <a:p>
            <a:r>
              <a:rPr lang="cs-CZ" dirty="0">
                <a:latin typeface="Times New Roman" panose="02020603050405020304" pitchFamily="18" charset="0"/>
                <a:cs typeface="Times New Roman" panose="02020603050405020304" pitchFamily="18" charset="0"/>
              </a:rPr>
              <a:t>Pokud hledáte konkrétní článek, pak celý </a:t>
            </a:r>
            <a:r>
              <a:rPr lang="cs-CZ">
                <a:latin typeface="Times New Roman" panose="02020603050405020304" pitchFamily="18" charset="0"/>
                <a:cs typeface="Times New Roman" panose="02020603050405020304" pitchFamily="18" charset="0"/>
              </a:rPr>
              <a:t>jeho dejte název </a:t>
            </a:r>
            <a:r>
              <a:rPr lang="cs-CZ" dirty="0">
                <a:latin typeface="Times New Roman" panose="02020603050405020304" pitchFamily="18" charset="0"/>
                <a:cs typeface="Times New Roman" panose="02020603050405020304" pitchFamily="18" charset="0"/>
              </a:rPr>
              <a:t>do uvozovek</a:t>
            </a:r>
          </a:p>
          <a:p>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9615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BB1E96D-4FBB-234B-9A11-326880D600FF}"/>
              </a:ext>
            </a:extLst>
          </p:cNvPr>
          <p:cNvSpPr>
            <a:spLocks noGrp="1"/>
          </p:cNvSpPr>
          <p:nvPr>
            <p:ph type="title"/>
          </p:nvPr>
        </p:nvSpPr>
        <p:spPr>
          <a:xfrm>
            <a:off x="1259893" y="3101093"/>
            <a:ext cx="2454052" cy="3029344"/>
          </a:xfrm>
        </p:spPr>
        <p:txBody>
          <a:bodyPr>
            <a:normAutofit/>
          </a:bodyPr>
          <a:lstStyle/>
          <a:p>
            <a:pPr algn="ctr"/>
            <a:r>
              <a:rPr lang="cs-CZ" sz="3200" b="1" dirty="0">
                <a:solidFill>
                  <a:schemeClr val="bg1"/>
                </a:solidFill>
                <a:latin typeface="Times New Roman" panose="02020603050405020304" pitchFamily="18" charset="0"/>
                <a:cs typeface="Times New Roman" panose="02020603050405020304" pitchFamily="18" charset="0"/>
              </a:rPr>
              <a:t>Úkol</a:t>
            </a:r>
          </a:p>
        </p:txBody>
      </p:sp>
      <p:sp>
        <p:nvSpPr>
          <p:cNvPr id="29"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5E1763E2-E4E2-FF40-946C-3AEA584BF159}"/>
              </a:ext>
            </a:extLst>
          </p:cNvPr>
          <p:cNvSpPr>
            <a:spLocks noGrp="1"/>
          </p:cNvSpPr>
          <p:nvPr>
            <p:ph idx="1"/>
          </p:nvPr>
        </p:nvSpPr>
        <p:spPr>
          <a:xfrm>
            <a:off x="4706578" y="589722"/>
            <a:ext cx="6798033" cy="5321500"/>
          </a:xfrm>
        </p:spPr>
        <p:txBody>
          <a:bodyPr anchor="ctr">
            <a:normAutofit/>
          </a:bodyPr>
          <a:lstStyle/>
          <a:p>
            <a:r>
              <a:rPr lang="cs-CZ" dirty="0">
                <a:latin typeface="Times New Roman" panose="02020603050405020304" pitchFamily="18" charset="0"/>
                <a:cs typeface="Times New Roman" panose="02020603050405020304" pitchFamily="18" charset="0"/>
              </a:rPr>
              <a:t>Minimálně 5, maximálně však 8 NS o Vašem oblíbeném filmu.</a:t>
            </a:r>
          </a:p>
          <a:p>
            <a:r>
              <a:rPr lang="cs-CZ" dirty="0">
                <a:latin typeface="Times New Roman" panose="02020603050405020304" pitchFamily="18" charset="0"/>
                <a:cs typeface="Times New Roman" panose="02020603050405020304" pitchFamily="18" charset="0"/>
              </a:rPr>
              <a:t>Je potřeba:</a:t>
            </a:r>
          </a:p>
          <a:p>
            <a:pPr lvl="1"/>
            <a:r>
              <a:rPr lang="cs-CZ" dirty="0">
                <a:latin typeface="Times New Roman" panose="02020603050405020304" pitchFamily="18" charset="0"/>
                <a:cs typeface="Times New Roman" panose="02020603050405020304" pitchFamily="18" charset="0"/>
              </a:rPr>
              <a:t>dodržet povinný rozsah</a:t>
            </a:r>
          </a:p>
          <a:p>
            <a:pPr lvl="1"/>
            <a:r>
              <a:rPr lang="cs-CZ" dirty="0">
                <a:latin typeface="Times New Roman" panose="02020603050405020304" pitchFamily="18" charset="0"/>
                <a:cs typeface="Times New Roman" panose="02020603050405020304" pitchFamily="18" charset="0"/>
              </a:rPr>
              <a:t>minimálně jednou použít jak citaci, tak parafrázi, tak shrnutí</a:t>
            </a:r>
          </a:p>
          <a:p>
            <a:pPr lvl="1"/>
            <a:r>
              <a:rPr lang="cs-CZ" dirty="0">
                <a:latin typeface="Times New Roman" panose="02020603050405020304" pitchFamily="18" charset="0"/>
                <a:cs typeface="Times New Roman" panose="02020603050405020304" pitchFamily="18" charset="0"/>
              </a:rPr>
              <a:t>minimálně jednu překladovou citaci</a:t>
            </a:r>
          </a:p>
          <a:p>
            <a:pPr lvl="1"/>
            <a:r>
              <a:rPr lang="cs-CZ" dirty="0">
                <a:latin typeface="Times New Roman" panose="02020603050405020304" pitchFamily="18" charset="0"/>
                <a:cs typeface="Times New Roman" panose="02020603050405020304" pitchFamily="18" charset="0"/>
              </a:rPr>
              <a:t>minimálně jednou citovat jak z monografie, tak ze sborníku, tak z periodické publikace</a:t>
            </a:r>
          </a:p>
          <a:p>
            <a:pPr lvl="1"/>
            <a:r>
              <a:rPr lang="cs-CZ" dirty="0">
                <a:latin typeface="Times New Roman" panose="02020603050405020304" pitchFamily="18" charset="0"/>
                <a:cs typeface="Times New Roman" panose="02020603050405020304" pitchFamily="18" charset="0"/>
              </a:rPr>
              <a:t>připojit soupis zdrojů, který bude obsahovat jak prameny, tak zdroje, tak audiovizuální díla.</a:t>
            </a:r>
          </a:p>
          <a:p>
            <a:pPr lvl="1"/>
            <a:r>
              <a:rPr lang="cs-CZ" dirty="0">
                <a:latin typeface="Times New Roman" panose="02020603050405020304" pitchFamily="18" charset="0"/>
                <a:cs typeface="Times New Roman" panose="02020603050405020304" pitchFamily="18" charset="0"/>
              </a:rPr>
              <a:t>Do 8. 4. – vložit do </a:t>
            </a:r>
            <a:r>
              <a:rPr lang="cs-CZ" dirty="0" err="1">
                <a:latin typeface="Times New Roman" panose="02020603050405020304" pitchFamily="18" charset="0"/>
                <a:cs typeface="Times New Roman" panose="02020603050405020304" pitchFamily="18" charset="0"/>
              </a:rPr>
              <a:t>odevzdávárny</a:t>
            </a:r>
            <a:r>
              <a:rPr lang="cs-CZ" dirty="0">
                <a:latin typeface="Times New Roman" panose="02020603050405020304" pitchFamily="18" charset="0"/>
                <a:cs typeface="Times New Roman" panose="02020603050405020304" pitchFamily="18" charset="0"/>
              </a:rPr>
              <a:t> v </a:t>
            </a:r>
            <a:r>
              <a:rPr lang="cs-CZ" dirty="0" err="1">
                <a:latin typeface="Times New Roman" panose="02020603050405020304" pitchFamily="18" charset="0"/>
                <a:cs typeface="Times New Roman" panose="02020603050405020304" pitchFamily="18" charset="0"/>
              </a:rPr>
              <a:t>ISu</a:t>
            </a:r>
            <a:endParaRPr lang="cs-CZ" dirty="0">
              <a:latin typeface="Times New Roman" panose="02020603050405020304" pitchFamily="18" charset="0"/>
              <a:cs typeface="Times New Roman" panose="02020603050405020304" pitchFamily="18" charset="0"/>
            </a:endParaRPr>
          </a:p>
          <a:p>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9613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2199E79-ECB1-AA47-8609-17CC06D5A209}"/>
              </a:ext>
            </a:extLst>
          </p:cNvPr>
          <p:cNvSpPr>
            <a:spLocks noGrp="1"/>
          </p:cNvSpPr>
          <p:nvPr>
            <p:ph type="title"/>
          </p:nvPr>
        </p:nvSpPr>
        <p:spPr>
          <a:xfrm>
            <a:off x="1046019" y="942108"/>
            <a:ext cx="3256550" cy="4969113"/>
          </a:xfrm>
        </p:spPr>
        <p:txBody>
          <a:bodyPr anchor="ctr">
            <a:normAutofit/>
          </a:bodyPr>
          <a:lstStyle/>
          <a:p>
            <a:r>
              <a:rPr lang="cs-CZ" b="1">
                <a:solidFill>
                  <a:schemeClr val="tx2">
                    <a:lumMod val="75000"/>
                  </a:schemeClr>
                </a:solidFill>
                <a:latin typeface="Times New Roman" panose="02020603050405020304" pitchFamily="18" charset="0"/>
                <a:cs typeface="Times New Roman" panose="02020603050405020304" pitchFamily="18" charset="0"/>
              </a:rPr>
              <a:t>Formální pravidla FAV</a:t>
            </a:r>
          </a:p>
        </p:txBody>
      </p:sp>
      <p:sp>
        <p:nvSpPr>
          <p:cNvPr id="36" name="Rectangle 9">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7" name="Zástupný obsah 2">
            <a:extLst>
              <a:ext uri="{FF2B5EF4-FFF2-40B4-BE49-F238E27FC236}">
                <a16:creationId xmlns:a16="http://schemas.microsoft.com/office/drawing/2014/main" id="{116A8813-8F55-C041-B806-B0BB5FE52BF3}"/>
              </a:ext>
            </a:extLst>
          </p:cNvPr>
          <p:cNvSpPr>
            <a:spLocks noGrp="1"/>
          </p:cNvSpPr>
          <p:nvPr>
            <p:ph idx="1"/>
          </p:nvPr>
        </p:nvSpPr>
        <p:spPr>
          <a:xfrm>
            <a:off x="5049062" y="942108"/>
            <a:ext cx="6455549" cy="4969114"/>
          </a:xfrm>
        </p:spPr>
        <p:txBody>
          <a:bodyPr anchor="ctr">
            <a:normAutofit/>
          </a:bodyPr>
          <a:lstStyle/>
          <a:p>
            <a:r>
              <a:rPr lang="cs-CZ" dirty="0">
                <a:solidFill>
                  <a:schemeClr val="tx2">
                    <a:lumMod val="75000"/>
                  </a:schemeClr>
                </a:solidFill>
                <a:latin typeface="Times New Roman" panose="02020603050405020304" pitchFamily="18" charset="0"/>
                <a:cs typeface="Times New Roman" panose="02020603050405020304" pitchFamily="18" charset="0"/>
              </a:rPr>
              <a:t>závazná pravidla pro úpravu veškerých písemných výstupů na FAV </a:t>
            </a:r>
          </a:p>
          <a:p>
            <a:r>
              <a:rPr lang="cs-CZ" b="1" dirty="0">
                <a:solidFill>
                  <a:schemeClr val="tx2">
                    <a:lumMod val="75000"/>
                  </a:schemeClr>
                </a:solidFill>
                <a:latin typeface="Times New Roman" panose="02020603050405020304" pitchFamily="18" charset="0"/>
                <a:cs typeface="Times New Roman" panose="02020603050405020304" pitchFamily="18" charset="0"/>
              </a:rPr>
              <a:t>Patkové </a:t>
            </a:r>
            <a:r>
              <a:rPr lang="cs-CZ" dirty="0" err="1">
                <a:solidFill>
                  <a:schemeClr val="tx2">
                    <a:lumMod val="75000"/>
                  </a:schemeClr>
                </a:solidFill>
                <a:latin typeface="Times New Roman" panose="02020603050405020304" pitchFamily="18" charset="0"/>
                <a:cs typeface="Times New Roman" panose="02020603050405020304" pitchFamily="18" charset="0"/>
              </a:rPr>
              <a:t>vs</a:t>
            </a:r>
            <a:r>
              <a:rPr lang="cs-CZ" dirty="0">
                <a:solidFill>
                  <a:schemeClr val="tx2">
                    <a:lumMod val="75000"/>
                  </a:schemeClr>
                </a:solidFill>
                <a:latin typeface="Times New Roman" panose="02020603050405020304" pitchFamily="18" charset="0"/>
                <a:cs typeface="Times New Roman" panose="02020603050405020304" pitchFamily="18" charset="0"/>
              </a:rPr>
              <a:t> </a:t>
            </a:r>
            <a:r>
              <a:rPr lang="cs-CZ" dirty="0">
                <a:solidFill>
                  <a:schemeClr val="tx2">
                    <a:lumMod val="75000"/>
                  </a:schemeClr>
                </a:solidFill>
                <a:latin typeface="Arial" panose="020B0604020202020204" pitchFamily="34" charset="0"/>
                <a:cs typeface="Arial" panose="020B0604020202020204" pitchFamily="34" charset="0"/>
              </a:rPr>
              <a:t>bezpatkové</a:t>
            </a:r>
            <a:r>
              <a:rPr lang="cs-CZ" dirty="0">
                <a:solidFill>
                  <a:schemeClr val="tx2">
                    <a:lumMod val="75000"/>
                  </a:schemeClr>
                </a:solidFill>
                <a:latin typeface="Times New Roman" panose="02020603050405020304" pitchFamily="18" charset="0"/>
                <a:cs typeface="Times New Roman" panose="02020603050405020304" pitchFamily="18" charset="0"/>
              </a:rPr>
              <a:t> písmo</a:t>
            </a:r>
          </a:p>
          <a:p>
            <a:r>
              <a:rPr lang="cs-CZ" dirty="0">
                <a:solidFill>
                  <a:schemeClr val="tx2">
                    <a:lumMod val="75000"/>
                  </a:schemeClr>
                </a:solidFill>
                <a:latin typeface="Times New Roman" panose="02020603050405020304" pitchFamily="18" charset="0"/>
                <a:cs typeface="Times New Roman" panose="02020603050405020304" pitchFamily="18" charset="0"/>
              </a:rPr>
              <a:t>„</a:t>
            </a:r>
            <a:r>
              <a:rPr lang="cs-CZ" i="1" dirty="0">
                <a:solidFill>
                  <a:schemeClr val="tx2">
                    <a:lumMod val="75000"/>
                  </a:schemeClr>
                </a:solidFill>
                <a:latin typeface="Times New Roman" panose="02020603050405020304" pitchFamily="18" charset="0"/>
                <a:cs typeface="Times New Roman" panose="02020603050405020304" pitchFamily="18" charset="0"/>
              </a:rPr>
              <a:t>Vlajka </a:t>
            </a:r>
            <a:r>
              <a:rPr lang="cs-CZ" dirty="0">
                <a:solidFill>
                  <a:schemeClr val="tx2">
                    <a:lumMod val="75000"/>
                  </a:schemeClr>
                </a:solidFill>
                <a:latin typeface="Times New Roman" panose="02020603050405020304" pitchFamily="18" charset="0"/>
                <a:cs typeface="Times New Roman" panose="02020603050405020304" pitchFamily="18" charset="0"/>
              </a:rPr>
              <a:t>však záhy začala útočit na četné pozice, které Oldřich Nový zastával v různých kulturních průmyslech. … Ve svém článku „Nepěkný zjev</a:t>
            </a:r>
            <a:r>
              <a:rPr lang="cs-CZ">
                <a:solidFill>
                  <a:schemeClr val="tx2">
                    <a:lumMod val="75000"/>
                  </a:schemeClr>
                </a:solidFill>
                <a:latin typeface="Times New Roman" panose="02020603050405020304" pitchFamily="18" charset="0"/>
                <a:cs typeface="Times New Roman" panose="02020603050405020304" pitchFamily="18" charset="0"/>
              </a:rPr>
              <a:t>“ z února </a:t>
            </a:r>
            <a:r>
              <a:rPr lang="cs-CZ" dirty="0">
                <a:solidFill>
                  <a:schemeClr val="tx2">
                    <a:lumMod val="75000"/>
                  </a:schemeClr>
                </a:solidFill>
                <a:latin typeface="Times New Roman" panose="02020603050405020304" pitchFamily="18" charset="0"/>
                <a:cs typeface="Times New Roman" panose="02020603050405020304" pitchFamily="18" charset="0"/>
              </a:rPr>
              <a:t>1941…“</a:t>
            </a:r>
          </a:p>
          <a:p>
            <a:r>
              <a:rPr lang="cs-CZ" dirty="0">
                <a:solidFill>
                  <a:schemeClr val="tx2">
                    <a:lumMod val="75000"/>
                  </a:schemeClr>
                </a:solidFill>
                <a:latin typeface="Times New Roman" panose="02020603050405020304" pitchFamily="18" charset="0"/>
                <a:cs typeface="Times New Roman" panose="02020603050405020304" pitchFamily="18" charset="0"/>
              </a:rPr>
              <a:t>Přechylování ženských jmen – neplatí žádné závazné pravidlo, nicméně čeština potřebuje vyjadřovat pád koncovkami:</a:t>
            </a:r>
          </a:p>
          <a:p>
            <a:pPr lvl="1"/>
            <a:r>
              <a:rPr lang="cs-CZ" dirty="0">
                <a:solidFill>
                  <a:schemeClr val="tx2">
                    <a:lumMod val="75000"/>
                  </a:schemeClr>
                </a:solidFill>
                <a:latin typeface="Times New Roman" panose="02020603050405020304" pitchFamily="18" charset="0"/>
                <a:cs typeface="Times New Roman" panose="02020603050405020304" pitchFamily="18" charset="0"/>
              </a:rPr>
              <a:t>Podle Kristin Thompson X Podle Kristin Thompsonové</a:t>
            </a:r>
          </a:p>
          <a:p>
            <a:pPr lvl="1"/>
            <a:r>
              <a:rPr lang="cs-CZ" dirty="0">
                <a:solidFill>
                  <a:schemeClr val="tx2">
                    <a:lumMod val="75000"/>
                  </a:schemeClr>
                </a:solidFill>
                <a:latin typeface="Times New Roman" panose="02020603050405020304" pitchFamily="18" charset="0"/>
                <a:cs typeface="Times New Roman" panose="02020603050405020304" pitchFamily="18" charset="0"/>
              </a:rPr>
              <a:t>s Galinou </a:t>
            </a:r>
            <a:r>
              <a:rPr lang="cs-CZ" dirty="0" err="1">
                <a:solidFill>
                  <a:schemeClr val="tx2">
                    <a:lumMod val="75000"/>
                  </a:schemeClr>
                </a:solidFill>
                <a:latin typeface="Times New Roman" panose="02020603050405020304" pitchFamily="18" charset="0"/>
                <a:cs typeface="Times New Roman" panose="02020603050405020304" pitchFamily="18" charset="0"/>
              </a:rPr>
              <a:t>Kopaněvou</a:t>
            </a:r>
            <a:r>
              <a:rPr lang="cs-CZ" dirty="0">
                <a:solidFill>
                  <a:schemeClr val="tx2">
                    <a:lumMod val="75000"/>
                  </a:schemeClr>
                </a:solidFill>
                <a:latin typeface="Times New Roman" panose="02020603050405020304" pitchFamily="18" charset="0"/>
                <a:cs typeface="Times New Roman" panose="02020603050405020304" pitchFamily="18" charset="0"/>
              </a:rPr>
              <a:t> X s Galinou </a:t>
            </a:r>
            <a:r>
              <a:rPr lang="cs-CZ" dirty="0" err="1">
                <a:solidFill>
                  <a:schemeClr val="tx2">
                    <a:lumMod val="75000"/>
                  </a:schemeClr>
                </a:solidFill>
                <a:latin typeface="Times New Roman" panose="02020603050405020304" pitchFamily="18" charset="0"/>
                <a:cs typeface="Times New Roman" panose="02020603050405020304" pitchFamily="18" charset="0"/>
              </a:rPr>
              <a:t>Kopaněvovou</a:t>
            </a:r>
            <a:endParaRPr lang="cs-CZ" dirty="0">
              <a:solidFill>
                <a:schemeClr val="tx2">
                  <a:lumMod val="75000"/>
                </a:schemeClr>
              </a:solidFill>
              <a:latin typeface="Times New Roman" panose="02020603050405020304" pitchFamily="18" charset="0"/>
              <a:cs typeface="Times New Roman" panose="02020603050405020304" pitchFamily="18" charset="0"/>
            </a:endParaRPr>
          </a:p>
          <a:p>
            <a:pPr lvl="1"/>
            <a:r>
              <a:rPr lang="cs-CZ" dirty="0">
                <a:solidFill>
                  <a:schemeClr val="tx2">
                    <a:lumMod val="75000"/>
                  </a:schemeClr>
                </a:solidFill>
                <a:latin typeface="Times New Roman" panose="02020603050405020304" pitchFamily="18" charset="0"/>
                <a:cs typeface="Times New Roman" panose="02020603050405020304" pitchFamily="18" charset="0"/>
              </a:rPr>
              <a:t>s Marilyn </a:t>
            </a:r>
            <a:r>
              <a:rPr lang="cs-CZ" dirty="0" err="1">
                <a:solidFill>
                  <a:schemeClr val="tx2">
                    <a:lumMod val="75000"/>
                  </a:schemeClr>
                </a:solidFill>
                <a:latin typeface="Times New Roman" panose="02020603050405020304" pitchFamily="18" charset="0"/>
                <a:cs typeface="Times New Roman" panose="02020603050405020304" pitchFamily="18" charset="0"/>
              </a:rPr>
              <a:t>Monroe</a:t>
            </a:r>
            <a:r>
              <a:rPr lang="cs-CZ" dirty="0">
                <a:solidFill>
                  <a:schemeClr val="tx2">
                    <a:lumMod val="75000"/>
                  </a:schemeClr>
                </a:solidFill>
                <a:latin typeface="Times New Roman" panose="02020603050405020304" pitchFamily="18" charset="0"/>
                <a:cs typeface="Times New Roman" panose="02020603050405020304" pitchFamily="18" charset="0"/>
              </a:rPr>
              <a:t> X </a:t>
            </a:r>
            <a:r>
              <a:rPr lang="cs-CZ" strike="sngStrike" dirty="0">
                <a:solidFill>
                  <a:schemeClr val="tx2">
                    <a:lumMod val="75000"/>
                  </a:schemeClr>
                </a:solidFill>
                <a:latin typeface="Times New Roman" panose="02020603050405020304" pitchFamily="18" charset="0"/>
                <a:cs typeface="Times New Roman" panose="02020603050405020304" pitchFamily="18" charset="0"/>
              </a:rPr>
              <a:t>s Marilyn Monroeovou</a:t>
            </a:r>
          </a:p>
          <a:p>
            <a:endParaRPr lang="cs-CZ" dirty="0">
              <a:solidFill>
                <a:schemeClr val="tx2">
                  <a:lumMod val="75000"/>
                </a:schemeClr>
              </a:solidFill>
            </a:endParaRPr>
          </a:p>
        </p:txBody>
      </p:sp>
    </p:spTree>
    <p:extLst>
      <p:ext uri="{BB962C8B-B14F-4D97-AF65-F5344CB8AC3E}">
        <p14:creationId xmlns:p14="http://schemas.microsoft.com/office/powerpoint/2010/main" val="356768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7">
                                            <p:txEl>
                                              <p:pRg st="1" end="1"/>
                                            </p:txEl>
                                          </p:spTgt>
                                        </p:tgtEl>
                                        <p:attrNameLst>
                                          <p:attrName>style.visibility</p:attrName>
                                        </p:attrNameLst>
                                      </p:cBhvr>
                                      <p:to>
                                        <p:strVal val="visible"/>
                                      </p:to>
                                    </p:set>
                                    <p:animEffect transition="in" filter="dissolve">
                                      <p:cBhvr>
                                        <p:cTn id="7" dur="500"/>
                                        <p:tgtEl>
                                          <p:spTgt spid="3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7">
                                            <p:txEl>
                                              <p:pRg st="2" end="2"/>
                                            </p:txEl>
                                          </p:spTgt>
                                        </p:tgtEl>
                                        <p:attrNameLst>
                                          <p:attrName>style.visibility</p:attrName>
                                        </p:attrNameLst>
                                      </p:cBhvr>
                                      <p:to>
                                        <p:strVal val="visible"/>
                                      </p:to>
                                    </p:set>
                                    <p:animEffect transition="in" filter="dissolve">
                                      <p:cBhvr>
                                        <p:cTn id="12" dur="500"/>
                                        <p:tgtEl>
                                          <p:spTgt spid="3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7">
                                            <p:txEl>
                                              <p:pRg st="3" end="3"/>
                                            </p:txEl>
                                          </p:spTgt>
                                        </p:tgtEl>
                                        <p:attrNameLst>
                                          <p:attrName>style.visibility</p:attrName>
                                        </p:attrNameLst>
                                      </p:cBhvr>
                                      <p:to>
                                        <p:strVal val="visible"/>
                                      </p:to>
                                    </p:set>
                                    <p:animEffect transition="in" filter="dissolve">
                                      <p:cBhvr>
                                        <p:cTn id="17" dur="500"/>
                                        <p:tgtEl>
                                          <p:spTgt spid="37">
                                            <p:txEl>
                                              <p:pRg st="3" end="3"/>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37">
                                            <p:txEl>
                                              <p:pRg st="4" end="4"/>
                                            </p:txEl>
                                          </p:spTgt>
                                        </p:tgtEl>
                                        <p:attrNameLst>
                                          <p:attrName>style.visibility</p:attrName>
                                        </p:attrNameLst>
                                      </p:cBhvr>
                                      <p:to>
                                        <p:strVal val="visible"/>
                                      </p:to>
                                    </p:set>
                                    <p:animEffect transition="in" filter="dissolve">
                                      <p:cBhvr>
                                        <p:cTn id="20" dur="500"/>
                                        <p:tgtEl>
                                          <p:spTgt spid="37">
                                            <p:txEl>
                                              <p:pRg st="4" end="4"/>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37">
                                            <p:txEl>
                                              <p:pRg st="5" end="5"/>
                                            </p:txEl>
                                          </p:spTgt>
                                        </p:tgtEl>
                                        <p:attrNameLst>
                                          <p:attrName>style.visibility</p:attrName>
                                        </p:attrNameLst>
                                      </p:cBhvr>
                                      <p:to>
                                        <p:strVal val="visible"/>
                                      </p:to>
                                    </p:set>
                                    <p:animEffect transition="in" filter="dissolve">
                                      <p:cBhvr>
                                        <p:cTn id="23" dur="500"/>
                                        <p:tgtEl>
                                          <p:spTgt spid="37">
                                            <p:txEl>
                                              <p:pRg st="5" end="5"/>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7">
                                            <p:txEl>
                                              <p:pRg st="6" end="6"/>
                                            </p:txEl>
                                          </p:spTgt>
                                        </p:tgtEl>
                                        <p:attrNameLst>
                                          <p:attrName>style.visibility</p:attrName>
                                        </p:attrNameLst>
                                      </p:cBhvr>
                                      <p:to>
                                        <p:strVal val="visible"/>
                                      </p:to>
                                    </p:set>
                                    <p:animEffect transition="in" filter="dissolve">
                                      <p:cBhvr>
                                        <p:cTn id="26" dur="500"/>
                                        <p:tgtEl>
                                          <p:spTgt spid="3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4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snímek obrazovky&#10;&#10;Popis byl vytvořen automaticky">
            <a:extLst>
              <a:ext uri="{FF2B5EF4-FFF2-40B4-BE49-F238E27FC236}">
                <a16:creationId xmlns:a16="http://schemas.microsoft.com/office/drawing/2014/main" id="{42903D52-8733-1A47-8217-ED2009B92250}"/>
              </a:ext>
            </a:extLst>
          </p:cNvPr>
          <p:cNvPicPr>
            <a:picLocks noChangeAspect="1"/>
          </p:cNvPicPr>
          <p:nvPr/>
        </p:nvPicPr>
        <p:blipFill>
          <a:blip r:embed="rId2"/>
          <a:stretch>
            <a:fillRect/>
          </a:stretch>
        </p:blipFill>
        <p:spPr>
          <a:xfrm>
            <a:off x="1272566" y="643467"/>
            <a:ext cx="9646868" cy="5571066"/>
          </a:xfrm>
          <a:prstGeom prst="rect">
            <a:avLst/>
          </a:prstGeom>
        </p:spPr>
      </p:pic>
    </p:spTree>
    <p:extLst>
      <p:ext uri="{BB962C8B-B14F-4D97-AF65-F5344CB8AC3E}">
        <p14:creationId xmlns:p14="http://schemas.microsoft.com/office/powerpoint/2010/main" val="4186624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text, noviny&#10;&#10;Popis byl vytvořen automaticky">
            <a:extLst>
              <a:ext uri="{FF2B5EF4-FFF2-40B4-BE49-F238E27FC236}">
                <a16:creationId xmlns:a16="http://schemas.microsoft.com/office/drawing/2014/main" id="{F2095533-F777-BE40-AE00-D22481F54CBF}"/>
              </a:ext>
            </a:extLst>
          </p:cNvPr>
          <p:cNvPicPr>
            <a:picLocks noChangeAspect="1"/>
          </p:cNvPicPr>
          <p:nvPr/>
        </p:nvPicPr>
        <p:blipFill>
          <a:blip r:embed="rId2"/>
          <a:stretch>
            <a:fillRect/>
          </a:stretch>
        </p:blipFill>
        <p:spPr>
          <a:xfrm>
            <a:off x="1099528" y="643467"/>
            <a:ext cx="9992943" cy="5571066"/>
          </a:xfrm>
          <a:prstGeom prst="rect">
            <a:avLst/>
          </a:prstGeom>
        </p:spPr>
      </p:pic>
    </p:spTree>
    <p:extLst>
      <p:ext uri="{BB962C8B-B14F-4D97-AF65-F5344CB8AC3E}">
        <p14:creationId xmlns:p14="http://schemas.microsoft.com/office/powerpoint/2010/main" val="2166678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3C2D7E-3F2E-404E-9B30-CB12DC972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1F7FD00-BF97-4325-B7C2-E451F2084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Nadpis 1">
            <a:extLst>
              <a:ext uri="{FF2B5EF4-FFF2-40B4-BE49-F238E27FC236}">
                <a16:creationId xmlns:a16="http://schemas.microsoft.com/office/drawing/2014/main" id="{880D336E-AC3E-CD4C-81A9-E6EE8942E934}"/>
              </a:ext>
            </a:extLst>
          </p:cNvPr>
          <p:cNvSpPr>
            <a:spLocks noGrp="1"/>
          </p:cNvSpPr>
          <p:nvPr>
            <p:ph type="title"/>
          </p:nvPr>
        </p:nvSpPr>
        <p:spPr>
          <a:xfrm>
            <a:off x="1843391" y="624110"/>
            <a:ext cx="9383408" cy="1280890"/>
          </a:xfrm>
        </p:spPr>
        <p:txBody>
          <a:bodyPr>
            <a:normAutofit/>
          </a:bodyPr>
          <a:lstStyle/>
          <a:p>
            <a:pPr algn="ctr"/>
            <a:r>
              <a:rPr lang="cs-CZ" b="1" dirty="0">
                <a:solidFill>
                  <a:srgbClr val="FFFFFF"/>
                </a:solidFill>
                <a:latin typeface="Times New Roman" panose="02020603050405020304" pitchFamily="18" charset="0"/>
                <a:cs typeface="Times New Roman" panose="02020603050405020304" pitchFamily="18" charset="0"/>
              </a:rPr>
              <a:t>Monografie </a:t>
            </a:r>
            <a:r>
              <a:rPr lang="cs-CZ" b="1" dirty="0" err="1">
                <a:solidFill>
                  <a:srgbClr val="FFFFFF"/>
                </a:solidFill>
                <a:latin typeface="Times New Roman" panose="02020603050405020304" pitchFamily="18" charset="0"/>
                <a:cs typeface="Times New Roman" panose="02020603050405020304" pitchFamily="18" charset="0"/>
              </a:rPr>
              <a:t>x</a:t>
            </a:r>
            <a:r>
              <a:rPr lang="cs-CZ" b="1" dirty="0">
                <a:solidFill>
                  <a:srgbClr val="FFFFFF"/>
                </a:solidFill>
                <a:latin typeface="Times New Roman" panose="02020603050405020304" pitchFamily="18" charset="0"/>
                <a:cs typeface="Times New Roman" panose="02020603050405020304" pitchFamily="18" charset="0"/>
              </a:rPr>
              <a:t> Sborník</a:t>
            </a:r>
          </a:p>
        </p:txBody>
      </p:sp>
      <p:sp>
        <p:nvSpPr>
          <p:cNvPr id="12" name="Freeform 11">
            <a:extLst>
              <a:ext uri="{FF2B5EF4-FFF2-40B4-BE49-F238E27FC236}">
                <a16:creationId xmlns:a16="http://schemas.microsoft.com/office/drawing/2014/main" id="{179B5294-DA4E-4926-B14A-DD6E07A12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 name="Zástupný obsah 2">
            <a:extLst>
              <a:ext uri="{FF2B5EF4-FFF2-40B4-BE49-F238E27FC236}">
                <a16:creationId xmlns:a16="http://schemas.microsoft.com/office/drawing/2014/main" id="{7BE7E98B-EAD8-6F4A-8DE6-483B31F2D4D2}"/>
              </a:ext>
            </a:extLst>
          </p:cNvPr>
          <p:cNvSpPr>
            <a:spLocks noGrp="1"/>
          </p:cNvSpPr>
          <p:nvPr>
            <p:ph idx="1"/>
          </p:nvPr>
        </p:nvSpPr>
        <p:spPr>
          <a:xfrm>
            <a:off x="1843392" y="2623930"/>
            <a:ext cx="9383408" cy="3287292"/>
          </a:xfrm>
        </p:spPr>
        <p:txBody>
          <a:bodyPr>
            <a:normAutofit/>
          </a:bodyPr>
          <a:lstStyle/>
          <a:p>
            <a:r>
              <a:rPr lang="cs-CZ" b="1" dirty="0">
                <a:latin typeface="Times New Roman" panose="02020603050405020304" pitchFamily="18" charset="0"/>
                <a:cs typeface="Times New Roman" panose="02020603050405020304" pitchFamily="18" charset="0"/>
              </a:rPr>
              <a:t>Monografie</a:t>
            </a:r>
            <a:r>
              <a:rPr lang="cs-CZ" dirty="0">
                <a:latin typeface="Times New Roman" panose="02020603050405020304" pitchFamily="18" charset="0"/>
                <a:cs typeface="Times New Roman" panose="02020603050405020304" pitchFamily="18" charset="0"/>
              </a:rPr>
              <a:t> je neseriálová publikace, která systematicky, všestranně a podrobně pojednává o jednom, zpravidla úzce vymezeném tématu. </a:t>
            </a:r>
          </a:p>
          <a:p>
            <a:r>
              <a:rPr lang="cs-CZ" b="1" dirty="0">
                <a:latin typeface="Times New Roman" panose="02020603050405020304" pitchFamily="18" charset="0"/>
                <a:cs typeface="Times New Roman" panose="02020603050405020304" pitchFamily="18" charset="0"/>
              </a:rPr>
              <a:t>Sborník </a:t>
            </a:r>
            <a:r>
              <a:rPr lang="cs-CZ" dirty="0">
                <a:latin typeface="Times New Roman" panose="02020603050405020304" pitchFamily="18" charset="0"/>
                <a:cs typeface="Times New Roman" panose="02020603050405020304" pitchFamily="18" charset="0"/>
              </a:rPr>
              <a:t>(</a:t>
            </a:r>
            <a:r>
              <a:rPr lang="cs-CZ" dirty="0" err="1">
                <a:latin typeface="Times New Roman" panose="02020603050405020304" pitchFamily="18" charset="0"/>
                <a:cs typeface="Times New Roman" panose="02020603050405020304" pitchFamily="18" charset="0"/>
              </a:rPr>
              <a:t>edited</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volume</a:t>
            </a:r>
            <a:r>
              <a:rPr lang="cs-CZ" dirty="0">
                <a:latin typeface="Times New Roman" panose="02020603050405020304" pitchFamily="18" charset="0"/>
                <a:cs typeface="Times New Roman" panose="02020603050405020304" pitchFamily="18" charset="0"/>
              </a:rPr>
              <a:t>/</a:t>
            </a:r>
            <a:r>
              <a:rPr lang="cs-CZ" dirty="0" err="1">
                <a:latin typeface="Times New Roman" panose="02020603050405020304" pitchFamily="18" charset="0"/>
                <a:cs typeface="Times New Roman" panose="02020603050405020304" pitchFamily="18" charset="0"/>
              </a:rPr>
              <a:t>edited</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collection</a:t>
            </a:r>
            <a:r>
              <a:rPr lang="cs-CZ" dirty="0">
                <a:latin typeface="Times New Roman" panose="02020603050405020304" pitchFamily="18" charset="0"/>
                <a:cs typeface="Times New Roman" panose="02020603050405020304" pitchFamily="18" charset="0"/>
              </a:rPr>
              <a:t>) dané téma nezkoumá tak všestranně a podrobně, jednotlivé části a příspěvky jsou zpravidla pouze rámcově tematicky příbuzné a mohly by existovat samy o sobě. Nejedná se o společné dílo více autorů, nýbrž o soubor článků nespolupracujících autorů. Může jít o seriálovou publikaci </a:t>
            </a:r>
          </a:p>
          <a:p>
            <a:r>
              <a:rPr lang="cs-CZ" dirty="0">
                <a:latin typeface="Times New Roman" panose="02020603050405020304" pitchFamily="18" charset="0"/>
                <a:cs typeface="Times New Roman" panose="02020603050405020304" pitchFamily="18" charset="0"/>
              </a:rPr>
              <a:t>V případě </a:t>
            </a:r>
            <a:r>
              <a:rPr lang="cs-CZ" b="1" dirty="0">
                <a:latin typeface="Times New Roman" panose="02020603050405020304" pitchFamily="18" charset="0"/>
                <a:cs typeface="Times New Roman" panose="02020603050405020304" pitchFamily="18" charset="0"/>
              </a:rPr>
              <a:t>kolektivní monografie </a:t>
            </a:r>
            <a:r>
              <a:rPr lang="cs-CZ" dirty="0">
                <a:latin typeface="Times New Roman" panose="02020603050405020304" pitchFamily="18" charset="0"/>
                <a:cs typeface="Times New Roman" panose="02020603050405020304" pitchFamily="18" charset="0"/>
              </a:rPr>
              <a:t>jednotlivé části na sebe tematicky navazují a jejich zpracování je předem naplánováno a svěřeno jednotlivým autorům. </a:t>
            </a:r>
          </a:p>
          <a:p>
            <a:r>
              <a:rPr lang="cs-CZ" b="1" dirty="0">
                <a:latin typeface="Times New Roman" panose="02020603050405020304" pitchFamily="18" charset="0"/>
                <a:cs typeface="Times New Roman" panose="02020603050405020304" pitchFamily="18" charset="0"/>
              </a:rPr>
              <a:t>Čítanky </a:t>
            </a:r>
            <a:r>
              <a:rPr lang="cs-CZ" dirty="0">
                <a:latin typeface="Times New Roman" panose="02020603050405020304" pitchFamily="18" charset="0"/>
                <a:cs typeface="Times New Roman" panose="02020603050405020304" pitchFamily="18" charset="0"/>
              </a:rPr>
              <a:t>(</a:t>
            </a:r>
            <a:r>
              <a:rPr lang="cs-CZ" dirty="0" err="1">
                <a:latin typeface="Times New Roman" panose="02020603050405020304" pitchFamily="18" charset="0"/>
                <a:cs typeface="Times New Roman" panose="02020603050405020304" pitchFamily="18" charset="0"/>
              </a:rPr>
              <a:t>readers</a:t>
            </a:r>
            <a:r>
              <a:rPr lang="cs-CZ" dirty="0">
                <a:latin typeface="Times New Roman" panose="02020603050405020304" pitchFamily="18" charset="0"/>
                <a:cs typeface="Times New Roman" panose="02020603050405020304" pitchFamily="18" charset="0"/>
              </a:rPr>
              <a:t>) nepřinášejí ani původní výzkum, ani dosud nepublikované texty od dílčích autorů, ale jsou kompilací již publikovaných studií nebo úryvků z vydaných monografií. </a:t>
            </a:r>
          </a:p>
          <a:p>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198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ázek 4" descr="Obsah obrázku interiér, budova, fotka&#10;&#10;Popis byl vytvořen automaticky">
            <a:extLst>
              <a:ext uri="{FF2B5EF4-FFF2-40B4-BE49-F238E27FC236}">
                <a16:creationId xmlns:a16="http://schemas.microsoft.com/office/drawing/2014/main" id="{BFDB868D-A1B9-5F47-9305-DA57F4DD4521}"/>
              </a:ext>
            </a:extLst>
          </p:cNvPr>
          <p:cNvPicPr>
            <a:picLocks noChangeAspect="1"/>
          </p:cNvPicPr>
          <p:nvPr/>
        </p:nvPicPr>
        <p:blipFill rotWithShape="1">
          <a:blip r:embed="rId2"/>
          <a:srcRect r="4661" b="-2"/>
          <a:stretch/>
        </p:blipFill>
        <p:spPr>
          <a:xfrm>
            <a:off x="321733" y="321732"/>
            <a:ext cx="3777025" cy="6214533"/>
          </a:xfrm>
          <a:prstGeom prst="rect">
            <a:avLst/>
          </a:prstGeom>
        </p:spPr>
      </p:pic>
      <p:pic>
        <p:nvPicPr>
          <p:cNvPr id="7" name="Obrázek 6" descr="Obsah obrázku fotka, interiér&#10;&#10;Popis byl vytvořen automaticky">
            <a:extLst>
              <a:ext uri="{FF2B5EF4-FFF2-40B4-BE49-F238E27FC236}">
                <a16:creationId xmlns:a16="http://schemas.microsoft.com/office/drawing/2014/main" id="{67C5B006-E36E-4847-A542-92E938F31BEF}"/>
              </a:ext>
            </a:extLst>
          </p:cNvPr>
          <p:cNvPicPr>
            <a:picLocks noChangeAspect="1"/>
          </p:cNvPicPr>
          <p:nvPr/>
        </p:nvPicPr>
        <p:blipFill rotWithShape="1">
          <a:blip r:embed="rId3"/>
          <a:srcRect l="4672" r="13471"/>
          <a:stretch/>
        </p:blipFill>
        <p:spPr>
          <a:xfrm>
            <a:off x="4184538" y="321732"/>
            <a:ext cx="3822924" cy="6214533"/>
          </a:xfrm>
          <a:prstGeom prst="rect">
            <a:avLst/>
          </a:prstGeom>
        </p:spPr>
      </p:pic>
      <p:pic>
        <p:nvPicPr>
          <p:cNvPr id="9" name="Obrázek 8" descr="Obsah obrázku text&#10;&#10;Popis byl vytvořen automaticky">
            <a:extLst>
              <a:ext uri="{FF2B5EF4-FFF2-40B4-BE49-F238E27FC236}">
                <a16:creationId xmlns:a16="http://schemas.microsoft.com/office/drawing/2014/main" id="{D8EB6627-9AED-4340-AC9D-525EAF6B4519}"/>
              </a:ext>
            </a:extLst>
          </p:cNvPr>
          <p:cNvPicPr>
            <a:picLocks noChangeAspect="1"/>
          </p:cNvPicPr>
          <p:nvPr/>
        </p:nvPicPr>
        <p:blipFill rotWithShape="1">
          <a:blip r:embed="rId4"/>
          <a:srcRect l="6681" r="7520"/>
          <a:stretch/>
        </p:blipFill>
        <p:spPr>
          <a:xfrm>
            <a:off x="8087672" y="321732"/>
            <a:ext cx="3782595" cy="6214533"/>
          </a:xfrm>
          <a:prstGeom prst="rect">
            <a:avLst/>
          </a:prstGeom>
        </p:spPr>
      </p:pic>
    </p:spTree>
    <p:extLst>
      <p:ext uri="{BB962C8B-B14F-4D97-AF65-F5344CB8AC3E}">
        <p14:creationId xmlns:p14="http://schemas.microsoft.com/office/powerpoint/2010/main" val="3130289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E0B95F2D-43D7-F74B-971A-07415D717FAA}"/>
              </a:ext>
            </a:extLst>
          </p:cNvPr>
          <p:cNvSpPr>
            <a:spLocks noGrp="1"/>
          </p:cNvSpPr>
          <p:nvPr>
            <p:ph type="title"/>
          </p:nvPr>
        </p:nvSpPr>
        <p:spPr/>
        <p:txBody>
          <a:bodyPr/>
          <a:lstStyle/>
          <a:p>
            <a:r>
              <a:rPr lang="cs-CZ" b="1" dirty="0">
                <a:latin typeface="Times New Roman" panose="02020603050405020304" pitchFamily="18" charset="0"/>
                <a:cs typeface="Times New Roman" panose="02020603050405020304" pitchFamily="18" charset="0"/>
              </a:rPr>
              <a:t>          Citace</a:t>
            </a:r>
          </a:p>
        </p:txBody>
      </p:sp>
      <p:sp>
        <p:nvSpPr>
          <p:cNvPr id="13" name="Zástupný obsah 12">
            <a:extLst>
              <a:ext uri="{FF2B5EF4-FFF2-40B4-BE49-F238E27FC236}">
                <a16:creationId xmlns:a16="http://schemas.microsoft.com/office/drawing/2014/main" id="{ACA667DF-FE13-DC40-9A8E-0642F2490829}"/>
              </a:ext>
            </a:extLst>
          </p:cNvPr>
          <p:cNvSpPr>
            <a:spLocks noGrp="1"/>
          </p:cNvSpPr>
          <p:nvPr>
            <p:ph idx="1"/>
          </p:nvPr>
        </p:nvSpPr>
        <p:spPr>
          <a:xfrm>
            <a:off x="2589212" y="3033726"/>
            <a:ext cx="8915400" cy="3777622"/>
          </a:xfrm>
        </p:spPr>
        <p:txBody>
          <a:bodyPr>
            <a:normAutofit/>
          </a:bodyPr>
          <a:lstStyle/>
          <a:p>
            <a:r>
              <a:rPr lang="cs-CZ" dirty="0">
                <a:latin typeface="Times New Roman" panose="02020603050405020304" pitchFamily="18" charset="0"/>
                <a:cs typeface="Times New Roman" panose="02020603050405020304" pitchFamily="18" charset="0"/>
              </a:rPr>
              <a:t>Při psaní akademických textů (seminární práce, absolventské práce, oborové práce, článku do odborného periodika…) vycházíme z a navazujeme na poznatky jiných badatelů. To znamená, že musíme průběžně uvádět zdroje, které jsme použili, stejně tak poskytnout jejich úplný seznam v závěrečném soupisu.</a:t>
            </a:r>
          </a:p>
          <a:p>
            <a:r>
              <a:rPr lang="cs-CZ" dirty="0">
                <a:latin typeface="Times New Roman" panose="02020603050405020304" pitchFamily="18" charset="0"/>
                <a:cs typeface="Times New Roman" panose="02020603050405020304" pitchFamily="18" charset="0"/>
              </a:rPr>
              <a:t>Proč citujeme?</a:t>
            </a:r>
          </a:p>
          <a:p>
            <a:pPr lvl="1"/>
            <a:r>
              <a:rPr lang="cs-CZ" dirty="0">
                <a:latin typeface="Times New Roman" panose="02020603050405020304" pitchFamily="18" charset="0"/>
                <a:cs typeface="Times New Roman" panose="02020603050405020304" pitchFamily="18" charset="0"/>
              </a:rPr>
              <a:t>Dokládáme, že jsme konzultovali řadu primárních a sekundárních zdrojů a naše tvrzení jsou tudíž pevně podložená.</a:t>
            </a:r>
          </a:p>
          <a:p>
            <a:pPr lvl="1"/>
            <a:r>
              <a:rPr lang="cs-CZ" dirty="0">
                <a:latin typeface="Times New Roman" panose="02020603050405020304" pitchFamily="18" charset="0"/>
                <a:cs typeface="Times New Roman" panose="02020603050405020304" pitchFamily="18" charset="0"/>
              </a:rPr>
              <a:t>Jsme seznámeni s relevantní akademickou literaturou v oblasti, kam spadá i naše výzkumná otázka/výzkumný problém. </a:t>
            </a:r>
          </a:p>
          <a:p>
            <a:pPr lvl="1"/>
            <a:r>
              <a:rPr lang="cs-CZ" dirty="0">
                <a:latin typeface="Times New Roman" panose="02020603050405020304" pitchFamily="18" charset="0"/>
                <a:cs typeface="Times New Roman" panose="02020603050405020304" pitchFamily="18" charset="0"/>
              </a:rPr>
              <a:t>Veškeré zdroje mohou být kdykoliv dohledatelné a ověřitelné.</a:t>
            </a:r>
          </a:p>
          <a:p>
            <a:pPr lvl="1"/>
            <a:r>
              <a:rPr lang="cs-CZ" dirty="0">
                <a:latin typeface="Times New Roman" panose="02020603050405020304" pitchFamily="18" charset="0"/>
                <a:cs typeface="Times New Roman" panose="02020603050405020304" pitchFamily="18" charset="0"/>
              </a:rPr>
              <a:t>Pokud nepřiznáme použité a konzultované zdroje, naše práce může být označená za plagiát.  </a:t>
            </a:r>
          </a:p>
        </p:txBody>
      </p:sp>
      <p:pic>
        <p:nvPicPr>
          <p:cNvPr id="16" name="Obrázek 15" descr="Obsah obrázku osoba, muž, fotka, interiér&#10;&#10;Popis byl vytvořen automaticky">
            <a:extLst>
              <a:ext uri="{FF2B5EF4-FFF2-40B4-BE49-F238E27FC236}">
                <a16:creationId xmlns:a16="http://schemas.microsoft.com/office/drawing/2014/main" id="{01738E0B-7D9E-F840-997B-127CEAA62D2A}"/>
              </a:ext>
            </a:extLst>
          </p:cNvPr>
          <p:cNvPicPr>
            <a:picLocks noChangeAspect="1"/>
          </p:cNvPicPr>
          <p:nvPr/>
        </p:nvPicPr>
        <p:blipFill>
          <a:blip r:embed="rId2"/>
          <a:stretch>
            <a:fillRect/>
          </a:stretch>
        </p:blipFill>
        <p:spPr>
          <a:xfrm>
            <a:off x="7129463" y="176226"/>
            <a:ext cx="4676771" cy="2857500"/>
          </a:xfrm>
          <a:prstGeom prst="rect">
            <a:avLst/>
          </a:prstGeom>
        </p:spPr>
      </p:pic>
    </p:spTree>
    <p:extLst>
      <p:ext uri="{BB962C8B-B14F-4D97-AF65-F5344CB8AC3E}">
        <p14:creationId xmlns:p14="http://schemas.microsoft.com/office/powerpoint/2010/main" val="248939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dissolve">
                                      <p:cBhvr>
                                        <p:cTn id="7" dur="500"/>
                                        <p:tgtEl>
                                          <p:spTgt spid="1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3">
                                            <p:txEl>
                                              <p:pRg st="2" end="2"/>
                                            </p:txEl>
                                          </p:spTgt>
                                        </p:tgtEl>
                                        <p:attrNameLst>
                                          <p:attrName>style.visibility</p:attrName>
                                        </p:attrNameLst>
                                      </p:cBhvr>
                                      <p:to>
                                        <p:strVal val="visible"/>
                                      </p:to>
                                    </p:set>
                                    <p:animEffect transition="in" filter="dissolve">
                                      <p:cBhvr>
                                        <p:cTn id="10" dur="500"/>
                                        <p:tgtEl>
                                          <p:spTgt spid="1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animEffect transition="in" filter="dissolve">
                                      <p:cBhvr>
                                        <p:cTn id="13" dur="500"/>
                                        <p:tgtEl>
                                          <p:spTgt spid="13">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3">
                                            <p:txEl>
                                              <p:pRg st="4" end="4"/>
                                            </p:txEl>
                                          </p:spTgt>
                                        </p:tgtEl>
                                        <p:attrNameLst>
                                          <p:attrName>style.visibility</p:attrName>
                                        </p:attrNameLst>
                                      </p:cBhvr>
                                      <p:to>
                                        <p:strVal val="visible"/>
                                      </p:to>
                                    </p:set>
                                    <p:animEffect transition="in" filter="dissolve">
                                      <p:cBhvr>
                                        <p:cTn id="16" dur="500"/>
                                        <p:tgtEl>
                                          <p:spTgt spid="13">
                                            <p:txEl>
                                              <p:pRg st="4" end="4"/>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animEffect transition="in" filter="dissolve">
                                      <p:cBhvr>
                                        <p:cTn id="19"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ébla">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1738</TotalTime>
  <Words>1960</Words>
  <Application>Microsoft Macintosh PowerPoint</Application>
  <PresentationFormat>Širokoúhlá obrazovka</PresentationFormat>
  <Paragraphs>114</Paragraphs>
  <Slides>31</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31</vt:i4>
      </vt:variant>
    </vt:vector>
  </HeadingPairs>
  <TitlesOfParts>
    <vt:vector size="36" baseType="lpstr">
      <vt:lpstr>Arial</vt:lpstr>
      <vt:lpstr>Century Gothic</vt:lpstr>
      <vt:lpstr>Times New Roman</vt:lpstr>
      <vt:lpstr>Wingdings 3</vt:lpstr>
      <vt:lpstr>Stébla</vt:lpstr>
      <vt:lpstr>Úvod do metodologie historického výzkumu  FAVBKa100</vt:lpstr>
      <vt:lpstr>Organizace kurzu </vt:lpstr>
      <vt:lpstr>Formální pravidla</vt:lpstr>
      <vt:lpstr>Formální pravidla FAV</vt:lpstr>
      <vt:lpstr>Prezentace aplikace PowerPoint</vt:lpstr>
      <vt:lpstr>Prezentace aplikace PowerPoint</vt:lpstr>
      <vt:lpstr>Monografie x Sborník</vt:lpstr>
      <vt:lpstr>Prezentace aplikace PowerPoint</vt:lpstr>
      <vt:lpstr>          Citace</vt:lpstr>
      <vt:lpstr>Prezentace aplikace PowerPoint</vt:lpstr>
      <vt:lpstr>Prezentace aplikace PowerPoint</vt:lpstr>
      <vt:lpstr>Prezentace aplikace PowerPoint</vt:lpstr>
      <vt:lpstr>Prezentace aplikace PowerPoint</vt:lpstr>
      <vt:lpstr>Citace / Parafráze / Shrnutí</vt:lpstr>
      <vt:lpstr>Výchozí text a jeho překlad</vt:lpstr>
      <vt:lpstr>Citace – správné užití v textu</vt:lpstr>
      <vt:lpstr>Shrnutí – správné užití v textu</vt:lpstr>
      <vt:lpstr>Parafráze – správné užití v textu</vt:lpstr>
      <vt:lpstr>Test – nejčastější chyby</vt:lpstr>
      <vt:lpstr>Anglické zkratky převádíme do češtiny!</vt:lpstr>
      <vt:lpstr>Prezentace aplikace PowerPoint</vt:lpstr>
      <vt:lpstr>Prezentace aplikace PowerPoint</vt:lpstr>
      <vt:lpstr>V případě (nejen) webových zdrojů</vt:lpstr>
      <vt:lpstr>Prezentace aplikace PowerPoint</vt:lpstr>
      <vt:lpstr>Prezentace aplikace PowerPoint</vt:lpstr>
      <vt:lpstr>Prezentace aplikace PowerPoint</vt:lpstr>
      <vt:lpstr>Prezentace aplikace PowerPoint</vt:lpstr>
      <vt:lpstr>Užitečné odkazy</vt:lpstr>
      <vt:lpstr>NA KONCI PRÁCE SOUPIS ZDROJŮ</vt:lpstr>
      <vt:lpstr>Elektronické databáze</vt:lpstr>
      <vt:lpstr>Úkol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Úvod do metodologie historického výzkumu  FAVBKa100</dc:title>
  <dc:creator>Šárka Gmiterková</dc:creator>
  <cp:lastModifiedBy>Šárka Gmiterková</cp:lastModifiedBy>
  <cp:revision>9</cp:revision>
  <dcterms:created xsi:type="dcterms:W3CDTF">2019-10-04T20:31:26Z</dcterms:created>
  <dcterms:modified xsi:type="dcterms:W3CDTF">2023-03-17T08:53:49Z</dcterms:modified>
</cp:coreProperties>
</file>