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sldIdLst>
    <p:sldId id="257" r:id="rId2"/>
    <p:sldId id="266" r:id="rId3"/>
    <p:sldId id="280" r:id="rId4"/>
    <p:sldId id="275" r:id="rId5"/>
    <p:sldId id="283" r:id="rId6"/>
    <p:sldId id="274" r:id="rId7"/>
    <p:sldId id="276" r:id="rId8"/>
    <p:sldId id="278" r:id="rId9"/>
    <p:sldId id="273" r:id="rId10"/>
    <p:sldId id="279" r:id="rId11"/>
    <p:sldId id="265" r:id="rId12"/>
    <p:sldId id="281" r:id="rId13"/>
    <p:sldId id="269" r:id="rId14"/>
    <p:sldId id="284" r:id="rId15"/>
    <p:sldId id="285" r:id="rId16"/>
    <p:sldId id="287" r:id="rId17"/>
    <p:sldId id="270" r:id="rId18"/>
    <p:sldId id="271" r:id="rId19"/>
    <p:sldId id="272" r:id="rId20"/>
  </p:sldIdLst>
  <p:sldSz cx="8229600" cy="5143500"/>
  <p:notesSz cx="7099300" cy="10234613"/>
  <p:defaultTextStyle>
    <a:defPPr>
      <a:defRPr lang="cs-CZ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>
        <p:scale>
          <a:sx n="70" d="100"/>
          <a:sy n="70" d="100"/>
        </p:scale>
        <p:origin x="-1360" y="-332"/>
      </p:cViewPr>
      <p:guideLst>
        <p:guide orient="horz" pos="1620"/>
        <p:guide pos="25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F4FA8DF-4078-B543-A667-26A6550ED685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1279525"/>
            <a:ext cx="552450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4DDD3CE-21F2-D04E-BC9C-BC2E054C5E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8369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841772"/>
            <a:ext cx="6172200" cy="17907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01528"/>
            <a:ext cx="6172200" cy="124182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8146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4121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7" y="273844"/>
            <a:ext cx="1774508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73844"/>
            <a:ext cx="5220653" cy="435887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11745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584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282304"/>
            <a:ext cx="7098030" cy="2139553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442098"/>
            <a:ext cx="7098030" cy="1125140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64725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369219"/>
            <a:ext cx="3497580" cy="326350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369219"/>
            <a:ext cx="3497580" cy="326350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6562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73844"/>
            <a:ext cx="7098030" cy="99417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260872"/>
            <a:ext cx="3481506" cy="61793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1878806"/>
            <a:ext cx="3481506" cy="276344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260872"/>
            <a:ext cx="3498652" cy="617934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1878806"/>
            <a:ext cx="3498652" cy="276344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7878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02326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3966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42900"/>
            <a:ext cx="2654260" cy="120015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740569"/>
            <a:ext cx="4166235" cy="3655219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543050"/>
            <a:ext cx="2654260" cy="2858691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6945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42900"/>
            <a:ext cx="2654260" cy="120015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740569"/>
            <a:ext cx="4166235" cy="3655219"/>
          </a:xfrm>
        </p:spPr>
        <p:txBody>
          <a:bodyPr anchor="t"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543050"/>
            <a:ext cx="2654260" cy="2858691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3294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73844"/>
            <a:ext cx="70980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369219"/>
            <a:ext cx="709803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31E32-1AC0-E24D-9495-239902A1F6FB}" type="datetimeFigureOut">
              <a:rPr lang="cs-CZ" smtClean="0"/>
              <a:pPr/>
              <a:t>01.12.2021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4767263"/>
            <a:ext cx="27774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08F2-F9A8-A84B-B844-E0A5C4959A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2084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9D873D6-BCA4-8F4B-925D-49BF57F1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"/>
            <a:ext cx="8229600" cy="51413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0B36897-E04E-C643-B1E6-EBA2C22E55B3}"/>
              </a:ext>
            </a:extLst>
          </p:cNvPr>
          <p:cNvSpPr txBox="1"/>
          <p:nvPr/>
        </p:nvSpPr>
        <p:spPr>
          <a:xfrm>
            <a:off x="1900362" y="1323958"/>
            <a:ext cx="4285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kern="1000" spc="-100" dirty="0" smtClean="0">
                <a:latin typeface="Bahnschrift" pitchFamily="34" charset="0"/>
                <a:cs typeface="Arial" panose="020B0604020202020204" pitchFamily="34" charset="0"/>
              </a:rPr>
              <a:t>ORÁLNÍ</a:t>
            </a:r>
          </a:p>
          <a:p>
            <a:pPr algn="ctr"/>
            <a:r>
              <a:rPr lang="cs-CZ" sz="5400" kern="1000" spc="-100" dirty="0" smtClean="0">
                <a:latin typeface="Bahnschrift" pitchFamily="34" charset="0"/>
                <a:cs typeface="Arial" panose="020B0604020202020204" pitchFamily="34" charset="0"/>
              </a:rPr>
              <a:t>HISTORIE</a:t>
            </a:r>
            <a:endParaRPr lang="cs-CZ" sz="5400" kern="1000" spc="-100" dirty="0">
              <a:latin typeface="Bahnschrift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9B7DFD66-1203-3E48-BBAF-FD85298ADCE3}"/>
              </a:ext>
            </a:extLst>
          </p:cNvPr>
          <p:cNvSpPr txBox="1"/>
          <p:nvPr/>
        </p:nvSpPr>
        <p:spPr>
          <a:xfrm>
            <a:off x="2027583" y="3984858"/>
            <a:ext cx="415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 smtClean="0">
                <a:latin typeface="Bahnschrift Condensed" pitchFamily="34" charset="0"/>
                <a:cs typeface="Arial" pitchFamily="34" charset="0"/>
              </a:rPr>
              <a:t>Marie Barešová</a:t>
            </a:r>
          </a:p>
          <a:p>
            <a:pPr algn="ctr"/>
            <a:r>
              <a:rPr lang="cs-CZ" sz="1800" b="1" dirty="0" err="1" smtClean="0">
                <a:latin typeface="Bahnschrift Condensed" pitchFamily="34" charset="0"/>
                <a:cs typeface="Arial" pitchFamily="34" charset="0"/>
              </a:rPr>
              <a:t>marie.baresova</a:t>
            </a:r>
            <a:r>
              <a:rPr lang="cs-CZ" sz="1800" b="1" dirty="0" smtClean="0">
                <a:latin typeface="Bahnschrift Condensed" pitchFamily="34" charset="0"/>
                <a:cs typeface="Arial" pitchFamily="34" charset="0"/>
              </a:rPr>
              <a:t>@</a:t>
            </a:r>
            <a:r>
              <a:rPr lang="cs-CZ" sz="1800" b="1" dirty="0" err="1" smtClean="0">
                <a:latin typeface="Bahnschrift Condensed" pitchFamily="34" charset="0"/>
                <a:cs typeface="Arial" pitchFamily="34" charset="0"/>
              </a:rPr>
              <a:t>nfa.cz</a:t>
            </a:r>
            <a:endParaRPr lang="cs-CZ" sz="1800" b="1" dirty="0">
              <a:latin typeface="Bahnschrift Condens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8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Orální historie ve filmové vědě</a:t>
            </a:r>
            <a:endParaRPr lang="cs-CZ" sz="2400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141587"/>
            <a:ext cx="714822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oblasti výzkumu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diváctví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fanouškovství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chození do kina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recepční studia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televizní studia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Daniel </a:t>
            </a:r>
            <a:r>
              <a:rPr lang="cs-CZ" sz="1400" dirty="0" err="1" smtClean="0">
                <a:latin typeface="Bahnschrift Light" pitchFamily="34" charset="0"/>
              </a:rPr>
              <a:t>Biltereyst</a:t>
            </a:r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Annette</a:t>
            </a:r>
            <a:r>
              <a:rPr lang="cs-CZ" sz="1400" dirty="0" smtClean="0">
                <a:latin typeface="Bahnschrift Light" pitchFamily="34" charset="0"/>
                <a:cs typeface="Arial"/>
              </a:rPr>
              <a:t> 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Kuhn</a:t>
            </a:r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 	Filmové Brno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800" dirty="0" smtClean="0">
              <a:latin typeface="Bahnschrift Light" pitchFamily="34" charset="0"/>
              <a:cs typeface="Arial"/>
            </a:endParaRPr>
          </a:p>
          <a:p>
            <a:endParaRPr lang="cs-CZ" sz="800" dirty="0" smtClean="0">
              <a:latin typeface="Bahnschrift Light" pitchFamily="34" charset="0"/>
              <a:cs typeface="Arial"/>
            </a:endParaRPr>
          </a:p>
          <a:p>
            <a:r>
              <a:rPr lang="cs-CZ" sz="10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l="27953" t="24847" r="28937" b="21697"/>
          <a:stretch>
            <a:fillRect/>
          </a:stretch>
        </p:blipFill>
        <p:spPr bwMode="auto">
          <a:xfrm>
            <a:off x="4094642" y="1981200"/>
            <a:ext cx="3395751" cy="236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Orální historie v Národním filmovém archivu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SemiBold" pitchFamily="34" charset="0"/>
                <a:ea typeface="Cambria" pitchFamily="18" charset="0"/>
              </a:rPr>
              <a:t>Sbírka zvukových záznamů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původní i přejaté záznamy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90% životopisné, příp. tematické rozhovory</a:t>
            </a: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1540 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rozhovorů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880 </a:t>
            </a:r>
            <a:r>
              <a:rPr lang="cs-CZ" sz="1400" dirty="0" err="1" smtClean="0">
                <a:latin typeface="Bahnschrift Light" pitchFamily="34" charset="0"/>
                <a:cs typeface="Arial" panose="020B0604020202020204" pitchFamily="34" charset="0"/>
              </a:rPr>
              <a:t>narátorů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 smtClean="0">
                <a:latin typeface="Bahnschrift Light" pitchFamily="34" charset="0"/>
                <a:cs typeface="Arial" panose="020B0604020202020204" pitchFamily="34" charset="0"/>
              </a:rPr>
              <a:t>ek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původní i přejaté záznamy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10% přednášky, konference, 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lektorské úvody, komentáře k projekci…</a:t>
            </a:r>
          </a:p>
          <a:p>
            <a:pPr>
              <a:buNone/>
            </a:pPr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pPr>
              <a:buNone/>
            </a:pPr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D:\Oddělení orální historie\Fotky\Hradištko_08_2014\IMG_2977 - kop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r="40565"/>
          <a:stretch>
            <a:fillRect/>
          </a:stretch>
        </p:blipFill>
        <p:spPr bwMode="auto">
          <a:xfrm>
            <a:off x="4678339" y="2252514"/>
            <a:ext cx="2847239" cy="213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ahnschrift SemiBold" pitchFamily="34" charset="0"/>
                <a:cs typeface="Arial" panose="020B0604020202020204" pitchFamily="34" charset="0"/>
              </a:rPr>
              <a:t>Orální historie v Národním filmovém archivu</a:t>
            </a:r>
            <a:endParaRPr lang="cs-CZ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17 druhů nosičů se zvukovými (a audiovizuálními) záznamy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magnetofonové pásky, audiokazety, videokazety, CD, DVD, DV, </a:t>
            </a:r>
            <a:r>
              <a:rPr lang="cs-CZ" sz="1400" dirty="0" err="1" smtClean="0">
                <a:latin typeface="Bahnschrift Light" pitchFamily="34" charset="0"/>
                <a:ea typeface="Cambria" pitchFamily="18" charset="0"/>
              </a:rPr>
              <a:t>minidisky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…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  <a:cs typeface="Arial"/>
              </a:rPr>
              <a:t>	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digitalizace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</a:t>
            </a:r>
            <a:r>
              <a:rPr lang="cs-CZ" sz="1400" dirty="0" err="1" smtClean="0">
                <a:latin typeface="Bahnschrift Light" pitchFamily="34" charset="0"/>
                <a:ea typeface="Cambria" pitchFamily="18" charset="0"/>
              </a:rPr>
              <a:t>wav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/mp3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					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</a:t>
            </a:r>
            <a:r>
              <a:rPr lang="cs-CZ" sz="1400" dirty="0" err="1" smtClean="0">
                <a:latin typeface="Bahnschrift Light" pitchFamily="34" charset="0"/>
                <a:ea typeface="Cambria" pitchFamily="18" charset="0"/>
              </a:rPr>
              <a:t>digital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 </a:t>
            </a:r>
            <a:r>
              <a:rPr lang="cs-CZ" sz="1400" dirty="0" err="1" smtClean="0">
                <a:latin typeface="Bahnschrift Light" pitchFamily="34" charset="0"/>
                <a:ea typeface="Cambria" pitchFamily="18" charset="0"/>
              </a:rPr>
              <a:t>born</a:t>
            </a: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 od cca 2008			 zpracování, zpřístupnění</a:t>
            </a:r>
          </a:p>
          <a:p>
            <a:pPr>
              <a:buNone/>
            </a:pPr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SemiBold" pitchFamily="34" charset="0"/>
                <a:ea typeface="Cambria" pitchFamily="18" charset="0"/>
              </a:rPr>
              <a:t>přepisy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ea typeface="Cambria" pitchFamily="18" charset="0"/>
              </a:rPr>
              <a:t>	textové soubory MS Word</a:t>
            </a:r>
          </a:p>
          <a:p>
            <a:pPr>
              <a:buNone/>
            </a:pPr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SemiBold" pitchFamily="34" charset="0"/>
              </a:rPr>
              <a:t>studijní a badatelské využití</a:t>
            </a:r>
          </a:p>
          <a:p>
            <a:r>
              <a:rPr lang="cs-CZ" sz="1400" dirty="0" smtClean="0">
                <a:latin typeface="Bahnschrift Light" pitchFamily="34" charset="0"/>
              </a:rPr>
              <a:t>	prezenční zpřístupnění přepisů v badatelně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</a:endParaRPr>
          </a:p>
          <a:p>
            <a:pPr>
              <a:buNone/>
            </a:pPr>
            <a:endParaRPr lang="cs-CZ" sz="1400" dirty="0" smtClean="0">
              <a:latin typeface="Bahnschrift Light" pitchFamily="34" charset="0"/>
              <a:ea typeface="Cambria" pitchFamily="18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      </a:t>
            </a:r>
          </a:p>
          <a:p>
            <a:endParaRPr lang="cs-CZ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181193" y="2144426"/>
            <a:ext cx="972108" cy="25025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3188813" y="2917542"/>
            <a:ext cx="972108" cy="17216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Orální historie v Národním filmovém archivu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SemiBold" pitchFamily="34" charset="0"/>
                <a:cs typeface="Arial" panose="020B0604020202020204" pitchFamily="34" charset="0"/>
              </a:rPr>
              <a:t>projekty, tematické celky i jednotlivé rozhovory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amatérský film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animovaný film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Ateliér filmové a televizní grafiky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filmové kluby, kina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Laterna magika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SPŠF </a:t>
            </a:r>
            <a:r>
              <a:rPr lang="cs-CZ" sz="1400" dirty="0" err="1" smtClean="0">
                <a:latin typeface="Bahnschrift Light" pitchFamily="34" charset="0"/>
                <a:cs typeface="Arial" panose="020B0604020202020204" pitchFamily="34" charset="0"/>
              </a:rPr>
              <a:t>Čimelice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err="1" smtClean="0">
                <a:latin typeface="Bahnschrift Light" pitchFamily="34" charset="0"/>
                <a:cs typeface="Arial" panose="020B0604020202020204" pitchFamily="34" charset="0"/>
              </a:rPr>
              <a:t>sbírkotvorná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 činnost 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r>
              <a:rPr lang="cs-CZ" sz="1400" dirty="0" err="1" smtClean="0">
                <a:latin typeface="Bahnschrift Light" pitchFamily="34" charset="0"/>
                <a:cs typeface="Arial" panose="020B0604020202020204" pitchFamily="34" charset="0"/>
              </a:rPr>
              <a:t>vs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 projektové účely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uložení → evidence → popis 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→ přepis (→ zpřístupnění)</a:t>
            </a:r>
          </a:p>
          <a:p>
            <a:endParaRPr lang="cs-CZ" sz="8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2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r>
              <a:rPr lang="cs-CZ" sz="10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r>
              <a:rPr lang="cs-CZ" sz="1000" dirty="0" smtClean="0">
                <a:latin typeface="Bahnschrift Light" pitchFamily="34" charset="0"/>
                <a:cs typeface="Arial"/>
              </a:rPr>
              <a:t>FAMU</a:t>
            </a:r>
          </a:p>
          <a:p>
            <a:r>
              <a:rPr lang="cs-CZ" sz="1000" dirty="0" smtClean="0">
                <a:latin typeface="Bahnschrift Light" pitchFamily="34" charset="0"/>
                <a:cs typeface="Arial"/>
              </a:rPr>
              <a:t>	</a:t>
            </a:r>
            <a:r>
              <a:rPr lang="cs-CZ" sz="1000" dirty="0" err="1" smtClean="0">
                <a:latin typeface="Bahnschrift Light" pitchFamily="34" charset="0"/>
                <a:cs typeface="Arial"/>
              </a:rPr>
              <a:t>Srdjan</a:t>
            </a:r>
            <a:r>
              <a:rPr lang="cs-CZ" sz="1000" dirty="0" smtClean="0">
                <a:latin typeface="Bahnschrift Light" pitchFamily="34" charset="0"/>
                <a:cs typeface="Arial"/>
              </a:rPr>
              <a:t> </a:t>
            </a:r>
            <a:r>
              <a:rPr lang="cs-CZ" sz="1000" dirty="0" err="1" smtClean="0">
                <a:latin typeface="Bahnschrift Light" pitchFamily="34" charset="0"/>
                <a:cs typeface="Arial"/>
              </a:rPr>
              <a:t>Karanović</a:t>
            </a:r>
            <a:r>
              <a:rPr lang="cs-CZ" sz="1000" dirty="0" smtClean="0">
                <a:latin typeface="Bahnschrift Light" pitchFamily="34" charset="0"/>
                <a:cs typeface="Arial"/>
              </a:rPr>
              <a:t> (1945)	</a:t>
            </a:r>
            <a:r>
              <a:rPr lang="cs-CZ" sz="1000" dirty="0" smtClean="0">
                <a:latin typeface="Bahnschrift Light" pitchFamily="34" charset="0"/>
                <a:cs typeface="Arial" panose="020B0604020202020204" pitchFamily="34" charset="0"/>
              </a:rPr>
              <a:t>	      </a:t>
            </a:r>
          </a:p>
          <a:p>
            <a:endParaRPr lang="cs-CZ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Y:\Přepisy a další materiály k rozhovorům\Karanovic Srdjan N0629-02-01-ROZ-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3050" y="1506923"/>
            <a:ext cx="2171968" cy="2895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Rozhovory na téma </a:t>
            </a:r>
            <a:r>
              <a:rPr lang="cs-CZ" sz="2400" b="1" dirty="0" err="1" smtClean="0">
                <a:latin typeface="Bahnschrift SemiBold" pitchFamily="34" charset="0"/>
                <a:cs typeface="Arial" panose="020B0604020202020204" pitchFamily="34" charset="0"/>
              </a:rPr>
              <a:t>kinoprovozu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396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SemiBold" pitchFamily="34" charset="0"/>
              </a:rPr>
              <a:t>5</a:t>
            </a:r>
            <a:r>
              <a:rPr lang="cs-CZ" sz="1400" dirty="0" smtClean="0">
                <a:latin typeface="Bahnschrift SemiBold" pitchFamily="34" charset="0"/>
              </a:rPr>
              <a:t>5 </a:t>
            </a:r>
            <a:r>
              <a:rPr lang="cs-CZ" sz="1400" dirty="0" smtClean="0">
                <a:latin typeface="Bahnschrift SemiBold" pitchFamily="34" charset="0"/>
              </a:rPr>
              <a:t>interview (</a:t>
            </a:r>
            <a:r>
              <a:rPr lang="cs-CZ" sz="1400" b="1" dirty="0" smtClean="0">
                <a:latin typeface="Bahnschrift SemiBold" pitchFamily="34" charset="0"/>
                <a:cs typeface="Arial" panose="020B0604020202020204" pitchFamily="34" charset="0"/>
              </a:rPr>
              <a:t>2016—2021)</a:t>
            </a:r>
            <a:endParaRPr lang="cs-CZ" sz="1400" dirty="0" smtClean="0">
              <a:latin typeface="Bahnschrift SemiBold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 	</a:t>
            </a:r>
            <a:r>
              <a:rPr lang="cs-CZ" sz="1400" dirty="0" smtClean="0">
                <a:latin typeface="Bahnschrift SemiBold" pitchFamily="34" charset="0"/>
              </a:rPr>
              <a:t>zaměstnanci kina</a:t>
            </a:r>
          </a:p>
          <a:p>
            <a:r>
              <a:rPr lang="cs-CZ" sz="1400" dirty="0" smtClean="0">
                <a:latin typeface="Bahnschrift Light" pitchFamily="34" charset="0"/>
              </a:rPr>
              <a:t>	promítači: pracovní postup, </a:t>
            </a:r>
          </a:p>
          <a:p>
            <a:r>
              <a:rPr lang="cs-CZ" sz="1400" dirty="0" smtClean="0">
                <a:latin typeface="Bahnschrift Light" pitchFamily="34" charset="0"/>
              </a:rPr>
              <a:t>	technika, filmové kopie</a:t>
            </a:r>
          </a:p>
          <a:p>
            <a:r>
              <a:rPr lang="cs-CZ" sz="1400" dirty="0" smtClean="0">
                <a:latin typeface="Bahnschrift Light" pitchFamily="34" charset="0"/>
              </a:rPr>
              <a:t>	vedoucí: ekonomika provozu, </a:t>
            </a:r>
          </a:p>
          <a:p>
            <a:r>
              <a:rPr lang="cs-CZ" sz="1400" dirty="0" smtClean="0">
                <a:latin typeface="Bahnschrift Light" pitchFamily="34" charset="0"/>
              </a:rPr>
              <a:t>	dramaturgie, kulturní politika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 	</a:t>
            </a:r>
            <a:r>
              <a:rPr lang="cs-CZ" sz="1400" dirty="0" smtClean="0">
                <a:latin typeface="Bahnschrift SemiBold" pitchFamily="34" charset="0"/>
              </a:rPr>
              <a:t>biograf</a:t>
            </a:r>
          </a:p>
          <a:p>
            <a:r>
              <a:rPr lang="cs-CZ" sz="1400" dirty="0" smtClean="0">
                <a:latin typeface="Bahnschrift Light" pitchFamily="34" charset="0"/>
              </a:rPr>
              <a:t>	budova a zařízení</a:t>
            </a:r>
          </a:p>
          <a:p>
            <a:r>
              <a:rPr lang="cs-CZ" sz="1400" dirty="0" smtClean="0">
                <a:latin typeface="Bahnschrift Light" pitchFamily="34" charset="0"/>
              </a:rPr>
              <a:t>	provoz, projekce, </a:t>
            </a:r>
          </a:p>
          <a:p>
            <a:r>
              <a:rPr lang="cs-CZ" sz="1400" dirty="0" smtClean="0">
                <a:latin typeface="Bahnschrift Light" pitchFamily="34" charset="0"/>
              </a:rPr>
              <a:t>	představení, diváci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600" dirty="0" smtClean="0">
              <a:latin typeface="Bahnschrift Light" pitchFamily="34" charset="0"/>
              <a:cs typeface="Arial"/>
            </a:endParaRPr>
          </a:p>
          <a:p>
            <a:r>
              <a:rPr lang="cs-CZ" sz="1000" dirty="0" smtClean="0">
                <a:latin typeface="Bahnschrift Light" pitchFamily="34" charset="0"/>
                <a:cs typeface="Arial"/>
              </a:rPr>
              <a:t>	Vladimír Bednář (1935)</a:t>
            </a:r>
            <a:endParaRPr lang="cs-CZ" sz="10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Marie Barešová\Documents\Rozhovory\Kopřivnice\DSCF94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7540" y="2134570"/>
            <a:ext cx="3431772" cy="2285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Rozhovory na téma </a:t>
            </a:r>
            <a:r>
              <a:rPr lang="cs-CZ" sz="2400" b="1" dirty="0" err="1" smtClean="0">
                <a:latin typeface="Bahnschrift SemiBold" pitchFamily="34" charset="0"/>
                <a:cs typeface="Arial" panose="020B0604020202020204" pitchFamily="34" charset="0"/>
              </a:rPr>
              <a:t>kinoprovozu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SemiBold" pitchFamily="34" charset="0"/>
              </a:rPr>
              <a:t>kinematografie</a:t>
            </a:r>
            <a:r>
              <a:rPr lang="cs-CZ" sz="1400" dirty="0" smtClean="0">
                <a:latin typeface="Bahnschrift Light" pitchFamily="34" charset="0"/>
              </a:rPr>
              <a:t>	</a:t>
            </a:r>
          </a:p>
          <a:p>
            <a:r>
              <a:rPr lang="cs-CZ" sz="1400" dirty="0" smtClean="0">
                <a:latin typeface="Bahnschrift Light" pitchFamily="34" charset="0"/>
              </a:rPr>
              <a:t>	kino v soustavě distribuce a uvádění</a:t>
            </a:r>
          </a:p>
          <a:p>
            <a:r>
              <a:rPr lang="cs-CZ" sz="1400" dirty="0" smtClean="0">
                <a:latin typeface="Bahnschrift Light" pitchFamily="34" charset="0"/>
              </a:rPr>
              <a:t>	dějiny techniky a technologie</a:t>
            </a:r>
          </a:p>
          <a:p>
            <a:r>
              <a:rPr lang="cs-CZ" sz="1400" dirty="0" smtClean="0">
                <a:latin typeface="Bahnschrift Light" pitchFamily="34" charset="0"/>
              </a:rPr>
              <a:t>	kulturní politika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SemiBold" pitchFamily="34" charset="0"/>
              </a:rPr>
              <a:t>hospodářské dějiny</a:t>
            </a:r>
          </a:p>
          <a:p>
            <a:r>
              <a:rPr lang="cs-CZ" sz="1400" dirty="0" smtClean="0">
                <a:latin typeface="Bahnschrift Light" pitchFamily="34" charset="0"/>
              </a:rPr>
              <a:t>	filmová kultura mimo tržní ekonomiku</a:t>
            </a:r>
          </a:p>
          <a:p>
            <a:r>
              <a:rPr lang="cs-CZ" sz="1400" dirty="0" smtClean="0">
                <a:latin typeface="Bahnschrift Light" pitchFamily="34" charset="0"/>
              </a:rPr>
              <a:t>	provoz kina v době státního socialismu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socioekonomická geografie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architektura, urbanizace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err="1" smtClean="0">
                <a:latin typeface="Bahnschrift Light" pitchFamily="34" charset="0"/>
              </a:rPr>
              <a:t>socio</a:t>
            </a:r>
            <a:r>
              <a:rPr lang="cs-CZ" sz="1400" dirty="0" smtClean="0">
                <a:latin typeface="Bahnschrift Light" pitchFamily="34" charset="0"/>
              </a:rPr>
              <a:t>-kulturní souvislosti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err="1" smtClean="0">
                <a:latin typeface="Bahnschrift Light" pitchFamily="34" charset="0"/>
              </a:rPr>
              <a:t>genderová</a:t>
            </a:r>
            <a:r>
              <a:rPr lang="cs-CZ" sz="1400" dirty="0" smtClean="0">
                <a:latin typeface="Bahnschrift Light" pitchFamily="34" charset="0"/>
              </a:rPr>
              <a:t> studia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240" t="17848" r="14764" b="7349"/>
          <a:stretch>
            <a:fillRect/>
          </a:stretch>
        </p:blipFill>
        <p:spPr bwMode="auto">
          <a:xfrm>
            <a:off x="0" y="3316"/>
            <a:ext cx="8412046" cy="513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244143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Rozhovory na téma </a:t>
            </a:r>
            <a:r>
              <a:rPr lang="cs-CZ" sz="2400" b="1" dirty="0" err="1" smtClean="0">
                <a:latin typeface="Bahnschrift SemiBold" pitchFamily="34" charset="0"/>
                <a:cs typeface="Arial" panose="020B0604020202020204" pitchFamily="34" charset="0"/>
              </a:rPr>
              <a:t>kinoprovozu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73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ahnschrift SemiBold" pitchFamily="34" charset="0"/>
                <a:cs typeface="Arial" panose="020B0604020202020204" pitchFamily="34" charset="0"/>
              </a:rPr>
              <a:t>Výběrová sekundární literatura</a:t>
            </a:r>
            <a:endParaRPr lang="cs-CZ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101582"/>
            <a:ext cx="71482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en-US" sz="1200" cap="all" dirty="0" smtClean="0">
                <a:latin typeface="Bahnschrift Light" pitchFamily="34" charset="0"/>
              </a:rPr>
              <a:t>BRYSON</a:t>
            </a:r>
            <a:r>
              <a:rPr lang="en-US" sz="1200" dirty="0" smtClean="0">
                <a:latin typeface="Bahnschrift Light" pitchFamily="34" charset="0"/>
              </a:rPr>
              <a:t>, Anna a </a:t>
            </a:r>
            <a:r>
              <a:rPr lang="en-US" sz="1200" cap="all" dirty="0" smtClean="0">
                <a:latin typeface="Bahnschrift Light" pitchFamily="34" charset="0"/>
              </a:rPr>
              <a:t>MCCONVILLE</a:t>
            </a:r>
            <a:r>
              <a:rPr lang="en-US" sz="1200" dirty="0" smtClean="0">
                <a:latin typeface="Bahnschrift Light" pitchFamily="34" charset="0"/>
              </a:rPr>
              <a:t>, Se</a:t>
            </a:r>
            <a:r>
              <a:rPr lang="cs-CZ" sz="1200" dirty="0" smtClean="0">
                <a:latin typeface="Bahnschrift Light" pitchFamily="34" charset="0"/>
              </a:rPr>
              <a:t>a</a:t>
            </a:r>
            <a:r>
              <a:rPr lang="en-US" sz="1200" dirty="0" smtClean="0">
                <a:latin typeface="Bahnschrift Light" pitchFamily="34" charset="0"/>
              </a:rPr>
              <a:t>n. </a:t>
            </a:r>
            <a:r>
              <a:rPr lang="en-US" sz="1200" i="1" dirty="0" smtClean="0">
                <a:latin typeface="Bahnschrift Light" pitchFamily="34" charset="0"/>
              </a:rPr>
              <a:t>The </a:t>
            </a:r>
            <a:r>
              <a:rPr lang="en-US" sz="1200" i="1" dirty="0" err="1" smtClean="0">
                <a:latin typeface="Bahnschrift Light" pitchFamily="34" charset="0"/>
              </a:rPr>
              <a:t>Routledge</a:t>
            </a:r>
            <a:r>
              <a:rPr lang="en-US" sz="1200" i="1" dirty="0" smtClean="0">
                <a:latin typeface="Bahnschrift Light" pitchFamily="34" charset="0"/>
              </a:rPr>
              <a:t> guide to interviewing: oral history, </a:t>
            </a:r>
            <a:r>
              <a:rPr lang="cs-CZ" sz="1200" i="1" dirty="0" smtClean="0">
                <a:latin typeface="Bahnschrift Light" pitchFamily="34" charset="0"/>
              </a:rPr>
              <a:t>	</a:t>
            </a:r>
            <a:r>
              <a:rPr lang="en-US" sz="1200" i="1" dirty="0" smtClean="0">
                <a:latin typeface="Bahnschrift Light" pitchFamily="34" charset="0"/>
              </a:rPr>
              <a:t>social enquiry and </a:t>
            </a:r>
            <a:r>
              <a:rPr lang="cs-CZ" sz="1200" i="1" dirty="0" smtClean="0">
                <a:latin typeface="Bahnschrift Light" pitchFamily="34" charset="0"/>
              </a:rPr>
              <a:t>	</a:t>
            </a:r>
            <a:r>
              <a:rPr lang="en-US" sz="1200" i="1" dirty="0" smtClean="0">
                <a:latin typeface="Bahnschrift Light" pitchFamily="34" charset="0"/>
              </a:rPr>
              <a:t>investigation</a:t>
            </a:r>
            <a:r>
              <a:rPr lang="en-US" sz="1200" dirty="0" smtClean="0">
                <a:latin typeface="Bahnschrift Light" pitchFamily="34" charset="0"/>
              </a:rPr>
              <a:t>. First published. London: </a:t>
            </a:r>
            <a:r>
              <a:rPr lang="en-US" sz="1200" dirty="0" err="1" smtClean="0">
                <a:latin typeface="Bahnschrift Light" pitchFamily="34" charset="0"/>
              </a:rPr>
              <a:t>Routledge</a:t>
            </a:r>
            <a:r>
              <a:rPr lang="en-US" sz="1200" dirty="0" smtClean="0">
                <a:latin typeface="Bahnschrift Light" pitchFamily="34" charset="0"/>
              </a:rPr>
              <a:t>, Taylor &amp; Francis </a:t>
            </a:r>
            <a:r>
              <a:rPr lang="cs-CZ" sz="1200" dirty="0" smtClean="0">
                <a:latin typeface="Bahnschrift Light" pitchFamily="34" charset="0"/>
              </a:rPr>
              <a:t>	</a:t>
            </a:r>
            <a:r>
              <a:rPr lang="en-US" sz="1200" dirty="0" smtClean="0">
                <a:latin typeface="Bahnschrift Light" pitchFamily="34" charset="0"/>
              </a:rPr>
              <a:t>Group, 2014.</a:t>
            </a:r>
            <a:endParaRPr lang="cs-CZ" sz="1200" cap="all" dirty="0" smtClean="0">
              <a:latin typeface="Bahnschrift Light" pitchFamily="34" charset="0"/>
            </a:endParaRPr>
          </a:p>
          <a:p>
            <a:pPr>
              <a:buNone/>
            </a:pPr>
            <a:endParaRPr lang="cs-CZ" sz="400" cap="all" dirty="0" smtClean="0">
              <a:latin typeface="Bahnschrift Light" pitchFamily="34" charset="0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MÜCKE</a:t>
            </a:r>
            <a:r>
              <a:rPr lang="cs-CZ" sz="1200" dirty="0" smtClean="0">
                <a:latin typeface="Bahnschrift Light" pitchFamily="34" charset="0"/>
              </a:rPr>
              <a:t>, Pavel. </a:t>
            </a:r>
            <a:r>
              <a:rPr lang="cs-CZ" sz="1200" i="1" dirty="0" smtClean="0">
                <a:latin typeface="Bahnschrift Light" pitchFamily="34" charset="0"/>
              </a:rPr>
              <a:t>Místa paměti druhé světové války</a:t>
            </a:r>
            <a:r>
              <a:rPr lang="cs-CZ" sz="1200" dirty="0" smtClean="0">
                <a:latin typeface="Bahnschrift Light" pitchFamily="34" charset="0"/>
              </a:rPr>
              <a:t>. 2. </a:t>
            </a:r>
            <a:r>
              <a:rPr lang="cs-CZ" sz="1200" dirty="0" err="1" smtClean="0">
                <a:latin typeface="Bahnschrift Light" pitchFamily="34" charset="0"/>
              </a:rPr>
              <a:t>vyd</a:t>
            </a:r>
            <a:r>
              <a:rPr lang="cs-CZ" sz="1200" dirty="0" smtClean="0">
                <a:latin typeface="Bahnschrift Light" pitchFamily="34" charset="0"/>
              </a:rPr>
              <a:t>. Praha: Karolinum, 2014.</a:t>
            </a:r>
            <a:endParaRPr lang="cs-CZ" sz="1200" cap="all" dirty="0" smtClean="0">
              <a:latin typeface="Bahnschrift Light" pitchFamily="34" charset="0"/>
            </a:endParaRP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NOSKOVÁ</a:t>
            </a:r>
            <a:r>
              <a:rPr lang="cs-CZ" sz="1200" dirty="0" smtClean="0">
                <a:latin typeface="Bahnschrift Light" pitchFamily="34" charset="0"/>
              </a:rPr>
              <a:t>, Jana a </a:t>
            </a:r>
            <a:r>
              <a:rPr lang="cs-CZ" sz="1200" cap="all" dirty="0" smtClean="0">
                <a:latin typeface="Bahnschrift Light" pitchFamily="34" charset="0"/>
              </a:rPr>
              <a:t>ČERMÁKOVÁ</a:t>
            </a:r>
            <a:r>
              <a:rPr lang="cs-CZ" sz="1200" dirty="0" smtClean="0">
                <a:latin typeface="Bahnschrift Light" pitchFamily="34" charset="0"/>
              </a:rPr>
              <a:t>, Jana. </a:t>
            </a:r>
            <a:r>
              <a:rPr lang="cs-CZ" sz="1200" i="1" dirty="0" smtClean="0">
                <a:latin typeface="Bahnschrift Light" pitchFamily="34" charset="0"/>
              </a:rPr>
              <a:t>"Měla jsem moc krásné dětství."</a:t>
            </a:r>
            <a:r>
              <a:rPr lang="cs-CZ" sz="1200" dirty="0" smtClean="0">
                <a:latin typeface="Bahnschrift Light" pitchFamily="34" charset="0"/>
              </a:rPr>
              <a:t>  </a:t>
            </a:r>
            <a:r>
              <a:rPr lang="cs-CZ" sz="1200" i="1" dirty="0" smtClean="0">
                <a:latin typeface="Bahnschrift Light" pitchFamily="34" charset="0"/>
              </a:rPr>
              <a:t>Vzpomínky 	německých obyvatel Brna na dětství a mládí ve 20. až 40. letech 20. století</a:t>
            </a:r>
            <a:r>
              <a:rPr lang="cs-CZ" sz="1200" dirty="0" smtClean="0">
                <a:latin typeface="Bahnschrift Light" pitchFamily="34" charset="0"/>
              </a:rPr>
              <a:t>. </a:t>
            </a:r>
            <a:r>
              <a:rPr lang="cs-CZ" sz="1200" dirty="0" err="1" smtClean="0">
                <a:latin typeface="Bahnschrift Light" pitchFamily="34" charset="0"/>
              </a:rPr>
              <a:t>Vyd</a:t>
            </a:r>
            <a:r>
              <a:rPr lang="cs-CZ" sz="1200" dirty="0" smtClean="0">
                <a:latin typeface="Bahnschrift Light" pitchFamily="34" charset="0"/>
              </a:rPr>
              <a:t>. 1. Brno: 	Etnologický ústav AV ČR, 2013. </a:t>
            </a:r>
            <a:endParaRPr lang="cs-CZ" sz="1200" cap="all" dirty="0" smtClean="0">
              <a:latin typeface="Bahnschrift Light" pitchFamily="34" charset="0"/>
            </a:endParaRP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NOSKOVÁ</a:t>
            </a:r>
            <a:r>
              <a:rPr lang="cs-CZ" sz="1200" dirty="0" smtClean="0">
                <a:latin typeface="Bahnschrift Light" pitchFamily="34" charset="0"/>
              </a:rPr>
              <a:t>, Jana. </a:t>
            </a:r>
            <a:r>
              <a:rPr lang="cs-CZ" sz="1200" i="1" dirty="0" smtClean="0">
                <a:latin typeface="Bahnschrift Light" pitchFamily="34" charset="0"/>
              </a:rPr>
              <a:t>Biografická metoda a metoda orální historie. Na příkladu výzkumu 	každodenního života v socialismu</a:t>
            </a:r>
            <a:r>
              <a:rPr lang="cs-CZ" sz="1200" dirty="0" smtClean="0">
                <a:latin typeface="Bahnschrift Light" pitchFamily="34" charset="0"/>
              </a:rPr>
              <a:t>. </a:t>
            </a:r>
            <a:r>
              <a:rPr lang="cs-CZ" sz="1200" dirty="0" err="1" smtClean="0">
                <a:latin typeface="Bahnschrift Light" pitchFamily="34" charset="0"/>
              </a:rPr>
              <a:t>Vyd</a:t>
            </a:r>
            <a:r>
              <a:rPr lang="cs-CZ" sz="1200" dirty="0" smtClean="0">
                <a:latin typeface="Bahnschrift Light" pitchFamily="34" charset="0"/>
              </a:rPr>
              <a:t>. 1. Brno: Etnologický ústav AV ČR Praha, 2014.</a:t>
            </a:r>
            <a:endParaRPr lang="cs-CZ" sz="1200" cap="all" dirty="0" smtClean="0">
              <a:latin typeface="Bahnschrift Light" pitchFamily="34" charset="0"/>
            </a:endParaRP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en-US" sz="1200" cap="all" dirty="0" smtClean="0">
                <a:latin typeface="Bahnschrift Light" pitchFamily="34" charset="0"/>
              </a:rPr>
              <a:t>RITCHIE</a:t>
            </a:r>
            <a:r>
              <a:rPr lang="en-US" sz="1200" dirty="0" smtClean="0">
                <a:latin typeface="Bahnschrift Light" pitchFamily="34" charset="0"/>
              </a:rPr>
              <a:t>, Donald A. </a:t>
            </a:r>
            <a:r>
              <a:rPr lang="en-US" sz="1200" i="1" dirty="0" smtClean="0">
                <a:latin typeface="Bahnschrift Light" pitchFamily="34" charset="0"/>
              </a:rPr>
              <a:t>Doing oral history</a:t>
            </a:r>
            <a:r>
              <a:rPr lang="en-US" sz="1200" dirty="0" smtClean="0">
                <a:latin typeface="Bahnschrift Light" pitchFamily="34" charset="0"/>
              </a:rPr>
              <a:t>. Third edition. New York, NY: Oxford University </a:t>
            </a:r>
            <a:r>
              <a:rPr lang="cs-CZ" sz="1200" dirty="0" smtClean="0">
                <a:latin typeface="Bahnschrift Light" pitchFamily="34" charset="0"/>
              </a:rPr>
              <a:t>	</a:t>
            </a:r>
            <a:r>
              <a:rPr lang="en-US" sz="1200" dirty="0" smtClean="0">
                <a:latin typeface="Bahnschrift Light" pitchFamily="34" charset="0"/>
              </a:rPr>
              <a:t>Press, 2015.</a:t>
            </a:r>
            <a:endParaRPr lang="cs-CZ" sz="1200" cap="all" dirty="0" smtClean="0">
              <a:latin typeface="Bahnschrift Light" pitchFamily="34" charset="0"/>
            </a:endParaRP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VANĚK</a:t>
            </a:r>
            <a:r>
              <a:rPr lang="cs-CZ" sz="1200" dirty="0" smtClean="0">
                <a:latin typeface="Bahnschrift Light" pitchFamily="34" charset="0"/>
              </a:rPr>
              <a:t>, Miroslav. </a:t>
            </a:r>
            <a:r>
              <a:rPr lang="cs-CZ" sz="1200" i="1" dirty="0" smtClean="0">
                <a:latin typeface="Bahnschrift Light" pitchFamily="34" charset="0"/>
              </a:rPr>
              <a:t>Orální historie ve výzkumu soudobých dějin</a:t>
            </a:r>
            <a:r>
              <a:rPr lang="cs-CZ" sz="1200" dirty="0" smtClean="0">
                <a:latin typeface="Bahnschrift Light" pitchFamily="34" charset="0"/>
              </a:rPr>
              <a:t>. Praha: Ústav pro soudobé 	dějiny AV ČR, 2004.</a:t>
            </a:r>
          </a:p>
          <a:p>
            <a:pPr>
              <a:buNone/>
            </a:pPr>
            <a:endParaRPr lang="cs-CZ" sz="400" dirty="0" smtClean="0">
              <a:latin typeface="Bahnschrift Light" pitchFamily="34" charset="0"/>
            </a:endParaRPr>
          </a:p>
          <a:p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VANĚK</a:t>
            </a:r>
            <a:r>
              <a:rPr lang="cs-CZ" sz="1200" dirty="0" smtClean="0">
                <a:latin typeface="Bahnschrift Light" pitchFamily="34" charset="0"/>
              </a:rPr>
              <a:t>, Miroslav, </a:t>
            </a:r>
            <a:r>
              <a:rPr lang="cs-CZ" sz="1200" dirty="0" err="1" smtClean="0">
                <a:latin typeface="Bahnschrift Light" pitchFamily="34" charset="0"/>
              </a:rPr>
              <a:t>ed</a:t>
            </a:r>
            <a:r>
              <a:rPr lang="cs-CZ" sz="1200" dirty="0" smtClean="0">
                <a:latin typeface="Bahnschrift Light" pitchFamily="34" charset="0"/>
              </a:rPr>
              <a:t>. </a:t>
            </a:r>
            <a:r>
              <a:rPr lang="cs-CZ" sz="1200" i="1" dirty="0" smtClean="0">
                <a:latin typeface="Bahnschrift Light" pitchFamily="34" charset="0"/>
              </a:rPr>
              <a:t>Mocní? a Bezmocní? Politické elity a disent v období tzv. 	normalizace: interpretační studie životopisných interview</a:t>
            </a:r>
            <a:r>
              <a:rPr lang="cs-CZ" sz="1200" dirty="0" smtClean="0">
                <a:latin typeface="Bahnschrift Light" pitchFamily="34" charset="0"/>
              </a:rPr>
              <a:t>. </a:t>
            </a:r>
            <a:r>
              <a:rPr lang="cs-CZ" sz="1200" dirty="0" err="1" smtClean="0">
                <a:latin typeface="Bahnschrift Light" pitchFamily="34" charset="0"/>
              </a:rPr>
              <a:t>Vyd</a:t>
            </a:r>
            <a:r>
              <a:rPr lang="cs-CZ" sz="1200" dirty="0" smtClean="0">
                <a:latin typeface="Bahnschrift Light" pitchFamily="34" charset="0"/>
              </a:rPr>
              <a:t>. 1. Praha: Prostor, 2006.</a:t>
            </a:r>
          </a:p>
          <a:p>
            <a:pPr>
              <a:buNone/>
            </a:pPr>
            <a:endParaRPr lang="cs-CZ" sz="1200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73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ahnschrift SemiBold" pitchFamily="34" charset="0"/>
                <a:cs typeface="Arial" panose="020B0604020202020204" pitchFamily="34" charset="0"/>
              </a:rPr>
              <a:t>Výběrová sekundární literatura</a:t>
            </a:r>
            <a:endParaRPr lang="cs-CZ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VANĚK</a:t>
            </a:r>
            <a:r>
              <a:rPr lang="cs-CZ" sz="1200" dirty="0" smtClean="0">
                <a:latin typeface="Bahnschrift Light" pitchFamily="34" charset="0"/>
              </a:rPr>
              <a:t>, Miroslav, </a:t>
            </a:r>
            <a:r>
              <a:rPr lang="cs-CZ" sz="1200" cap="all" dirty="0" smtClean="0">
                <a:latin typeface="Bahnschrift Light" pitchFamily="34" charset="0"/>
              </a:rPr>
              <a:t>MÜCKE</a:t>
            </a:r>
            <a:r>
              <a:rPr lang="cs-CZ" sz="1200" dirty="0" smtClean="0">
                <a:latin typeface="Bahnschrift Light" pitchFamily="34" charset="0"/>
              </a:rPr>
              <a:t>, Pavel a </a:t>
            </a:r>
            <a:r>
              <a:rPr lang="cs-CZ" sz="1200" cap="all" dirty="0" smtClean="0">
                <a:latin typeface="Bahnschrift Light" pitchFamily="34" charset="0"/>
              </a:rPr>
              <a:t>PELIKÁNOVÁ</a:t>
            </a:r>
            <a:r>
              <a:rPr lang="cs-CZ" sz="1200" dirty="0" smtClean="0">
                <a:latin typeface="Bahnschrift Light" pitchFamily="34" charset="0"/>
              </a:rPr>
              <a:t>, Hana. </a:t>
            </a:r>
            <a:r>
              <a:rPr lang="cs-CZ" sz="1200" i="1" dirty="0" smtClean="0">
                <a:latin typeface="Bahnschrift Light" pitchFamily="34" charset="0"/>
              </a:rPr>
              <a:t>Naslouchat hlasům paměti: 	teoretické a praktické aspekty orální historie</a:t>
            </a:r>
            <a:r>
              <a:rPr lang="cs-CZ" sz="1200" dirty="0" smtClean="0">
                <a:latin typeface="Bahnschrift Light" pitchFamily="34" charset="0"/>
              </a:rPr>
              <a:t>. Praha: Ústav pro soudobé dějiny AV ČR, 	2007.</a:t>
            </a: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VANĚK</a:t>
            </a:r>
            <a:r>
              <a:rPr lang="cs-CZ" sz="1200" dirty="0" smtClean="0">
                <a:latin typeface="Bahnschrift Light" pitchFamily="34" charset="0"/>
              </a:rPr>
              <a:t>, Miroslav, </a:t>
            </a:r>
            <a:r>
              <a:rPr lang="cs-CZ" sz="1200" dirty="0" err="1" smtClean="0">
                <a:latin typeface="Bahnschrift Light" pitchFamily="34" charset="0"/>
              </a:rPr>
              <a:t>ed</a:t>
            </a:r>
            <a:r>
              <a:rPr lang="cs-CZ" sz="1200" dirty="0" smtClean="0">
                <a:latin typeface="Bahnschrift Light" pitchFamily="34" charset="0"/>
              </a:rPr>
              <a:t>. </a:t>
            </a:r>
            <a:r>
              <a:rPr lang="cs-CZ" sz="1200" i="1" dirty="0" smtClean="0">
                <a:latin typeface="Bahnschrift Light" pitchFamily="34" charset="0"/>
              </a:rPr>
              <a:t>Obyčejní lidé--?!: pohled do života tzv. mlčící většiny: životopisná 	vyprávění příslušníků dělnických profesí a inteligence</a:t>
            </a:r>
            <a:r>
              <a:rPr lang="cs-CZ" sz="1200" dirty="0" smtClean="0">
                <a:latin typeface="Bahnschrift Light" pitchFamily="34" charset="0"/>
              </a:rPr>
              <a:t>. Praha: Academia, 2009.</a:t>
            </a: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VANĚK</a:t>
            </a:r>
            <a:r>
              <a:rPr lang="cs-CZ" sz="1200" dirty="0" smtClean="0">
                <a:latin typeface="Bahnschrift Light" pitchFamily="34" charset="0"/>
              </a:rPr>
              <a:t>, Miroslav, </a:t>
            </a:r>
            <a:r>
              <a:rPr lang="cs-CZ" sz="1200" dirty="0" err="1" smtClean="0">
                <a:latin typeface="Bahnschrift Light" pitchFamily="34" charset="0"/>
              </a:rPr>
              <a:t>ed</a:t>
            </a:r>
            <a:r>
              <a:rPr lang="cs-CZ" sz="1200" dirty="0" smtClean="0">
                <a:latin typeface="Bahnschrift Light" pitchFamily="34" charset="0"/>
              </a:rPr>
              <a:t>. a </a:t>
            </a:r>
            <a:r>
              <a:rPr lang="cs-CZ" sz="1200" cap="all" dirty="0" smtClean="0">
                <a:latin typeface="Bahnschrift Light" pitchFamily="34" charset="0"/>
              </a:rPr>
              <a:t>KRÁTKÁ</a:t>
            </a:r>
            <a:r>
              <a:rPr lang="cs-CZ" sz="1200" dirty="0" smtClean="0">
                <a:latin typeface="Bahnschrift Light" pitchFamily="34" charset="0"/>
              </a:rPr>
              <a:t>, Lenka, </a:t>
            </a:r>
            <a:r>
              <a:rPr lang="cs-CZ" sz="1200" dirty="0" err="1" smtClean="0">
                <a:latin typeface="Bahnschrift Light" pitchFamily="34" charset="0"/>
              </a:rPr>
              <a:t>ed</a:t>
            </a:r>
            <a:r>
              <a:rPr lang="cs-CZ" sz="1200" dirty="0" smtClean="0">
                <a:latin typeface="Bahnschrift Light" pitchFamily="34" charset="0"/>
              </a:rPr>
              <a:t>. </a:t>
            </a:r>
            <a:r>
              <a:rPr lang="cs-CZ" sz="1200" i="1" dirty="0" smtClean="0">
                <a:latin typeface="Bahnschrift Light" pitchFamily="34" charset="0"/>
              </a:rPr>
              <a:t>Příběhy (ne)obyčejných profesí: česká 	společnost v období tzv. normalizace a transformace</a:t>
            </a:r>
            <a:r>
              <a:rPr lang="cs-CZ" sz="1200" dirty="0" smtClean="0">
                <a:latin typeface="Bahnschrift Light" pitchFamily="34" charset="0"/>
              </a:rPr>
              <a:t>. </a:t>
            </a:r>
            <a:r>
              <a:rPr lang="cs-CZ" sz="1200" dirty="0" err="1" smtClean="0">
                <a:latin typeface="Bahnschrift Light" pitchFamily="34" charset="0"/>
              </a:rPr>
              <a:t>Vyd</a:t>
            </a:r>
            <a:r>
              <a:rPr lang="cs-CZ" sz="1200" dirty="0" smtClean="0">
                <a:latin typeface="Bahnschrift Light" pitchFamily="34" charset="0"/>
              </a:rPr>
              <a:t>. 1. Praha: Karolinum, 2014. </a:t>
            </a: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VANĚK</a:t>
            </a:r>
            <a:r>
              <a:rPr lang="cs-CZ" sz="1200" dirty="0" smtClean="0">
                <a:latin typeface="Bahnschrift Light" pitchFamily="34" charset="0"/>
              </a:rPr>
              <a:t>, Miroslav a </a:t>
            </a:r>
            <a:r>
              <a:rPr lang="cs-CZ" sz="1200" cap="all" dirty="0" smtClean="0">
                <a:latin typeface="Bahnschrift Light" pitchFamily="34" charset="0"/>
              </a:rPr>
              <a:t>MÜCKE</a:t>
            </a:r>
            <a:r>
              <a:rPr lang="cs-CZ" sz="1200" dirty="0" smtClean="0">
                <a:latin typeface="Bahnschrift Light" pitchFamily="34" charset="0"/>
              </a:rPr>
              <a:t>, Pavel. </a:t>
            </a:r>
            <a:r>
              <a:rPr lang="cs-CZ" sz="1200" b="1" i="1" dirty="0" smtClean="0">
                <a:latin typeface="Bahnschrift Light" pitchFamily="34" charset="0"/>
              </a:rPr>
              <a:t>Třetí strana trojúhelníku: teorie a praxe orální 	historie</a:t>
            </a:r>
            <a:r>
              <a:rPr lang="cs-CZ" sz="1200" b="1" dirty="0" smtClean="0">
                <a:latin typeface="Bahnschrift Light" pitchFamily="34" charset="0"/>
              </a:rPr>
              <a:t>. </a:t>
            </a:r>
            <a:r>
              <a:rPr lang="cs-CZ" sz="1200" dirty="0" smtClean="0">
                <a:latin typeface="Bahnschrift Light" pitchFamily="34" charset="0"/>
              </a:rPr>
              <a:t>2., přepracované vydání. Praha: Univerzita Karlova v Praze, nakladatelství 	Karolinum, 2015.</a:t>
            </a:r>
          </a:p>
          <a:p>
            <a:pPr>
              <a:buNone/>
            </a:pPr>
            <a:endParaRPr lang="cs-CZ" sz="400" dirty="0" smtClean="0">
              <a:latin typeface="Bahnschrift Light" pitchFamily="34" charset="0"/>
              <a:cs typeface="Arial"/>
            </a:endParaRPr>
          </a:p>
          <a:p>
            <a:pPr>
              <a:buNone/>
            </a:pPr>
            <a:r>
              <a:rPr lang="cs-CZ" sz="1200" dirty="0" smtClean="0">
                <a:latin typeface="Bahnschrift Light" pitchFamily="34" charset="0"/>
                <a:cs typeface="Arial"/>
              </a:rPr>
              <a:t>► 	</a:t>
            </a:r>
            <a:r>
              <a:rPr lang="cs-CZ" sz="1200" cap="all" dirty="0" smtClean="0">
                <a:latin typeface="Bahnschrift Light" pitchFamily="34" charset="0"/>
              </a:rPr>
              <a:t>WELZER</a:t>
            </a:r>
            <a:r>
              <a:rPr lang="cs-CZ" sz="1200" dirty="0" smtClean="0">
                <a:latin typeface="Bahnschrift Light" pitchFamily="34" charset="0"/>
              </a:rPr>
              <a:t>, </a:t>
            </a:r>
            <a:r>
              <a:rPr lang="cs-CZ" sz="1200" dirty="0" err="1" smtClean="0">
                <a:latin typeface="Bahnschrift Light" pitchFamily="34" charset="0"/>
              </a:rPr>
              <a:t>Harald</a:t>
            </a:r>
            <a:r>
              <a:rPr lang="cs-CZ" sz="1200" dirty="0" smtClean="0">
                <a:latin typeface="Bahnschrift Light" pitchFamily="34" charset="0"/>
              </a:rPr>
              <a:t>, </a:t>
            </a:r>
            <a:r>
              <a:rPr lang="cs-CZ" sz="1200" cap="all" dirty="0" smtClean="0">
                <a:latin typeface="Bahnschrift Light" pitchFamily="34" charset="0"/>
              </a:rPr>
              <a:t>MOLLER</a:t>
            </a:r>
            <a:r>
              <a:rPr lang="cs-CZ" sz="1200" dirty="0" smtClean="0">
                <a:latin typeface="Bahnschrift Light" pitchFamily="34" charset="0"/>
              </a:rPr>
              <a:t>, Sabine a </a:t>
            </a:r>
            <a:r>
              <a:rPr lang="cs-CZ" sz="1200" cap="all" dirty="0" smtClean="0">
                <a:latin typeface="Bahnschrift Light" pitchFamily="34" charset="0"/>
              </a:rPr>
              <a:t>TSCHUGGNALL</a:t>
            </a:r>
            <a:r>
              <a:rPr lang="cs-CZ" sz="1200" dirty="0" smtClean="0">
                <a:latin typeface="Bahnschrift Light" pitchFamily="34" charset="0"/>
              </a:rPr>
              <a:t>, </a:t>
            </a:r>
            <a:r>
              <a:rPr lang="cs-CZ" sz="1200" dirty="0" err="1" smtClean="0">
                <a:latin typeface="Bahnschrift Light" pitchFamily="34" charset="0"/>
              </a:rPr>
              <a:t>Karoline</a:t>
            </a:r>
            <a:r>
              <a:rPr lang="cs-CZ" sz="1200" dirty="0" smtClean="0">
                <a:latin typeface="Bahnschrift Light" pitchFamily="34" charset="0"/>
              </a:rPr>
              <a:t>. </a:t>
            </a:r>
            <a:r>
              <a:rPr lang="cs-CZ" sz="1200" i="1" dirty="0" smtClean="0">
                <a:latin typeface="Bahnschrift Light" pitchFamily="34" charset="0"/>
              </a:rPr>
              <a:t>"Můj děda nebyl nácek": 	nacismus a holocaust v rodinné paměti</a:t>
            </a:r>
            <a:r>
              <a:rPr lang="cs-CZ" sz="1200" dirty="0" smtClean="0">
                <a:latin typeface="Bahnschrift Light" pitchFamily="34" charset="0"/>
              </a:rPr>
              <a:t>. </a:t>
            </a:r>
            <a:r>
              <a:rPr lang="cs-CZ" sz="1200" dirty="0" err="1" smtClean="0">
                <a:latin typeface="Bahnschrift Light" pitchFamily="34" charset="0"/>
              </a:rPr>
              <a:t>Vyd</a:t>
            </a:r>
            <a:r>
              <a:rPr lang="cs-CZ" sz="1200" dirty="0" smtClean="0">
                <a:latin typeface="Bahnschrift Light" pitchFamily="34" charset="0"/>
              </a:rPr>
              <a:t>. 1. Praha: </a:t>
            </a:r>
            <a:r>
              <a:rPr lang="cs-CZ" sz="1200" dirty="0" err="1" smtClean="0">
                <a:latin typeface="Bahnschrift Light" pitchFamily="34" charset="0"/>
              </a:rPr>
              <a:t>Argo</a:t>
            </a:r>
            <a:r>
              <a:rPr lang="cs-CZ" sz="1200" dirty="0" smtClean="0">
                <a:latin typeface="Bahnschrift Light" pitchFamily="34" charset="0"/>
              </a:rPr>
              <a:t>, 2010. </a:t>
            </a:r>
            <a:endParaRPr lang="cs-CZ" sz="1200" dirty="0">
              <a:latin typeface="Bahnschrift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9D873D6-BCA4-8F4B-925D-49BF57F1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"/>
            <a:ext cx="8229600" cy="51413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0B36897-E04E-C643-B1E6-EBA2C22E55B3}"/>
              </a:ext>
            </a:extLst>
          </p:cNvPr>
          <p:cNvSpPr txBox="1"/>
          <p:nvPr/>
        </p:nvSpPr>
        <p:spPr>
          <a:xfrm>
            <a:off x="1607820" y="2194560"/>
            <a:ext cx="5158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Bahnschrift Light" pitchFamily="34" charset="0"/>
              </a:rPr>
              <a:t>„Každý začátečník, který vstoupí do terénu, ruší modely svých předchůdců.“</a:t>
            </a:r>
            <a:br>
              <a:rPr lang="cs-CZ" sz="2000" dirty="0" smtClean="0">
                <a:latin typeface="Bahnschrift Light" pitchFamily="34" charset="0"/>
              </a:rPr>
            </a:br>
            <a:r>
              <a:rPr lang="cs-CZ" sz="2000" dirty="0" smtClean="0">
                <a:latin typeface="Bahnschrift Light" pitchFamily="34" charset="0"/>
              </a:rPr>
              <a:t> </a:t>
            </a:r>
            <a:br>
              <a:rPr lang="cs-CZ" sz="2000" dirty="0" smtClean="0">
                <a:latin typeface="Bahnschrift Light" pitchFamily="34" charset="0"/>
              </a:rPr>
            </a:br>
            <a:endParaRPr lang="cs-CZ" sz="2000" kern="1000" spc="-100" dirty="0">
              <a:latin typeface="Bahnschrift Light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9B7DFD66-1203-3E48-BBAF-FD85298ADCE3}"/>
              </a:ext>
            </a:extLst>
          </p:cNvPr>
          <p:cNvSpPr txBox="1"/>
          <p:nvPr/>
        </p:nvSpPr>
        <p:spPr>
          <a:xfrm>
            <a:off x="2271423" y="2957869"/>
            <a:ext cx="415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 smtClean="0">
                <a:latin typeface="Bahnschrift Light" pitchFamily="34" charset="0"/>
              </a:rPr>
              <a:t>Alessandro </a:t>
            </a:r>
            <a:r>
              <a:rPr lang="cs-CZ" sz="2000" dirty="0" err="1" smtClean="0">
                <a:latin typeface="Bahnschrift Light" pitchFamily="34" charset="0"/>
              </a:rPr>
              <a:t>Portelli</a:t>
            </a:r>
            <a:endParaRPr lang="cs-CZ" sz="2000" dirty="0">
              <a:latin typeface="Bahnschrift Ligh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8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ahnschrift SemiBold" pitchFamily="34" charset="0"/>
                <a:cs typeface="Arial" panose="020B0604020202020204" pitchFamily="34" charset="0"/>
              </a:rPr>
              <a:t>Orální historie jako metoda</a:t>
            </a:r>
            <a:endParaRPr lang="cs-CZ" sz="2400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1"/>
            <a:ext cx="71482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poznání minulosti prostřednictvím </a:t>
            </a:r>
            <a:r>
              <a:rPr lang="cs-CZ" sz="1400" dirty="0" smtClean="0">
                <a:latin typeface="Bahnschrift SemiBold" pitchFamily="34" charset="0"/>
                <a:cs typeface="Arial" panose="020B0604020202020204" pitchFamily="34" charset="0"/>
              </a:rPr>
              <a:t>osobních vzpomínek </a:t>
            </a:r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a </a:t>
            </a:r>
            <a:r>
              <a:rPr lang="cs-CZ" sz="1400" dirty="0" smtClean="0">
                <a:latin typeface="Bahnschrift SemiBold" pitchFamily="34" charset="0"/>
                <a:cs typeface="Arial" panose="020B0604020202020204" pitchFamily="34" charset="0"/>
              </a:rPr>
              <a:t>příběhu pamětníků</a:t>
            </a: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jedna z metod </a:t>
            </a:r>
            <a:r>
              <a:rPr lang="cs-CZ" sz="1400" dirty="0" smtClean="0">
                <a:latin typeface="Bahnschrift SemiBold" pitchFamily="34" charset="0"/>
              </a:rPr>
              <a:t>historiografie</a:t>
            </a:r>
          </a:p>
          <a:p>
            <a:r>
              <a:rPr lang="cs-CZ" sz="1400" dirty="0" smtClean="0">
                <a:latin typeface="Bahnschrift Light" pitchFamily="34" charset="0"/>
              </a:rPr>
              <a:t>	získání nových poznatků na základě sdělení osob, jež byly účastníky či 	svědky určité </a:t>
            </a:r>
            <a:r>
              <a:rPr lang="cs-CZ" sz="1400" dirty="0" smtClean="0">
                <a:latin typeface="Bahnschrift SemiBold" pitchFamily="34" charset="0"/>
              </a:rPr>
              <a:t>události</a:t>
            </a:r>
            <a:r>
              <a:rPr lang="cs-CZ" sz="1400" dirty="0" smtClean="0">
                <a:latin typeface="Bahnschrift Light" pitchFamily="34" charset="0"/>
              </a:rPr>
              <a:t>, </a:t>
            </a:r>
            <a:r>
              <a:rPr lang="cs-CZ" sz="1400" dirty="0" smtClean="0">
                <a:latin typeface="Bahnschrift SemiBold" pitchFamily="34" charset="0"/>
              </a:rPr>
              <a:t>procesu</a:t>
            </a:r>
            <a:r>
              <a:rPr lang="cs-CZ" sz="1400" dirty="0" smtClean="0">
                <a:latin typeface="Bahnschrift Light" pitchFamily="34" charset="0"/>
              </a:rPr>
              <a:t>, nebo </a:t>
            </a:r>
            <a:r>
              <a:rPr lang="cs-CZ" sz="1400" dirty="0" smtClean="0">
                <a:latin typeface="Bahnschrift SemiBold" pitchFamily="34" charset="0"/>
              </a:rPr>
              <a:t>doby</a:t>
            </a:r>
            <a:r>
              <a:rPr lang="cs-CZ" sz="1400" dirty="0" smtClean="0">
                <a:latin typeface="Bahnschrift Light" pitchFamily="34" charset="0"/>
              </a:rPr>
              <a:t>, které badatel/</a:t>
            </a:r>
            <a:r>
              <a:rPr lang="cs-CZ" sz="1400" dirty="0" err="1" smtClean="0">
                <a:latin typeface="Bahnschrift Light" pitchFamily="34" charset="0"/>
              </a:rPr>
              <a:t>ka</a:t>
            </a:r>
            <a:r>
              <a:rPr lang="cs-CZ" sz="1400" dirty="0" smtClean="0">
                <a:latin typeface="Bahnschrift Light" pitchFamily="34" charset="0"/>
              </a:rPr>
              <a:t> zkoumá,</a:t>
            </a:r>
          </a:p>
          <a:p>
            <a:r>
              <a:rPr lang="cs-CZ" sz="1400" dirty="0" smtClean="0">
                <a:latin typeface="Bahnschrift Light" pitchFamily="34" charset="0"/>
              </a:rPr>
              <a:t>	nebo osob, jejichž </a:t>
            </a:r>
            <a:r>
              <a:rPr lang="cs-CZ" sz="1400" dirty="0" smtClean="0">
                <a:latin typeface="Bahnschrift SemiBold" pitchFamily="34" charset="0"/>
              </a:rPr>
              <a:t>individuální prožitky</a:t>
            </a:r>
            <a:r>
              <a:rPr lang="cs-CZ" sz="1400" dirty="0" smtClean="0">
                <a:latin typeface="Bahnschrift Light" pitchFamily="34" charset="0"/>
              </a:rPr>
              <a:t>, </a:t>
            </a:r>
            <a:r>
              <a:rPr lang="cs-CZ" sz="1400" dirty="0" smtClean="0">
                <a:latin typeface="Bahnschrift SemiBold" pitchFamily="34" charset="0"/>
              </a:rPr>
              <a:t>postoje</a:t>
            </a:r>
            <a:r>
              <a:rPr lang="cs-CZ" sz="1400" dirty="0" smtClean="0">
                <a:latin typeface="Bahnschrift Light" pitchFamily="34" charset="0"/>
              </a:rPr>
              <a:t> a </a:t>
            </a:r>
            <a:r>
              <a:rPr lang="cs-CZ" sz="1400" dirty="0" smtClean="0">
                <a:latin typeface="Bahnschrift SemiBold" pitchFamily="34" charset="0"/>
              </a:rPr>
              <a:t>názory</a:t>
            </a:r>
            <a:r>
              <a:rPr lang="cs-CZ" sz="1400" dirty="0" smtClean="0">
                <a:latin typeface="Bahnschrift Light" pitchFamily="34" charset="0"/>
              </a:rPr>
              <a:t> mohou obohatit 	badatelovo poznání o nich samých, nebo o zkoumaném problému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►	x rekonstrukce chronologie dějinných událostí</a:t>
            </a: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x přesné objektivní vzpomínky a informace</a:t>
            </a:r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endParaRPr lang="cs-CZ" sz="1400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ahnschrift SemiBold" pitchFamily="34" charset="0"/>
                <a:cs typeface="Courier New" pitchFamily="49" charset="0"/>
              </a:rPr>
              <a:t>Orální historie jako metoda</a:t>
            </a:r>
            <a:endParaRPr lang="cs-CZ" sz="2400" dirty="0">
              <a:latin typeface="Bahnschrift SemiBold" pitchFamily="34" charset="0"/>
              <a:cs typeface="Courier New" pitchFamily="49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1"/>
            <a:ext cx="71482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zdroje mimo tzv. velké dějiny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cs typeface="Arial"/>
              </a:rPr>
              <a:t>	      →	malé dějiny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cs typeface="Arial"/>
              </a:rPr>
              <a:t>		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bezdějinné</a:t>
            </a:r>
            <a:r>
              <a:rPr lang="cs-CZ" sz="1400" dirty="0" smtClean="0">
                <a:latin typeface="Bahnschrift Light" pitchFamily="34" charset="0"/>
                <a:cs typeface="Arial"/>
              </a:rPr>
              <a:t> vrstvy společnosti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cs typeface="Arial"/>
              </a:rPr>
              <a:t>		dějiny psané zdola</a:t>
            </a:r>
          </a:p>
          <a:p>
            <a:pPr>
              <a:buNone/>
            </a:pPr>
            <a:r>
              <a:rPr lang="cs-CZ" sz="1400" dirty="0" smtClean="0">
                <a:latin typeface="Bahnschrift Light" pitchFamily="34" charset="0"/>
                <a:cs typeface="Arial"/>
              </a:rPr>
              <a:t>		rozměr každodennosti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historické události nebo období dějin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místní komunity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etnické skupiny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LGBTQIA+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profese, specializace 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endParaRPr lang="cs-CZ" sz="1400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ahnschrift SemiBold" pitchFamily="34" charset="0"/>
                <a:cs typeface="Arial" panose="020B0604020202020204" pitchFamily="34" charset="0"/>
              </a:rPr>
              <a:t>Orální</a:t>
            </a:r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 historie jako metoda</a:t>
            </a:r>
            <a:endParaRPr lang="cs-CZ" sz="2400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995976"/>
            <a:ext cx="714822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životopisné i tematické vyprávění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setkání tazatele/</a:t>
            </a:r>
            <a:r>
              <a:rPr lang="cs-CZ" sz="1400" dirty="0" err="1" smtClean="0">
                <a:latin typeface="Bahnschrift SemiBold" pitchFamily="34" charset="0"/>
                <a:cs typeface="Arial"/>
              </a:rPr>
              <a:t>ky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 a </a:t>
            </a:r>
            <a:r>
              <a:rPr lang="cs-CZ" sz="1400" dirty="0" err="1" smtClean="0">
                <a:latin typeface="Bahnschrift SemiBold" pitchFamily="34" charset="0"/>
                <a:cs typeface="Arial"/>
              </a:rPr>
              <a:t>narátora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/</a:t>
            </a:r>
            <a:r>
              <a:rPr lang="cs-CZ" sz="1400" dirty="0" err="1" smtClean="0">
                <a:latin typeface="Bahnschrift SemiBold" pitchFamily="34" charset="0"/>
                <a:cs typeface="Arial"/>
              </a:rPr>
              <a:t>ky</a:t>
            </a:r>
            <a:endParaRPr lang="cs-CZ" sz="1400" dirty="0" smtClean="0">
              <a:latin typeface="Bahnschrift SemiBold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tazatel/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ka</a:t>
            </a:r>
            <a:r>
              <a:rPr lang="cs-CZ" sz="1400" dirty="0" smtClean="0">
                <a:latin typeface="Bahnschrift Light" pitchFamily="34" charset="0"/>
                <a:cs typeface="Arial"/>
              </a:rPr>
              <a:t> přímý podíl na tvorbě primárního pramene	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přizpůsobení se situaci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        + 	produkčně nenáročné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        -	fyzicky a psychicky vyčerpávající	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r>
              <a:rPr lang="cs-CZ" sz="1400" dirty="0" err="1" smtClean="0">
                <a:latin typeface="Bahnschrift SemiBold" pitchFamily="34" charset="0"/>
                <a:cs typeface="Arial"/>
              </a:rPr>
              <a:t>narátor</a:t>
            </a:r>
            <a:r>
              <a:rPr lang="cs-CZ" sz="1400" dirty="0" smtClean="0">
                <a:latin typeface="Bahnschrift SemiBold" pitchFamily="34" charset="0"/>
                <a:cs typeface="Arial"/>
              </a:rPr>
              <a:t>/</a:t>
            </a:r>
            <a:r>
              <a:rPr lang="cs-CZ" sz="1400" dirty="0" err="1" smtClean="0">
                <a:latin typeface="Bahnschrift SemiBold" pitchFamily="34" charset="0"/>
                <a:cs typeface="Arial"/>
              </a:rPr>
              <a:t>ka</a:t>
            </a:r>
            <a:endParaRPr lang="cs-CZ" sz="1400" dirty="0" smtClean="0">
              <a:latin typeface="Bahnschrift SemiBold" pitchFamily="34" charset="0"/>
              <a:cs typeface="Arial"/>
            </a:endParaRPr>
          </a:p>
          <a:p>
            <a:pPr lvl="0"/>
            <a:r>
              <a:rPr lang="cs-CZ" sz="1400" dirty="0" smtClean="0">
                <a:latin typeface="Bahnschrift Light" pitchFamily="34" charset="0"/>
                <a:cs typeface="Arial"/>
              </a:rPr>
              <a:t>	subjektivita, individualita</a:t>
            </a:r>
          </a:p>
          <a:p>
            <a:pPr lvl="0"/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r>
              <a:rPr lang="cs-CZ" sz="1400" dirty="0" smtClean="0">
                <a:latin typeface="Bahnschrift Light" pitchFamily="34" charset="0"/>
              </a:rPr>
              <a:t>historie paměti a vytváření významů</a:t>
            </a:r>
          </a:p>
          <a:p>
            <a:pPr lvl="0"/>
            <a:r>
              <a:rPr lang="cs-CZ" sz="1400" dirty="0" smtClean="0">
                <a:latin typeface="Bahnschrift Light" pitchFamily="34" charset="0"/>
              </a:rPr>
              <a:t>	otázka zdůraznění, zamlčení, umenšení, hierarchizace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</a:p>
          <a:p>
            <a:pPr>
              <a:buNone/>
            </a:pPr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 panose="020B0604020202020204" pitchFamily="34" charset="0"/>
              </a:rPr>
              <a:t>	</a:t>
            </a:r>
            <a:endParaRPr lang="cs-CZ" sz="1400" b="1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  <a:noFill/>
        </p:spPr>
      </p:pic>
      <p:pic>
        <p:nvPicPr>
          <p:cNvPr id="7" name="Picture 2" descr="Y:\Přepisy a další materiály k rozhovorům\Hutecka Karel N0735-01-03-ZLIN-I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6975" y="685800"/>
            <a:ext cx="5257799" cy="394335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542925" y="3957161"/>
            <a:ext cx="4114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Filmový Zlín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Karel 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Hutěčka</a:t>
            </a:r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(1927</a:t>
            </a:r>
            <a:r>
              <a:rPr lang="cs-CZ" sz="1400" dirty="0" smtClean="0">
                <a:latin typeface="Bahnschrift Light" pitchFamily="34" charset="0"/>
              </a:rPr>
              <a:t>—2020)</a:t>
            </a:r>
            <a:endParaRPr lang="cs-CZ" sz="1400" dirty="0">
              <a:latin typeface="Bahnschrift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Orální historie jako metoda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►	kvalitativní metoda výzkumu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r>
              <a:rPr lang="cs-CZ" sz="1400" dirty="0" smtClean="0">
                <a:solidFill>
                  <a:schemeClr val="bg1"/>
                </a:solidFill>
                <a:latin typeface="Bahnschrift Light" pitchFamily="34" charset="0"/>
                <a:cs typeface="Arial"/>
              </a:rPr>
              <a:t>	množství dat</a:t>
            </a:r>
          </a:p>
          <a:p>
            <a:r>
              <a:rPr lang="cs-CZ" sz="1400" dirty="0" smtClean="0">
                <a:solidFill>
                  <a:schemeClr val="bg1"/>
                </a:solidFill>
                <a:latin typeface="Bahnschrift Light" pitchFamily="34" charset="0"/>
                <a:cs typeface="Arial"/>
              </a:rPr>
              <a:t>		</a:t>
            </a:r>
            <a:r>
              <a:rPr lang="cs-CZ" sz="1400" dirty="0" err="1" smtClean="0">
                <a:solidFill>
                  <a:schemeClr val="bg1"/>
                </a:solidFill>
                <a:latin typeface="Bahnschrift Light" pitchFamily="34" charset="0"/>
                <a:cs typeface="Arial"/>
              </a:rPr>
              <a:t>zobecnitelnost</a:t>
            </a:r>
            <a:endParaRPr lang="cs-CZ" sz="1400" dirty="0" smtClean="0">
              <a:solidFill>
                <a:schemeClr val="bg1"/>
              </a:solidFill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       ?	</a:t>
            </a:r>
            <a:r>
              <a:rPr lang="cs-CZ" sz="1400" dirty="0" smtClean="0">
                <a:solidFill>
                  <a:schemeClr val="bg1"/>
                </a:solidFill>
                <a:latin typeface="Bahnschrift Light" pitchFamily="34" charset="0"/>
                <a:cs typeface="Arial"/>
              </a:rPr>
              <a:t>objektivita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r>
              <a:rPr lang="cs-CZ" sz="1400" dirty="0" smtClean="0">
                <a:solidFill>
                  <a:schemeClr val="bg1"/>
                </a:solidFill>
                <a:latin typeface="Bahnschrift Light" pitchFamily="34" charset="0"/>
                <a:cs typeface="Arial"/>
              </a:rPr>
              <a:t>	subjektivita</a:t>
            </a:r>
          </a:p>
          <a:p>
            <a:r>
              <a:rPr lang="cs-CZ" sz="1400" dirty="0" smtClean="0">
                <a:solidFill>
                  <a:schemeClr val="bg1"/>
                </a:solidFill>
                <a:latin typeface="Bahnschrift Light" pitchFamily="34" charset="0"/>
                <a:cs typeface="Arial"/>
              </a:rPr>
              <a:t>		role paměti	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metodologie vedení rozhovoru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x žurnalistické interview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eticko-právní zacházení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budoucnost psaní historie v digitálním věku?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Orální historie jako metoda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►	kvalitativní metoda výzkumu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	data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	pozice výzkumníka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       ?	zaměření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	teorie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	platnost	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metodologie vedení rozhovoru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x žurnalistické interview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eticko-právní zacházení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budoucnost psaní historie v digitálním věku?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Orálně-historické interview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185402"/>
            <a:ext cx="714822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vypracování projektu</a:t>
            </a: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příprava rozhovoru</a:t>
            </a: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výběr </a:t>
            </a:r>
            <a:r>
              <a:rPr lang="cs-CZ" sz="1400" dirty="0" err="1" smtClean="0">
                <a:latin typeface="Bahnschrift Light" pitchFamily="34" charset="0"/>
              </a:rPr>
              <a:t>narátorů</a:t>
            </a:r>
            <a:r>
              <a:rPr lang="cs-CZ" sz="1400" dirty="0" smtClean="0">
                <a:latin typeface="Bahnschrift Light" pitchFamily="34" charset="0"/>
              </a:rPr>
              <a:t>/</a:t>
            </a:r>
            <a:r>
              <a:rPr lang="cs-CZ" sz="1400" dirty="0" err="1" smtClean="0">
                <a:latin typeface="Bahnschrift Light" pitchFamily="34" charset="0"/>
              </a:rPr>
              <a:t>ek</a:t>
            </a:r>
            <a:endParaRPr lang="cs-CZ" sz="1400" dirty="0" smtClean="0">
              <a:latin typeface="Bahnschrift Light" pitchFamily="34" charset="0"/>
            </a:endParaRP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kontaktování </a:t>
            </a:r>
            <a:r>
              <a:rPr lang="cs-CZ" sz="1400" dirty="0" err="1" smtClean="0">
                <a:latin typeface="Bahnschrift Light" pitchFamily="34" charset="0"/>
              </a:rPr>
              <a:t>narátorů</a:t>
            </a:r>
            <a:r>
              <a:rPr lang="cs-CZ" sz="1400" dirty="0" smtClean="0">
                <a:latin typeface="Bahnschrift Light" pitchFamily="34" charset="0"/>
              </a:rPr>
              <a:t>/</a:t>
            </a:r>
            <a:r>
              <a:rPr lang="cs-CZ" sz="1400" dirty="0" err="1" smtClean="0">
                <a:latin typeface="Bahnschrift Light" pitchFamily="34" charset="0"/>
              </a:rPr>
              <a:t>ek</a:t>
            </a:r>
            <a:endParaRPr lang="cs-CZ" sz="1400" dirty="0" smtClean="0">
              <a:latin typeface="Bahnschrift Light" pitchFamily="34" charset="0"/>
            </a:endParaRP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místo rozhovoru</a:t>
            </a: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příprava techniky</a:t>
            </a: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vedení rozhovoru</a:t>
            </a:r>
          </a:p>
          <a:p>
            <a:endParaRPr lang="cs-CZ" sz="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podepsání souhlasu</a:t>
            </a:r>
          </a:p>
          <a:p>
            <a:endParaRPr lang="cs-CZ" sz="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záznam / protokol o rozhovoru</a:t>
            </a:r>
          </a:p>
          <a:p>
            <a:endParaRPr lang="cs-CZ" sz="800" dirty="0" smtClean="0">
              <a:latin typeface="Bahnschrift Light" pitchFamily="34" charset="0"/>
            </a:endParaRPr>
          </a:p>
          <a:p>
            <a:endParaRPr lang="cs-CZ" sz="800" dirty="0" smtClean="0">
              <a:latin typeface="Bahnschrift Light" pitchFamily="34" charset="0"/>
            </a:endParaRPr>
          </a:p>
          <a:p>
            <a:r>
              <a:rPr lang="cs-CZ" sz="1000" dirty="0" smtClean="0">
                <a:latin typeface="Bahnschrift Light" pitchFamily="34" charset="0"/>
                <a:cs typeface="Arial"/>
              </a:rPr>
              <a:t>	Ostře sledované vlaky</a:t>
            </a:r>
          </a:p>
          <a:p>
            <a:r>
              <a:rPr lang="cs-CZ" sz="1000" dirty="0" smtClean="0">
                <a:latin typeface="Bahnschrift Light" pitchFamily="34" charset="0"/>
                <a:cs typeface="Arial"/>
              </a:rPr>
              <a:t>	Květa Fialová (1929</a:t>
            </a:r>
            <a:r>
              <a:rPr lang="cs-CZ" sz="1000" dirty="0" smtClean="0">
                <a:latin typeface="Bahnschrift Light" pitchFamily="34" charset="0"/>
              </a:rPr>
              <a:t>—2017)</a:t>
            </a:r>
            <a:endParaRPr lang="cs-CZ" sz="10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2" descr="Národní filmový archi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6750" y="2155804"/>
            <a:ext cx="3340463" cy="222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352B17E-F30F-FC42-972D-9C2AE5C7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" y="2893"/>
            <a:ext cx="8223705" cy="513771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056984-946E-2E4B-9DCE-1940F388112B}"/>
              </a:ext>
            </a:extLst>
          </p:cNvPr>
          <p:cNvSpPr txBox="1"/>
          <p:nvPr/>
        </p:nvSpPr>
        <p:spPr>
          <a:xfrm>
            <a:off x="532737" y="524786"/>
            <a:ext cx="7148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Bahnschrift SemiBold" pitchFamily="34" charset="0"/>
                <a:cs typeface="Arial" panose="020B0604020202020204" pitchFamily="34" charset="0"/>
              </a:rPr>
              <a:t>Česká orální historie</a:t>
            </a:r>
            <a:endParaRPr lang="cs-CZ" b="1" dirty="0">
              <a:latin typeface="Bahnschrift SemiBold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095E42C-7615-F241-989F-DFD02DFA9EC9}"/>
              </a:ext>
            </a:extLst>
          </p:cNvPr>
          <p:cNvSpPr txBox="1"/>
          <p:nvPr/>
        </p:nvSpPr>
        <p:spPr>
          <a:xfrm>
            <a:off x="540688" y="1208262"/>
            <a:ext cx="71482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Bahnschrift Light" pitchFamily="34" charset="0"/>
                <a:cs typeface="Arial"/>
              </a:rPr>
              <a:t>►	Česká asociace orální historie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</a:t>
            </a:r>
            <a:r>
              <a:rPr lang="cs-CZ" sz="1400" dirty="0" smtClean="0">
                <a:latin typeface="Bahnschrift Light" pitchFamily="34" charset="0"/>
              </a:rPr>
              <a:t>Centrum orální historie USD AV ČR</a:t>
            </a:r>
          </a:p>
          <a:p>
            <a:r>
              <a:rPr lang="cs-CZ" sz="1400" dirty="0" smtClean="0">
                <a:latin typeface="Bahnschrift Light" pitchFamily="34" charset="0"/>
              </a:rPr>
              <a:t>	vědecké pracoviště</a:t>
            </a:r>
          </a:p>
          <a:p>
            <a:endParaRPr lang="cs-CZ" sz="1400" dirty="0" smtClean="0">
              <a:latin typeface="Bahnschrift Light" pitchFamily="34" charset="0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Post 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Bellum</a:t>
            </a:r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nezisková organizace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projekt Paměť národa</a:t>
            </a:r>
            <a:endParaRPr lang="cs-CZ" sz="1400" dirty="0" smtClean="0">
              <a:latin typeface="Bahnschrift Light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►	Divadelní ústav</a:t>
            </a: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USC 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Shoah</a:t>
            </a:r>
            <a:r>
              <a:rPr lang="cs-CZ" sz="1400" dirty="0" smtClean="0">
                <a:latin typeface="Bahnschrift Light" pitchFamily="34" charset="0"/>
                <a:cs typeface="Arial"/>
              </a:rPr>
              <a:t> </a:t>
            </a:r>
            <a:r>
              <a:rPr lang="cs-CZ" sz="1400" dirty="0" err="1" smtClean="0">
                <a:latin typeface="Bahnschrift Light" pitchFamily="34" charset="0"/>
                <a:cs typeface="Arial"/>
              </a:rPr>
              <a:t>Foundation</a:t>
            </a:r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Židovské muzeum v Praze</a:t>
            </a:r>
          </a:p>
          <a:p>
            <a:endParaRPr lang="cs-CZ" sz="1400" dirty="0" smtClean="0">
              <a:latin typeface="Bahnschrift Light" pitchFamily="34" charset="0"/>
              <a:cs typeface="Arial"/>
            </a:endParaRPr>
          </a:p>
          <a:p>
            <a:r>
              <a:rPr lang="cs-CZ" sz="1400" dirty="0" smtClean="0">
                <a:latin typeface="Bahnschrift Light" pitchFamily="34" charset="0"/>
                <a:cs typeface="Arial"/>
              </a:rPr>
              <a:t>	</a:t>
            </a:r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latin typeface="Bahnschrift Light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xmlns="" id="{4C07B4B7-2B2D-8E41-995A-6E32C0E6E45C}"/>
              </a:ext>
            </a:extLst>
          </p:cNvPr>
          <p:cNvCxnSpPr>
            <a:cxnSpLocks/>
          </p:cNvCxnSpPr>
          <p:nvPr/>
        </p:nvCxnSpPr>
        <p:spPr>
          <a:xfrm>
            <a:off x="620202" y="1090653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xmlns="" id="{08581004-3DA5-0241-87B7-2E9D2056A273}"/>
              </a:ext>
            </a:extLst>
          </p:cNvPr>
          <p:cNvCxnSpPr>
            <a:cxnSpLocks/>
          </p:cNvCxnSpPr>
          <p:nvPr/>
        </p:nvCxnSpPr>
        <p:spPr>
          <a:xfrm>
            <a:off x="620202" y="4469190"/>
            <a:ext cx="6989196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 l="21260" t="9099" r="22244" b="9449"/>
          <a:stretch>
            <a:fillRect/>
          </a:stretch>
        </p:blipFill>
        <p:spPr bwMode="auto">
          <a:xfrm>
            <a:off x="4419600" y="1861879"/>
            <a:ext cx="3132648" cy="254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1070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3426</TotalTime>
  <Words>109</Words>
  <Application>Microsoft Office PowerPoint</Application>
  <PresentationFormat>Vlastní</PresentationFormat>
  <Paragraphs>274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Microsoft Office</dc:creator>
  <cp:lastModifiedBy>Marie Barešová</cp:lastModifiedBy>
  <cp:revision>94</cp:revision>
  <dcterms:created xsi:type="dcterms:W3CDTF">2019-03-27T19:32:49Z</dcterms:created>
  <dcterms:modified xsi:type="dcterms:W3CDTF">2021-12-02T11:33:06Z</dcterms:modified>
</cp:coreProperties>
</file>