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3" r:id="rId6"/>
    <p:sldId id="272" r:id="rId7"/>
    <p:sldId id="281" r:id="rId8"/>
    <p:sldId id="277" r:id="rId9"/>
    <p:sldId id="267" r:id="rId10"/>
    <p:sldId id="268" r:id="rId11"/>
    <p:sldId id="269" r:id="rId12"/>
    <p:sldId id="270" r:id="rId13"/>
    <p:sldId id="271" r:id="rId14"/>
    <p:sldId id="274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/>
            <a:t>Narativ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Narace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2"/>
      <dgm:spPr/>
    </dgm:pt>
    <dgm:pt modelId="{4DDDB6EB-B311-45E6-872F-D91CECA30DB0}" type="pres">
      <dgm:prSet presAssocID="{5AE8D662-A87C-4238-A1A8-A91D0FEDC92C}" presName="text" presStyleLbl="fgAcc0" presStyleIdx="0" presStyleCnt="2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2"/>
      <dgm:spPr/>
    </dgm:pt>
    <dgm:pt modelId="{2A41F221-A4EE-4852-B7B5-36D2050DC503}" type="pres">
      <dgm:prSet presAssocID="{BC8DB6E1-AB08-442A-B505-E8F3DBAA7EB3}" presName="text" presStyleLbl="fgAcc0" presStyleIdx="1" presStyleCnt="2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 dirty="0"/>
            <a:t>Osnova vyprávění</a:t>
          </a:r>
          <a:endParaRPr lang="en-US" dirty="0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 dirty="0"/>
            <a:t>Fikční svět</a:t>
          </a:r>
          <a:endParaRPr lang="en-US" dirty="0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2"/>
      <dgm:spPr/>
    </dgm:pt>
    <dgm:pt modelId="{4DDDB6EB-B311-45E6-872F-D91CECA30DB0}" type="pres">
      <dgm:prSet presAssocID="{5AE8D662-A87C-4238-A1A8-A91D0FEDC92C}" presName="text" presStyleLbl="fgAcc0" presStyleIdx="0" presStyleCnt="2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2"/>
      <dgm:spPr/>
    </dgm:pt>
    <dgm:pt modelId="{2A41F221-A4EE-4852-B7B5-36D2050DC503}" type="pres">
      <dgm:prSet presAssocID="{BC8DB6E1-AB08-442A-B505-E8F3DBAA7EB3}" presName="text" presStyleLbl="fgAcc0" presStyleIdx="1" presStyleCnt="2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253ACB-97C2-4073-9FED-6D816A8AFC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E8D662-A87C-4238-A1A8-A91D0FEDC92C}">
      <dgm:prSet/>
      <dgm:spPr/>
      <dgm:t>
        <a:bodyPr/>
        <a:lstStyle/>
        <a:p>
          <a:r>
            <a:rPr lang="cs-CZ"/>
            <a:t>Klasická narace</a:t>
          </a:r>
          <a:endParaRPr lang="en-US"/>
        </a:p>
      </dgm:t>
    </dgm:pt>
    <dgm:pt modelId="{F2F48444-F795-4F19-91E4-2E970EB28682}" type="parTrans" cxnId="{986EDD7E-CEBD-4AFB-A066-01D6E0A56A1D}">
      <dgm:prSet/>
      <dgm:spPr/>
      <dgm:t>
        <a:bodyPr/>
        <a:lstStyle/>
        <a:p>
          <a:endParaRPr lang="en-US"/>
        </a:p>
      </dgm:t>
    </dgm:pt>
    <dgm:pt modelId="{91140BEA-22DB-4307-89B5-348D566386D0}" type="sibTrans" cxnId="{986EDD7E-CEBD-4AFB-A066-01D6E0A56A1D}">
      <dgm:prSet/>
      <dgm:spPr/>
      <dgm:t>
        <a:bodyPr/>
        <a:lstStyle/>
        <a:p>
          <a:endParaRPr lang="en-US"/>
        </a:p>
      </dgm:t>
    </dgm:pt>
    <dgm:pt modelId="{BC8DB6E1-AB08-442A-B505-E8F3DBAA7EB3}">
      <dgm:prSet/>
      <dgm:spPr/>
      <dgm:t>
        <a:bodyPr/>
        <a:lstStyle/>
        <a:p>
          <a:r>
            <a:rPr lang="cs-CZ"/>
            <a:t>Umělecká narace</a:t>
          </a:r>
          <a:endParaRPr lang="en-US"/>
        </a:p>
      </dgm:t>
    </dgm:pt>
    <dgm:pt modelId="{8D00759D-80A3-478B-9F38-52DE79D04644}" type="parTrans" cxnId="{0F64B9B9-A02F-46A8-9A5B-AAACD177313D}">
      <dgm:prSet/>
      <dgm:spPr/>
      <dgm:t>
        <a:bodyPr/>
        <a:lstStyle/>
        <a:p>
          <a:endParaRPr lang="en-US"/>
        </a:p>
      </dgm:t>
    </dgm:pt>
    <dgm:pt modelId="{7C199284-D6B8-4A18-BF40-CA967D65A729}" type="sibTrans" cxnId="{0F64B9B9-A02F-46A8-9A5B-AAACD177313D}">
      <dgm:prSet/>
      <dgm:spPr/>
      <dgm:t>
        <a:bodyPr/>
        <a:lstStyle/>
        <a:p>
          <a:endParaRPr lang="en-US"/>
        </a:p>
      </dgm:t>
    </dgm:pt>
    <dgm:pt modelId="{4755C728-EA31-437A-B27F-7527F6246E23}">
      <dgm:prSet/>
      <dgm:spPr/>
      <dgm:t>
        <a:bodyPr/>
        <a:lstStyle/>
        <a:p>
          <a:r>
            <a:rPr lang="cs-CZ"/>
            <a:t>Historicko-materialistická narace</a:t>
          </a:r>
          <a:endParaRPr lang="en-US"/>
        </a:p>
      </dgm:t>
    </dgm:pt>
    <dgm:pt modelId="{69EB8FE3-B549-4F1E-B4CB-DC933F0A9597}" type="parTrans" cxnId="{A1A185BA-02F1-42E1-8A9B-04323960D319}">
      <dgm:prSet/>
      <dgm:spPr/>
      <dgm:t>
        <a:bodyPr/>
        <a:lstStyle/>
        <a:p>
          <a:endParaRPr lang="en-US"/>
        </a:p>
      </dgm:t>
    </dgm:pt>
    <dgm:pt modelId="{958CA7D7-F7D9-467B-9B59-D8D53524EC8E}" type="sibTrans" cxnId="{A1A185BA-02F1-42E1-8A9B-04323960D319}">
      <dgm:prSet/>
      <dgm:spPr/>
      <dgm:t>
        <a:bodyPr/>
        <a:lstStyle/>
        <a:p>
          <a:endParaRPr lang="en-US"/>
        </a:p>
      </dgm:t>
    </dgm:pt>
    <dgm:pt modelId="{C333C44F-6A9D-4C4F-986D-B05306A2620A}">
      <dgm:prSet/>
      <dgm:spPr/>
      <dgm:t>
        <a:bodyPr/>
        <a:lstStyle/>
        <a:p>
          <a:r>
            <a:rPr lang="cs-CZ"/>
            <a:t>Parametrická narace</a:t>
          </a:r>
          <a:endParaRPr lang="en-US"/>
        </a:p>
      </dgm:t>
    </dgm:pt>
    <dgm:pt modelId="{34A2D382-F94D-4CD1-A0F8-558505659D05}" type="parTrans" cxnId="{56E449F7-6B5A-4B56-BC69-4E91B05AFB03}">
      <dgm:prSet/>
      <dgm:spPr/>
      <dgm:t>
        <a:bodyPr/>
        <a:lstStyle/>
        <a:p>
          <a:endParaRPr lang="en-US"/>
        </a:p>
      </dgm:t>
    </dgm:pt>
    <dgm:pt modelId="{E06225B7-1ACA-44E8-BC44-B4DC556C6382}" type="sibTrans" cxnId="{56E449F7-6B5A-4B56-BC69-4E91B05AFB03}">
      <dgm:prSet/>
      <dgm:spPr/>
      <dgm:t>
        <a:bodyPr/>
        <a:lstStyle/>
        <a:p>
          <a:endParaRPr lang="en-US"/>
        </a:p>
      </dgm:t>
    </dgm:pt>
    <dgm:pt modelId="{0C4AA311-F674-4212-9EB7-9D1D497AAC8B}" type="pres">
      <dgm:prSet presAssocID="{CE253ACB-97C2-4073-9FED-6D816A8A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36013C-8DC3-46C4-B977-262140A2E0BC}" type="pres">
      <dgm:prSet presAssocID="{5AE8D662-A87C-4238-A1A8-A91D0FEDC92C}" presName="hierRoot1" presStyleCnt="0"/>
      <dgm:spPr/>
    </dgm:pt>
    <dgm:pt modelId="{DAB18B3B-1FBF-413F-93DE-B901B20759CA}" type="pres">
      <dgm:prSet presAssocID="{5AE8D662-A87C-4238-A1A8-A91D0FEDC92C}" presName="composite" presStyleCnt="0"/>
      <dgm:spPr/>
    </dgm:pt>
    <dgm:pt modelId="{35EE7F28-C261-4477-970D-10A8240C9C2A}" type="pres">
      <dgm:prSet presAssocID="{5AE8D662-A87C-4238-A1A8-A91D0FEDC92C}" presName="background" presStyleLbl="node0" presStyleIdx="0" presStyleCnt="4"/>
      <dgm:spPr/>
    </dgm:pt>
    <dgm:pt modelId="{4DDDB6EB-B311-45E6-872F-D91CECA30DB0}" type="pres">
      <dgm:prSet presAssocID="{5AE8D662-A87C-4238-A1A8-A91D0FEDC92C}" presName="text" presStyleLbl="fgAcc0" presStyleIdx="0" presStyleCnt="4">
        <dgm:presLayoutVars>
          <dgm:chPref val="3"/>
        </dgm:presLayoutVars>
      </dgm:prSet>
      <dgm:spPr/>
    </dgm:pt>
    <dgm:pt modelId="{19EB3D6E-8198-4235-B47C-FFB209B67064}" type="pres">
      <dgm:prSet presAssocID="{5AE8D662-A87C-4238-A1A8-A91D0FEDC92C}" presName="hierChild2" presStyleCnt="0"/>
      <dgm:spPr/>
    </dgm:pt>
    <dgm:pt modelId="{BA34D216-3A8A-4DBE-9646-110EE49E7312}" type="pres">
      <dgm:prSet presAssocID="{BC8DB6E1-AB08-442A-B505-E8F3DBAA7EB3}" presName="hierRoot1" presStyleCnt="0"/>
      <dgm:spPr/>
    </dgm:pt>
    <dgm:pt modelId="{341F67E1-CF9F-47BA-8E1A-8B32C657E841}" type="pres">
      <dgm:prSet presAssocID="{BC8DB6E1-AB08-442A-B505-E8F3DBAA7EB3}" presName="composite" presStyleCnt="0"/>
      <dgm:spPr/>
    </dgm:pt>
    <dgm:pt modelId="{C4ED7FBD-29C8-48A6-8EFB-FEB614983574}" type="pres">
      <dgm:prSet presAssocID="{BC8DB6E1-AB08-442A-B505-E8F3DBAA7EB3}" presName="background" presStyleLbl="node0" presStyleIdx="1" presStyleCnt="4"/>
      <dgm:spPr/>
    </dgm:pt>
    <dgm:pt modelId="{2A41F221-A4EE-4852-B7B5-36D2050DC503}" type="pres">
      <dgm:prSet presAssocID="{BC8DB6E1-AB08-442A-B505-E8F3DBAA7EB3}" presName="text" presStyleLbl="fgAcc0" presStyleIdx="1" presStyleCnt="4">
        <dgm:presLayoutVars>
          <dgm:chPref val="3"/>
        </dgm:presLayoutVars>
      </dgm:prSet>
      <dgm:spPr/>
    </dgm:pt>
    <dgm:pt modelId="{95231EF6-121D-4B92-9D6B-71F6009D11F9}" type="pres">
      <dgm:prSet presAssocID="{BC8DB6E1-AB08-442A-B505-E8F3DBAA7EB3}" presName="hierChild2" presStyleCnt="0"/>
      <dgm:spPr/>
    </dgm:pt>
    <dgm:pt modelId="{4813FEE5-25B4-433C-B4D2-2CF5F7D3896B}" type="pres">
      <dgm:prSet presAssocID="{4755C728-EA31-437A-B27F-7527F6246E23}" presName="hierRoot1" presStyleCnt="0"/>
      <dgm:spPr/>
    </dgm:pt>
    <dgm:pt modelId="{23440B4B-0AFE-4412-9CD0-917A4A0E2A68}" type="pres">
      <dgm:prSet presAssocID="{4755C728-EA31-437A-B27F-7527F6246E23}" presName="composite" presStyleCnt="0"/>
      <dgm:spPr/>
    </dgm:pt>
    <dgm:pt modelId="{7CBF3A88-70CE-4E86-A674-AA1AAF8396AD}" type="pres">
      <dgm:prSet presAssocID="{4755C728-EA31-437A-B27F-7527F6246E23}" presName="background" presStyleLbl="node0" presStyleIdx="2" presStyleCnt="4"/>
      <dgm:spPr/>
    </dgm:pt>
    <dgm:pt modelId="{B0B238E9-13A2-4740-9183-DF3CE995E41B}" type="pres">
      <dgm:prSet presAssocID="{4755C728-EA31-437A-B27F-7527F6246E23}" presName="text" presStyleLbl="fgAcc0" presStyleIdx="2" presStyleCnt="4">
        <dgm:presLayoutVars>
          <dgm:chPref val="3"/>
        </dgm:presLayoutVars>
      </dgm:prSet>
      <dgm:spPr/>
    </dgm:pt>
    <dgm:pt modelId="{E3795322-D382-47AC-8E44-8D2C00519A89}" type="pres">
      <dgm:prSet presAssocID="{4755C728-EA31-437A-B27F-7527F6246E23}" presName="hierChild2" presStyleCnt="0"/>
      <dgm:spPr/>
    </dgm:pt>
    <dgm:pt modelId="{B075FB87-EA20-4C14-A3B1-A587E5364A5B}" type="pres">
      <dgm:prSet presAssocID="{C333C44F-6A9D-4C4F-986D-B05306A2620A}" presName="hierRoot1" presStyleCnt="0"/>
      <dgm:spPr/>
    </dgm:pt>
    <dgm:pt modelId="{DC3041F1-6CAA-44A3-B52E-144F1396B32C}" type="pres">
      <dgm:prSet presAssocID="{C333C44F-6A9D-4C4F-986D-B05306A2620A}" presName="composite" presStyleCnt="0"/>
      <dgm:spPr/>
    </dgm:pt>
    <dgm:pt modelId="{1AB9104B-F460-4783-ACC6-F407D8CF7830}" type="pres">
      <dgm:prSet presAssocID="{C333C44F-6A9D-4C4F-986D-B05306A2620A}" presName="background" presStyleLbl="node0" presStyleIdx="3" presStyleCnt="4"/>
      <dgm:spPr/>
    </dgm:pt>
    <dgm:pt modelId="{084E9150-24D6-4E9C-8088-3C0D942B8BDC}" type="pres">
      <dgm:prSet presAssocID="{C333C44F-6A9D-4C4F-986D-B05306A2620A}" presName="text" presStyleLbl="fgAcc0" presStyleIdx="3" presStyleCnt="4">
        <dgm:presLayoutVars>
          <dgm:chPref val="3"/>
        </dgm:presLayoutVars>
      </dgm:prSet>
      <dgm:spPr/>
    </dgm:pt>
    <dgm:pt modelId="{8964543E-ABC9-4C10-9FEA-BE753A116EBB}" type="pres">
      <dgm:prSet presAssocID="{C333C44F-6A9D-4C4F-986D-B05306A2620A}" presName="hierChild2" presStyleCnt="0"/>
      <dgm:spPr/>
    </dgm:pt>
  </dgm:ptLst>
  <dgm:cxnLst>
    <dgm:cxn modelId="{E84F876C-D366-499B-B957-142DA675968E}" type="presOf" srcId="{5AE8D662-A87C-4238-A1A8-A91D0FEDC92C}" destId="{4DDDB6EB-B311-45E6-872F-D91CECA30DB0}" srcOrd="0" destOrd="0" presId="urn:microsoft.com/office/officeart/2005/8/layout/hierarchy1"/>
    <dgm:cxn modelId="{96C4A06E-32D3-4031-9DE8-D2ECD4CB6DFB}" type="presOf" srcId="{C333C44F-6A9D-4C4F-986D-B05306A2620A}" destId="{084E9150-24D6-4E9C-8088-3C0D942B8BDC}" srcOrd="0" destOrd="0" presId="urn:microsoft.com/office/officeart/2005/8/layout/hierarchy1"/>
    <dgm:cxn modelId="{986EDD7E-CEBD-4AFB-A066-01D6E0A56A1D}" srcId="{CE253ACB-97C2-4073-9FED-6D816A8AFC2A}" destId="{5AE8D662-A87C-4238-A1A8-A91D0FEDC92C}" srcOrd="0" destOrd="0" parTransId="{F2F48444-F795-4F19-91E4-2E970EB28682}" sibTransId="{91140BEA-22DB-4307-89B5-348D566386D0}"/>
    <dgm:cxn modelId="{DDE39F96-6D3E-4551-AFE5-A170D7B80A0E}" type="presOf" srcId="{CE253ACB-97C2-4073-9FED-6D816A8AFC2A}" destId="{0C4AA311-F674-4212-9EB7-9D1D497AAC8B}" srcOrd="0" destOrd="0" presId="urn:microsoft.com/office/officeart/2005/8/layout/hierarchy1"/>
    <dgm:cxn modelId="{8398F3AF-B5CC-45C4-A9AD-644A5130089F}" type="presOf" srcId="{4755C728-EA31-437A-B27F-7527F6246E23}" destId="{B0B238E9-13A2-4740-9183-DF3CE995E41B}" srcOrd="0" destOrd="0" presId="urn:microsoft.com/office/officeart/2005/8/layout/hierarchy1"/>
    <dgm:cxn modelId="{0F64B9B9-A02F-46A8-9A5B-AAACD177313D}" srcId="{CE253ACB-97C2-4073-9FED-6D816A8AFC2A}" destId="{BC8DB6E1-AB08-442A-B505-E8F3DBAA7EB3}" srcOrd="1" destOrd="0" parTransId="{8D00759D-80A3-478B-9F38-52DE79D04644}" sibTransId="{7C199284-D6B8-4A18-BF40-CA967D65A729}"/>
    <dgm:cxn modelId="{A1A185BA-02F1-42E1-8A9B-04323960D319}" srcId="{CE253ACB-97C2-4073-9FED-6D816A8AFC2A}" destId="{4755C728-EA31-437A-B27F-7527F6246E23}" srcOrd="2" destOrd="0" parTransId="{69EB8FE3-B549-4F1E-B4CB-DC933F0A9597}" sibTransId="{958CA7D7-F7D9-467B-9B59-D8D53524EC8E}"/>
    <dgm:cxn modelId="{33450AEE-4859-4D85-B6DC-D21FAFAFB9BE}" type="presOf" srcId="{BC8DB6E1-AB08-442A-B505-E8F3DBAA7EB3}" destId="{2A41F221-A4EE-4852-B7B5-36D2050DC503}" srcOrd="0" destOrd="0" presId="urn:microsoft.com/office/officeart/2005/8/layout/hierarchy1"/>
    <dgm:cxn modelId="{56E449F7-6B5A-4B56-BC69-4E91B05AFB03}" srcId="{CE253ACB-97C2-4073-9FED-6D816A8AFC2A}" destId="{C333C44F-6A9D-4C4F-986D-B05306A2620A}" srcOrd="3" destOrd="0" parTransId="{34A2D382-F94D-4CD1-A0F8-558505659D05}" sibTransId="{E06225B7-1ACA-44E8-BC44-B4DC556C6382}"/>
    <dgm:cxn modelId="{F99CD1D8-630F-437E-BAB1-3D934EFF05A8}" type="presParOf" srcId="{0C4AA311-F674-4212-9EB7-9D1D497AAC8B}" destId="{0836013C-8DC3-46C4-B977-262140A2E0BC}" srcOrd="0" destOrd="0" presId="urn:microsoft.com/office/officeart/2005/8/layout/hierarchy1"/>
    <dgm:cxn modelId="{10D0A8AF-E256-485A-BD11-4891A2941120}" type="presParOf" srcId="{0836013C-8DC3-46C4-B977-262140A2E0BC}" destId="{DAB18B3B-1FBF-413F-93DE-B901B20759CA}" srcOrd="0" destOrd="0" presId="urn:microsoft.com/office/officeart/2005/8/layout/hierarchy1"/>
    <dgm:cxn modelId="{B929DD9D-FFA5-4A18-AD3C-C7CFF77E7EE2}" type="presParOf" srcId="{DAB18B3B-1FBF-413F-93DE-B901B20759CA}" destId="{35EE7F28-C261-4477-970D-10A8240C9C2A}" srcOrd="0" destOrd="0" presId="urn:microsoft.com/office/officeart/2005/8/layout/hierarchy1"/>
    <dgm:cxn modelId="{FCC2F4B5-72C9-4255-A4CC-732F651E0C1E}" type="presParOf" srcId="{DAB18B3B-1FBF-413F-93DE-B901B20759CA}" destId="{4DDDB6EB-B311-45E6-872F-D91CECA30DB0}" srcOrd="1" destOrd="0" presId="urn:microsoft.com/office/officeart/2005/8/layout/hierarchy1"/>
    <dgm:cxn modelId="{1C22DFE7-7B3E-4874-8E74-FE33440A62D2}" type="presParOf" srcId="{0836013C-8DC3-46C4-B977-262140A2E0BC}" destId="{19EB3D6E-8198-4235-B47C-FFB209B67064}" srcOrd="1" destOrd="0" presId="urn:microsoft.com/office/officeart/2005/8/layout/hierarchy1"/>
    <dgm:cxn modelId="{61B7F9A8-7F69-48FF-8211-82B88F4C6BFC}" type="presParOf" srcId="{0C4AA311-F674-4212-9EB7-9D1D497AAC8B}" destId="{BA34D216-3A8A-4DBE-9646-110EE49E7312}" srcOrd="1" destOrd="0" presId="urn:microsoft.com/office/officeart/2005/8/layout/hierarchy1"/>
    <dgm:cxn modelId="{FECD387A-2BB0-4035-B0A7-05634542493B}" type="presParOf" srcId="{BA34D216-3A8A-4DBE-9646-110EE49E7312}" destId="{341F67E1-CF9F-47BA-8E1A-8B32C657E841}" srcOrd="0" destOrd="0" presId="urn:microsoft.com/office/officeart/2005/8/layout/hierarchy1"/>
    <dgm:cxn modelId="{BCD31CE1-5402-4DF6-AADC-6110A2B477C4}" type="presParOf" srcId="{341F67E1-CF9F-47BA-8E1A-8B32C657E841}" destId="{C4ED7FBD-29C8-48A6-8EFB-FEB614983574}" srcOrd="0" destOrd="0" presId="urn:microsoft.com/office/officeart/2005/8/layout/hierarchy1"/>
    <dgm:cxn modelId="{859DA25E-48AE-4140-AAD0-CEE76D41046D}" type="presParOf" srcId="{341F67E1-CF9F-47BA-8E1A-8B32C657E841}" destId="{2A41F221-A4EE-4852-B7B5-36D2050DC503}" srcOrd="1" destOrd="0" presId="urn:microsoft.com/office/officeart/2005/8/layout/hierarchy1"/>
    <dgm:cxn modelId="{E8E959D9-3355-4125-9783-FB159D188D3C}" type="presParOf" srcId="{BA34D216-3A8A-4DBE-9646-110EE49E7312}" destId="{95231EF6-121D-4B92-9D6B-71F6009D11F9}" srcOrd="1" destOrd="0" presId="urn:microsoft.com/office/officeart/2005/8/layout/hierarchy1"/>
    <dgm:cxn modelId="{9463EE4D-2304-4713-A36B-62BEC9FE5CE7}" type="presParOf" srcId="{0C4AA311-F674-4212-9EB7-9D1D497AAC8B}" destId="{4813FEE5-25B4-433C-B4D2-2CF5F7D3896B}" srcOrd="2" destOrd="0" presId="urn:microsoft.com/office/officeart/2005/8/layout/hierarchy1"/>
    <dgm:cxn modelId="{084D78B8-C517-4B5E-9183-E08F279B88D0}" type="presParOf" srcId="{4813FEE5-25B4-433C-B4D2-2CF5F7D3896B}" destId="{23440B4B-0AFE-4412-9CD0-917A4A0E2A68}" srcOrd="0" destOrd="0" presId="urn:microsoft.com/office/officeart/2005/8/layout/hierarchy1"/>
    <dgm:cxn modelId="{CA99921A-0C04-49AB-9311-0638478AAAD5}" type="presParOf" srcId="{23440B4B-0AFE-4412-9CD0-917A4A0E2A68}" destId="{7CBF3A88-70CE-4E86-A674-AA1AAF8396AD}" srcOrd="0" destOrd="0" presId="urn:microsoft.com/office/officeart/2005/8/layout/hierarchy1"/>
    <dgm:cxn modelId="{6C4E91D5-29F7-4E43-86A1-E374E80587A4}" type="presParOf" srcId="{23440B4B-0AFE-4412-9CD0-917A4A0E2A68}" destId="{B0B238E9-13A2-4740-9183-DF3CE995E41B}" srcOrd="1" destOrd="0" presId="urn:microsoft.com/office/officeart/2005/8/layout/hierarchy1"/>
    <dgm:cxn modelId="{56535524-C896-42D3-956D-64985DF73E25}" type="presParOf" srcId="{4813FEE5-25B4-433C-B4D2-2CF5F7D3896B}" destId="{E3795322-D382-47AC-8E44-8D2C00519A89}" srcOrd="1" destOrd="0" presId="urn:microsoft.com/office/officeart/2005/8/layout/hierarchy1"/>
    <dgm:cxn modelId="{FC0C51F1-4A8B-4965-81AF-BC0A08CD0409}" type="presParOf" srcId="{0C4AA311-F674-4212-9EB7-9D1D497AAC8B}" destId="{B075FB87-EA20-4C14-A3B1-A587E5364A5B}" srcOrd="3" destOrd="0" presId="urn:microsoft.com/office/officeart/2005/8/layout/hierarchy1"/>
    <dgm:cxn modelId="{88B4DEFD-1CF0-4686-BB23-8E779BD1A949}" type="presParOf" srcId="{B075FB87-EA20-4C14-A3B1-A587E5364A5B}" destId="{DC3041F1-6CAA-44A3-B52E-144F1396B32C}" srcOrd="0" destOrd="0" presId="urn:microsoft.com/office/officeart/2005/8/layout/hierarchy1"/>
    <dgm:cxn modelId="{CC5DE812-9A8E-44A7-9DE1-F39B7CC9113D}" type="presParOf" srcId="{DC3041F1-6CAA-44A3-B52E-144F1396B32C}" destId="{1AB9104B-F460-4783-ACC6-F407D8CF7830}" srcOrd="0" destOrd="0" presId="urn:microsoft.com/office/officeart/2005/8/layout/hierarchy1"/>
    <dgm:cxn modelId="{D486EB42-0A14-4381-9BFE-B1AA22C64555}" type="presParOf" srcId="{DC3041F1-6CAA-44A3-B52E-144F1396B32C}" destId="{084E9150-24D6-4E9C-8088-3C0D942B8BDC}" srcOrd="1" destOrd="0" presId="urn:microsoft.com/office/officeart/2005/8/layout/hierarchy1"/>
    <dgm:cxn modelId="{EF7D61B8-DB07-44A8-A6E5-2C4528C20F35}" type="presParOf" srcId="{B075FB87-EA20-4C14-A3B1-A587E5364A5B}" destId="{8964543E-ABC9-4C10-9FEA-BE753A116EB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1312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513244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Narativ</a:t>
          </a:r>
          <a:endParaRPr lang="en-US" sz="6500" kern="1200" dirty="0"/>
        </a:p>
      </dsp:txBody>
      <dsp:txXfrm>
        <a:off x="598935" y="936011"/>
        <a:ext cx="4436007" cy="2754310"/>
      </dsp:txXfrm>
    </dsp:sp>
    <dsp:sp modelId="{C4ED7FBD-29C8-48A6-8EFB-FEB614983574}">
      <dsp:nvSpPr>
        <dsp:cNvPr id="0" name=""/>
        <dsp:cNvSpPr/>
      </dsp:nvSpPr>
      <dsp:spPr>
        <a:xfrm>
          <a:off x="5632566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6144498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Narace</a:t>
          </a:r>
          <a:endParaRPr lang="en-US" sz="6500" kern="1200" dirty="0"/>
        </a:p>
      </dsp:txBody>
      <dsp:txXfrm>
        <a:off x="6230189" y="936011"/>
        <a:ext cx="4436007" cy="2754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1312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513244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Osnova vyprávění</a:t>
          </a:r>
          <a:endParaRPr lang="en-US" sz="6500" kern="1200" dirty="0"/>
        </a:p>
      </dsp:txBody>
      <dsp:txXfrm>
        <a:off x="598935" y="936011"/>
        <a:ext cx="4436007" cy="2754310"/>
      </dsp:txXfrm>
    </dsp:sp>
    <dsp:sp modelId="{C4ED7FBD-29C8-48A6-8EFB-FEB614983574}">
      <dsp:nvSpPr>
        <dsp:cNvPr id="0" name=""/>
        <dsp:cNvSpPr/>
      </dsp:nvSpPr>
      <dsp:spPr>
        <a:xfrm>
          <a:off x="5632566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6144498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Fikční svět</a:t>
          </a:r>
          <a:endParaRPr lang="en-US" sz="6500" kern="1200" dirty="0"/>
        </a:p>
      </dsp:txBody>
      <dsp:txXfrm>
        <a:off x="6230189" y="936011"/>
        <a:ext cx="4436007" cy="2754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E7F28-C261-4477-970D-10A8240C9C2A}">
      <dsp:nvSpPr>
        <dsp:cNvPr id="0" name=""/>
        <dsp:cNvSpPr/>
      </dsp:nvSpPr>
      <dsp:spPr>
        <a:xfrm>
          <a:off x="3150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DDB6EB-B311-45E6-872F-D91CECA30DB0}">
      <dsp:nvSpPr>
        <dsp:cNvPr id="0" name=""/>
        <dsp:cNvSpPr/>
      </dsp:nvSpPr>
      <dsp:spPr>
        <a:xfrm>
          <a:off x="253078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Klasická narace</a:t>
          </a:r>
          <a:endParaRPr lang="en-US" sz="2400" kern="1200"/>
        </a:p>
      </dsp:txBody>
      <dsp:txXfrm>
        <a:off x="294913" y="1516380"/>
        <a:ext cx="2165681" cy="1344667"/>
      </dsp:txXfrm>
    </dsp:sp>
    <dsp:sp modelId="{C4ED7FBD-29C8-48A6-8EFB-FEB614983574}">
      <dsp:nvSpPr>
        <dsp:cNvPr id="0" name=""/>
        <dsp:cNvSpPr/>
      </dsp:nvSpPr>
      <dsp:spPr>
        <a:xfrm>
          <a:off x="2752357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1F221-A4EE-4852-B7B5-36D2050DC503}">
      <dsp:nvSpPr>
        <dsp:cNvPr id="0" name=""/>
        <dsp:cNvSpPr/>
      </dsp:nvSpPr>
      <dsp:spPr>
        <a:xfrm>
          <a:off x="3002285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Umělecká narace</a:t>
          </a:r>
          <a:endParaRPr lang="en-US" sz="2400" kern="1200"/>
        </a:p>
      </dsp:txBody>
      <dsp:txXfrm>
        <a:off x="3044120" y="1516380"/>
        <a:ext cx="2165681" cy="1344667"/>
      </dsp:txXfrm>
    </dsp:sp>
    <dsp:sp modelId="{7CBF3A88-70CE-4E86-A674-AA1AAF8396AD}">
      <dsp:nvSpPr>
        <dsp:cNvPr id="0" name=""/>
        <dsp:cNvSpPr/>
      </dsp:nvSpPr>
      <dsp:spPr>
        <a:xfrm>
          <a:off x="5501563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B238E9-13A2-4740-9183-DF3CE995E41B}">
      <dsp:nvSpPr>
        <dsp:cNvPr id="0" name=""/>
        <dsp:cNvSpPr/>
      </dsp:nvSpPr>
      <dsp:spPr>
        <a:xfrm>
          <a:off x="5751491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Historicko-materialistická narace</a:t>
          </a:r>
          <a:endParaRPr lang="en-US" sz="2400" kern="1200"/>
        </a:p>
      </dsp:txBody>
      <dsp:txXfrm>
        <a:off x="5793326" y="1516380"/>
        <a:ext cx="2165681" cy="1344667"/>
      </dsp:txXfrm>
    </dsp:sp>
    <dsp:sp modelId="{1AB9104B-F460-4783-ACC6-F407D8CF7830}">
      <dsp:nvSpPr>
        <dsp:cNvPr id="0" name=""/>
        <dsp:cNvSpPr/>
      </dsp:nvSpPr>
      <dsp:spPr>
        <a:xfrm>
          <a:off x="8250770" y="1237114"/>
          <a:ext cx="2249351" cy="1428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84E9150-24D6-4E9C-8088-3C0D942B8BDC}">
      <dsp:nvSpPr>
        <dsp:cNvPr id="0" name=""/>
        <dsp:cNvSpPr/>
      </dsp:nvSpPr>
      <dsp:spPr>
        <a:xfrm>
          <a:off x="8500698" y="1474545"/>
          <a:ext cx="2249351" cy="142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Parametrická narace</a:t>
          </a:r>
          <a:endParaRPr lang="en-US" sz="2400" kern="1200"/>
        </a:p>
      </dsp:txBody>
      <dsp:txXfrm>
        <a:off x="8542533" y="1516380"/>
        <a:ext cx="2165681" cy="1344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1. 3.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A1FC53-B8DE-D197-AEFB-1EEF1ADD83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885209-9502-74A3-9D00-B6161300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05FC22-00EB-AE16-29F2-D360BF5A2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26826"/>
            <a:ext cx="10753200" cy="4139998"/>
          </a:xfrm>
        </p:spPr>
        <p:txBody>
          <a:bodyPr/>
          <a:lstStyle/>
          <a:p>
            <a:r>
              <a:rPr lang="cs-CZ" sz="2400" dirty="0"/>
              <a:t>Stylistický systém vytváří vzorce zřetelně se odlišující od požadavků narativního systému</a:t>
            </a:r>
            <a:br>
              <a:rPr lang="cs-CZ" sz="2400" dirty="0"/>
            </a:br>
            <a:r>
              <a:rPr lang="cs-CZ" sz="2400" dirty="0"/>
              <a:t>-&gt; styl organizovaný a zdůrazňovaný v míře, která jej činí přinejmenším rovnocenným v důležitosti vůči vzorců osnovy vyprávění</a:t>
            </a:r>
          </a:p>
          <a:p>
            <a:endParaRPr lang="cs-CZ" sz="2400" dirty="0"/>
          </a:p>
          <a:p>
            <a:r>
              <a:rPr lang="cs-CZ" sz="2400" dirty="0"/>
              <a:t>Opakování a variace určitých stylistických parametrů -&gt; vytvoření určité konfigurace stylistických prvků a jejich vzájemné uspořádání, jehož existence se dostává do popředí</a:t>
            </a:r>
          </a:p>
          <a:p>
            <a:endParaRPr lang="cs-CZ" sz="2400" dirty="0"/>
          </a:p>
          <a:p>
            <a:r>
              <a:rPr lang="cs-CZ" sz="2400" dirty="0"/>
              <a:t>Parametry: stylistické postupy jako soubor alternativ -&gt; délka záběru, velikost rámování, pohyb kamery (ukázka </a:t>
            </a:r>
            <a:r>
              <a:rPr lang="cs-CZ" sz="2400" i="1" dirty="0"/>
              <a:t>La Chambre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9998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27D08E-1FD2-CCE9-52B2-5007CC5DB5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F4404-971D-855F-0F5B-76EBCFAFF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B76F73-2B9B-1440-CC43-980BC8D31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1F6F59-9F93-A306-EE7E-7D910E323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cs-CZ" sz="2400" dirty="0"/>
              <a:t>Parametrické filmy vytvářejí vnitřní stylistické pravidelnosti</a:t>
            </a:r>
            <a:br>
              <a:rPr lang="cs-CZ" sz="2400" dirty="0"/>
            </a:br>
            <a:r>
              <a:rPr lang="cs-CZ" sz="2400" dirty="0"/>
              <a:t>-&gt; styl může být povýšen na úroveň, kdy se stává tvarující silou filmu</a:t>
            </a:r>
          </a:p>
          <a:p>
            <a:endParaRPr lang="cs-CZ" sz="2400" dirty="0"/>
          </a:p>
          <a:p>
            <a:r>
              <a:rPr lang="cs-CZ" sz="2400" dirty="0"/>
              <a:t>Technické parametry (rámování, střih, svícení apod) stejně důležité jako ty narativní</a:t>
            </a:r>
          </a:p>
          <a:p>
            <a:endParaRPr lang="cs-CZ" sz="2400" dirty="0"/>
          </a:p>
          <a:p>
            <a:r>
              <a:rPr lang="cs-CZ" sz="2400" dirty="0"/>
              <a:t>Filmy s parametrickou narací nezřídka přehuštěné (Tati) nebo vyprázdněné (pomalá kinematografie)</a:t>
            </a:r>
          </a:p>
          <a:p>
            <a:endParaRPr lang="cs-CZ" sz="2400" dirty="0"/>
          </a:p>
          <a:p>
            <a:r>
              <a:rPr lang="cs-CZ" sz="2400" dirty="0"/>
              <a:t>Narativní a stylistické procesy se však mohou střídat v důrazu napříč filmem</a:t>
            </a:r>
          </a:p>
        </p:txBody>
      </p:sp>
    </p:spTree>
    <p:extLst>
      <p:ext uri="{BB962C8B-B14F-4D97-AF65-F5344CB8AC3E}">
        <p14:creationId xmlns:p14="http://schemas.microsoft.com/office/powerpoint/2010/main" val="173626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Analytické karty: reflexe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sz="2400" dirty="0"/>
              <a:t>Problémy: nesoudržný výklad (nenásledování jedné linie napříč odpověďmi), odbíhání ke stylu bez napojení na vyprávění (hlavně v případě dialogového háčku), přílišný popis, nejasná nebo zavádějící tvrzení, jazykové potíže (pravopisné chyby, vyšinutí z vazeb, interpunkce), formální nedostatky (hlavně překročení/nedodržení zadaného rozsahu), nepřesné převzetí definic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Pozitiva: podchycování a vysvětlování dostředivých vzorců vyprávění </a:t>
            </a:r>
            <a:r>
              <a:rPr lang="cs-CZ" sz="2400" i="1" dirty="0"/>
              <a:t>Cesty do hlubin študákovy duše</a:t>
            </a:r>
            <a:r>
              <a:rPr lang="cs-CZ" sz="2400" dirty="0"/>
              <a:t>, odhalování specifických aspektů práce s prvky klasické a historicko-materialistické narace, kauzálními liniemi a jejich dynamikou či vývoj vztahů mezi </a:t>
            </a:r>
            <a:r>
              <a:rPr lang="cs-CZ" sz="2400" dirty="0" err="1"/>
              <a:t>subsvěty</a:t>
            </a:r>
            <a:r>
              <a:rPr lang="cs-CZ" sz="2400" dirty="0"/>
              <a:t>, veskrze uspořádaný a provázaný výklad + názorně zvolené příklady</a:t>
            </a:r>
          </a:p>
        </p:txBody>
      </p:sp>
    </p:spTree>
    <p:extLst>
      <p:ext uri="{BB962C8B-B14F-4D97-AF65-F5344CB8AC3E}">
        <p14:creationId xmlns:p14="http://schemas.microsoft.com/office/powerpoint/2010/main" val="293876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6558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56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F94B6E-90F2-5791-8CAE-3B42C025C2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236A9-D8D5-0A5A-1BD9-BB9418176D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4ECDE4-3B36-9B20-479D-9377DB74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Narativ x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D43E3B-5C89-08AE-5EC9-45D2758F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Narativ:</a:t>
            </a:r>
            <a:br>
              <a:rPr lang="cs-CZ" dirty="0"/>
            </a:br>
            <a:r>
              <a:rPr lang="cs-CZ" dirty="0"/>
              <a:t>- kauzální řetězec událostí, odehrávající se v čase a prostoru</a:t>
            </a:r>
            <a:br>
              <a:rPr lang="cs-CZ" dirty="0"/>
            </a:br>
            <a:r>
              <a:rPr lang="cs-CZ" dirty="0"/>
              <a:t>- konkrétní </a:t>
            </a:r>
            <a:r>
              <a:rPr lang="cs-CZ" b="1" u="sng" dirty="0"/>
              <a:t>suma</a:t>
            </a:r>
            <a:r>
              <a:rPr lang="cs-CZ" dirty="0"/>
              <a:t> dílem prezentovaných událostí vztahujících se k sobě na základě příčiny a následku</a:t>
            </a:r>
          </a:p>
          <a:p>
            <a:r>
              <a:rPr lang="cs-CZ" dirty="0"/>
              <a:t>Narace: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u="sng" dirty="0"/>
              <a:t>proces</a:t>
            </a:r>
            <a:r>
              <a:rPr lang="cs-CZ" dirty="0"/>
              <a:t> vyprávění -&gt; aktivita výběru, aranžování a organizování materiálu fikčního světa tak, aby bylo možné dosáhnout specificky a časově omezeného účinku na diváka</a:t>
            </a:r>
            <a:br>
              <a:rPr lang="cs-CZ" dirty="0"/>
            </a:br>
            <a:r>
              <a:rPr lang="cs-CZ" dirty="0"/>
              <a:t>- vzájemné působení osnovy vyprávění a stylu</a:t>
            </a:r>
          </a:p>
        </p:txBody>
      </p:sp>
    </p:spTree>
    <p:extLst>
      <p:ext uri="{BB962C8B-B14F-4D97-AF65-F5344CB8AC3E}">
        <p14:creationId xmlns:p14="http://schemas.microsoft.com/office/powerpoint/2010/main" val="241922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7270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54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F2F77E-6839-922A-A7A5-696C3E950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68820-1EBA-B9FE-A2A4-EA8B9F5DA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8163C4-1A4A-46A5-A53D-B203DB84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Mody narace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4CC31F-AD9C-DD4A-832F-ADAC6D9C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26972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06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B35F6C-34D8-6563-E041-7BF5A481AD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5434E-CC15-76C0-7427-F4F27116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Umělecká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D85F7-F3CA-CA13-5F0F-157242DE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Rozpad kauzálních vztahů ve vyprávění (iluze přirozeného plynutí času či snaha o komplikaci osnovy vyprávění, znejasnění časoprostorových vztahů a matení diváka)</a:t>
            </a:r>
          </a:p>
          <a:p>
            <a:r>
              <a:rPr lang="cs-CZ" dirty="0"/>
              <a:t>Rozostřenost či úplná absence formulovaných cílů hlavních hrdinů; pasivní hlavní hrdina</a:t>
            </a:r>
          </a:p>
          <a:p>
            <a:r>
              <a:rPr lang="cs-CZ" dirty="0"/>
              <a:t>Menší míra narativní soudržnosti (otevřené konce)</a:t>
            </a:r>
          </a:p>
          <a:p>
            <a:r>
              <a:rPr lang="cs-CZ" dirty="0"/>
              <a:t>Do výstavby vyprávění se výrazněji zapojuje motiv náhody</a:t>
            </a:r>
          </a:p>
          <a:p>
            <a:r>
              <a:rPr lang="cs-CZ" dirty="0"/>
              <a:t>Manipulace se subjektivitou postav</a:t>
            </a:r>
          </a:p>
          <a:p>
            <a:endParaRPr lang="cs-CZ" dirty="0"/>
          </a:p>
          <a:p>
            <a:r>
              <a:rPr lang="cs-CZ" sz="2400" dirty="0"/>
              <a:t>Filmy Federica </a:t>
            </a:r>
            <a:r>
              <a:rPr lang="cs-CZ" sz="2400" dirty="0" err="1"/>
              <a:t>Felliniho</a:t>
            </a:r>
            <a:r>
              <a:rPr lang="cs-CZ" sz="2400" dirty="0"/>
              <a:t>, Ingmara Bergmana, Michelangela </a:t>
            </a:r>
            <a:r>
              <a:rPr lang="cs-CZ" sz="2400" dirty="0" err="1"/>
              <a:t>Antonioniho</a:t>
            </a:r>
            <a:r>
              <a:rPr lang="cs-CZ" sz="2400" dirty="0"/>
              <a:t> nebo Andreje Tarkovského</a:t>
            </a:r>
          </a:p>
        </p:txBody>
      </p:sp>
    </p:spTree>
    <p:extLst>
      <p:ext uri="{BB962C8B-B14F-4D97-AF65-F5344CB8AC3E}">
        <p14:creationId xmlns:p14="http://schemas.microsoft.com/office/powerpoint/2010/main" val="49899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339EAD-A573-8DA7-7061-5EED7C8DC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9105F7-4A36-B19D-9790-0515CB89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Historicko-materialistická narace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A9F807-BD48-5E2B-BED8-3838767F8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dirty="0"/>
              <a:t>Silně spojeno se sovětskou montážní školou, ca 20. léta 20. století</a:t>
            </a:r>
          </a:p>
          <a:p>
            <a:r>
              <a:rPr lang="cs-CZ" dirty="0"/>
              <a:t>Vyprávění, styl i budování fikčního světa podřízeno argumentu</a:t>
            </a:r>
          </a:p>
          <a:p>
            <a:r>
              <a:rPr lang="cs-CZ" dirty="0"/>
              <a:t>Kolektivní hrdina – definován příslušností ke společenské vrstvě, ne psychologicky</a:t>
            </a:r>
          </a:p>
          <a:p>
            <a:r>
              <a:rPr lang="cs-CZ" dirty="0"/>
              <a:t>Oproti umělecké naraci eliminuje dvojznačnost</a:t>
            </a:r>
          </a:p>
          <a:p>
            <a:r>
              <a:rPr lang="cs-CZ" dirty="0"/>
              <a:t>Výrazná role stylu, který nemusí být vázán na postavy, ale k budování analogií, opozic, komparací</a:t>
            </a:r>
          </a:p>
          <a:p>
            <a:r>
              <a:rPr lang="cs-CZ" dirty="0"/>
              <a:t>Důraz na střih – bez něj je film “falešně popisný“</a:t>
            </a:r>
          </a:p>
          <a:p>
            <a:r>
              <a:rPr lang="cs-CZ" dirty="0"/>
              <a:t>Výpustky, </a:t>
            </a:r>
            <a:r>
              <a:rPr lang="cs-CZ" dirty="0" err="1"/>
              <a:t>nediegetické</a:t>
            </a:r>
            <a:r>
              <a:rPr lang="cs-CZ" dirty="0"/>
              <a:t> rétorické vsuvky</a:t>
            </a:r>
          </a:p>
          <a:p>
            <a:endParaRPr lang="cs-CZ" dirty="0"/>
          </a:p>
          <a:p>
            <a:r>
              <a:rPr lang="cs-CZ" sz="2400" dirty="0"/>
              <a:t>Nový Babylon (1929), Muž s kinoaparátem (1929), Arzenál (1929)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61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C7A83C-948B-BD11-C478-8F3555F5BF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EF504C-94F3-B24E-04F8-096D4827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vyprávění a stylu v K, U a H-M naraci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3F9689-E194-8684-186B-0CABEA103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 klasické naraci se „neviditelný“ styl podřizuje potřebám syžetu a je v souladu s externě normalizovanými principy a procedurami</a:t>
            </a:r>
          </a:p>
          <a:p>
            <a:r>
              <a:rPr lang="cs-CZ" sz="2400" dirty="0"/>
              <a:t>V umělecké a historicko-materialistické naraci má styl prominentnější pozici v závislosti na odchylkách od klasických norem</a:t>
            </a:r>
          </a:p>
          <a:p>
            <a:endParaRPr lang="cs-CZ" sz="2400" dirty="0"/>
          </a:p>
          <a:p>
            <a:r>
              <a:rPr lang="cs-CZ" sz="2400" dirty="0"/>
              <a:t>Zapojení stylu ale stále zůstává podřízené funkcím osnovy vyprávění: vytvoření dojmu realismu, vyjádření subjektivity nebo autorského komentáře</a:t>
            </a:r>
            <a:br>
              <a:rPr lang="cs-CZ" sz="2400" dirty="0"/>
            </a:br>
            <a:r>
              <a:rPr lang="cs-CZ" sz="2400" dirty="0"/>
              <a:t>-&gt; hra s těmito faktory (umělecká narace)</a:t>
            </a:r>
            <a:br>
              <a:rPr lang="cs-CZ" sz="2400" dirty="0"/>
            </a:br>
            <a:r>
              <a:rPr lang="cs-CZ" sz="2400" dirty="0"/>
              <a:t>-&gt; vytvoření percepčního zintenzivnění narativního/rétorického konstruktu (historicko-materialistická narace)</a:t>
            </a:r>
          </a:p>
        </p:txBody>
      </p:sp>
    </p:spTree>
    <p:extLst>
      <p:ext uri="{BB962C8B-B14F-4D97-AF65-F5344CB8AC3E}">
        <p14:creationId xmlns:p14="http://schemas.microsoft.com/office/powerpoint/2010/main" val="28525565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448</TotalTime>
  <Words>637</Words>
  <Application>Microsoft Office PowerPoint</Application>
  <PresentationFormat>Širokoúhlá obrazovka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Rozbor filmového vyprávění,  1. 3.</vt:lpstr>
      <vt:lpstr>Analytické karty: reflexe</vt:lpstr>
      <vt:lpstr>Prezentace aplikace PowerPoint</vt:lpstr>
      <vt:lpstr>Narativ x narace</vt:lpstr>
      <vt:lpstr>Prezentace aplikace PowerPoint</vt:lpstr>
      <vt:lpstr>Mody narace</vt:lpstr>
      <vt:lpstr>Umělecká narace</vt:lpstr>
      <vt:lpstr>Historicko-materialistická narace</vt:lpstr>
      <vt:lpstr>Vztah vyprávění a stylu v K, U a H-M naraci</vt:lpstr>
      <vt:lpstr>Parametrická narace</vt:lpstr>
      <vt:lpstr>Parametrická narace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60</cp:revision>
  <cp:lastPrinted>1601-01-01T00:00:00Z</cp:lastPrinted>
  <dcterms:created xsi:type="dcterms:W3CDTF">2022-09-13T11:15:01Z</dcterms:created>
  <dcterms:modified xsi:type="dcterms:W3CDTF">2023-02-28T16:53:15Z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