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768" autoAdjust="0"/>
  </p:normalViewPr>
  <p:slideViewPr>
    <p:cSldViewPr snapToGrid="0">
      <p:cViewPr varScale="1">
        <p:scale>
          <a:sx n="70" d="100"/>
          <a:sy n="70" d="100"/>
        </p:scale>
        <p:origin x="384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53ACB-97C2-4073-9FED-6D816A8AFC2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8D662-A87C-4238-A1A8-A91D0FEDC92C}">
      <dgm:prSet/>
      <dgm:spPr/>
      <dgm:t>
        <a:bodyPr/>
        <a:lstStyle/>
        <a:p>
          <a:r>
            <a:rPr lang="cs-CZ" dirty="0"/>
            <a:t>Retardace</a:t>
          </a:r>
          <a:endParaRPr lang="en-US" dirty="0"/>
        </a:p>
      </dgm:t>
    </dgm:pt>
    <dgm:pt modelId="{F2F48444-F795-4F19-91E4-2E970EB28682}" type="parTrans" cxnId="{986EDD7E-CEBD-4AFB-A066-01D6E0A56A1D}">
      <dgm:prSet/>
      <dgm:spPr/>
      <dgm:t>
        <a:bodyPr/>
        <a:lstStyle/>
        <a:p>
          <a:endParaRPr lang="en-US"/>
        </a:p>
      </dgm:t>
    </dgm:pt>
    <dgm:pt modelId="{91140BEA-22DB-4307-89B5-348D566386D0}" type="sibTrans" cxnId="{986EDD7E-CEBD-4AFB-A066-01D6E0A56A1D}">
      <dgm:prSet/>
      <dgm:spPr/>
      <dgm:t>
        <a:bodyPr/>
        <a:lstStyle/>
        <a:p>
          <a:endParaRPr lang="en-US"/>
        </a:p>
      </dgm:t>
    </dgm:pt>
    <dgm:pt modelId="{BC8DB6E1-AB08-442A-B505-E8F3DBAA7EB3}">
      <dgm:prSet/>
      <dgm:spPr/>
      <dgm:t>
        <a:bodyPr/>
        <a:lstStyle/>
        <a:p>
          <a:r>
            <a:rPr lang="cs-CZ" dirty="0"/>
            <a:t>Redundance</a:t>
          </a:r>
          <a:endParaRPr lang="en-US" dirty="0"/>
        </a:p>
      </dgm:t>
    </dgm:pt>
    <dgm:pt modelId="{7C199284-D6B8-4A18-BF40-CA967D65A729}" type="sibTrans" cxnId="{0F64B9B9-A02F-46A8-9A5B-AAACD177313D}">
      <dgm:prSet/>
      <dgm:spPr/>
      <dgm:t>
        <a:bodyPr/>
        <a:lstStyle/>
        <a:p>
          <a:endParaRPr lang="en-US"/>
        </a:p>
      </dgm:t>
    </dgm:pt>
    <dgm:pt modelId="{8D00759D-80A3-478B-9F38-52DE79D04644}" type="parTrans" cxnId="{0F64B9B9-A02F-46A8-9A5B-AAACD177313D}">
      <dgm:prSet/>
      <dgm:spPr/>
      <dgm:t>
        <a:bodyPr/>
        <a:lstStyle/>
        <a:p>
          <a:endParaRPr lang="en-US"/>
        </a:p>
      </dgm:t>
    </dgm:pt>
    <dgm:pt modelId="{0C4AA311-F674-4212-9EB7-9D1D497AAC8B}" type="pres">
      <dgm:prSet presAssocID="{CE253ACB-97C2-4073-9FED-6D816A8AFC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36013C-8DC3-46C4-B977-262140A2E0BC}" type="pres">
      <dgm:prSet presAssocID="{5AE8D662-A87C-4238-A1A8-A91D0FEDC92C}" presName="hierRoot1" presStyleCnt="0"/>
      <dgm:spPr/>
    </dgm:pt>
    <dgm:pt modelId="{DAB18B3B-1FBF-413F-93DE-B901B20759CA}" type="pres">
      <dgm:prSet presAssocID="{5AE8D662-A87C-4238-A1A8-A91D0FEDC92C}" presName="composite" presStyleCnt="0"/>
      <dgm:spPr/>
    </dgm:pt>
    <dgm:pt modelId="{35EE7F28-C261-4477-970D-10A8240C9C2A}" type="pres">
      <dgm:prSet presAssocID="{5AE8D662-A87C-4238-A1A8-A91D0FEDC92C}" presName="background" presStyleLbl="node0" presStyleIdx="0" presStyleCnt="2"/>
      <dgm:spPr/>
    </dgm:pt>
    <dgm:pt modelId="{4DDDB6EB-B311-45E6-872F-D91CECA30DB0}" type="pres">
      <dgm:prSet presAssocID="{5AE8D662-A87C-4238-A1A8-A91D0FEDC92C}" presName="text" presStyleLbl="fgAcc0" presStyleIdx="0" presStyleCnt="2">
        <dgm:presLayoutVars>
          <dgm:chPref val="3"/>
        </dgm:presLayoutVars>
      </dgm:prSet>
      <dgm:spPr/>
    </dgm:pt>
    <dgm:pt modelId="{19EB3D6E-8198-4235-B47C-FFB209B67064}" type="pres">
      <dgm:prSet presAssocID="{5AE8D662-A87C-4238-A1A8-A91D0FEDC92C}" presName="hierChild2" presStyleCnt="0"/>
      <dgm:spPr/>
    </dgm:pt>
    <dgm:pt modelId="{BA34D216-3A8A-4DBE-9646-110EE49E7312}" type="pres">
      <dgm:prSet presAssocID="{BC8DB6E1-AB08-442A-B505-E8F3DBAA7EB3}" presName="hierRoot1" presStyleCnt="0"/>
      <dgm:spPr/>
    </dgm:pt>
    <dgm:pt modelId="{341F67E1-CF9F-47BA-8E1A-8B32C657E841}" type="pres">
      <dgm:prSet presAssocID="{BC8DB6E1-AB08-442A-B505-E8F3DBAA7EB3}" presName="composite" presStyleCnt="0"/>
      <dgm:spPr/>
    </dgm:pt>
    <dgm:pt modelId="{C4ED7FBD-29C8-48A6-8EFB-FEB614983574}" type="pres">
      <dgm:prSet presAssocID="{BC8DB6E1-AB08-442A-B505-E8F3DBAA7EB3}" presName="background" presStyleLbl="node0" presStyleIdx="1" presStyleCnt="2"/>
      <dgm:spPr/>
    </dgm:pt>
    <dgm:pt modelId="{2A41F221-A4EE-4852-B7B5-36D2050DC503}" type="pres">
      <dgm:prSet presAssocID="{BC8DB6E1-AB08-442A-B505-E8F3DBAA7EB3}" presName="text" presStyleLbl="fgAcc0" presStyleIdx="1" presStyleCnt="2">
        <dgm:presLayoutVars>
          <dgm:chPref val="3"/>
        </dgm:presLayoutVars>
      </dgm:prSet>
      <dgm:spPr/>
    </dgm:pt>
    <dgm:pt modelId="{95231EF6-121D-4B92-9D6B-71F6009D11F9}" type="pres">
      <dgm:prSet presAssocID="{BC8DB6E1-AB08-442A-B505-E8F3DBAA7EB3}" presName="hierChild2" presStyleCnt="0"/>
      <dgm:spPr/>
    </dgm:pt>
  </dgm:ptLst>
  <dgm:cxnLst>
    <dgm:cxn modelId="{E84F876C-D366-499B-B957-142DA675968E}" type="presOf" srcId="{5AE8D662-A87C-4238-A1A8-A91D0FEDC92C}" destId="{4DDDB6EB-B311-45E6-872F-D91CECA30DB0}" srcOrd="0" destOrd="0" presId="urn:microsoft.com/office/officeart/2005/8/layout/hierarchy1"/>
    <dgm:cxn modelId="{986EDD7E-CEBD-4AFB-A066-01D6E0A56A1D}" srcId="{CE253ACB-97C2-4073-9FED-6D816A8AFC2A}" destId="{5AE8D662-A87C-4238-A1A8-A91D0FEDC92C}" srcOrd="0" destOrd="0" parTransId="{F2F48444-F795-4F19-91E4-2E970EB28682}" sibTransId="{91140BEA-22DB-4307-89B5-348D566386D0}"/>
    <dgm:cxn modelId="{DDE39F96-6D3E-4551-AFE5-A170D7B80A0E}" type="presOf" srcId="{CE253ACB-97C2-4073-9FED-6D816A8AFC2A}" destId="{0C4AA311-F674-4212-9EB7-9D1D497AAC8B}" srcOrd="0" destOrd="0" presId="urn:microsoft.com/office/officeart/2005/8/layout/hierarchy1"/>
    <dgm:cxn modelId="{0F64B9B9-A02F-46A8-9A5B-AAACD177313D}" srcId="{CE253ACB-97C2-4073-9FED-6D816A8AFC2A}" destId="{BC8DB6E1-AB08-442A-B505-E8F3DBAA7EB3}" srcOrd="1" destOrd="0" parTransId="{8D00759D-80A3-478B-9F38-52DE79D04644}" sibTransId="{7C199284-D6B8-4A18-BF40-CA967D65A729}"/>
    <dgm:cxn modelId="{33450AEE-4859-4D85-B6DC-D21FAFAFB9BE}" type="presOf" srcId="{BC8DB6E1-AB08-442A-B505-E8F3DBAA7EB3}" destId="{2A41F221-A4EE-4852-B7B5-36D2050DC503}" srcOrd="0" destOrd="0" presId="urn:microsoft.com/office/officeart/2005/8/layout/hierarchy1"/>
    <dgm:cxn modelId="{F99CD1D8-630F-437E-BAB1-3D934EFF05A8}" type="presParOf" srcId="{0C4AA311-F674-4212-9EB7-9D1D497AAC8B}" destId="{0836013C-8DC3-46C4-B977-262140A2E0BC}" srcOrd="0" destOrd="0" presId="urn:microsoft.com/office/officeart/2005/8/layout/hierarchy1"/>
    <dgm:cxn modelId="{10D0A8AF-E256-485A-BD11-4891A2941120}" type="presParOf" srcId="{0836013C-8DC3-46C4-B977-262140A2E0BC}" destId="{DAB18B3B-1FBF-413F-93DE-B901B20759CA}" srcOrd="0" destOrd="0" presId="urn:microsoft.com/office/officeart/2005/8/layout/hierarchy1"/>
    <dgm:cxn modelId="{B929DD9D-FFA5-4A18-AD3C-C7CFF77E7EE2}" type="presParOf" srcId="{DAB18B3B-1FBF-413F-93DE-B901B20759CA}" destId="{35EE7F28-C261-4477-970D-10A8240C9C2A}" srcOrd="0" destOrd="0" presId="urn:microsoft.com/office/officeart/2005/8/layout/hierarchy1"/>
    <dgm:cxn modelId="{FCC2F4B5-72C9-4255-A4CC-732F651E0C1E}" type="presParOf" srcId="{DAB18B3B-1FBF-413F-93DE-B901B20759CA}" destId="{4DDDB6EB-B311-45E6-872F-D91CECA30DB0}" srcOrd="1" destOrd="0" presId="urn:microsoft.com/office/officeart/2005/8/layout/hierarchy1"/>
    <dgm:cxn modelId="{1C22DFE7-7B3E-4874-8E74-FE33440A62D2}" type="presParOf" srcId="{0836013C-8DC3-46C4-B977-262140A2E0BC}" destId="{19EB3D6E-8198-4235-B47C-FFB209B67064}" srcOrd="1" destOrd="0" presId="urn:microsoft.com/office/officeart/2005/8/layout/hierarchy1"/>
    <dgm:cxn modelId="{61B7F9A8-7F69-48FF-8211-82B88F4C6BFC}" type="presParOf" srcId="{0C4AA311-F674-4212-9EB7-9D1D497AAC8B}" destId="{BA34D216-3A8A-4DBE-9646-110EE49E7312}" srcOrd="1" destOrd="0" presId="urn:microsoft.com/office/officeart/2005/8/layout/hierarchy1"/>
    <dgm:cxn modelId="{FECD387A-2BB0-4035-B0A7-05634542493B}" type="presParOf" srcId="{BA34D216-3A8A-4DBE-9646-110EE49E7312}" destId="{341F67E1-CF9F-47BA-8E1A-8B32C657E841}" srcOrd="0" destOrd="0" presId="urn:microsoft.com/office/officeart/2005/8/layout/hierarchy1"/>
    <dgm:cxn modelId="{BCD31CE1-5402-4DF6-AADC-6110A2B477C4}" type="presParOf" srcId="{341F67E1-CF9F-47BA-8E1A-8B32C657E841}" destId="{C4ED7FBD-29C8-48A6-8EFB-FEB614983574}" srcOrd="0" destOrd="0" presId="urn:microsoft.com/office/officeart/2005/8/layout/hierarchy1"/>
    <dgm:cxn modelId="{859DA25E-48AE-4140-AAD0-CEE76D41046D}" type="presParOf" srcId="{341F67E1-CF9F-47BA-8E1A-8B32C657E841}" destId="{2A41F221-A4EE-4852-B7B5-36D2050DC503}" srcOrd="1" destOrd="0" presId="urn:microsoft.com/office/officeart/2005/8/layout/hierarchy1"/>
    <dgm:cxn modelId="{E8E959D9-3355-4125-9783-FB159D188D3C}" type="presParOf" srcId="{BA34D216-3A8A-4DBE-9646-110EE49E7312}" destId="{95231EF6-121D-4B92-9D6B-71F6009D11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7F28-C261-4477-970D-10A8240C9C2A}">
      <dsp:nvSpPr>
        <dsp:cNvPr id="0" name=""/>
        <dsp:cNvSpPr/>
      </dsp:nvSpPr>
      <dsp:spPr>
        <a:xfrm>
          <a:off x="1312" y="363985"/>
          <a:ext cx="4607389" cy="292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DB6EB-B311-45E6-872F-D91CECA30DB0}">
      <dsp:nvSpPr>
        <dsp:cNvPr id="0" name=""/>
        <dsp:cNvSpPr/>
      </dsp:nvSpPr>
      <dsp:spPr>
        <a:xfrm>
          <a:off x="513244" y="850320"/>
          <a:ext cx="4607389" cy="292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Retardace</a:t>
          </a:r>
          <a:endParaRPr lang="en-US" sz="5500" kern="1200" dirty="0"/>
        </a:p>
      </dsp:txBody>
      <dsp:txXfrm>
        <a:off x="598935" y="936011"/>
        <a:ext cx="4436007" cy="2754310"/>
      </dsp:txXfrm>
    </dsp:sp>
    <dsp:sp modelId="{C4ED7FBD-29C8-48A6-8EFB-FEB614983574}">
      <dsp:nvSpPr>
        <dsp:cNvPr id="0" name=""/>
        <dsp:cNvSpPr/>
      </dsp:nvSpPr>
      <dsp:spPr>
        <a:xfrm>
          <a:off x="5632566" y="363985"/>
          <a:ext cx="4607389" cy="292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41F221-A4EE-4852-B7B5-36D2050DC503}">
      <dsp:nvSpPr>
        <dsp:cNvPr id="0" name=""/>
        <dsp:cNvSpPr/>
      </dsp:nvSpPr>
      <dsp:spPr>
        <a:xfrm>
          <a:off x="6144498" y="850320"/>
          <a:ext cx="4607389" cy="2925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Redundance</a:t>
          </a:r>
          <a:endParaRPr lang="en-US" sz="5500" kern="1200" dirty="0"/>
        </a:p>
      </dsp:txBody>
      <dsp:txXfrm>
        <a:off x="6230189" y="936011"/>
        <a:ext cx="4436007" cy="2754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Rozbor filmového vyprávění, </a:t>
            </a:r>
            <a:br>
              <a:rPr lang="cs-CZ" dirty="0"/>
            </a:br>
            <a:r>
              <a:rPr lang="cs-CZ" i="1" dirty="0"/>
              <a:t>Podivné vyšetřování</a:t>
            </a:r>
            <a:r>
              <a:rPr lang="cs-CZ" dirty="0"/>
              <a:t>, flashbacky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Kos (400598@muni.cz), Dan Krátký (</a:t>
            </a:r>
            <a:r>
              <a:rPr lang="cs-CZ" dirty="0" err="1"/>
              <a:t>dennykr@mail.muni.cz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7. flashback</a:t>
            </a:r>
          </a:p>
        </p:txBody>
      </p:sp>
      <p:pic>
        <p:nvPicPr>
          <p:cNvPr id="9" name="Zástupný obsah 8" descr="Obsah obrázku osoba, muž, venku, území&#10;&#10;Popis byl vytvořen automaticky">
            <a:extLst>
              <a:ext uri="{FF2B5EF4-FFF2-40B4-BE49-F238E27FC236}">
                <a16:creationId xmlns:a16="http://schemas.microsoft.com/office/drawing/2014/main" id="{4B6A6D8E-F63B-F1DA-9B8D-963C64C1DE58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4" y="1438862"/>
            <a:ext cx="5843686" cy="3165329"/>
          </a:xfrm>
        </p:spPr>
      </p:pic>
      <p:pic>
        <p:nvPicPr>
          <p:cNvPr id="14" name="Obrázek 13" descr="Obsah obrázku osoba&#10;&#10;Popis byl vytvořen automaticky">
            <a:extLst>
              <a:ext uri="{FF2B5EF4-FFF2-40B4-BE49-F238E27FC236}">
                <a16:creationId xmlns:a16="http://schemas.microsoft.com/office/drawing/2014/main" id="{39A4A222-8AB9-F6AD-A048-1D209DD9E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81" y="3024554"/>
            <a:ext cx="6379285" cy="34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8. flashback</a:t>
            </a:r>
          </a:p>
        </p:txBody>
      </p:sp>
      <p:pic>
        <p:nvPicPr>
          <p:cNvPr id="8" name="Zástupný obsah 7" descr="Obsah obrázku osoba&#10;&#10;Popis byl vytvořen automaticky">
            <a:extLst>
              <a:ext uri="{FF2B5EF4-FFF2-40B4-BE49-F238E27FC236}">
                <a16:creationId xmlns:a16="http://schemas.microsoft.com/office/drawing/2014/main" id="{1FD9E07B-FA3F-A875-2D2A-5BAF1094ACD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1357021"/>
            <a:ext cx="6392838" cy="3462787"/>
          </a:xfrm>
        </p:spPr>
      </p:pic>
      <p:pic>
        <p:nvPicPr>
          <p:cNvPr id="11" name="Obrázek 10" descr="Obsah obrázku interiér, osoba, ve tmě&#10;&#10;Popis byl vytvořen automaticky">
            <a:extLst>
              <a:ext uri="{FF2B5EF4-FFF2-40B4-BE49-F238E27FC236}">
                <a16:creationId xmlns:a16="http://schemas.microsoft.com/office/drawing/2014/main" id="{9035BDA2-E526-D384-A468-0274EE0BD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15" y="3200791"/>
            <a:ext cx="6751770" cy="3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F2F77E-6839-922A-A7A5-696C3E950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368820-1EBA-B9FE-A2A4-EA8B9F5DA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284CC31F-AD9C-DD4A-832F-ADAC6D9C8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45905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56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404787-F2E7-BD82-2982-2F1645BC6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76610-FE92-4F7F-DAFA-897F10157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4A2579-FA64-DD84-9FB4-F43D7325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Retardace x redundance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CC83D6-73EC-58E1-C953-3314E393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00152"/>
            <a:ext cx="10753200" cy="4139998"/>
          </a:xfrm>
        </p:spPr>
        <p:txBody>
          <a:bodyPr/>
          <a:lstStyle/>
          <a:p>
            <a:endParaRPr lang="cs-CZ" sz="2400" b="1" dirty="0"/>
          </a:p>
          <a:p>
            <a:r>
              <a:rPr lang="cs-CZ" sz="2400" b="1" dirty="0"/>
              <a:t>Principy ovládající kompozici osnovy vyprávění.</a:t>
            </a:r>
          </a:p>
          <a:p>
            <a:endParaRPr lang="cs-CZ" sz="2400" b="1" dirty="0"/>
          </a:p>
          <a:p>
            <a:r>
              <a:rPr lang="cs-CZ" sz="2400" b="1" dirty="0"/>
              <a:t>Retardační</a:t>
            </a:r>
            <a:r>
              <a:rPr lang="cs-CZ" sz="2400" dirty="0"/>
              <a:t> prvky způsobují </a:t>
            </a:r>
            <a:r>
              <a:rPr lang="cs-CZ" sz="2400" i="1" dirty="0"/>
              <a:t>odkládání</a:t>
            </a:r>
            <a:r>
              <a:rPr lang="cs-CZ" sz="2400" dirty="0"/>
              <a:t> nebo </a:t>
            </a:r>
            <a:r>
              <a:rPr lang="cs-CZ" sz="2400" i="1" dirty="0"/>
              <a:t>zdržování</a:t>
            </a:r>
            <a:r>
              <a:rPr lang="cs-CZ" sz="2400" dirty="0"/>
              <a:t> vypravěčské řešení konfliktů a rozuzlení narativních vláken</a:t>
            </a:r>
            <a:r>
              <a:rPr lang="cs-CZ" sz="2400" b="1" dirty="0"/>
              <a:t>.</a:t>
            </a:r>
          </a:p>
          <a:p>
            <a:endParaRPr lang="cs-CZ" sz="2400" dirty="0"/>
          </a:p>
          <a:p>
            <a:r>
              <a:rPr lang="cs-CZ" sz="2400" b="1" dirty="0"/>
              <a:t>Redundantní </a:t>
            </a:r>
            <a:r>
              <a:rPr lang="cs-CZ" sz="2400" dirty="0"/>
              <a:t>prvky nabývají v rámci osnovy vyprávění až </a:t>
            </a:r>
            <a:r>
              <a:rPr lang="cs-CZ" sz="2400" i="1" dirty="0"/>
              <a:t>nadbytečné</a:t>
            </a:r>
            <a:r>
              <a:rPr lang="cs-CZ" sz="2400" dirty="0"/>
              <a:t> povahy a přispívají k opakování – pro výstavbu vyprávění a dosahování účinků na diváka zpravidla zásadních – aspektů rozvíjeného příběhu (např. zformulovaný </a:t>
            </a:r>
            <a:r>
              <a:rPr lang="cs-CZ" sz="2400" dirty="0" err="1"/>
              <a:t>deadline</a:t>
            </a:r>
            <a:r>
              <a:rPr lang="cs-CZ" sz="2400" dirty="0"/>
              <a:t>). </a:t>
            </a:r>
            <a:br>
              <a:rPr lang="cs-CZ" sz="2400" dirty="0"/>
            </a:br>
            <a:r>
              <a:rPr lang="cs-CZ" sz="2400" dirty="0"/>
              <a:t>Klasická narace běžně zprostředkuje signifikantní informaci až třikrát.</a:t>
            </a:r>
          </a:p>
        </p:txBody>
      </p:sp>
    </p:spTree>
    <p:extLst>
      <p:ext uri="{BB962C8B-B14F-4D97-AF65-F5344CB8AC3E}">
        <p14:creationId xmlns:p14="http://schemas.microsoft.com/office/powerpoint/2010/main" val="37204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7BBFAC-D585-27AB-0BE2-2387B570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145A9B-FDE5-D809-ADC7-C8210CD25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EB8386-9692-F130-2D92-B7071C5F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karta – reflexe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DDF3B-6111-13A7-E250-6B80F15C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velmi dobré!</a:t>
            </a:r>
          </a:p>
          <a:p>
            <a:r>
              <a:rPr lang="cs-CZ" dirty="0"/>
              <a:t>Občasné tíhnutí k interpretaci v rovině genderových vztahů</a:t>
            </a:r>
          </a:p>
          <a:p>
            <a:r>
              <a:rPr lang="cs-CZ" dirty="0"/>
              <a:t>Občas problém s vysvětlování toho, co flashback motivuje</a:t>
            </a:r>
          </a:p>
          <a:p>
            <a:r>
              <a:rPr lang="cs-CZ" dirty="0"/>
              <a:t>Občas problém s vysvětlování toho</a:t>
            </a:r>
            <a:r>
              <a:rPr lang="cs-CZ"/>
              <a:t>, jaké </a:t>
            </a:r>
            <a:r>
              <a:rPr lang="cs-CZ" dirty="0"/>
              <a:t>funkce flashback plní</a:t>
            </a:r>
          </a:p>
          <a:p>
            <a:endParaRPr lang="cs-CZ" dirty="0"/>
          </a:p>
          <a:p>
            <a:r>
              <a:rPr lang="cs-CZ" dirty="0"/>
              <a:t>Kolik těch flashbacků vlastně bylo?</a:t>
            </a:r>
          </a:p>
          <a:p>
            <a:pPr lvl="1"/>
            <a:r>
              <a:rPr lang="cs-CZ" dirty="0"/>
              <a:t>Vymezení flashbacku, </a:t>
            </a:r>
            <a:r>
              <a:rPr lang="cs-CZ" dirty="0" err="1"/>
              <a:t>flashbackové</a:t>
            </a:r>
            <a:r>
              <a:rPr lang="cs-CZ" dirty="0"/>
              <a:t> montáže a další</a:t>
            </a:r>
          </a:p>
        </p:txBody>
      </p:sp>
      <p:pic>
        <p:nvPicPr>
          <p:cNvPr id="7" name="Obrázek 6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1DA0C043-C9FC-E281-E40A-F9251998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7" y="4229330"/>
            <a:ext cx="3337385" cy="22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12A3A9-4A57-97D5-D931-759E412BB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4A605F-FD6E-6624-19C3-A7EB78D18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7B84B3-2BE2-0BF0-ED0C-30B65200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karta – otázky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336263-A1B6-BEA9-3DAD-ACF8DC34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Jaký je celkový počet flashbacků?</a:t>
            </a:r>
          </a:p>
          <a:p>
            <a:r>
              <a:rPr lang="cs-CZ" dirty="0"/>
              <a:t>Jaké typy mezer postupně vyplňují?</a:t>
            </a:r>
          </a:p>
          <a:p>
            <a:r>
              <a:rPr lang="cs-CZ" dirty="0" err="1"/>
              <a:t>Dochází</a:t>
            </a:r>
            <a:r>
              <a:rPr lang="cs-CZ" dirty="0"/>
              <a:t> k aktivizaci a </a:t>
            </a:r>
            <a:r>
              <a:rPr lang="cs-CZ" dirty="0" err="1"/>
              <a:t>přechodu</a:t>
            </a:r>
            <a:r>
              <a:rPr lang="cs-CZ" dirty="0"/>
              <a:t> do flashbacků prostřednictvím vylíčení, nebo vybavování?</a:t>
            </a:r>
          </a:p>
          <a:p>
            <a:r>
              <a:rPr lang="cs-CZ" dirty="0"/>
              <a:t>Který z flashbacků lze v souladu s </a:t>
            </a:r>
            <a:r>
              <a:rPr lang="cs-CZ" dirty="0" err="1"/>
              <a:t>Bordwellem</a:t>
            </a:r>
            <a:r>
              <a:rPr lang="cs-CZ" dirty="0"/>
              <a:t> </a:t>
            </a:r>
            <a:r>
              <a:rPr lang="cs-CZ" dirty="0" err="1"/>
              <a:t>chápat</a:t>
            </a:r>
            <a:r>
              <a:rPr lang="cs-CZ" dirty="0"/>
              <a:t> jako (a) </a:t>
            </a:r>
            <a:r>
              <a:rPr lang="cs-CZ" dirty="0" err="1"/>
              <a:t>odhalující</a:t>
            </a:r>
            <a:r>
              <a:rPr lang="cs-CZ" dirty="0"/>
              <a:t>, (b) </a:t>
            </a:r>
            <a:r>
              <a:rPr lang="cs-CZ" dirty="0" err="1"/>
              <a:t>připomínající</a:t>
            </a:r>
            <a:r>
              <a:rPr lang="cs-CZ" dirty="0"/>
              <a:t>, (c) </a:t>
            </a:r>
            <a:r>
              <a:rPr lang="cs-CZ" dirty="0" err="1"/>
              <a:t>přehrávající</a:t>
            </a:r>
            <a:r>
              <a:rPr lang="cs-CZ" dirty="0"/>
              <a:t>; a </a:t>
            </a:r>
            <a:r>
              <a:rPr lang="cs-CZ" dirty="0" err="1"/>
              <a:t>proc</a:t>
            </a:r>
            <a:r>
              <a:rPr lang="cs-CZ" dirty="0"/>
              <a:t>̌?</a:t>
            </a:r>
          </a:p>
          <a:p>
            <a:r>
              <a:rPr lang="cs-CZ" dirty="0"/>
              <a:t>Jaké další narativní postupy snímek – kromě flashbacků – využívá?</a:t>
            </a:r>
          </a:p>
        </p:txBody>
      </p:sp>
    </p:spTree>
    <p:extLst>
      <p:ext uri="{BB962C8B-B14F-4D97-AF65-F5344CB8AC3E}">
        <p14:creationId xmlns:p14="http://schemas.microsoft.com/office/powerpoint/2010/main" val="411119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1. flashback</a:t>
            </a:r>
          </a:p>
        </p:txBody>
      </p:sp>
      <p:pic>
        <p:nvPicPr>
          <p:cNvPr id="13" name="Zástupný obsah 12" descr="Obsah obrázku interiér, postel, osoba, ležet&#10;&#10;Popis byl vytvořen automaticky">
            <a:extLst>
              <a:ext uri="{FF2B5EF4-FFF2-40B4-BE49-F238E27FC236}">
                <a16:creationId xmlns:a16="http://schemas.microsoft.com/office/drawing/2014/main" id="{95CBB9A2-D360-A4F3-B6B3-B27B84C2915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54" y="2984108"/>
            <a:ext cx="5219700" cy="2827337"/>
          </a:xfrm>
        </p:spPr>
      </p:pic>
      <p:pic>
        <p:nvPicPr>
          <p:cNvPr id="15" name="Obrázek 14" descr="Obsah obrázku text, interiér&#10;&#10;Popis byl vytvořen automaticky">
            <a:extLst>
              <a:ext uri="{FF2B5EF4-FFF2-40B4-BE49-F238E27FC236}">
                <a16:creationId xmlns:a16="http://schemas.microsoft.com/office/drawing/2014/main" id="{25912EE7-43F8-1621-5AC7-7DFECDB42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6" y="1433386"/>
            <a:ext cx="6639951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4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2. flashback</a:t>
            </a:r>
          </a:p>
        </p:txBody>
      </p:sp>
      <p:pic>
        <p:nvPicPr>
          <p:cNvPr id="8" name="Zástupný obsah 7" descr="Obsah obrázku text, interiér, ve tmě&#10;&#10;Popis byl vytvořen automaticky">
            <a:extLst>
              <a:ext uri="{FF2B5EF4-FFF2-40B4-BE49-F238E27FC236}">
                <a16:creationId xmlns:a16="http://schemas.microsoft.com/office/drawing/2014/main" id="{E01111E0-2C09-26F5-C5A7-DA76860168BA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3" y="1415695"/>
            <a:ext cx="6424362" cy="3479862"/>
          </a:xfrm>
        </p:spPr>
      </p:pic>
      <p:pic>
        <p:nvPicPr>
          <p:cNvPr id="12" name="Obrázek 11" descr="Obsah obrázku interiér&#10;&#10;Popis byl vytvořen automaticky">
            <a:extLst>
              <a:ext uri="{FF2B5EF4-FFF2-40B4-BE49-F238E27FC236}">
                <a16:creationId xmlns:a16="http://schemas.microsoft.com/office/drawing/2014/main" id="{F95AFD18-BE97-DBE4-A379-F31AC863B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26" y="3080825"/>
            <a:ext cx="6734274" cy="36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2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3. flashback</a:t>
            </a:r>
          </a:p>
        </p:txBody>
      </p:sp>
      <p:pic>
        <p:nvPicPr>
          <p:cNvPr id="8" name="Zástupný obsah 7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6B9301F8-C1C3-3BBB-98DD-FFE1C33C969B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" y="1331289"/>
            <a:ext cx="6060765" cy="3282914"/>
          </a:xfrm>
        </p:spPr>
      </p:pic>
      <p:pic>
        <p:nvPicPr>
          <p:cNvPr id="12" name="Obrázek 11" descr="Obsah obrázku osoba, žena, interiér, z blízka&#10;&#10;Popis byl vytvořen automaticky">
            <a:extLst>
              <a:ext uri="{FF2B5EF4-FFF2-40B4-BE49-F238E27FC236}">
                <a16:creationId xmlns:a16="http://schemas.microsoft.com/office/drawing/2014/main" id="{F86D7A9F-F9C3-DFBE-66D1-85A252E09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48" y="3080824"/>
            <a:ext cx="6717052" cy="36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9833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4. Flashback?</a:t>
            </a:r>
          </a:p>
        </p:txBody>
      </p:sp>
      <p:pic>
        <p:nvPicPr>
          <p:cNvPr id="8" name="Zástupný obsah 7" descr="Obsah obrázku text, interiér, osoba&#10;&#10;Popis byl vytvořen automaticky">
            <a:extLst>
              <a:ext uri="{FF2B5EF4-FFF2-40B4-BE49-F238E27FC236}">
                <a16:creationId xmlns:a16="http://schemas.microsoft.com/office/drawing/2014/main" id="{B20F3C5A-E886-F92C-C1AB-E77772ADB3A5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3" y="856300"/>
            <a:ext cx="5400003" cy="2925001"/>
          </a:xfrm>
        </p:spPr>
      </p:pic>
      <p:pic>
        <p:nvPicPr>
          <p:cNvPr id="10" name="Obrázek 9" descr="Obsah obrázku text, venku&#10;&#10;Popis byl vytvořen automaticky">
            <a:extLst>
              <a:ext uri="{FF2B5EF4-FFF2-40B4-BE49-F238E27FC236}">
                <a16:creationId xmlns:a16="http://schemas.microsoft.com/office/drawing/2014/main" id="{8ED5A6B7-8340-E80B-D570-5F65288A9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40" y="856300"/>
            <a:ext cx="5400000" cy="2925001"/>
          </a:xfrm>
          <a:prstGeom prst="rect">
            <a:avLst/>
          </a:prstGeom>
        </p:spPr>
      </p:pic>
      <p:pic>
        <p:nvPicPr>
          <p:cNvPr id="12" name="Obrázek 11" descr="Obsah obrázku venku, osoba, stavební materiál, kámen&#10;&#10;Popis byl vytvořen automaticky">
            <a:extLst>
              <a:ext uri="{FF2B5EF4-FFF2-40B4-BE49-F238E27FC236}">
                <a16:creationId xmlns:a16="http://schemas.microsoft.com/office/drawing/2014/main" id="{92098854-E4B0-A524-B1AE-9249AD707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3903410"/>
            <a:ext cx="5400000" cy="2925000"/>
          </a:xfrm>
          <a:prstGeom prst="rect">
            <a:avLst/>
          </a:prstGeom>
        </p:spPr>
      </p:pic>
      <p:pic>
        <p:nvPicPr>
          <p:cNvPr id="16" name="Obrázek 15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E9C8E3A6-E021-4939-3F14-05592B91D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3" y="3873820"/>
            <a:ext cx="5400000" cy="2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5. flashback</a:t>
            </a:r>
          </a:p>
        </p:txBody>
      </p:sp>
      <p:pic>
        <p:nvPicPr>
          <p:cNvPr id="9" name="Zástupný obsah 8" descr="Obsah obrázku text, osoba, muž, interiér&#10;&#10;Popis byl vytvořen automaticky">
            <a:extLst>
              <a:ext uri="{FF2B5EF4-FFF2-40B4-BE49-F238E27FC236}">
                <a16:creationId xmlns:a16="http://schemas.microsoft.com/office/drawing/2014/main" id="{AC6122A2-7799-DDA8-88F1-8D4907E2AA83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2" y="1171576"/>
            <a:ext cx="6127994" cy="3319329"/>
          </a:xfrm>
        </p:spPr>
      </p:pic>
      <p:pic>
        <p:nvPicPr>
          <p:cNvPr id="11" name="Obrázek 10" descr="Obsah obrázku ve tmě, z blízka, upřený pohled&#10;&#10;Popis byl vytvořen automaticky">
            <a:extLst>
              <a:ext uri="{FF2B5EF4-FFF2-40B4-BE49-F238E27FC236}">
                <a16:creationId xmlns:a16="http://schemas.microsoft.com/office/drawing/2014/main" id="{F115D570-BCEC-73C1-EC8A-25F809F57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96" y="3010485"/>
            <a:ext cx="6890103" cy="37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67FD34-AB5B-E801-C369-F8CFAB46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77B943-273F-5CEE-57D3-10EBDEF02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FB898-CB55-3051-974D-B3EB1C8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6. flashback</a:t>
            </a:r>
          </a:p>
        </p:txBody>
      </p:sp>
      <p:pic>
        <p:nvPicPr>
          <p:cNvPr id="8" name="Zástupný obsah 7" descr="Obsah obrázku osoba, muž, interiér, nošení&#10;&#10;Popis byl vytvořen automaticky">
            <a:extLst>
              <a:ext uri="{FF2B5EF4-FFF2-40B4-BE49-F238E27FC236}">
                <a16:creationId xmlns:a16="http://schemas.microsoft.com/office/drawing/2014/main" id="{66631928-B7E6-4E15-D2D6-31C249DAE71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289086"/>
            <a:ext cx="5801054" cy="3142237"/>
          </a:xfrm>
        </p:spPr>
      </p:pic>
      <p:pic>
        <p:nvPicPr>
          <p:cNvPr id="12" name="Obrázek 11" descr="Obsah obrázku osoba, interiér&#10;&#10;Popis byl vytvořen automaticky">
            <a:extLst>
              <a:ext uri="{FF2B5EF4-FFF2-40B4-BE49-F238E27FC236}">
                <a16:creationId xmlns:a16="http://schemas.microsoft.com/office/drawing/2014/main" id="{21A50906-CD8D-0108-AA00-6535CE4FD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09" y="3079065"/>
            <a:ext cx="6506308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86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188</TotalTime>
  <Words>288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Rozbor filmového vyprávění,  Podivné vyšetřování, flashbacky</vt:lpstr>
      <vt:lpstr>Analytická karta – reflexe </vt:lpstr>
      <vt:lpstr>Analytická karta – otázky </vt:lpstr>
      <vt:lpstr>1. flashback</vt:lpstr>
      <vt:lpstr>2. flashback</vt:lpstr>
      <vt:lpstr>3. flashback</vt:lpstr>
      <vt:lpstr>4. Flashback?</vt:lpstr>
      <vt:lpstr>5. flashback</vt:lpstr>
      <vt:lpstr>6. flashback</vt:lpstr>
      <vt:lpstr>7. flashback</vt:lpstr>
      <vt:lpstr>8. flashback</vt:lpstr>
      <vt:lpstr>Prezentace aplikace PowerPoint</vt:lpstr>
      <vt:lpstr>Retardace x redundance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Rozbor filmového stylu, úvodní seminář</dc:title>
  <dc:creator>Martin Kos</dc:creator>
  <cp:lastModifiedBy>Martin Kos</cp:lastModifiedBy>
  <cp:revision>43</cp:revision>
  <cp:lastPrinted>1601-01-01T00:00:00Z</cp:lastPrinted>
  <dcterms:created xsi:type="dcterms:W3CDTF">2022-09-13T11:15:01Z</dcterms:created>
  <dcterms:modified xsi:type="dcterms:W3CDTF">2023-04-13T08:29:30Z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