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9" r:id="rId6"/>
    <p:sldId id="264" r:id="rId7"/>
    <p:sldId id="266" r:id="rId8"/>
    <p:sldId id="265" r:id="rId9"/>
    <p:sldId id="267" r:id="rId10"/>
    <p:sldId id="263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5768" autoAdjust="0"/>
  </p:normalViewPr>
  <p:slideViewPr>
    <p:cSldViewPr snapToGrid="0">
      <p:cViewPr varScale="1">
        <p:scale>
          <a:sx n="112" d="100"/>
          <a:sy n="112" d="100"/>
        </p:scale>
        <p:origin x="616" y="20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Rozbor filmového vyprávění, </a:t>
            </a:r>
            <a:br>
              <a:rPr lang="cs-CZ" dirty="0"/>
            </a:br>
            <a:r>
              <a:rPr lang="cs-CZ" dirty="0"/>
              <a:t>fikční svět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Kos (400598@muni.cz), Dan Krátký (</a:t>
            </a:r>
            <a:r>
              <a:rPr lang="cs-CZ" dirty="0" err="1"/>
              <a:t>dennykr@mail.muni.cz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1E946B-7CEC-B7E1-E3FB-7705F0BEB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82D959-9011-656D-07B5-6B64A51929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726DD0-0D36-6DB4-5EB8-949B301E1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mluvit o fikčním světě?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F82147-9963-BF3F-3360-2545DFA01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868818"/>
          </a:xfrm>
        </p:spPr>
        <p:txBody>
          <a:bodyPr/>
          <a:lstStyle/>
          <a:p>
            <a:r>
              <a:rPr lang="cs-CZ" b="1" dirty="0" err="1"/>
              <a:t>Bordwell</a:t>
            </a:r>
            <a:r>
              <a:rPr lang="cs-CZ" dirty="0"/>
              <a:t>: divák chce při sledování filmu sestavit fabuli</a:t>
            </a:r>
          </a:p>
          <a:p>
            <a:r>
              <a:rPr lang="cs-CZ" b="1" dirty="0"/>
              <a:t>Kokeš</a:t>
            </a:r>
            <a:r>
              <a:rPr lang="cs-CZ" dirty="0"/>
              <a:t>: fabule může ustupovat do pozadí, požitek plynoucí z průzkumu fikčního světa</a:t>
            </a:r>
          </a:p>
          <a:p>
            <a:endParaRPr lang="cs-CZ" dirty="0"/>
          </a:p>
          <a:p>
            <a:r>
              <a:rPr lang="cs-CZ" dirty="0"/>
              <a:t>Příklady?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 descr="Obsah obrázku budova, osoba, držení, venku&#10;&#10;Popis byl vytvořen automaticky">
            <a:extLst>
              <a:ext uri="{FF2B5EF4-FFF2-40B4-BE49-F238E27FC236}">
                <a16:creationId xmlns:a16="http://schemas.microsoft.com/office/drawing/2014/main" id="{642CDFB1-EC0E-8DCA-2A6F-93B8607E3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090" y="3429000"/>
            <a:ext cx="4740910" cy="266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76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3D6D95-56D3-A1F3-42FE-12CD6082C6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2EC58C-6745-D253-79EE-6643AABC8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F003DD-F840-E3FF-265A-9B3A6324F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Fikční svět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20BADCE-BE5E-E7FD-8A55-0E7971B7E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</a:t>
            </a:r>
            <a:r>
              <a:rPr lang="cs-CZ" b="1" dirty="0"/>
              <a:t>časoprostorové uspořádání</a:t>
            </a:r>
            <a:r>
              <a:rPr lang="cs-CZ" dirty="0"/>
              <a:t>, která má svůj řád, pravidla, své vlastní zákony a své nezaměnitelné uspořádání entit</a:t>
            </a:r>
          </a:p>
          <a:p>
            <a:r>
              <a:rPr lang="cs-CZ" dirty="0"/>
              <a:t>Je </a:t>
            </a:r>
            <a:r>
              <a:rPr lang="cs-CZ" b="1" dirty="0"/>
              <a:t>na našem světě nezávislý</a:t>
            </a:r>
            <a:r>
              <a:rPr lang="cs-CZ" dirty="0"/>
              <a:t>, my vycházíme z toho, že se mu podobá až do chvíle, než se mu podobat přestane. Má vlastní pravidla!</a:t>
            </a:r>
          </a:p>
          <a:p>
            <a:r>
              <a:rPr lang="cs-CZ" dirty="0"/>
              <a:t>Je ze své povahy </a:t>
            </a:r>
            <a:r>
              <a:rPr lang="cs-CZ" b="1" dirty="0"/>
              <a:t>neúplný</a:t>
            </a:r>
          </a:p>
        </p:txBody>
      </p:sp>
    </p:spTree>
    <p:extLst>
      <p:ext uri="{BB962C8B-B14F-4D97-AF65-F5344CB8AC3E}">
        <p14:creationId xmlns:p14="http://schemas.microsoft.com/office/powerpoint/2010/main" val="288881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35D9AF-02ED-E935-6D65-1D2E67D3F9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D51EF-F49A-4AEB-FC22-0B28327287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A37B00-0624-5DF0-A267-CECA797F7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Statická a dynamická podoba fikčního světa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6C4085-7869-9FE6-2AE1-877834307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aoblený obdélník 5">
            <a:extLst>
              <a:ext uri="{FF2B5EF4-FFF2-40B4-BE49-F238E27FC236}">
                <a16:creationId xmlns:a16="http://schemas.microsoft.com/office/drawing/2014/main" id="{77409EDA-C4E8-AC43-5DF7-4062B98A95A9}"/>
              </a:ext>
            </a:extLst>
          </p:cNvPr>
          <p:cNvSpPr/>
          <p:nvPr/>
        </p:nvSpPr>
        <p:spPr bwMode="auto">
          <a:xfrm>
            <a:off x="1716405" y="2274570"/>
            <a:ext cx="2366010" cy="115443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statika</a:t>
            </a:r>
          </a:p>
        </p:txBody>
      </p:sp>
      <p:sp>
        <p:nvSpPr>
          <p:cNvPr id="7" name="Zaoblený obdélník 6">
            <a:extLst>
              <a:ext uri="{FF2B5EF4-FFF2-40B4-BE49-F238E27FC236}">
                <a16:creationId xmlns:a16="http://schemas.microsoft.com/office/drawing/2014/main" id="{F2C4E6A2-046E-E851-7877-8C414BC11152}"/>
              </a:ext>
            </a:extLst>
          </p:cNvPr>
          <p:cNvSpPr/>
          <p:nvPr/>
        </p:nvSpPr>
        <p:spPr bwMode="auto">
          <a:xfrm>
            <a:off x="8109585" y="2274570"/>
            <a:ext cx="2366010" cy="115443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dynamika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3404C39-F451-663A-2D69-A2FD1EF298D9}"/>
              </a:ext>
            </a:extLst>
          </p:cNvPr>
          <p:cNvSpPr txBox="1"/>
          <p:nvPr/>
        </p:nvSpPr>
        <p:spPr>
          <a:xfrm>
            <a:off x="807720" y="3762001"/>
            <a:ext cx="4183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latin typeface="+mn-lt"/>
              </a:rPr>
              <a:t>osazení fikčního světa fikčními entitami.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084616C-3296-B778-4117-9D850565053C}"/>
              </a:ext>
            </a:extLst>
          </p:cNvPr>
          <p:cNvSpPr txBox="1"/>
          <p:nvPr/>
        </p:nvSpPr>
        <p:spPr>
          <a:xfrm>
            <a:off x="7200900" y="3762001"/>
            <a:ext cx="418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latin typeface="+mn-lt"/>
              </a:rPr>
              <a:t>vývoj v průběhu</a:t>
            </a:r>
          </a:p>
        </p:txBody>
      </p:sp>
    </p:spTree>
    <p:extLst>
      <p:ext uri="{BB962C8B-B14F-4D97-AF65-F5344CB8AC3E}">
        <p14:creationId xmlns:p14="http://schemas.microsoft.com/office/powerpoint/2010/main" val="2714290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D0EA88-2FE0-4805-4ECD-0ED3D3DEA4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FA3397-3082-E068-421B-19985505CE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6203B4-060F-77A2-5299-B2361C45C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Fikční svět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4B248F-7230-7E62-6E48-79BBECE71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aoblený obdélník 5">
            <a:extLst>
              <a:ext uri="{FF2B5EF4-FFF2-40B4-BE49-F238E27FC236}">
                <a16:creationId xmlns:a16="http://schemas.microsoft.com/office/drawing/2014/main" id="{42CD92BC-85AF-D8DD-3B6F-ECA003000ED0}"/>
              </a:ext>
            </a:extLst>
          </p:cNvPr>
          <p:cNvSpPr/>
          <p:nvPr/>
        </p:nvSpPr>
        <p:spPr bwMode="auto">
          <a:xfrm>
            <a:off x="1849755" y="2274570"/>
            <a:ext cx="2366010" cy="115443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subsvět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Zaoblený obdélník 7">
            <a:extLst>
              <a:ext uri="{FF2B5EF4-FFF2-40B4-BE49-F238E27FC236}">
                <a16:creationId xmlns:a16="http://schemas.microsoft.com/office/drawing/2014/main" id="{C424CEDA-485C-A381-9609-57B6B6DCA737}"/>
              </a:ext>
            </a:extLst>
          </p:cNvPr>
          <p:cNvSpPr/>
          <p:nvPr/>
        </p:nvSpPr>
        <p:spPr bwMode="auto">
          <a:xfrm>
            <a:off x="1849756" y="3758206"/>
            <a:ext cx="2366010" cy="115443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mikrosvět</a:t>
            </a:r>
          </a:p>
        </p:txBody>
      </p:sp>
      <p:sp>
        <p:nvSpPr>
          <p:cNvPr id="11" name="Zaoblený obdélník 10">
            <a:extLst>
              <a:ext uri="{FF2B5EF4-FFF2-40B4-BE49-F238E27FC236}">
                <a16:creationId xmlns:a16="http://schemas.microsoft.com/office/drawing/2014/main" id="{2BC17F73-F2E6-B118-BFCD-6331939D909A}"/>
              </a:ext>
            </a:extLst>
          </p:cNvPr>
          <p:cNvSpPr/>
          <p:nvPr/>
        </p:nvSpPr>
        <p:spPr bwMode="auto">
          <a:xfrm>
            <a:off x="7976235" y="2213620"/>
            <a:ext cx="2366010" cy="115443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Singulární vlastnosti</a:t>
            </a:r>
          </a:p>
        </p:txBody>
      </p:sp>
      <p:sp>
        <p:nvSpPr>
          <p:cNvPr id="12" name="Zaoblený obdélník 11">
            <a:extLst>
              <a:ext uri="{FF2B5EF4-FFF2-40B4-BE49-F238E27FC236}">
                <a16:creationId xmlns:a16="http://schemas.microsoft.com/office/drawing/2014/main" id="{EF5C6826-0986-BFCF-2CC2-E60509BEB1A5}"/>
              </a:ext>
            </a:extLst>
          </p:cNvPr>
          <p:cNvSpPr/>
          <p:nvPr/>
        </p:nvSpPr>
        <p:spPr bwMode="auto">
          <a:xfrm>
            <a:off x="7976235" y="3762001"/>
            <a:ext cx="2366010" cy="115443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Relační vlastnosti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6118506-539C-7FD6-9645-9E7E3D0AB62D}"/>
              </a:ext>
            </a:extLst>
          </p:cNvPr>
          <p:cNvSpPr txBox="1"/>
          <p:nvPr/>
        </p:nvSpPr>
        <p:spPr>
          <a:xfrm>
            <a:off x="8108508" y="1076449"/>
            <a:ext cx="2101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+mn-lt"/>
              </a:rPr>
              <a:t>Jak chápat a identifikovat fikční entity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D370FA7-FE59-B1F8-AF6F-40F731468E29}"/>
              </a:ext>
            </a:extLst>
          </p:cNvPr>
          <p:cNvSpPr txBox="1"/>
          <p:nvPr/>
        </p:nvSpPr>
        <p:spPr>
          <a:xfrm>
            <a:off x="1982028" y="1692002"/>
            <a:ext cx="2101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+mn-lt"/>
              </a:rPr>
              <a:t>Typy entit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A5BC7FB-210D-D17B-CCFF-D0C4C1F7785B}"/>
              </a:ext>
            </a:extLst>
          </p:cNvPr>
          <p:cNvSpPr txBox="1"/>
          <p:nvPr/>
        </p:nvSpPr>
        <p:spPr>
          <a:xfrm>
            <a:off x="941070" y="5460892"/>
            <a:ext cx="41833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900" dirty="0">
                <a:latin typeface="+mn-lt"/>
              </a:rPr>
              <a:t>Narativní vlákna – výsledek vzájemného působení</a:t>
            </a:r>
          </a:p>
        </p:txBody>
      </p: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8BE99CC0-7E4C-4CAC-59D9-A8BC0A4AB124}"/>
              </a:ext>
            </a:extLst>
          </p:cNvPr>
          <p:cNvCxnSpPr>
            <a:endCxn id="15" idx="0"/>
          </p:cNvCxnSpPr>
          <p:nvPr/>
        </p:nvCxnSpPr>
        <p:spPr bwMode="auto">
          <a:xfrm>
            <a:off x="3032760" y="5165998"/>
            <a:ext cx="0" cy="2948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30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C4574A-CF23-3F1A-1E40-1ACC07FB7E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E9A869-6C9F-0EBA-09C4-8E1D42B20C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5913F8-0310-D5C7-B91F-FC791523C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Narativní modality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E1EAF7-D8A8-1927-0FC0-AEE98C0DB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Aletické</a:t>
            </a:r>
          </a:p>
          <a:p>
            <a:r>
              <a:rPr lang="cs-CZ" dirty="0"/>
              <a:t>2. Deontické</a:t>
            </a:r>
          </a:p>
          <a:p>
            <a:r>
              <a:rPr lang="cs-CZ" dirty="0"/>
              <a:t>3. Axiologické</a:t>
            </a:r>
          </a:p>
          <a:p>
            <a:r>
              <a:rPr lang="cs-CZ" dirty="0"/>
              <a:t>4. Epistemické</a:t>
            </a:r>
          </a:p>
        </p:txBody>
      </p:sp>
    </p:spTree>
    <p:extLst>
      <p:ext uri="{BB962C8B-B14F-4D97-AF65-F5344CB8AC3E}">
        <p14:creationId xmlns:p14="http://schemas.microsoft.com/office/powerpoint/2010/main" val="106197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6F1234-AD3A-906E-6F60-802888D27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1FDB42-480D-21C7-61AA-3289D9C047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772C7C-5941-2067-A2FE-310EEF744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6595200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5759219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175</TotalTime>
  <Words>190</Words>
  <Application>Microsoft Macintosh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Rozbor filmového vyprávění,  fikční svět</vt:lpstr>
      <vt:lpstr>Proč mluvit o fikčním světě?</vt:lpstr>
      <vt:lpstr>Fikční svět</vt:lpstr>
      <vt:lpstr>Statická a dynamická podoba fikčního světa</vt:lpstr>
      <vt:lpstr>Fikční svět</vt:lpstr>
      <vt:lpstr>Narativní modality</vt:lpstr>
      <vt:lpstr>     Otázky?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filmového stylu, úvodní seminář</dc:title>
  <dc:creator>Martin Kos</dc:creator>
  <cp:lastModifiedBy>Daniel Krátký</cp:lastModifiedBy>
  <cp:revision>40</cp:revision>
  <cp:lastPrinted>1601-01-01T00:00:00Z</cp:lastPrinted>
  <dcterms:created xsi:type="dcterms:W3CDTF">2022-09-13T11:15:01Z</dcterms:created>
  <dcterms:modified xsi:type="dcterms:W3CDTF">2023-03-14T08:26:25Z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