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17"/>
  </p:notesMasterIdLst>
  <p:handoutMasterIdLst>
    <p:handoutMasterId r:id="rId18"/>
  </p:handoutMasterIdLst>
  <p:sldIdLst>
    <p:sldId id="256" r:id="rId5"/>
    <p:sldId id="258" r:id="rId6"/>
    <p:sldId id="265" r:id="rId7"/>
    <p:sldId id="264" r:id="rId8"/>
    <p:sldId id="266" r:id="rId9"/>
    <p:sldId id="282" r:id="rId10"/>
    <p:sldId id="283" r:id="rId11"/>
    <p:sldId id="284" r:id="rId12"/>
    <p:sldId id="257" r:id="rId13"/>
    <p:sldId id="285" r:id="rId14"/>
    <p:sldId id="287" r:id="rId15"/>
    <p:sldId id="286" r:id="rId16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C8FF"/>
    <a:srgbClr val="9100DC"/>
    <a:srgbClr val="00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68" autoAdjust="0"/>
    <p:restoredTop sz="95768" autoAdjust="0"/>
  </p:normalViewPr>
  <p:slideViewPr>
    <p:cSldViewPr snapToGrid="0">
      <p:cViewPr varScale="1">
        <p:scale>
          <a:sx n="85" d="100"/>
          <a:sy n="85" d="100"/>
        </p:scale>
        <p:origin x="200" y="752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D911E5E-6197-7848-99A5-8C8627D11E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8">
            <a:extLst>
              <a:ext uri="{FF2B5EF4-FFF2-40B4-BE49-F238E27FC236}">
                <a16:creationId xmlns:a16="http://schemas.microsoft.com/office/drawing/2014/main" id="{FE8B4362-9944-7342-B28B-E931E1E862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E49E2218-4CCF-BC44-930E-B31D9BFD89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95976C0B-67C9-FE4D-861B-FEF2C4BECD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6E56905-98EB-4E4B-BB7F-7609236513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1" name="Obrázek 8">
            <a:extLst>
              <a:ext uri="{FF2B5EF4-FFF2-40B4-BE49-F238E27FC236}">
                <a16:creationId xmlns:a16="http://schemas.microsoft.com/office/drawing/2014/main" id="{7CFE304C-B4EC-AE41-83D6-DFCA8039AA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ARTS slide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42872" y="2021800"/>
            <a:ext cx="4106254" cy="28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7" name="Obrázek 8">
            <a:extLst>
              <a:ext uri="{FF2B5EF4-FFF2-40B4-BE49-F238E27FC236}">
                <a16:creationId xmlns:a16="http://schemas.microsoft.com/office/drawing/2014/main" id="{98FE51A2-DFE6-8C4C-AE3B-7EEE5FB3D6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EE10F69E-5BDF-EB4D-A549-99C3B52C04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57CE533F-B2A8-0141-B7C6-76DE53BCD8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45470077-C754-D94D-8876-CD951865E4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2BA8601A-2E5F-F046-8BEE-D6DFB9D512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8">
            <a:extLst>
              <a:ext uri="{FF2B5EF4-FFF2-40B4-BE49-F238E27FC236}">
                <a16:creationId xmlns:a16="http://schemas.microsoft.com/office/drawing/2014/main" id="{2CA3E3DA-40C1-DE49-9B26-0B773DA09A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CDE6E024-A30E-2949-8B4D-FC6A4F774D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52CFA366-9799-3646-8C42-F75DED40DF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A4692E60-FDF9-1E4F-A820-B4DF2F6561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9DAF3088-3E4D-9845-B71B-E817345CD8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1</a:t>
            </a:fld>
            <a:endParaRPr lang="cs-CZ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491EF5B-3067-7546-837B-2D005F3ED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Rozbor filmového vyprávění, </a:t>
            </a:r>
            <a:br>
              <a:rPr lang="cs-CZ" dirty="0"/>
            </a:br>
            <a:r>
              <a:rPr lang="cs-CZ" i="1" dirty="0"/>
              <a:t>Slon, parametrická narace</a:t>
            </a:r>
            <a:endParaRPr lang="cs-CZ" dirty="0"/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BDA74EBB-06F9-2F42-BBA7-49358111EC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Martin Kos (400598@muni.cz), Dan Krátký (</a:t>
            </a:r>
            <a:r>
              <a:rPr lang="cs-CZ" dirty="0" err="1"/>
              <a:t>dennykr@mail.muni.cz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63342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FEDEF39-7315-13B4-2664-25A7959378F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/>
              <a:t>Zápatí prezentace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83FB00A-60D0-A135-FA42-00F012A1E44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10</a:t>
            </a:fld>
            <a:endParaRPr lang="cs-CZ" altLang="cs-CZ"/>
          </a:p>
        </p:txBody>
      </p:sp>
      <p:pic>
        <p:nvPicPr>
          <p:cNvPr id="7" name="Zástupný obsah 6" descr="Obsah obrázku venku, obloha, mrak, sloup/hůl&#10;&#10;Popis byl vytvořen automaticky">
            <a:extLst>
              <a:ext uri="{FF2B5EF4-FFF2-40B4-BE49-F238E27FC236}">
                <a16:creationId xmlns:a16="http://schemas.microsoft.com/office/drawing/2014/main" id="{E4DF0922-5C34-79AC-7574-C128FDB99FB7}"/>
              </a:ext>
            </a:extLst>
          </p:cNvPr>
          <p:cNvPicPr>
            <a:picLocks noGrp="1" noChangeAspect="1"/>
          </p:cNvPicPr>
          <p:nvPr>
            <p:ph idx="1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50" b="17319"/>
          <a:stretch/>
        </p:blipFill>
        <p:spPr>
          <a:xfrm>
            <a:off x="720000" y="692150"/>
            <a:ext cx="10753200" cy="5139850"/>
          </a:xfrm>
          <a:noFill/>
        </p:spPr>
      </p:pic>
    </p:spTree>
    <p:extLst>
      <p:ext uri="{BB962C8B-B14F-4D97-AF65-F5344CB8AC3E}">
        <p14:creationId xmlns:p14="http://schemas.microsoft.com/office/powerpoint/2010/main" val="34852189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Zástupný obsah 22" descr="Obsah obrázku snímek obrazovky, Grafika, černá, Písmo&#10;&#10;Popis byl vytvořen automaticky">
            <a:extLst>
              <a:ext uri="{FF2B5EF4-FFF2-40B4-BE49-F238E27FC236}">
                <a16:creationId xmlns:a16="http://schemas.microsoft.com/office/drawing/2014/main" id="{F68CEE95-81DC-9E0D-EDF4-169B7EBB9B83}"/>
              </a:ext>
            </a:extLst>
          </p:cNvPr>
          <p:cNvPicPr>
            <a:picLocks noGrp="1" noChangeAspect="1"/>
          </p:cNvPicPr>
          <p:nvPr>
            <p:ph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00" y="1269000"/>
            <a:ext cx="2880000" cy="2160000"/>
          </a:xfrm>
        </p:spPr>
      </p:pic>
      <p:pic>
        <p:nvPicPr>
          <p:cNvPr id="25" name="Obrázek 24" descr="Obsah obrázku snímek obrazovky, Grafika, černá, Písmo&#10;&#10;Popis byl vytvořen automaticky">
            <a:extLst>
              <a:ext uri="{FF2B5EF4-FFF2-40B4-BE49-F238E27FC236}">
                <a16:creationId xmlns:a16="http://schemas.microsoft.com/office/drawing/2014/main" id="{BB20F47C-4B0A-A392-0EE0-FD65A6B6DF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000" y="1269000"/>
            <a:ext cx="2880000" cy="2160000"/>
          </a:xfrm>
          <a:prstGeom prst="rect">
            <a:avLst/>
          </a:prstGeom>
        </p:spPr>
      </p:pic>
      <p:pic>
        <p:nvPicPr>
          <p:cNvPr id="27" name="Obrázek 26" descr="Obsah obrázku snímek obrazovky, Písmo, Grafika, text&#10;&#10;Popis byl vytvořen automaticky">
            <a:extLst>
              <a:ext uri="{FF2B5EF4-FFF2-40B4-BE49-F238E27FC236}">
                <a16:creationId xmlns:a16="http://schemas.microsoft.com/office/drawing/2014/main" id="{D089B282-9BD4-D26B-2DE1-AA97C9F0A8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269000"/>
            <a:ext cx="2880000" cy="2160000"/>
          </a:xfrm>
          <a:prstGeom prst="rect">
            <a:avLst/>
          </a:prstGeom>
        </p:spPr>
      </p:pic>
      <p:pic>
        <p:nvPicPr>
          <p:cNvPr id="29" name="Obrázek 28" descr="Obsah obrázku snímek obrazovky, Písmo, Grafika, černá&#10;&#10;Popis byl vytvořen automaticky">
            <a:extLst>
              <a:ext uri="{FF2B5EF4-FFF2-40B4-BE49-F238E27FC236}">
                <a16:creationId xmlns:a16="http://schemas.microsoft.com/office/drawing/2014/main" id="{B9B17AB4-03BF-8986-DCA0-4AC4277A2C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000" y="1269000"/>
            <a:ext cx="2880000" cy="2160000"/>
          </a:xfrm>
          <a:prstGeom prst="rect">
            <a:avLst/>
          </a:prstGeom>
        </p:spPr>
      </p:pic>
      <p:pic>
        <p:nvPicPr>
          <p:cNvPr id="31" name="Obrázek 30" descr="Obsah obrázku snímek obrazovky, text, Písmo, Grafika&#10;&#10;Popis byl vytvořen automaticky">
            <a:extLst>
              <a:ext uri="{FF2B5EF4-FFF2-40B4-BE49-F238E27FC236}">
                <a16:creationId xmlns:a16="http://schemas.microsoft.com/office/drawing/2014/main" id="{8FDF58C4-0CA2-06EC-8768-CD4CE2E3F5D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00" y="3429000"/>
            <a:ext cx="2880000" cy="2160000"/>
          </a:xfrm>
          <a:prstGeom prst="rect">
            <a:avLst/>
          </a:prstGeom>
        </p:spPr>
      </p:pic>
      <p:pic>
        <p:nvPicPr>
          <p:cNvPr id="33" name="Obrázek 32" descr="Obsah obrázku snímek obrazovky, černá, Grafika, Písmo&#10;&#10;Popis byl vytvořen automaticky">
            <a:extLst>
              <a:ext uri="{FF2B5EF4-FFF2-40B4-BE49-F238E27FC236}">
                <a16:creationId xmlns:a16="http://schemas.microsoft.com/office/drawing/2014/main" id="{92298C65-AEA8-E9DC-D1F1-57B47130BA4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000" y="3429000"/>
            <a:ext cx="2880000" cy="2160000"/>
          </a:xfrm>
          <a:prstGeom prst="rect">
            <a:avLst/>
          </a:prstGeom>
        </p:spPr>
      </p:pic>
      <p:pic>
        <p:nvPicPr>
          <p:cNvPr id="35" name="Obrázek 34" descr="Obsah obrázku text, Písmo, snímek obrazovky, Grafika&#10;&#10;Popis byl vytvořen automaticky">
            <a:extLst>
              <a:ext uri="{FF2B5EF4-FFF2-40B4-BE49-F238E27FC236}">
                <a16:creationId xmlns:a16="http://schemas.microsoft.com/office/drawing/2014/main" id="{2D615AE9-0AC7-2E5E-6A6E-63741A0AAE5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429000"/>
            <a:ext cx="2880000" cy="2160000"/>
          </a:xfrm>
          <a:prstGeom prst="rect">
            <a:avLst/>
          </a:prstGeom>
        </p:spPr>
      </p:pic>
      <p:pic>
        <p:nvPicPr>
          <p:cNvPr id="37" name="Obrázek 36" descr="Obsah obrázku snímek obrazovky, černá, Grafika, Písmo&#10;&#10;Popis byl vytvořen automaticky">
            <a:extLst>
              <a:ext uri="{FF2B5EF4-FFF2-40B4-BE49-F238E27FC236}">
                <a16:creationId xmlns:a16="http://schemas.microsoft.com/office/drawing/2014/main" id="{09C8241C-4DD7-A85E-739B-74801D7A4F4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000" y="3429000"/>
            <a:ext cx="288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5182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D99B34B-CCB8-9FE8-1DF0-8BAD6B47167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32E951D-98CE-1DDB-989A-D274E60F84B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pic>
        <p:nvPicPr>
          <p:cNvPr id="6" name="Zástupný obsah 5" descr="Obsah obrázku oblečení, boty, osoba, interiér&#10;&#10;Popis byl vytvořen automaticky">
            <a:extLst>
              <a:ext uri="{FF2B5EF4-FFF2-40B4-BE49-F238E27FC236}">
                <a16:creationId xmlns:a16="http://schemas.microsoft.com/office/drawing/2014/main" id="{1BDBCE06-AC69-BE56-0EC0-C12EF350F6B0}"/>
              </a:ext>
            </a:extLst>
          </p:cNvPr>
          <p:cNvPicPr>
            <a:picLocks noGrp="1" noChangeAspect="1"/>
          </p:cNvPicPr>
          <p:nvPr>
            <p:ph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99" y="63000"/>
            <a:ext cx="4320000" cy="3240000"/>
          </a:xfrm>
        </p:spPr>
      </p:pic>
      <p:pic>
        <p:nvPicPr>
          <p:cNvPr id="8" name="Obrázek 7" descr="Obsah obrázku boty, oblečení, osoba, interiér&#10;&#10;Popis byl vytvořen automaticky">
            <a:extLst>
              <a:ext uri="{FF2B5EF4-FFF2-40B4-BE49-F238E27FC236}">
                <a16:creationId xmlns:a16="http://schemas.microsoft.com/office/drawing/2014/main" id="{9D6650FC-A9A2-2585-3EE2-08CB6BD1BD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002" y="63000"/>
            <a:ext cx="4320000" cy="3240000"/>
          </a:xfrm>
          <a:prstGeom prst="rect">
            <a:avLst/>
          </a:prstGeom>
        </p:spPr>
      </p:pic>
      <p:pic>
        <p:nvPicPr>
          <p:cNvPr id="10" name="Obrázek 9" descr="Obsah obrázku oblečení, osoba, zeď, interiér&#10;&#10;Popis byl vytvořen automaticky">
            <a:extLst>
              <a:ext uri="{FF2B5EF4-FFF2-40B4-BE49-F238E27FC236}">
                <a16:creationId xmlns:a16="http://schemas.microsoft.com/office/drawing/2014/main" id="{7384CC32-6911-D633-75BD-4BAFC53FA8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000" y="3429000"/>
            <a:ext cx="4320000" cy="3240000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8F10A22E-ABBF-B265-7C71-94BB6061EB53}"/>
              </a:ext>
            </a:extLst>
          </p:cNvPr>
          <p:cNvSpPr txBox="1"/>
          <p:nvPr/>
        </p:nvSpPr>
        <p:spPr>
          <a:xfrm>
            <a:off x="4859999" y="116390"/>
            <a:ext cx="14638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2800" dirty="0">
                <a:latin typeface="+mn-lt"/>
              </a:rPr>
              <a:t>20. min.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456FD5CD-B4BF-8097-2632-B70D1782D34A}"/>
              </a:ext>
            </a:extLst>
          </p:cNvPr>
          <p:cNvSpPr txBox="1"/>
          <p:nvPr/>
        </p:nvSpPr>
        <p:spPr>
          <a:xfrm>
            <a:off x="5868140" y="2200879"/>
            <a:ext cx="14638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2800" dirty="0">
                <a:latin typeface="+mn-lt"/>
              </a:rPr>
              <a:t>37. min.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0978743E-6528-7633-2CB1-75ABB72B7A39}"/>
              </a:ext>
            </a:extLst>
          </p:cNvPr>
          <p:cNvSpPr txBox="1"/>
          <p:nvPr/>
        </p:nvSpPr>
        <p:spPr>
          <a:xfrm>
            <a:off x="8256000" y="4566890"/>
            <a:ext cx="14638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2800" dirty="0">
                <a:latin typeface="+mn-lt"/>
              </a:rPr>
              <a:t>58. min.</a:t>
            </a:r>
          </a:p>
        </p:txBody>
      </p:sp>
    </p:spTree>
    <p:extLst>
      <p:ext uri="{BB962C8B-B14F-4D97-AF65-F5344CB8AC3E}">
        <p14:creationId xmlns:p14="http://schemas.microsoft.com/office/powerpoint/2010/main" val="372198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17BBFAC-D585-27AB-0BE2-2387B570A6A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7145A9B-FDE5-D809-ADC7-C8210CD25B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0EB8386-9692-F130-2D92-B7071C5FA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Semestr – reflexe</a:t>
            </a:r>
            <a:br>
              <a:rPr lang="cs-CZ" dirty="0"/>
            </a:b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50DDF3B-6111-13A7-E250-6B80F15C27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Obrovský skok v práci s texty</a:t>
            </a:r>
          </a:p>
          <a:p>
            <a:r>
              <a:rPr lang="cs-CZ" dirty="0"/>
              <a:t>Osvojení si analytických nástrojů</a:t>
            </a:r>
          </a:p>
          <a:p>
            <a:r>
              <a:rPr lang="cs-CZ" dirty="0"/>
              <a:t>Vynikající práce s příklady -&gt; opravdu ilustrují!</a:t>
            </a:r>
          </a:p>
          <a:p>
            <a:r>
              <a:rPr lang="cs-CZ" dirty="0"/>
              <a:t>Vstřícný přístup k filmům -&gt; často jsme nepoznali, jak vás štvou!</a:t>
            </a:r>
          </a:p>
          <a:p>
            <a:r>
              <a:rPr lang="cs-CZ" dirty="0"/>
              <a:t>Skoro nulová interpretace a práce s významy</a:t>
            </a:r>
          </a:p>
          <a:p>
            <a:r>
              <a:rPr lang="cs-CZ" dirty="0"/>
              <a:t>Porozumění Dostředivé analýze</a:t>
            </a:r>
          </a:p>
          <a:p>
            <a:r>
              <a:rPr lang="cs-CZ" dirty="0"/>
              <a:t>Pročištění struktury karet a logická návaznost mezi odstavci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398021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D1E946B-7CEC-B7E1-E3FB-7705F0BEBED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582D959-9011-656D-07B5-6B64A51929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4726DD0-0D36-6DB4-5EB8-949B301E1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Systém bodování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1F82147-9963-BF3F-3360-2545DFA018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2017962"/>
            <a:ext cx="10753200" cy="4868818"/>
          </a:xfrm>
        </p:spPr>
        <p:txBody>
          <a:bodyPr/>
          <a:lstStyle/>
          <a:p>
            <a:pPr marL="72000" indent="0">
              <a:buNone/>
            </a:pPr>
            <a:r>
              <a:rPr lang="cs-CZ" dirty="0"/>
              <a:t>A: 201-212 b.</a:t>
            </a:r>
          </a:p>
          <a:p>
            <a:pPr marL="72000" indent="0">
              <a:buNone/>
            </a:pPr>
            <a:r>
              <a:rPr lang="cs-CZ" dirty="0"/>
              <a:t>B: 184-200 b.</a:t>
            </a:r>
          </a:p>
          <a:p>
            <a:pPr marL="72000" indent="0">
              <a:buNone/>
            </a:pPr>
            <a:r>
              <a:rPr lang="cs-CZ" dirty="0"/>
              <a:t>C: 168-183 b.</a:t>
            </a:r>
          </a:p>
          <a:p>
            <a:pPr marL="72000" indent="0">
              <a:buNone/>
            </a:pPr>
            <a:r>
              <a:rPr lang="cs-CZ" dirty="0"/>
              <a:t>D: 148-167 b.</a:t>
            </a:r>
          </a:p>
          <a:p>
            <a:pPr marL="72000" indent="0">
              <a:buNone/>
            </a:pPr>
            <a:r>
              <a:rPr lang="cs-CZ" dirty="0"/>
              <a:t>E: 128-147 b.</a:t>
            </a:r>
          </a:p>
          <a:p>
            <a:pPr marL="72000" indent="0">
              <a:buNone/>
            </a:pPr>
            <a:r>
              <a:rPr lang="cs-CZ" dirty="0"/>
              <a:t>F: 127 b. a méně (pod 60% celkového počtu)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19D1C7A7-38DE-6A92-B1CB-D360C853A95C}"/>
              </a:ext>
            </a:extLst>
          </p:cNvPr>
          <p:cNvSpPr txBox="1"/>
          <p:nvPr/>
        </p:nvSpPr>
        <p:spPr>
          <a:xfrm>
            <a:off x="3720465" y="1294687"/>
            <a:ext cx="31737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2800" dirty="0">
                <a:latin typeface="+mn-lt"/>
              </a:rPr>
              <a:t>Celkem: 212 bodů</a:t>
            </a:r>
          </a:p>
        </p:txBody>
      </p:sp>
    </p:spTree>
    <p:extLst>
      <p:ext uri="{BB962C8B-B14F-4D97-AF65-F5344CB8AC3E}">
        <p14:creationId xmlns:p14="http://schemas.microsoft.com/office/powerpoint/2010/main" val="2352782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D1E946B-7CEC-B7E1-E3FB-7705F0BEBED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582D959-9011-656D-07B5-6B64A51929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4726DD0-0D36-6DB4-5EB8-949B301E1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Systém bodování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1F82147-9963-BF3F-3360-2545DFA018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2017962"/>
            <a:ext cx="10753200" cy="4868818"/>
          </a:xfrm>
        </p:spPr>
        <p:txBody>
          <a:bodyPr/>
          <a:lstStyle/>
          <a:p>
            <a:pPr marL="72000" indent="0">
              <a:buNone/>
            </a:pPr>
            <a:r>
              <a:rPr lang="cs-CZ" dirty="0"/>
              <a:t>6x rychlotest za 4 body – 24 b. (potřeba 12 b.)</a:t>
            </a:r>
          </a:p>
          <a:p>
            <a:pPr marL="72000" indent="0">
              <a:buNone/>
            </a:pPr>
            <a:r>
              <a:rPr lang="cs-CZ" dirty="0"/>
              <a:t>6x analytická karta za 10 bodů – 60 b. (potřeba 30 b., všichni mají)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65FC03AC-C7F9-4B9E-577C-E93F78C8C82A}"/>
              </a:ext>
            </a:extLst>
          </p:cNvPr>
          <p:cNvSpPr txBox="1"/>
          <p:nvPr/>
        </p:nvSpPr>
        <p:spPr>
          <a:xfrm>
            <a:off x="3462210" y="3796564"/>
            <a:ext cx="51777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2800" dirty="0">
                <a:latin typeface="+mn-lt"/>
              </a:rPr>
              <a:t>Závěrečná analýza – 128 b.</a:t>
            </a:r>
          </a:p>
          <a:p>
            <a:pPr algn="l"/>
            <a:endParaRPr lang="cs-CZ" sz="2800" dirty="0">
              <a:latin typeface="+mn-lt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0CE1B13C-A9D9-9C76-91EC-530725A4D3A3}"/>
              </a:ext>
            </a:extLst>
          </p:cNvPr>
          <p:cNvSpPr txBox="1"/>
          <p:nvPr/>
        </p:nvSpPr>
        <p:spPr>
          <a:xfrm>
            <a:off x="3462210" y="4346225"/>
            <a:ext cx="66179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800" dirty="0">
                <a:latin typeface="+mn-lt"/>
              </a:rPr>
              <a:t>Jako u diplomové práce (50%, 25%, 25%):</a:t>
            </a:r>
          </a:p>
          <a:p>
            <a:pPr algn="l"/>
            <a:r>
              <a:rPr lang="cs-CZ" sz="1800" dirty="0">
                <a:latin typeface="+mn-lt"/>
              </a:rPr>
              <a:t>Obsah: 64 b.</a:t>
            </a:r>
          </a:p>
          <a:p>
            <a:pPr algn="l"/>
            <a:r>
              <a:rPr lang="cs-CZ" sz="1800" dirty="0">
                <a:latin typeface="+mn-lt"/>
              </a:rPr>
              <a:t>Jazyk: 32 b.</a:t>
            </a:r>
          </a:p>
          <a:p>
            <a:pPr algn="l"/>
            <a:r>
              <a:rPr lang="cs-CZ" sz="1800" dirty="0">
                <a:latin typeface="+mn-lt"/>
              </a:rPr>
              <a:t>Formální úprava: 32 b.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19D1C7A7-38DE-6A92-B1CB-D360C853A95C}"/>
              </a:ext>
            </a:extLst>
          </p:cNvPr>
          <p:cNvSpPr txBox="1"/>
          <p:nvPr/>
        </p:nvSpPr>
        <p:spPr>
          <a:xfrm>
            <a:off x="3720465" y="1294687"/>
            <a:ext cx="31737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2800" dirty="0">
                <a:latin typeface="+mn-lt"/>
              </a:rPr>
              <a:t>Celkem: 212 bodů</a:t>
            </a:r>
          </a:p>
        </p:txBody>
      </p:sp>
      <p:cxnSp>
        <p:nvCxnSpPr>
          <p:cNvPr id="11" name="Přímá spojovací šipka 10">
            <a:extLst>
              <a:ext uri="{FF2B5EF4-FFF2-40B4-BE49-F238E27FC236}">
                <a16:creationId xmlns:a16="http://schemas.microsoft.com/office/drawing/2014/main" id="{AB279A67-5BA7-71D0-B644-6443FA9A2198}"/>
              </a:ext>
            </a:extLst>
          </p:cNvPr>
          <p:cNvCxnSpPr>
            <a:cxnSpLocks/>
          </p:cNvCxnSpPr>
          <p:nvPr/>
        </p:nvCxnSpPr>
        <p:spPr bwMode="auto">
          <a:xfrm flipV="1">
            <a:off x="720000" y="4445708"/>
            <a:ext cx="2297790" cy="6663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9680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BC78501-3A66-57D1-FE65-A536ED42954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Zápatí prezentace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E1DCB47-E19B-B82C-7348-CBD1B107D01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A7138E1-42AD-8F5F-2370-B0510F2EE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Závěrečná analýza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3A11FBD-7529-BC7B-DDB5-2C482B296D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cs-CZ" sz="2800" dirty="0">
                <a:latin typeface="+mn-lt"/>
              </a:rPr>
              <a:t>8 </a:t>
            </a:r>
            <a:r>
              <a:rPr lang="cs-CZ" sz="2800" dirty="0" err="1">
                <a:latin typeface="+mn-lt"/>
              </a:rPr>
              <a:t>ns</a:t>
            </a:r>
            <a:r>
              <a:rPr lang="cs-CZ" sz="2800" dirty="0">
                <a:latin typeface="+mn-lt"/>
              </a:rPr>
              <a:t> (±14 400 zn)</a:t>
            </a:r>
          </a:p>
          <a:p>
            <a:pPr algn="l"/>
            <a:r>
              <a:rPr lang="cs-CZ" dirty="0"/>
              <a:t>hodnocení j</a:t>
            </a:r>
            <a:r>
              <a:rPr lang="cs-CZ" sz="2800" dirty="0">
                <a:latin typeface="+mn-lt"/>
              </a:rPr>
              <a:t>ako u diplomové práce: 50%, 25%, 25%</a:t>
            </a:r>
          </a:p>
          <a:p>
            <a:pPr lvl="1"/>
            <a:r>
              <a:rPr lang="cs-CZ" dirty="0">
                <a:latin typeface="+mn-lt"/>
              </a:rPr>
              <a:t>Obsah: 64 b.</a:t>
            </a:r>
          </a:p>
          <a:p>
            <a:pPr lvl="1"/>
            <a:r>
              <a:rPr lang="cs-CZ" dirty="0">
                <a:latin typeface="+mn-lt"/>
              </a:rPr>
              <a:t>Jazyk: 32 b.</a:t>
            </a:r>
          </a:p>
          <a:p>
            <a:pPr lvl="1"/>
            <a:r>
              <a:rPr lang="cs-CZ" dirty="0">
                <a:latin typeface="+mn-lt"/>
              </a:rPr>
              <a:t>Formální úprava: 32 b.</a:t>
            </a:r>
            <a:endParaRPr lang="cs-CZ" dirty="0"/>
          </a:p>
          <a:p>
            <a:r>
              <a:rPr lang="cs-CZ" dirty="0"/>
              <a:t>Obsah</a:t>
            </a:r>
          </a:p>
          <a:p>
            <a:pPr lvl="1"/>
            <a:r>
              <a:rPr lang="cs-CZ" dirty="0"/>
              <a:t>Logika výkladu, prokázání tezí, ilustrativní příklady</a:t>
            </a:r>
          </a:p>
          <a:p>
            <a:r>
              <a:rPr lang="cs-CZ" dirty="0"/>
              <a:t>Jazyk</a:t>
            </a:r>
          </a:p>
          <a:p>
            <a:pPr lvl="1"/>
            <a:r>
              <a:rPr lang="cs-CZ" dirty="0"/>
              <a:t>Jazyková úprava, gramatika, interpunkce</a:t>
            </a:r>
          </a:p>
          <a:p>
            <a:r>
              <a:rPr lang="cs-CZ" dirty="0"/>
              <a:t>Formální úprava</a:t>
            </a:r>
          </a:p>
          <a:p>
            <a:pPr lvl="1"/>
            <a:r>
              <a:rPr lang="cs-CZ" dirty="0"/>
              <a:t>Dodržování formálních pravidel ústavu</a:t>
            </a:r>
          </a:p>
        </p:txBody>
      </p:sp>
    </p:spTree>
    <p:extLst>
      <p:ext uri="{BB962C8B-B14F-4D97-AF65-F5344CB8AC3E}">
        <p14:creationId xmlns:p14="http://schemas.microsoft.com/office/powerpoint/2010/main" val="29399650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0DC8FC7-F77D-B55D-6D65-AB7F0F98FB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Zápatí prezentace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BE9B973-D4ED-8CF0-0825-AE0DA28A8BD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pic>
        <p:nvPicPr>
          <p:cNvPr id="7" name="Obrázek 6" descr="Obsah obrázku text, savec, koza, kniha&#10;&#10;Popis byl vytvořen automaticky">
            <a:extLst>
              <a:ext uri="{FF2B5EF4-FFF2-40B4-BE49-F238E27FC236}">
                <a16:creationId xmlns:a16="http://schemas.microsoft.com/office/drawing/2014/main" id="{117E7E72-2EA2-D3CC-A86B-2A5BCE0584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399" y="476503"/>
            <a:ext cx="3051000" cy="4320000"/>
          </a:xfrm>
          <a:prstGeom prst="rect">
            <a:avLst/>
          </a:prstGeom>
        </p:spPr>
      </p:pic>
      <p:pic>
        <p:nvPicPr>
          <p:cNvPr id="9" name="Obrázek 8" descr="Obsah obrázku text, Lidská tvář, plakát, muž&#10;&#10;Popis byl vytvořen automaticky">
            <a:extLst>
              <a:ext uri="{FF2B5EF4-FFF2-40B4-BE49-F238E27FC236}">
                <a16:creationId xmlns:a16="http://schemas.microsoft.com/office/drawing/2014/main" id="{829BDBFA-F05B-2556-E5B8-D24BFB9E30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275" y="476503"/>
            <a:ext cx="2881449" cy="4320000"/>
          </a:xfrm>
          <a:prstGeom prst="rect">
            <a:avLst/>
          </a:prstGeom>
        </p:spPr>
      </p:pic>
      <p:pic>
        <p:nvPicPr>
          <p:cNvPr id="11" name="Obrázek 10" descr="Obsah obrázku text, plakát, Lidská tvář, grafický design&#10;&#10;Popis byl vytvořen automaticky">
            <a:extLst>
              <a:ext uri="{FF2B5EF4-FFF2-40B4-BE49-F238E27FC236}">
                <a16:creationId xmlns:a16="http://schemas.microsoft.com/office/drawing/2014/main" id="{94D77974-8526-F046-3658-0828D29CC96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1600" y="476503"/>
            <a:ext cx="3110400" cy="4320000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1EE59AAF-CDA4-D936-05B0-EF9AA8A9FBA3}"/>
              </a:ext>
            </a:extLst>
          </p:cNvPr>
          <p:cNvSpPr txBox="1"/>
          <p:nvPr/>
        </p:nvSpPr>
        <p:spPr>
          <a:xfrm>
            <a:off x="599399" y="4816103"/>
            <a:ext cx="305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dirty="0">
                <a:latin typeface="+mn-lt"/>
              </a:rPr>
              <a:t>Čtyřikrát </a:t>
            </a:r>
          </a:p>
          <a:p>
            <a:pPr algn="ctr"/>
            <a:r>
              <a:rPr lang="cs-CZ" sz="1600" dirty="0">
                <a:latin typeface="+mn-lt"/>
              </a:rPr>
              <a:t>r. Michelangelo </a:t>
            </a:r>
            <a:r>
              <a:rPr lang="cs-CZ" sz="1600" dirty="0" err="1">
                <a:latin typeface="+mn-lt"/>
              </a:rPr>
              <a:t>Frammartino</a:t>
            </a:r>
            <a:r>
              <a:rPr lang="cs-CZ" sz="1600" dirty="0">
                <a:latin typeface="+mn-lt"/>
              </a:rPr>
              <a:t>, Itálie, 2010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2AD131B9-C332-6E5A-FB46-E844C1E2D27B}"/>
              </a:ext>
            </a:extLst>
          </p:cNvPr>
          <p:cNvSpPr txBox="1"/>
          <p:nvPr/>
        </p:nvSpPr>
        <p:spPr>
          <a:xfrm>
            <a:off x="3047047" y="4927476"/>
            <a:ext cx="609790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1600" dirty="0">
                <a:latin typeface="+mn-lt"/>
              </a:rPr>
              <a:t>Chyťte zloděje </a:t>
            </a:r>
          </a:p>
          <a:p>
            <a:pPr algn="ctr"/>
            <a:r>
              <a:rPr lang="cs-CZ" sz="1600" dirty="0">
                <a:latin typeface="+mn-lt"/>
              </a:rPr>
              <a:t>r. Alfred Hitchcock, </a:t>
            </a:r>
          </a:p>
          <a:p>
            <a:pPr algn="ctr"/>
            <a:r>
              <a:rPr lang="cs-CZ" sz="1600" dirty="0">
                <a:latin typeface="+mn-lt"/>
              </a:rPr>
              <a:t>USA, 1955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6BA8D801-161C-A45A-75A4-2773B5FD2D66}"/>
              </a:ext>
            </a:extLst>
          </p:cNvPr>
          <p:cNvSpPr txBox="1"/>
          <p:nvPr/>
        </p:nvSpPr>
        <p:spPr>
          <a:xfrm>
            <a:off x="7047848" y="4861990"/>
            <a:ext cx="609790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1600" dirty="0">
                <a:latin typeface="+mn-lt"/>
              </a:rPr>
              <a:t>Případ </a:t>
            </a:r>
            <a:r>
              <a:rPr lang="cs-CZ" sz="1600" dirty="0" err="1">
                <a:latin typeface="+mn-lt"/>
              </a:rPr>
              <a:t>Mattei</a:t>
            </a:r>
            <a:r>
              <a:rPr lang="cs-CZ" sz="1600" dirty="0">
                <a:latin typeface="+mn-lt"/>
              </a:rPr>
              <a:t> </a:t>
            </a:r>
          </a:p>
          <a:p>
            <a:pPr algn="ctr"/>
            <a:r>
              <a:rPr lang="cs-CZ" sz="1600" dirty="0">
                <a:latin typeface="+mn-lt"/>
              </a:rPr>
              <a:t>r. Francesco Rosi, </a:t>
            </a:r>
          </a:p>
          <a:p>
            <a:pPr algn="ctr"/>
            <a:r>
              <a:rPr lang="cs-CZ" sz="1600" dirty="0">
                <a:latin typeface="+mn-lt"/>
              </a:rPr>
              <a:t>Itálie, 1972</a:t>
            </a:r>
          </a:p>
        </p:txBody>
      </p:sp>
    </p:spTree>
    <p:extLst>
      <p:ext uri="{BB962C8B-B14F-4D97-AF65-F5344CB8AC3E}">
        <p14:creationId xmlns:p14="http://schemas.microsoft.com/office/powerpoint/2010/main" val="3274551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999359E-C36C-0842-334F-3D5BDBD05F1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55432"/>
            <a:ext cx="7920000" cy="252000"/>
          </a:xfrm>
        </p:spPr>
        <p:txBody>
          <a:bodyPr/>
          <a:lstStyle/>
          <a:p>
            <a:r>
              <a:rPr lang="cs-CZ" dirty="0"/>
              <a:t>Zápatí prezentace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333939D-F144-A749-DDA3-613BC40A37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pic>
        <p:nvPicPr>
          <p:cNvPr id="7" name="Obrázek 6" descr="Obsah obrázku text, měsíc, plakát, grafický design&#10;&#10;Popis byl vytvořen automaticky">
            <a:extLst>
              <a:ext uri="{FF2B5EF4-FFF2-40B4-BE49-F238E27FC236}">
                <a16:creationId xmlns:a16="http://schemas.microsoft.com/office/drawing/2014/main" id="{1732A93C-4825-39EA-400A-E2908D4754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440968"/>
            <a:ext cx="3225974" cy="4320000"/>
          </a:xfrm>
          <a:prstGeom prst="rect">
            <a:avLst/>
          </a:prstGeom>
        </p:spPr>
      </p:pic>
      <p:pic>
        <p:nvPicPr>
          <p:cNvPr id="9" name="Obrázek 8" descr="Obsah obrázku text, plakát, muž, Lidská tvář&#10;&#10;Popis byl vytvořen automaticky">
            <a:extLst>
              <a:ext uri="{FF2B5EF4-FFF2-40B4-BE49-F238E27FC236}">
                <a16:creationId xmlns:a16="http://schemas.microsoft.com/office/drawing/2014/main" id="{A16DD5E5-6EB2-2DED-9424-F266D1E266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4224" y="469428"/>
            <a:ext cx="2880001" cy="4320000"/>
          </a:xfrm>
          <a:prstGeom prst="rect">
            <a:avLst/>
          </a:prstGeom>
        </p:spPr>
      </p:pic>
      <p:pic>
        <p:nvPicPr>
          <p:cNvPr id="11" name="Obrázek 10" descr="Obsah obrázku text, Lidská tvář, plakát, osoba&#10;&#10;Popis byl vytvořen automaticky">
            <a:extLst>
              <a:ext uri="{FF2B5EF4-FFF2-40B4-BE49-F238E27FC236}">
                <a16:creationId xmlns:a16="http://schemas.microsoft.com/office/drawing/2014/main" id="{7C20C041-8F4B-7750-7DFC-3131FBBD9A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00" y="440968"/>
            <a:ext cx="3029454" cy="432000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685552B2-451B-7E78-BAA6-5BB8467B76C1}"/>
              </a:ext>
            </a:extLst>
          </p:cNvPr>
          <p:cNvSpPr txBox="1"/>
          <p:nvPr/>
        </p:nvSpPr>
        <p:spPr>
          <a:xfrm>
            <a:off x="-895965" y="4895993"/>
            <a:ext cx="609790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1600" dirty="0">
                <a:latin typeface="+mn-lt"/>
              </a:rPr>
              <a:t>Páteční večer</a:t>
            </a:r>
          </a:p>
          <a:p>
            <a:pPr algn="ctr"/>
            <a:r>
              <a:rPr lang="cs-CZ" sz="1600" dirty="0">
                <a:latin typeface="+mn-lt"/>
              </a:rPr>
              <a:t>r. Claire Denis, </a:t>
            </a:r>
          </a:p>
          <a:p>
            <a:pPr algn="ctr"/>
            <a:r>
              <a:rPr lang="cs-CZ" sz="1600" dirty="0">
                <a:latin typeface="+mn-lt"/>
              </a:rPr>
              <a:t>Francie, 2002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92BE2701-A2D9-C842-C549-D9F22684F157}"/>
              </a:ext>
            </a:extLst>
          </p:cNvPr>
          <p:cNvSpPr txBox="1"/>
          <p:nvPr/>
        </p:nvSpPr>
        <p:spPr>
          <a:xfrm>
            <a:off x="2821305" y="4895992"/>
            <a:ext cx="654939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1600" dirty="0">
                <a:latin typeface="+mn-lt"/>
              </a:rPr>
              <a:t>Lásky jedné plavovlásky</a:t>
            </a:r>
          </a:p>
          <a:p>
            <a:pPr algn="ctr"/>
            <a:r>
              <a:rPr lang="cs-CZ" sz="1600" dirty="0">
                <a:latin typeface="+mn-lt"/>
              </a:rPr>
              <a:t>r. Miloš Forman, </a:t>
            </a:r>
          </a:p>
          <a:p>
            <a:pPr algn="ctr"/>
            <a:r>
              <a:rPr lang="cs-CZ" sz="1600" dirty="0">
                <a:latin typeface="+mn-lt"/>
              </a:rPr>
              <a:t>Československo, 1965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0BBF582F-9E5D-F1EE-623E-1A5CE910A8A3}"/>
              </a:ext>
            </a:extLst>
          </p:cNvPr>
          <p:cNvSpPr txBox="1"/>
          <p:nvPr/>
        </p:nvSpPr>
        <p:spPr>
          <a:xfrm>
            <a:off x="6759529" y="4789428"/>
            <a:ext cx="654939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1600" dirty="0">
                <a:latin typeface="+mn-lt"/>
              </a:rPr>
              <a:t>Humr</a:t>
            </a:r>
          </a:p>
          <a:p>
            <a:pPr algn="ctr"/>
            <a:r>
              <a:rPr lang="cs-CZ" sz="1600" dirty="0">
                <a:latin typeface="+mn-lt"/>
              </a:rPr>
              <a:t>r. </a:t>
            </a:r>
            <a:r>
              <a:rPr lang="cs-CZ" sz="1600" dirty="0" err="1">
                <a:latin typeface="+mn-lt"/>
              </a:rPr>
              <a:t>Yorgos</a:t>
            </a:r>
            <a:r>
              <a:rPr lang="cs-CZ" sz="1600" dirty="0">
                <a:latin typeface="+mn-lt"/>
              </a:rPr>
              <a:t> </a:t>
            </a:r>
            <a:r>
              <a:rPr lang="cs-CZ" sz="1600" dirty="0" err="1">
                <a:latin typeface="+mn-lt"/>
              </a:rPr>
              <a:t>Lanthimos</a:t>
            </a:r>
            <a:r>
              <a:rPr lang="cs-CZ" sz="1600" dirty="0">
                <a:latin typeface="+mn-lt"/>
              </a:rPr>
              <a:t>, </a:t>
            </a:r>
          </a:p>
          <a:p>
            <a:pPr algn="ctr"/>
            <a:r>
              <a:rPr lang="cs-CZ" sz="1600" dirty="0">
                <a:latin typeface="+mn-lt"/>
              </a:rPr>
              <a:t>všechny země světa, 2015</a:t>
            </a:r>
          </a:p>
        </p:txBody>
      </p:sp>
    </p:spTree>
    <p:extLst>
      <p:ext uri="{BB962C8B-B14F-4D97-AF65-F5344CB8AC3E}">
        <p14:creationId xmlns:p14="http://schemas.microsoft.com/office/powerpoint/2010/main" val="31828575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F1CFC40-F2BF-EA0A-650E-11F79A2F99B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C103440-09E9-174C-06DA-3EA97BE9BB8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8BED51F-A9E3-FBD8-05A4-473C72FB1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Bloky, nástroje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F48E315-00CE-3DEF-100E-D15F4A7611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391059"/>
            <a:ext cx="10753200" cy="4616201"/>
          </a:xfrm>
        </p:spPr>
        <p:txBody>
          <a:bodyPr/>
          <a:lstStyle/>
          <a:p>
            <a:r>
              <a:rPr lang="cs-CZ" dirty="0"/>
              <a:t>Mody narace</a:t>
            </a:r>
          </a:p>
          <a:p>
            <a:r>
              <a:rPr lang="cs-CZ" dirty="0"/>
              <a:t>Fikční světy</a:t>
            </a:r>
          </a:p>
          <a:p>
            <a:r>
              <a:rPr lang="cs-CZ" dirty="0"/>
              <a:t>Vlastnosti narace</a:t>
            </a:r>
          </a:p>
          <a:p>
            <a:r>
              <a:rPr lang="cs-CZ" dirty="0"/>
              <a:t>Schémata a pořádek</a:t>
            </a:r>
          </a:p>
          <a:p>
            <a:r>
              <a:rPr lang="cs-CZ" dirty="0"/>
              <a:t>Komplikovaná forma</a:t>
            </a:r>
          </a:p>
          <a:p>
            <a:r>
              <a:rPr lang="cs-CZ" dirty="0"/>
              <a:t>Parametrická narace</a:t>
            </a:r>
          </a:p>
          <a:p>
            <a:pPr marL="586350" indent="-514350">
              <a:buFont typeface="+mj-lt"/>
              <a:buAutoNum type="arabicPeriod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587499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17BBFAC-D585-27AB-0BE2-2387B570A6A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7145A9B-FDE5-D809-ADC7-C8210CD25B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0EB8386-9692-F130-2D92-B7071C5FA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Analytická karta – reflexe</a:t>
            </a:r>
            <a:br>
              <a:rPr lang="cs-CZ" dirty="0"/>
            </a:b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50DDF3B-6111-13A7-E250-6B80F15C27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Pozorné sledování stylistických vzorců na úrovni </a:t>
            </a:r>
            <a:r>
              <a:rPr lang="cs-CZ" b="1" dirty="0"/>
              <a:t>jedné</a:t>
            </a:r>
            <a:r>
              <a:rPr lang="cs-CZ" dirty="0"/>
              <a:t> scény</a:t>
            </a:r>
          </a:p>
          <a:p>
            <a:r>
              <a:rPr lang="cs-CZ" dirty="0"/>
              <a:t>Směřování většiny pozornosti na styl filmu</a:t>
            </a:r>
          </a:p>
          <a:p>
            <a:r>
              <a:rPr lang="cs-CZ" dirty="0"/>
              <a:t>Výborně zvolené odchylky a konkrétní příklady</a:t>
            </a:r>
          </a:p>
          <a:p>
            <a:r>
              <a:rPr lang="cs-CZ" dirty="0"/>
              <a:t>Vstřícný přístup k filmu</a:t>
            </a:r>
          </a:p>
          <a:p>
            <a:pPr marL="72000" indent="0">
              <a:buNone/>
            </a:pPr>
            <a:endParaRPr lang="cs-CZ" dirty="0"/>
          </a:p>
          <a:p>
            <a:r>
              <a:rPr lang="cs-CZ" sz="2000" dirty="0"/>
              <a:t>Občasné (ne)porozumění textu</a:t>
            </a:r>
          </a:p>
          <a:p>
            <a:r>
              <a:rPr lang="cs-CZ" sz="2000" dirty="0"/>
              <a:t>Problematické chápání pojmu </a:t>
            </a:r>
            <a:r>
              <a:rPr lang="cs-CZ" sz="2000" i="1" dirty="0"/>
              <a:t>parametr</a:t>
            </a:r>
          </a:p>
          <a:p>
            <a:r>
              <a:rPr lang="cs-CZ" sz="2000" i="1" dirty="0"/>
              <a:t>Potlačení </a:t>
            </a:r>
            <a:r>
              <a:rPr lang="cs-CZ" sz="2000" i="1" dirty="0" err="1"/>
              <a:t>procesuality</a:t>
            </a:r>
            <a:r>
              <a:rPr lang="cs-CZ" sz="2000" i="1" dirty="0"/>
              <a:t>, vývoje, vzorců -&gt; překročení jedné scény</a:t>
            </a:r>
          </a:p>
          <a:p>
            <a:r>
              <a:rPr lang="cs-CZ" sz="2000" i="1" dirty="0"/>
              <a:t>Snaha vysvětlit stylistické vzorce skrze dění ve fikčním světě či významy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48027360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arts-prezentace-16-9-cz-v11.potx" id="{850E93A8-45C9-4C23-9306-30E4FC2F50F2}" vid="{13F8A24C-E6A5-454D-8F66-47FE17FE1E3B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A8BAC94BA468D488F31B2478A655CDC" ma:contentTypeVersion="2" ma:contentTypeDescription="Vytvoří nový dokument" ma:contentTypeScope="" ma:versionID="08bb5aaad6f00ce25b159fd08d2efb3d">
  <xsd:schema xmlns:xsd="http://www.w3.org/2001/XMLSchema" xmlns:xs="http://www.w3.org/2001/XMLSchema" xmlns:p="http://schemas.microsoft.com/office/2006/metadata/properties" xmlns:ns2="76d5652a-9cd3-465f-98c7-aa8090bd65c7" targetNamespace="http://schemas.microsoft.com/office/2006/metadata/properties" ma:root="true" ma:fieldsID="24f516e8cb82884d3aca393be411b39d" ns2:_="">
    <xsd:import namespace="76d5652a-9cd3-465f-98c7-aa8090bd65c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d5652a-9cd3-465f-98c7-aa8090bd65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D92384E-3F8F-47CB-8C76-E8AD097BDCB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1C6E5B4-B4FC-4F28-8247-821219E2A5FB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0BE9073B-39CA-4037-B2EE-0F591172E38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6d5652a-9cd3-465f-98c7-aa8090bd65c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muni-arts-prezentace-16-9-cz-v11</Template>
  <TotalTime>320</TotalTime>
  <Words>431</Words>
  <Application>Microsoft Macintosh PowerPoint</Application>
  <PresentationFormat>Širokoúhlá obrazovka</PresentationFormat>
  <Paragraphs>94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6" baseType="lpstr">
      <vt:lpstr>Arial</vt:lpstr>
      <vt:lpstr>Tahoma</vt:lpstr>
      <vt:lpstr>Wingdings</vt:lpstr>
      <vt:lpstr>Prezentace_MU_CZ</vt:lpstr>
      <vt:lpstr>Rozbor filmového vyprávění,  Slon, parametrická narace</vt:lpstr>
      <vt:lpstr>Semestr – reflexe </vt:lpstr>
      <vt:lpstr>Systém bodování</vt:lpstr>
      <vt:lpstr>Systém bodování</vt:lpstr>
      <vt:lpstr>Závěrečná analýza</vt:lpstr>
      <vt:lpstr>Prezentace aplikace PowerPoint</vt:lpstr>
      <vt:lpstr>Prezentace aplikace PowerPoint</vt:lpstr>
      <vt:lpstr>Bloky, nástroje</vt:lpstr>
      <vt:lpstr>Analytická karta – reflexe 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Rozbor filmového stylu, úvodní seminář</dc:title>
  <dc:creator>Martin Kos</dc:creator>
  <cp:lastModifiedBy>Daniel Krátký</cp:lastModifiedBy>
  <cp:revision>59</cp:revision>
  <cp:lastPrinted>1601-01-01T00:00:00Z</cp:lastPrinted>
  <dcterms:created xsi:type="dcterms:W3CDTF">2022-09-13T11:15:01Z</dcterms:created>
  <dcterms:modified xsi:type="dcterms:W3CDTF">2023-05-16T15:28:53Z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0x0101008A8BAC94BA468D488F31B2478A655CDC</vt:lpwstr>
  </property>
</Properties>
</file>