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1" r:id="rId6"/>
    <p:sldId id="272" r:id="rId7"/>
    <p:sldId id="282" r:id="rId8"/>
    <p:sldId id="276" r:id="rId9"/>
    <p:sldId id="275" r:id="rId10"/>
    <p:sldId id="280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 err="1"/>
            <a:t>Proairetická</a:t>
          </a:r>
          <a:r>
            <a:rPr lang="cs-CZ" dirty="0"/>
            <a:t> linie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Hermeneutická linie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2"/>
      <dgm:spPr/>
    </dgm:pt>
    <dgm:pt modelId="{4DDDB6EB-B311-45E6-872F-D91CECA30DB0}" type="pres">
      <dgm:prSet presAssocID="{5AE8D662-A87C-4238-A1A8-A91D0FEDC92C}" presName="text" presStyleLbl="fgAcc0" presStyleIdx="0" presStyleCnt="2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2"/>
      <dgm:spPr/>
    </dgm:pt>
    <dgm:pt modelId="{2A41F221-A4EE-4852-B7B5-36D2050DC503}" type="pres">
      <dgm:prSet presAssocID="{BC8DB6E1-AB08-442A-B505-E8F3DBAA7EB3}" presName="text" presStyleLbl="fgAcc0" presStyleIdx="1" presStyleCnt="2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Vědění</a:t>
          </a:r>
        </a:p>
        <a:p>
          <a:r>
            <a:rPr lang="cs-CZ" dirty="0"/>
            <a:t>(rozsah + hloubka)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Komunikativnost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4755C728-EA31-437A-B27F-7527F6246E23}">
      <dgm:prSet/>
      <dgm:spPr/>
      <dgm:t>
        <a:bodyPr/>
        <a:lstStyle/>
        <a:p>
          <a:r>
            <a:rPr lang="cs-CZ" dirty="0" err="1"/>
            <a:t>Sebeuvědomělost</a:t>
          </a:r>
          <a:endParaRPr lang="en-US" dirty="0"/>
        </a:p>
      </dgm:t>
    </dgm:pt>
    <dgm:pt modelId="{69EB8FE3-B549-4F1E-B4CB-DC933F0A9597}" type="parTrans" cxnId="{A1A185BA-02F1-42E1-8A9B-04323960D319}">
      <dgm:prSet/>
      <dgm:spPr/>
      <dgm:t>
        <a:bodyPr/>
        <a:lstStyle/>
        <a:p>
          <a:endParaRPr lang="en-US"/>
        </a:p>
      </dgm:t>
    </dgm:pt>
    <dgm:pt modelId="{958CA7D7-F7D9-467B-9B59-D8D53524EC8E}" type="sibTrans" cxnId="{A1A185BA-02F1-42E1-8A9B-04323960D319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3"/>
      <dgm:spPr/>
    </dgm:pt>
    <dgm:pt modelId="{4DDDB6EB-B311-45E6-872F-D91CECA30DB0}" type="pres">
      <dgm:prSet presAssocID="{5AE8D662-A87C-4238-A1A8-A91D0FEDC92C}" presName="text" presStyleLbl="fgAcc0" presStyleIdx="0" presStyleCnt="3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3"/>
      <dgm:spPr/>
    </dgm:pt>
    <dgm:pt modelId="{2A41F221-A4EE-4852-B7B5-36D2050DC503}" type="pres">
      <dgm:prSet presAssocID="{BC8DB6E1-AB08-442A-B505-E8F3DBAA7EB3}" presName="text" presStyleLbl="fgAcc0" presStyleIdx="1" presStyleCnt="3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  <dgm:pt modelId="{4813FEE5-25B4-433C-B4D2-2CF5F7D3896B}" type="pres">
      <dgm:prSet presAssocID="{4755C728-EA31-437A-B27F-7527F6246E23}" presName="hierRoot1" presStyleCnt="0"/>
      <dgm:spPr/>
    </dgm:pt>
    <dgm:pt modelId="{23440B4B-0AFE-4412-9CD0-917A4A0E2A68}" type="pres">
      <dgm:prSet presAssocID="{4755C728-EA31-437A-B27F-7527F6246E23}" presName="composite" presStyleCnt="0"/>
      <dgm:spPr/>
    </dgm:pt>
    <dgm:pt modelId="{7CBF3A88-70CE-4E86-A674-AA1AAF8396AD}" type="pres">
      <dgm:prSet presAssocID="{4755C728-EA31-437A-B27F-7527F6246E23}" presName="background" presStyleLbl="node0" presStyleIdx="2" presStyleCnt="3"/>
      <dgm:spPr/>
    </dgm:pt>
    <dgm:pt modelId="{B0B238E9-13A2-4740-9183-DF3CE995E41B}" type="pres">
      <dgm:prSet presAssocID="{4755C728-EA31-437A-B27F-7527F6246E23}" presName="text" presStyleLbl="fgAcc0" presStyleIdx="2" presStyleCnt="3">
        <dgm:presLayoutVars>
          <dgm:chPref val="3"/>
        </dgm:presLayoutVars>
      </dgm:prSet>
      <dgm:spPr/>
    </dgm:pt>
    <dgm:pt modelId="{E3795322-D382-47AC-8E44-8D2C00519A89}" type="pres">
      <dgm:prSet presAssocID="{4755C728-EA31-437A-B27F-7527F6246E2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8398F3AF-B5CC-45C4-A9AD-644A5130089F}" type="presOf" srcId="{4755C728-EA31-437A-B27F-7527F6246E23}" destId="{B0B238E9-13A2-4740-9183-DF3CE995E41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A1A185BA-02F1-42E1-8A9B-04323960D319}" srcId="{CE253ACB-97C2-4073-9FED-6D816A8AFC2A}" destId="{4755C728-EA31-437A-B27F-7527F6246E23}" srcOrd="2" destOrd="0" parTransId="{69EB8FE3-B549-4F1E-B4CB-DC933F0A9597}" sibTransId="{958CA7D7-F7D9-467B-9B59-D8D53524EC8E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  <dgm:cxn modelId="{9463EE4D-2304-4713-A36B-62BEC9FE5CE7}" type="presParOf" srcId="{0C4AA311-F674-4212-9EB7-9D1D497AAC8B}" destId="{4813FEE5-25B4-433C-B4D2-2CF5F7D3896B}" srcOrd="2" destOrd="0" presId="urn:microsoft.com/office/officeart/2005/8/layout/hierarchy1"/>
    <dgm:cxn modelId="{084D78B8-C517-4B5E-9183-E08F279B88D0}" type="presParOf" srcId="{4813FEE5-25B4-433C-B4D2-2CF5F7D3896B}" destId="{23440B4B-0AFE-4412-9CD0-917A4A0E2A68}" srcOrd="0" destOrd="0" presId="urn:microsoft.com/office/officeart/2005/8/layout/hierarchy1"/>
    <dgm:cxn modelId="{CA99921A-0C04-49AB-9311-0638478AAAD5}" type="presParOf" srcId="{23440B4B-0AFE-4412-9CD0-917A4A0E2A68}" destId="{7CBF3A88-70CE-4E86-A674-AA1AAF8396AD}" srcOrd="0" destOrd="0" presId="urn:microsoft.com/office/officeart/2005/8/layout/hierarchy1"/>
    <dgm:cxn modelId="{6C4E91D5-29F7-4E43-86A1-E374E80587A4}" type="presParOf" srcId="{23440B4B-0AFE-4412-9CD0-917A4A0E2A68}" destId="{B0B238E9-13A2-4740-9183-DF3CE995E41B}" srcOrd="1" destOrd="0" presId="urn:microsoft.com/office/officeart/2005/8/layout/hierarchy1"/>
    <dgm:cxn modelId="{56535524-C896-42D3-956D-64985DF73E25}" type="presParOf" srcId="{4813FEE5-25B4-433C-B4D2-2CF5F7D3896B}" destId="{E3795322-D382-47AC-8E44-8D2C00519A8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Proairetická</a:t>
          </a:r>
          <a:r>
            <a:rPr lang="cs-CZ" sz="4700" kern="1200" dirty="0"/>
            <a:t> linie</a:t>
          </a:r>
          <a:endParaRPr lang="en-US" sz="4700" kern="1200" dirty="0"/>
        </a:p>
      </dsp:txBody>
      <dsp:txXfrm>
        <a:off x="598935" y="936011"/>
        <a:ext cx="4436007" cy="2754310"/>
      </dsp:txXfrm>
    </dsp:sp>
    <dsp:sp modelId="{C4ED7FBD-29C8-48A6-8EFB-FEB614983574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Hermeneutická linie</a:t>
          </a:r>
          <a:endParaRPr lang="en-US" sz="4700" kern="1200" dirty="0"/>
        </a:p>
      </dsp:txBody>
      <dsp:txXfrm>
        <a:off x="6230189" y="936011"/>
        <a:ext cx="4436007" cy="275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0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336037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Vědění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(rozsah + hloubka)</a:t>
          </a:r>
          <a:endParaRPr lang="en-US" sz="2600" kern="1200" dirty="0"/>
        </a:p>
      </dsp:txBody>
      <dsp:txXfrm>
        <a:off x="392285" y="1325637"/>
        <a:ext cx="2911841" cy="1807958"/>
      </dsp:txXfrm>
    </dsp:sp>
    <dsp:sp modelId="{C4ED7FBD-29C8-48A6-8EFB-FEB614983574}">
      <dsp:nvSpPr>
        <dsp:cNvPr id="0" name=""/>
        <dsp:cNvSpPr/>
      </dsp:nvSpPr>
      <dsp:spPr>
        <a:xfrm>
          <a:off x="3696412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4032449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Komunikativnost</a:t>
          </a:r>
          <a:endParaRPr lang="en-US" sz="2600" kern="1200" dirty="0"/>
        </a:p>
      </dsp:txBody>
      <dsp:txXfrm>
        <a:off x="4088697" y="1325637"/>
        <a:ext cx="2911841" cy="1807958"/>
      </dsp:txXfrm>
    </dsp:sp>
    <dsp:sp modelId="{7CBF3A88-70CE-4E86-A674-AA1AAF8396AD}">
      <dsp:nvSpPr>
        <dsp:cNvPr id="0" name=""/>
        <dsp:cNvSpPr/>
      </dsp:nvSpPr>
      <dsp:spPr>
        <a:xfrm>
          <a:off x="7392824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B238E9-13A2-4740-9183-DF3CE995E41B}">
      <dsp:nvSpPr>
        <dsp:cNvPr id="0" name=""/>
        <dsp:cNvSpPr/>
      </dsp:nvSpPr>
      <dsp:spPr>
        <a:xfrm>
          <a:off x="7728862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 err="1"/>
            <a:t>Sebeuvědomělost</a:t>
          </a:r>
          <a:endParaRPr lang="en-US" sz="2600" kern="1200" dirty="0"/>
        </a:p>
      </dsp:txBody>
      <dsp:txXfrm>
        <a:off x="7785110" y="1325637"/>
        <a:ext cx="2911841" cy="1807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MTT0LW0M_Y" TargetMode="External"/><Relationship Id="rId2" Type="http://schemas.openxmlformats.org/officeDocument/2006/relationships/hyperlink" Target="https://www.youtube.com/watch?v=sV20FQgO26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distribuce informací a vlastnosti narace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Thompson: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Duplicitous</a:t>
            </a:r>
            <a:r>
              <a:rPr lang="cs-CZ" dirty="0"/>
              <a:t> Text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hlavní argumenty autorka formuluje?</a:t>
            </a:r>
          </a:p>
          <a:p>
            <a:r>
              <a:rPr lang="cs-CZ" dirty="0"/>
              <a:t>Jaká výkladová pozadí používá?</a:t>
            </a:r>
          </a:p>
          <a:p>
            <a:r>
              <a:rPr lang="cs-CZ" dirty="0"/>
              <a:t>Jakým způsobem je text strukturován a jakým oblastem se věnují jednotlivé dílčí části?</a:t>
            </a:r>
          </a:p>
          <a:p>
            <a:r>
              <a:rPr lang="cs-CZ" dirty="0"/>
              <a:t>Jakou logiku výkladu text uplatňuje? Odkud kam vede čtenářovu pozornost a jaké příklady či jiné důkazy využívá k prokázání svých tezí a vysvětlení systémové povahy filmu?</a:t>
            </a:r>
          </a:p>
          <a:p>
            <a:r>
              <a:rPr lang="cs-CZ" dirty="0"/>
              <a:t>Které pojmy a analytické nástroje aplikuje na zkoumaný snímek?</a:t>
            </a:r>
          </a:p>
        </p:txBody>
      </p:sp>
    </p:spTree>
    <p:extLst>
      <p:ext uri="{BB962C8B-B14F-4D97-AF65-F5344CB8AC3E}">
        <p14:creationId xmlns:p14="http://schemas.microsoft.com/office/powerpoint/2010/main" val="159741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85205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56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Proairetická</a:t>
            </a:r>
            <a:r>
              <a:rPr lang="cs-CZ" dirty="0"/>
              <a:t>/hermeneutická linie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Proairetická</a:t>
            </a:r>
            <a:r>
              <a:rPr lang="cs-CZ" dirty="0"/>
              <a:t> linie: řetěz kauzality umožňující chápání, jak je jedna akce logicky provázaná s dalšími</a:t>
            </a:r>
          </a:p>
          <a:p>
            <a:r>
              <a:rPr lang="cs-CZ" dirty="0"/>
              <a:t>Hermeneutická linie: soubor hádanek, které nám vyprávění klade tím, jak nám odpírá informace</a:t>
            </a:r>
          </a:p>
          <a:p>
            <a:endParaRPr lang="cs-CZ" dirty="0"/>
          </a:p>
          <a:p>
            <a:r>
              <a:rPr lang="cs-CZ" dirty="0"/>
              <a:t>Zatímco uchopením </a:t>
            </a:r>
            <a:r>
              <a:rPr lang="cs-CZ" dirty="0" err="1"/>
              <a:t>proairetické</a:t>
            </a:r>
            <a:r>
              <a:rPr lang="cs-CZ" dirty="0"/>
              <a:t> linie dostáváme zadostiučinění v pochopení akcí, hermeneutická linie nastoluje další otázky, čímž dráždí náš zájem a udržuje nás v orientaci k formování hypotéz nebo otázek ve vztahu k budoucímu dění</a:t>
            </a:r>
          </a:p>
        </p:txBody>
      </p:sp>
    </p:spTree>
    <p:extLst>
      <p:ext uri="{BB962C8B-B14F-4D97-AF65-F5344CB8AC3E}">
        <p14:creationId xmlns:p14="http://schemas.microsoft.com/office/powerpoint/2010/main" val="22545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8163C4-1A4A-46A5-A53D-B203DB84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Vlastnosti narace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2736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41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404787-F2E7-BD82-2982-2F1645BC6A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139998"/>
          </a:xfrm>
        </p:spPr>
        <p:txBody>
          <a:bodyPr/>
          <a:lstStyle/>
          <a:p>
            <a:r>
              <a:rPr lang="cs-CZ" sz="2400" b="1" dirty="0"/>
              <a:t>Rozsah</a:t>
            </a:r>
            <a:r>
              <a:rPr lang="cs-CZ" sz="2400" dirty="0"/>
              <a:t>: Jaký rozsah vědění poskytuje narace k dispozici? Je svým věděním omezena na to, co ví některá postava o událostech (omezená narace, příklad </a:t>
            </a:r>
            <a:r>
              <a:rPr lang="cs-CZ" sz="2400" i="1" dirty="0"/>
              <a:t>Okno do dvora</a:t>
            </a:r>
            <a:r>
              <a:rPr lang="cs-CZ" sz="2400" dirty="0"/>
              <a:t>), nebo překračuje to, co ví kterákoliv postava (vševědoucí narace)?</a:t>
            </a:r>
          </a:p>
          <a:p>
            <a:endParaRPr lang="cs-CZ" sz="2400" dirty="0"/>
          </a:p>
          <a:p>
            <a:r>
              <a:rPr lang="cs-CZ" sz="2400" b="1" dirty="0"/>
              <a:t>Hloubka</a:t>
            </a:r>
            <a:r>
              <a:rPr lang="cs-CZ" sz="2400" dirty="0"/>
              <a:t>: Jak hluboké toto vědění je? Záležitost objektivity a subjektivity.</a:t>
            </a:r>
            <a:br>
              <a:rPr lang="cs-CZ" sz="2400" dirty="0"/>
            </a:br>
            <a:r>
              <a:rPr lang="cs-CZ" sz="2400" dirty="0"/>
              <a:t>Narace nabývá hloubky, když se noří do mentálního života postavy (je subjektivní). Zůstává na povrchu, když zprostředkovává jen chování postavy (je objektivní).</a:t>
            </a:r>
          </a:p>
        </p:txBody>
      </p:sp>
    </p:spTree>
    <p:extLst>
      <p:ext uri="{BB962C8B-B14F-4D97-AF65-F5344CB8AC3E}">
        <p14:creationId xmlns:p14="http://schemas.microsoft.com/office/powerpoint/2010/main" val="372046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44D4E7-A0B9-8AB0-5485-2424488BB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E98F59-1B4A-04A2-FFC9-EE888ABF04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D121FF-E3A9-03C7-5194-3749DF4B0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vědění – rozdílné účinky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9AF121-B8D9-0F3B-7489-2813CE12B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5252111"/>
          </a:xfrm>
        </p:spPr>
        <p:txBody>
          <a:bodyPr/>
          <a:lstStyle/>
          <a:p>
            <a:r>
              <a:rPr lang="cs-CZ" sz="1400" b="0" i="0" dirty="0">
                <a:solidFill>
                  <a:srgbClr val="000000"/>
                </a:solidFill>
                <a:effectLst/>
              </a:rPr>
              <a:t>„Rozdíl mezi napětím a překvapením je velice jednoduchý. </a:t>
            </a:r>
            <a:r>
              <a:rPr lang="cs-CZ" sz="1400" dirty="0">
                <a:solidFill>
                  <a:srgbClr val="000000"/>
                </a:solidFill>
              </a:rPr>
              <a:t>[…]</a:t>
            </a:r>
            <a:r>
              <a:rPr lang="cs-CZ" sz="1400" b="0" i="0" dirty="0">
                <a:solidFill>
                  <a:srgbClr val="000000"/>
                </a:solidFill>
                <a:effectLst/>
              </a:rPr>
              <a:t> Přitom však ve filmech často dochází k záměně těchto dvou pojmů. Jak tady teď spolu mluvíme, je třeba pod stolem bomba. Mluvíme o docela všedních věcech, o ničem mimořádném, a najednou bum, výbuch. Diváci jsou překvapeni, ale předtím jsme jim ukazovali naprosto obyčejnou scénu bez jakékoliv zajímavosti </a:t>
            </a:r>
            <a:r>
              <a:rPr lang="cs-CZ" sz="1400" b="1" i="0" dirty="0">
                <a:solidFill>
                  <a:srgbClr val="000000"/>
                </a:solidFill>
                <a:effectLst/>
              </a:rPr>
              <a:t>[účinek omezené narace]</a:t>
            </a:r>
            <a:r>
              <a:rPr lang="cs-CZ" sz="1400" b="0" i="0" dirty="0">
                <a:solidFill>
                  <a:srgbClr val="000000"/>
                </a:solidFill>
                <a:effectLst/>
              </a:rPr>
              <a:t>. A nyní si vezměme napětí. Bomba je pod stolem a diváci to vědí, snad z toho důvodu, že viděli, jak ji tam dal nějaký anarchista. Diváci vědí, že bomba vybuchne v jednu hodinu, a teď je tři čtvrti na jednu – v dekoraci jsou hodiny: v tomto případě se stane tentýž nevinný rozhovor zničehonic strašně zajímavým, protože se diváci podílejí na akci. Mají chuť říci postavám na plátně: „Neměli byste mluvit o takových obyčejných věcech, pod stolem je bomba a za chvíli vybuchne.“ </a:t>
            </a:r>
            <a:r>
              <a:rPr lang="cs-CZ" sz="1400" b="1" i="0" dirty="0">
                <a:solidFill>
                  <a:srgbClr val="000000"/>
                </a:solidFill>
                <a:effectLst/>
              </a:rPr>
              <a:t>[účinek vševědoucí narace]</a:t>
            </a:r>
            <a:r>
              <a:rPr lang="cs-CZ" sz="1400" b="0" i="0" dirty="0">
                <a:solidFill>
                  <a:srgbClr val="000000"/>
                </a:solidFill>
                <a:effectLst/>
              </a:rPr>
              <a:t> V prvním případě jsme poskytli divákům patnáct sekund překvapení v okamžiku výbuchu. V druhém případě jim dáváme patnáct minut napětí. Z toho vyplývá, že kdykoli můžeme, máme informovat diváky – s výjimkou případů, kdy překvapení je zvrat, to znamená, že je kořením scény.“</a:t>
            </a:r>
            <a:br>
              <a:rPr lang="cs-CZ" sz="1400" b="0" i="0" dirty="0">
                <a:solidFill>
                  <a:srgbClr val="000000"/>
                </a:solidFill>
                <a:effectLst/>
              </a:rPr>
            </a:br>
            <a:r>
              <a:rPr lang="cs-CZ" sz="1400" b="0" i="0" dirty="0">
                <a:solidFill>
                  <a:srgbClr val="000000"/>
                </a:solidFill>
                <a:effectLst/>
              </a:rPr>
              <a:t>HITCHCOCK, Alfred a Francois TRUFFAUT. </a:t>
            </a:r>
            <a:r>
              <a:rPr lang="cs-CZ" sz="1400" b="0" i="1" dirty="0">
                <a:solidFill>
                  <a:srgbClr val="000000"/>
                </a:solidFill>
                <a:effectLst/>
              </a:rPr>
              <a:t>Rozhovory Hitchcock – </a:t>
            </a:r>
            <a:r>
              <a:rPr lang="cs-CZ" sz="1400" b="0" i="1" dirty="0" err="1">
                <a:solidFill>
                  <a:srgbClr val="000000"/>
                </a:solidFill>
                <a:effectLst/>
              </a:rPr>
              <a:t>Truffaut</a:t>
            </a:r>
            <a:r>
              <a:rPr lang="cs-CZ" sz="1400" dirty="0">
                <a:solidFill>
                  <a:srgbClr val="000000"/>
                </a:solidFill>
              </a:rPr>
              <a:t>. Praha: Čs. filmový ústav, 1987, s. 43.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3403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DABF7A-11B3-D7B1-7D13-A58F703A6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2F8834-20A2-865B-E5A6-83737E72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8D17D2-1DF3-9252-9526-96F5DD5D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Komunikativnost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27D69D-85F2-0887-9E89-2897EE591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když má narace dostupné určité informace, nemusí je všechny sdělovat</a:t>
            </a:r>
          </a:p>
          <a:p>
            <a:endParaRPr lang="cs-CZ" dirty="0"/>
          </a:p>
          <a:p>
            <a:r>
              <a:rPr lang="cs-CZ" dirty="0"/>
              <a:t>Míra komunikativnosti je tedy určena tím, jak ochotně narace sdílí informace, které odpovídají danému stupni vědění (rozsahu i hloubky) narace – např. sledujeme vraždu, ale nevidíme vrahovi do tváře (</a:t>
            </a:r>
            <a:r>
              <a:rPr lang="cs-CZ" i="1" dirty="0"/>
              <a:t>Psycho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900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CB2685-EB9D-CAC7-A9CA-E3E4D50241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064CF9-332E-5118-E5C6-6EDEF4898F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67153B-BE9B-5A0E-373A-A95F23622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Sebeuvědomělost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F31711-C82E-C773-D535-28928A988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114"/>
            <a:ext cx="10753200" cy="4139998"/>
          </a:xfrm>
        </p:spPr>
        <p:txBody>
          <a:bodyPr/>
          <a:lstStyle/>
          <a:p>
            <a:r>
              <a:rPr lang="cs-CZ" dirty="0"/>
              <a:t>Do jaké míry narace přiznává svou fikční povahu a oslovuje publikum?</a:t>
            </a:r>
          </a:p>
          <a:p>
            <a:endParaRPr lang="cs-CZ" dirty="0"/>
          </a:p>
          <a:p>
            <a:r>
              <a:rPr lang="cs-CZ" dirty="0"/>
              <a:t>Narace je </a:t>
            </a:r>
            <a:r>
              <a:rPr lang="cs-CZ" dirty="0" err="1"/>
              <a:t>sebeuvědomělá</a:t>
            </a:r>
            <a:r>
              <a:rPr lang="cs-CZ" dirty="0"/>
              <a:t>, když ukazuje své vědomí toho, že oslovuje publikum (např. formou </a:t>
            </a:r>
            <a:r>
              <a:rPr lang="cs-CZ" dirty="0" err="1"/>
              <a:t>voiceoveru</a:t>
            </a:r>
            <a:r>
              <a:rPr lang="cs-CZ" dirty="0"/>
              <a:t>, frontální pozicí postav vůči kameře, odhalováním povahy natáčení) – příklad </a:t>
            </a:r>
            <a:r>
              <a:rPr lang="cs-CZ" i="1" dirty="0" err="1"/>
              <a:t>Sunset</a:t>
            </a:r>
            <a:r>
              <a:rPr lang="cs-CZ" i="1" dirty="0"/>
              <a:t> </a:t>
            </a:r>
            <a:r>
              <a:rPr lang="cs-CZ" i="1" dirty="0" err="1"/>
              <a:t>Boulevard</a:t>
            </a:r>
            <a:br>
              <a:rPr lang="cs-CZ" i="1" dirty="0"/>
            </a:br>
            <a:br>
              <a:rPr lang="cs-CZ" i="1" dirty="0"/>
            </a:br>
            <a:r>
              <a:rPr lang="cs-CZ" i="1" dirty="0">
                <a:hlinkClick r:id="rId2"/>
              </a:rPr>
              <a:t>https://www.youtube.com/watch?v=sV20FQgO26o</a:t>
            </a:r>
            <a:br>
              <a:rPr lang="cs-CZ" i="1" dirty="0"/>
            </a:br>
            <a:r>
              <a:rPr lang="cs-CZ" i="1" dirty="0">
                <a:hlinkClick r:id="rId3"/>
              </a:rPr>
              <a:t>https://www.youtube.com/watch?v=jMTT0LW0M_Y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49241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348</TotalTime>
  <Words>678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Rozbor filmového vyprávění,  distribuce informací a vlastnosti narace</vt:lpstr>
      <vt:lpstr>Thompson: The Duplicitous Text</vt:lpstr>
      <vt:lpstr>Prezentace aplikace PowerPoint</vt:lpstr>
      <vt:lpstr>Proairetická/hermeneutická linie</vt:lpstr>
      <vt:lpstr>Vlastnosti narace</vt:lpstr>
      <vt:lpstr>Vědění</vt:lpstr>
      <vt:lpstr>Rozsah vědění – rozdílné účinky</vt:lpstr>
      <vt:lpstr>Komunikativnost</vt:lpstr>
      <vt:lpstr>Sebeuvědomělost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56</cp:revision>
  <cp:lastPrinted>1601-01-01T00:00:00Z</cp:lastPrinted>
  <dcterms:created xsi:type="dcterms:W3CDTF">2022-09-13T11:15:01Z</dcterms:created>
  <dcterms:modified xsi:type="dcterms:W3CDTF">2023-03-21T12:36:03Z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