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1" r:id="rId6"/>
    <p:sldId id="286" r:id="rId7"/>
    <p:sldId id="272" r:id="rId8"/>
    <p:sldId id="275" r:id="rId9"/>
    <p:sldId id="276" r:id="rId10"/>
    <p:sldId id="282" r:id="rId11"/>
    <p:sldId id="285" r:id="rId12"/>
    <p:sldId id="283" r:id="rId13"/>
    <p:sldId id="284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/>
            <a:t>Vázané motivy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Volné motivy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2"/>
      <dgm:spPr/>
    </dgm:pt>
    <dgm:pt modelId="{4DDDB6EB-B311-45E6-872F-D91CECA30DB0}" type="pres">
      <dgm:prSet presAssocID="{5AE8D662-A87C-4238-A1A8-A91D0FEDC92C}" presName="text" presStyleLbl="fgAcc0" presStyleIdx="0" presStyleCnt="2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2"/>
      <dgm:spPr/>
    </dgm:pt>
    <dgm:pt modelId="{2A41F221-A4EE-4852-B7B5-36D2050DC503}" type="pres">
      <dgm:prSet presAssocID="{BC8DB6E1-AB08-442A-B505-E8F3DBAA7EB3}" presName="text" presStyleLbl="fgAcc0" presStyleIdx="1" presStyleCnt="2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/>
            <a:t>Časové</a:t>
          </a:r>
        </a:p>
        <a:p>
          <a:r>
            <a:rPr lang="cs-CZ" dirty="0"/>
            <a:t>X</a:t>
          </a:r>
        </a:p>
        <a:p>
          <a:r>
            <a:rPr lang="cs-CZ" dirty="0"/>
            <a:t>Prostorové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Dočasné</a:t>
          </a:r>
        </a:p>
        <a:p>
          <a:r>
            <a:rPr lang="cs-CZ" dirty="0"/>
            <a:t>X</a:t>
          </a:r>
        </a:p>
        <a:p>
          <a:r>
            <a:rPr lang="cs-CZ" dirty="0"/>
            <a:t>Trvalé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4755C728-EA31-437A-B27F-7527F6246E23}">
      <dgm:prSet/>
      <dgm:spPr/>
      <dgm:t>
        <a:bodyPr/>
        <a:lstStyle/>
        <a:p>
          <a:r>
            <a:rPr lang="cs-CZ" dirty="0"/>
            <a:t>Rozptýlené</a:t>
          </a:r>
        </a:p>
        <a:p>
          <a:r>
            <a:rPr lang="cs-CZ" dirty="0"/>
            <a:t>X</a:t>
          </a:r>
        </a:p>
        <a:p>
          <a:r>
            <a:rPr lang="cs-CZ" dirty="0"/>
            <a:t>Zaostřené</a:t>
          </a:r>
          <a:endParaRPr lang="en-US" dirty="0"/>
        </a:p>
      </dgm:t>
    </dgm:pt>
    <dgm:pt modelId="{69EB8FE3-B549-4F1E-B4CB-DC933F0A9597}" type="parTrans" cxnId="{A1A185BA-02F1-42E1-8A9B-04323960D319}">
      <dgm:prSet/>
      <dgm:spPr/>
      <dgm:t>
        <a:bodyPr/>
        <a:lstStyle/>
        <a:p>
          <a:endParaRPr lang="en-US"/>
        </a:p>
      </dgm:t>
    </dgm:pt>
    <dgm:pt modelId="{958CA7D7-F7D9-467B-9B59-D8D53524EC8E}" type="sibTrans" cxnId="{A1A185BA-02F1-42E1-8A9B-04323960D319}">
      <dgm:prSet/>
      <dgm:spPr/>
      <dgm:t>
        <a:bodyPr/>
        <a:lstStyle/>
        <a:p>
          <a:endParaRPr lang="en-US"/>
        </a:p>
      </dgm:t>
    </dgm:pt>
    <dgm:pt modelId="{08F9CDBA-04AC-40CB-B858-A7A06806A5E3}">
      <dgm:prSet/>
      <dgm:spPr/>
      <dgm:t>
        <a:bodyPr/>
        <a:lstStyle/>
        <a:p>
          <a:r>
            <a:rPr lang="cs-CZ" dirty="0"/>
            <a:t>Okázale předváděné</a:t>
          </a:r>
        </a:p>
        <a:p>
          <a:r>
            <a:rPr lang="cs-CZ" dirty="0"/>
            <a:t>X</a:t>
          </a:r>
        </a:p>
        <a:p>
          <a:r>
            <a:rPr lang="cs-CZ" dirty="0"/>
            <a:t>Potlačené</a:t>
          </a:r>
          <a:endParaRPr lang="en-US" dirty="0"/>
        </a:p>
      </dgm:t>
    </dgm:pt>
    <dgm:pt modelId="{9258C037-C624-4278-9BB5-3161E3A4454B}" type="parTrans" cxnId="{A81C48DF-1404-4BD8-8534-FF54E5FB0311}">
      <dgm:prSet/>
      <dgm:spPr/>
      <dgm:t>
        <a:bodyPr/>
        <a:lstStyle/>
        <a:p>
          <a:endParaRPr lang="cs-CZ"/>
        </a:p>
      </dgm:t>
    </dgm:pt>
    <dgm:pt modelId="{6FE1B1E8-33FC-4689-8F9B-8BD0BC12A0A0}" type="sibTrans" cxnId="{A81C48DF-1404-4BD8-8534-FF54E5FB0311}">
      <dgm:prSet/>
      <dgm:spPr/>
      <dgm:t>
        <a:bodyPr/>
        <a:lstStyle/>
        <a:p>
          <a:endParaRPr lang="cs-CZ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4"/>
      <dgm:spPr/>
    </dgm:pt>
    <dgm:pt modelId="{4DDDB6EB-B311-45E6-872F-D91CECA30DB0}" type="pres">
      <dgm:prSet presAssocID="{5AE8D662-A87C-4238-A1A8-A91D0FEDC92C}" presName="text" presStyleLbl="fgAcc0" presStyleIdx="0" presStyleCnt="4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4"/>
      <dgm:spPr/>
    </dgm:pt>
    <dgm:pt modelId="{2A41F221-A4EE-4852-B7B5-36D2050DC503}" type="pres">
      <dgm:prSet presAssocID="{BC8DB6E1-AB08-442A-B505-E8F3DBAA7EB3}" presName="text" presStyleLbl="fgAcc0" presStyleIdx="1" presStyleCnt="4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  <dgm:pt modelId="{4813FEE5-25B4-433C-B4D2-2CF5F7D3896B}" type="pres">
      <dgm:prSet presAssocID="{4755C728-EA31-437A-B27F-7527F6246E23}" presName="hierRoot1" presStyleCnt="0"/>
      <dgm:spPr/>
    </dgm:pt>
    <dgm:pt modelId="{23440B4B-0AFE-4412-9CD0-917A4A0E2A68}" type="pres">
      <dgm:prSet presAssocID="{4755C728-EA31-437A-B27F-7527F6246E23}" presName="composite" presStyleCnt="0"/>
      <dgm:spPr/>
    </dgm:pt>
    <dgm:pt modelId="{7CBF3A88-70CE-4E86-A674-AA1AAF8396AD}" type="pres">
      <dgm:prSet presAssocID="{4755C728-EA31-437A-B27F-7527F6246E23}" presName="background" presStyleLbl="node0" presStyleIdx="2" presStyleCnt="4"/>
      <dgm:spPr/>
    </dgm:pt>
    <dgm:pt modelId="{B0B238E9-13A2-4740-9183-DF3CE995E41B}" type="pres">
      <dgm:prSet presAssocID="{4755C728-EA31-437A-B27F-7527F6246E23}" presName="text" presStyleLbl="fgAcc0" presStyleIdx="2" presStyleCnt="4">
        <dgm:presLayoutVars>
          <dgm:chPref val="3"/>
        </dgm:presLayoutVars>
      </dgm:prSet>
      <dgm:spPr/>
    </dgm:pt>
    <dgm:pt modelId="{E3795322-D382-47AC-8E44-8D2C00519A89}" type="pres">
      <dgm:prSet presAssocID="{4755C728-EA31-437A-B27F-7527F6246E23}" presName="hierChild2" presStyleCnt="0"/>
      <dgm:spPr/>
    </dgm:pt>
    <dgm:pt modelId="{74ED84BF-8324-4EF6-B64F-5A0CCE0855FB}" type="pres">
      <dgm:prSet presAssocID="{08F9CDBA-04AC-40CB-B858-A7A06806A5E3}" presName="hierRoot1" presStyleCnt="0"/>
      <dgm:spPr/>
    </dgm:pt>
    <dgm:pt modelId="{1288778B-67C7-4C3F-97CD-380F2133A18D}" type="pres">
      <dgm:prSet presAssocID="{08F9CDBA-04AC-40CB-B858-A7A06806A5E3}" presName="composite" presStyleCnt="0"/>
      <dgm:spPr/>
    </dgm:pt>
    <dgm:pt modelId="{68A1BB89-22A3-4E52-A5C5-444EFFEB5D58}" type="pres">
      <dgm:prSet presAssocID="{08F9CDBA-04AC-40CB-B858-A7A06806A5E3}" presName="background" presStyleLbl="node0" presStyleIdx="3" presStyleCnt="4"/>
      <dgm:spPr/>
    </dgm:pt>
    <dgm:pt modelId="{61E58FDE-B523-4FA6-9B09-36CE6E32D0F6}" type="pres">
      <dgm:prSet presAssocID="{08F9CDBA-04AC-40CB-B858-A7A06806A5E3}" presName="text" presStyleLbl="fgAcc0" presStyleIdx="3" presStyleCnt="4">
        <dgm:presLayoutVars>
          <dgm:chPref val="3"/>
        </dgm:presLayoutVars>
      </dgm:prSet>
      <dgm:spPr/>
    </dgm:pt>
    <dgm:pt modelId="{B464B496-E099-45EB-888C-7E72F1C819E7}" type="pres">
      <dgm:prSet presAssocID="{08F9CDBA-04AC-40CB-B858-A7A06806A5E3}" presName="hierChild2" presStyleCnt="0"/>
      <dgm:spPr/>
    </dgm:pt>
  </dgm:ptLst>
  <dgm:cxnLst>
    <dgm:cxn modelId="{50945C12-90D0-41D5-8D86-1A6FB24EAE34}" type="presOf" srcId="{08F9CDBA-04AC-40CB-B858-A7A06806A5E3}" destId="{61E58FDE-B523-4FA6-9B09-36CE6E32D0F6}" srcOrd="0" destOrd="0" presId="urn:microsoft.com/office/officeart/2005/8/layout/hierarchy1"/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8398F3AF-B5CC-45C4-A9AD-644A5130089F}" type="presOf" srcId="{4755C728-EA31-437A-B27F-7527F6246E23}" destId="{B0B238E9-13A2-4740-9183-DF3CE995E41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A1A185BA-02F1-42E1-8A9B-04323960D319}" srcId="{CE253ACB-97C2-4073-9FED-6D816A8AFC2A}" destId="{4755C728-EA31-437A-B27F-7527F6246E23}" srcOrd="2" destOrd="0" parTransId="{69EB8FE3-B549-4F1E-B4CB-DC933F0A9597}" sibTransId="{958CA7D7-F7D9-467B-9B59-D8D53524EC8E}"/>
    <dgm:cxn modelId="{A81C48DF-1404-4BD8-8534-FF54E5FB0311}" srcId="{CE253ACB-97C2-4073-9FED-6D816A8AFC2A}" destId="{08F9CDBA-04AC-40CB-B858-A7A06806A5E3}" srcOrd="3" destOrd="0" parTransId="{9258C037-C624-4278-9BB5-3161E3A4454B}" sibTransId="{6FE1B1E8-33FC-4689-8F9B-8BD0BC12A0A0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  <dgm:cxn modelId="{9463EE4D-2304-4713-A36B-62BEC9FE5CE7}" type="presParOf" srcId="{0C4AA311-F674-4212-9EB7-9D1D497AAC8B}" destId="{4813FEE5-25B4-433C-B4D2-2CF5F7D3896B}" srcOrd="2" destOrd="0" presId="urn:microsoft.com/office/officeart/2005/8/layout/hierarchy1"/>
    <dgm:cxn modelId="{084D78B8-C517-4B5E-9183-E08F279B88D0}" type="presParOf" srcId="{4813FEE5-25B4-433C-B4D2-2CF5F7D3896B}" destId="{23440B4B-0AFE-4412-9CD0-917A4A0E2A68}" srcOrd="0" destOrd="0" presId="urn:microsoft.com/office/officeart/2005/8/layout/hierarchy1"/>
    <dgm:cxn modelId="{CA99921A-0C04-49AB-9311-0638478AAAD5}" type="presParOf" srcId="{23440B4B-0AFE-4412-9CD0-917A4A0E2A68}" destId="{7CBF3A88-70CE-4E86-A674-AA1AAF8396AD}" srcOrd="0" destOrd="0" presId="urn:microsoft.com/office/officeart/2005/8/layout/hierarchy1"/>
    <dgm:cxn modelId="{6C4E91D5-29F7-4E43-86A1-E374E80587A4}" type="presParOf" srcId="{23440B4B-0AFE-4412-9CD0-917A4A0E2A68}" destId="{B0B238E9-13A2-4740-9183-DF3CE995E41B}" srcOrd="1" destOrd="0" presId="urn:microsoft.com/office/officeart/2005/8/layout/hierarchy1"/>
    <dgm:cxn modelId="{56535524-C896-42D3-956D-64985DF73E25}" type="presParOf" srcId="{4813FEE5-25B4-433C-B4D2-2CF5F7D3896B}" destId="{E3795322-D382-47AC-8E44-8D2C00519A89}" srcOrd="1" destOrd="0" presId="urn:microsoft.com/office/officeart/2005/8/layout/hierarchy1"/>
    <dgm:cxn modelId="{88D42A9E-2379-47EB-B1D1-A7CFF728C492}" type="presParOf" srcId="{0C4AA311-F674-4212-9EB7-9D1D497AAC8B}" destId="{74ED84BF-8324-4EF6-B64F-5A0CCE0855FB}" srcOrd="3" destOrd="0" presId="urn:microsoft.com/office/officeart/2005/8/layout/hierarchy1"/>
    <dgm:cxn modelId="{10CEDC0F-A621-44B0-AE74-79137CD446A6}" type="presParOf" srcId="{74ED84BF-8324-4EF6-B64F-5A0CCE0855FB}" destId="{1288778B-67C7-4C3F-97CD-380F2133A18D}" srcOrd="0" destOrd="0" presId="urn:microsoft.com/office/officeart/2005/8/layout/hierarchy1"/>
    <dgm:cxn modelId="{6632BAED-F198-4029-8C4E-215124862B40}" type="presParOf" srcId="{1288778B-67C7-4C3F-97CD-380F2133A18D}" destId="{68A1BB89-22A3-4E52-A5C5-444EFFEB5D58}" srcOrd="0" destOrd="0" presId="urn:microsoft.com/office/officeart/2005/8/layout/hierarchy1"/>
    <dgm:cxn modelId="{A94F207B-D1C9-49A3-8438-A9F553B0D5B0}" type="presParOf" srcId="{1288778B-67C7-4C3F-97CD-380F2133A18D}" destId="{61E58FDE-B523-4FA6-9B09-36CE6E32D0F6}" srcOrd="1" destOrd="0" presId="urn:microsoft.com/office/officeart/2005/8/layout/hierarchy1"/>
    <dgm:cxn modelId="{E8912501-01AF-409A-80B1-7F504F89EE8D}" type="presParOf" srcId="{74ED84BF-8324-4EF6-B64F-5A0CCE0855FB}" destId="{B464B496-E099-45EB-888C-7E72F1C819E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1312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513244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Vázané motivy</a:t>
          </a:r>
          <a:endParaRPr lang="en-US" sz="6500" kern="1200" dirty="0"/>
        </a:p>
      </dsp:txBody>
      <dsp:txXfrm>
        <a:off x="598935" y="936011"/>
        <a:ext cx="4436007" cy="2754310"/>
      </dsp:txXfrm>
    </dsp:sp>
    <dsp:sp modelId="{C4ED7FBD-29C8-48A6-8EFB-FEB614983574}">
      <dsp:nvSpPr>
        <dsp:cNvPr id="0" name=""/>
        <dsp:cNvSpPr/>
      </dsp:nvSpPr>
      <dsp:spPr>
        <a:xfrm>
          <a:off x="5632566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6144498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Volné motivy</a:t>
          </a:r>
          <a:endParaRPr lang="en-US" sz="6500" kern="1200" dirty="0"/>
        </a:p>
      </dsp:txBody>
      <dsp:txXfrm>
        <a:off x="6230189" y="936011"/>
        <a:ext cx="4436007" cy="2754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3150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253078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Časové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X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Prostorové</a:t>
          </a:r>
          <a:endParaRPr lang="en-US" sz="1900" kern="1200" dirty="0"/>
        </a:p>
      </dsp:txBody>
      <dsp:txXfrm>
        <a:off x="294913" y="1516380"/>
        <a:ext cx="2165681" cy="1344667"/>
      </dsp:txXfrm>
    </dsp:sp>
    <dsp:sp modelId="{C4ED7FBD-29C8-48A6-8EFB-FEB614983574}">
      <dsp:nvSpPr>
        <dsp:cNvPr id="0" name=""/>
        <dsp:cNvSpPr/>
      </dsp:nvSpPr>
      <dsp:spPr>
        <a:xfrm>
          <a:off x="2752357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3002285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Dočasné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X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Trvalé</a:t>
          </a:r>
          <a:endParaRPr lang="en-US" sz="1900" kern="1200" dirty="0"/>
        </a:p>
      </dsp:txBody>
      <dsp:txXfrm>
        <a:off x="3044120" y="1516380"/>
        <a:ext cx="2165681" cy="1344667"/>
      </dsp:txXfrm>
    </dsp:sp>
    <dsp:sp modelId="{7CBF3A88-70CE-4E86-A674-AA1AAF8396AD}">
      <dsp:nvSpPr>
        <dsp:cNvPr id="0" name=""/>
        <dsp:cNvSpPr/>
      </dsp:nvSpPr>
      <dsp:spPr>
        <a:xfrm>
          <a:off x="5501563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B238E9-13A2-4740-9183-DF3CE995E41B}">
      <dsp:nvSpPr>
        <dsp:cNvPr id="0" name=""/>
        <dsp:cNvSpPr/>
      </dsp:nvSpPr>
      <dsp:spPr>
        <a:xfrm>
          <a:off x="5751491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Rozptýlené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X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Zaostřené</a:t>
          </a:r>
          <a:endParaRPr lang="en-US" sz="1900" kern="1200" dirty="0"/>
        </a:p>
      </dsp:txBody>
      <dsp:txXfrm>
        <a:off x="5793326" y="1516380"/>
        <a:ext cx="2165681" cy="1344667"/>
      </dsp:txXfrm>
    </dsp:sp>
    <dsp:sp modelId="{68A1BB89-22A3-4E52-A5C5-444EFFEB5D58}">
      <dsp:nvSpPr>
        <dsp:cNvPr id="0" name=""/>
        <dsp:cNvSpPr/>
      </dsp:nvSpPr>
      <dsp:spPr>
        <a:xfrm>
          <a:off x="8250770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E58FDE-B523-4FA6-9B09-36CE6E32D0F6}">
      <dsp:nvSpPr>
        <dsp:cNvPr id="0" name=""/>
        <dsp:cNvSpPr/>
      </dsp:nvSpPr>
      <dsp:spPr>
        <a:xfrm>
          <a:off x="8500698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Okázale předváděné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X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Potlačené</a:t>
          </a:r>
          <a:endParaRPr lang="en-US" sz="1900" kern="1200" dirty="0"/>
        </a:p>
      </dsp:txBody>
      <dsp:txXfrm>
        <a:off x="8542533" y="1516380"/>
        <a:ext cx="2165681" cy="1344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i="1" dirty="0" err="1"/>
              <a:t>Deadpool</a:t>
            </a:r>
            <a:r>
              <a:rPr lang="cs-CZ" dirty="0"/>
              <a:t>, motivy a mezery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404787-F2E7-BD82-2982-2F1645BC6A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76610-FE92-4F7F-DAFA-897F1015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4A2579-FA64-DD84-9FB4-F43D732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Mezery: okázalé x potlačené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CC83D6-73EC-58E1-C953-3314E393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0152"/>
            <a:ext cx="10753200" cy="4139998"/>
          </a:xfrm>
        </p:spPr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Okázalé</a:t>
            </a:r>
            <a:r>
              <a:rPr lang="cs-CZ" sz="2400" dirty="0"/>
              <a:t>: Divák je osnovou vyprávění veden k uvědomění si toho, že je potřeba určitá informace o stavu věcí či uskutečněných událostech/akcích ve fikčním světě.</a:t>
            </a:r>
          </a:p>
          <a:p>
            <a:endParaRPr lang="cs-CZ" sz="2400" dirty="0"/>
          </a:p>
          <a:p>
            <a:r>
              <a:rPr lang="cs-CZ" sz="2400" b="1" dirty="0"/>
              <a:t>Potlačené</a:t>
            </a:r>
            <a:r>
              <a:rPr lang="cs-CZ" sz="2400" dirty="0"/>
              <a:t>: Mezery na sebe v osnově vyprávění neupozorňují.</a:t>
            </a:r>
          </a:p>
        </p:txBody>
      </p:sp>
    </p:spTree>
    <p:extLst>
      <p:ext uri="{BB962C8B-B14F-4D97-AF65-F5344CB8AC3E}">
        <p14:creationId xmlns:p14="http://schemas.microsoft.com/office/powerpoint/2010/main" val="121276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karta: reflexe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2"/>
            <a:ext cx="10753200" cy="4139998"/>
          </a:xfrm>
        </p:spPr>
        <p:txBody>
          <a:bodyPr/>
          <a:lstStyle/>
          <a:p>
            <a:r>
              <a:rPr lang="cs-CZ" dirty="0"/>
              <a:t>Rozsah, rozsah, rozsah.</a:t>
            </a:r>
          </a:p>
          <a:p>
            <a:r>
              <a:rPr lang="cs-CZ" dirty="0"/>
              <a:t>Občasné spojování komunikativnost a rozsahu vědění</a:t>
            </a:r>
          </a:p>
          <a:p>
            <a:r>
              <a:rPr lang="cs-CZ" dirty="0"/>
              <a:t>Velmi chytrá práce s časovým uspořádáním!</a:t>
            </a:r>
          </a:p>
          <a:p>
            <a:r>
              <a:rPr lang="cs-CZ" dirty="0"/>
              <a:t>Podchycení toho, jak </a:t>
            </a:r>
            <a:r>
              <a:rPr lang="cs-CZ" i="1" dirty="0" err="1"/>
              <a:t>Deadpool</a:t>
            </a:r>
            <a:r>
              <a:rPr lang="cs-CZ" dirty="0"/>
              <a:t> propojuje (ne)komunikativnost, hloubku vědění i </a:t>
            </a:r>
            <a:r>
              <a:rPr lang="cs-CZ" dirty="0" err="1"/>
              <a:t>sebeuvědomělost</a:t>
            </a:r>
            <a:r>
              <a:rPr lang="cs-CZ" dirty="0"/>
              <a:t> narace bez přílišného spoléhání na “meta“ rovinu.</a:t>
            </a:r>
          </a:p>
          <a:p>
            <a:r>
              <a:rPr lang="cs-CZ" dirty="0"/>
              <a:t>Analýza na úrovni celé osnovy i jednotlivých scén, dobré příklady</a:t>
            </a:r>
          </a:p>
          <a:p>
            <a:r>
              <a:rPr lang="cs-CZ" dirty="0"/>
              <a:t>Několik super příkladů s proměnou cíle v průběhu vyprávění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41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karta: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2"/>
            <a:ext cx="10753200" cy="4139998"/>
          </a:xfrm>
        </p:spPr>
        <p:txBody>
          <a:bodyPr/>
          <a:lstStyle/>
          <a:p>
            <a:r>
              <a:rPr lang="cs-CZ" dirty="0"/>
              <a:t>Jaké prvky neupřímné narace jste ve filmu odhalili a jaká byla jejich funkce?</a:t>
            </a:r>
          </a:p>
          <a:p>
            <a:r>
              <a:rPr lang="cs-CZ" dirty="0"/>
              <a:t>Jak se v průběhu osnovy proměňuje </a:t>
            </a:r>
            <a:r>
              <a:rPr lang="cs-CZ" dirty="0" err="1"/>
              <a:t>sebeuvědomělost</a:t>
            </a:r>
            <a:r>
              <a:rPr lang="cs-CZ" dirty="0"/>
              <a:t> narace?</a:t>
            </a:r>
          </a:p>
          <a:p>
            <a:r>
              <a:rPr lang="cs-CZ" dirty="0"/>
              <a:t>Jak vyprávění pracuje s hloubkou vědění?</a:t>
            </a:r>
          </a:p>
          <a:p>
            <a:r>
              <a:rPr lang="cs-CZ" dirty="0"/>
              <a:t>V jakých momentech filmu dochází k proměnám v rozsahu vědění?</a:t>
            </a:r>
          </a:p>
          <a:p>
            <a:r>
              <a:rPr lang="cs-CZ" dirty="0"/>
              <a:t>Jak se proměňují jednotlivé vlastnosti narace ve spolupráci s proměnou časového uspořádání?</a:t>
            </a:r>
          </a:p>
          <a:p>
            <a:r>
              <a:rPr lang="cs-CZ" dirty="0"/>
              <a:t>Nakolik je film </a:t>
            </a:r>
            <a:r>
              <a:rPr lang="cs-CZ" i="1" dirty="0" err="1"/>
              <a:t>Deadpool</a:t>
            </a:r>
            <a:r>
              <a:rPr lang="cs-CZ" dirty="0"/>
              <a:t> komunikativní a proč?</a:t>
            </a:r>
          </a:p>
        </p:txBody>
      </p:sp>
    </p:spTree>
    <p:extLst>
      <p:ext uri="{BB962C8B-B14F-4D97-AF65-F5344CB8AC3E}">
        <p14:creationId xmlns:p14="http://schemas.microsoft.com/office/powerpoint/2010/main" val="257749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59548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56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404787-F2E7-BD82-2982-2F1645BC6A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76610-FE92-4F7F-DAFA-897F1015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4A2579-FA64-DD84-9FB4-F43D732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 (Boris </a:t>
            </a:r>
            <a:r>
              <a:rPr lang="cs-CZ" dirty="0" err="1"/>
              <a:t>Tomaševskij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CC83D6-73EC-58E1-C953-3314E393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0152"/>
            <a:ext cx="10753200" cy="4139998"/>
          </a:xfrm>
        </p:spPr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Vázaný motiv</a:t>
            </a:r>
            <a:r>
              <a:rPr lang="cs-CZ" sz="2400" dirty="0"/>
              <a:t>: Motiv, který nelze vyloučit z vyprávění, aniž by se neporušila jeho souvislost.</a:t>
            </a:r>
            <a:br>
              <a:rPr lang="cs-CZ" sz="2400" dirty="0"/>
            </a:br>
            <a:r>
              <a:rPr lang="cs-CZ" sz="2400" dirty="0"/>
              <a:t>(v překladu programového textu K. Thompsonové též jako „závazný motiv“)</a:t>
            </a:r>
          </a:p>
          <a:p>
            <a:endParaRPr lang="cs-CZ" sz="2400" dirty="0"/>
          </a:p>
          <a:p>
            <a:r>
              <a:rPr lang="cs-CZ" sz="2400" b="1" dirty="0"/>
              <a:t>Volný motiv</a:t>
            </a:r>
            <a:r>
              <a:rPr lang="cs-CZ" sz="2400" dirty="0"/>
              <a:t>: Motiv, který je možno vyloučit bez porušení celistvosti časového a příčinného sledu.</a:t>
            </a:r>
          </a:p>
        </p:txBody>
      </p:sp>
    </p:spTree>
    <p:extLst>
      <p:ext uri="{BB962C8B-B14F-4D97-AF65-F5344CB8AC3E}">
        <p14:creationId xmlns:p14="http://schemas.microsoft.com/office/powerpoint/2010/main" val="372046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8163C4-1A4A-46A5-A53D-B203DB84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Mezery (D. </a:t>
            </a:r>
            <a:r>
              <a:rPr lang="cs-CZ" dirty="0" err="1"/>
              <a:t>Bordwell</a:t>
            </a:r>
            <a:r>
              <a:rPr lang="cs-CZ" dirty="0"/>
              <a:t>)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01069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419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76610-FE92-4F7F-DAFA-897F1015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4A2579-FA64-DD84-9FB4-F43D732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Mezery: časové x prostorové; dočasné x trvalé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CC83D6-73EC-58E1-C953-3314E393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0152"/>
            <a:ext cx="10753200" cy="4937848"/>
          </a:xfrm>
        </p:spPr>
        <p:txBody>
          <a:bodyPr/>
          <a:lstStyle/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Časové</a:t>
            </a:r>
            <a:r>
              <a:rPr lang="cs-CZ" sz="2400" dirty="0"/>
              <a:t>: Osnova vyprávění vytváří ve vyprávěném příběhu (např. prostřednictvím výpustky nebo flashbacku/</a:t>
            </a:r>
            <a:r>
              <a:rPr lang="cs-CZ" sz="2400" dirty="0" err="1"/>
              <a:t>flashforwardu</a:t>
            </a:r>
            <a:r>
              <a:rPr lang="cs-CZ" sz="2400" dirty="0"/>
              <a:t>) nezaplněný úsek času mezi dvěma akcemi – na úrovni záběru, scény i sekvence.</a:t>
            </a:r>
          </a:p>
          <a:p>
            <a:endParaRPr lang="cs-CZ" sz="2400" dirty="0"/>
          </a:p>
          <a:p>
            <a:r>
              <a:rPr lang="cs-CZ" sz="2400" b="1" dirty="0"/>
              <a:t>Prostorové</a:t>
            </a:r>
            <a:r>
              <a:rPr lang="cs-CZ" sz="2400" dirty="0"/>
              <a:t>: Osnova vyprávění odepře znalost toho, kde je postava, nebo kde nedefinuje místo, kde se odehrává děj (obvykle prostřednictvím pohybu postavy či kamery, případně akcí v </a:t>
            </a:r>
            <a:r>
              <a:rPr lang="cs-CZ" sz="2400" dirty="0" err="1"/>
              <a:t>mimoobrazovém</a:t>
            </a:r>
            <a:r>
              <a:rPr lang="cs-CZ" sz="2400" dirty="0"/>
              <a:t> prostoru).</a:t>
            </a:r>
          </a:p>
          <a:p>
            <a:endParaRPr lang="cs-CZ" sz="2400" dirty="0"/>
          </a:p>
          <a:p>
            <a:r>
              <a:rPr lang="cs-CZ" sz="2400" b="1" dirty="0"/>
              <a:t>Dočasné x trvalé</a:t>
            </a:r>
            <a:r>
              <a:rPr lang="cs-CZ" sz="2400" dirty="0"/>
              <a:t>: Určené tím, jestli jsou na konci rozřešeny/uzavřeny (dočasné), nebo ne (trvalé).</a:t>
            </a:r>
          </a:p>
        </p:txBody>
      </p:sp>
    </p:spTree>
    <p:extLst>
      <p:ext uri="{BB962C8B-B14F-4D97-AF65-F5344CB8AC3E}">
        <p14:creationId xmlns:p14="http://schemas.microsoft.com/office/powerpoint/2010/main" val="16781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76610-FE92-4F7F-DAFA-897F1015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4A2579-FA64-DD84-9FB4-F43D732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Mezery: časové x prostorové; dočasné </a:t>
            </a:r>
            <a:r>
              <a:rPr lang="cs-CZ" dirty="0" err="1"/>
              <a:t>x</a:t>
            </a:r>
            <a:r>
              <a:rPr lang="cs-CZ" dirty="0"/>
              <a:t> trvalé – příklady?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CC83D6-73EC-58E1-C953-3314E393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0152"/>
            <a:ext cx="10753200" cy="4937848"/>
          </a:xfrm>
        </p:spPr>
        <p:txBody>
          <a:bodyPr/>
          <a:lstStyle/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Časové</a:t>
            </a:r>
            <a:r>
              <a:rPr lang="cs-CZ" sz="2400" dirty="0"/>
              <a:t>:</a:t>
            </a:r>
          </a:p>
          <a:p>
            <a:endParaRPr lang="cs-CZ" sz="2400" dirty="0"/>
          </a:p>
          <a:p>
            <a:r>
              <a:rPr lang="cs-CZ" sz="2400" b="1" dirty="0"/>
              <a:t>Prostorové</a:t>
            </a:r>
            <a:r>
              <a:rPr lang="cs-CZ" sz="2400" dirty="0"/>
              <a:t>:</a:t>
            </a:r>
          </a:p>
          <a:p>
            <a:endParaRPr lang="cs-CZ" sz="2400" dirty="0"/>
          </a:p>
          <a:p>
            <a:r>
              <a:rPr lang="cs-CZ" sz="2400" b="1" dirty="0"/>
              <a:t>Dočasné x trvalé</a:t>
            </a:r>
            <a:r>
              <a:rPr lang="cs-CZ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2776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404787-F2E7-BD82-2982-2F1645BC6A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76610-FE92-4F7F-DAFA-897F10157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4A2579-FA64-DD84-9FB4-F43D732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Mezery: rozptýlené x zaostřené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CC83D6-73EC-58E1-C953-3314E3931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0152"/>
            <a:ext cx="10753200" cy="4139998"/>
          </a:xfrm>
        </p:spPr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Rozptýlené: </a:t>
            </a:r>
            <a:r>
              <a:rPr lang="cs-CZ" sz="2400" dirty="0"/>
              <a:t>Vedou diváka k vytváření neexkluzivních hypotéz/otázek; mezery nejsou specifikované a lze je zaplnit pouze obecnými a typizovanými předpoklady o událostech/akcích</a:t>
            </a:r>
          </a:p>
          <a:p>
            <a:endParaRPr lang="cs-CZ" sz="2400" b="1" dirty="0"/>
          </a:p>
          <a:p>
            <a:r>
              <a:rPr lang="cs-CZ" sz="2400" b="1" dirty="0"/>
              <a:t>Zaostřené: </a:t>
            </a:r>
            <a:r>
              <a:rPr lang="cs-CZ" sz="2400" dirty="0"/>
              <a:t>Mezery, které jsou jasně definované, vyžadují jednoznačné doplnění -&gt; vedou k vytváření exkluzivních hypotéz/otázek</a:t>
            </a:r>
          </a:p>
        </p:txBody>
      </p:sp>
    </p:spTree>
    <p:extLst>
      <p:ext uri="{BB962C8B-B14F-4D97-AF65-F5344CB8AC3E}">
        <p14:creationId xmlns:p14="http://schemas.microsoft.com/office/powerpoint/2010/main" val="16479094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409</TotalTime>
  <Words>481</Words>
  <Application>Microsoft Office PowerPoint</Application>
  <PresentationFormat>Širokoúhlá obrazovka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Rozbor filmového vyprávění,  Deadpool, motivy a mezery</vt:lpstr>
      <vt:lpstr>Analytická karta: reflexe</vt:lpstr>
      <vt:lpstr>Analytická karta: otázky</vt:lpstr>
      <vt:lpstr>Prezentace aplikace PowerPoint</vt:lpstr>
      <vt:lpstr>Motivy (Boris Tomaševskij)</vt:lpstr>
      <vt:lpstr>Mezery (D. Bordwell)</vt:lpstr>
      <vt:lpstr>Mezery: časové x prostorové; dočasné x trvalé</vt:lpstr>
      <vt:lpstr>Mezery: časové x prostorové; dočasné x trvalé – příklady?</vt:lpstr>
      <vt:lpstr>Mezery: rozptýlené x zaostřené</vt:lpstr>
      <vt:lpstr>Mezery: okázalé x potlačené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64</cp:revision>
  <cp:lastPrinted>1601-01-01T00:00:00Z</cp:lastPrinted>
  <dcterms:created xsi:type="dcterms:W3CDTF">2022-09-13T11:15:01Z</dcterms:created>
  <dcterms:modified xsi:type="dcterms:W3CDTF">2023-03-28T15:19:34Z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