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14"/>
  </p:notesMasterIdLst>
  <p:handoutMasterIdLst>
    <p:handoutMasterId r:id="rId15"/>
  </p:handoutMasterIdLst>
  <p:sldIdLst>
    <p:sldId id="256" r:id="rId5"/>
    <p:sldId id="280" r:id="rId6"/>
    <p:sldId id="275" r:id="rId7"/>
    <p:sldId id="276" r:id="rId8"/>
    <p:sldId id="277" r:id="rId9"/>
    <p:sldId id="278" r:id="rId10"/>
    <p:sldId id="279" r:id="rId11"/>
    <p:sldId id="281" r:id="rId12"/>
    <p:sldId id="282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768" autoAdjust="0"/>
  </p:normalViewPr>
  <p:slideViewPr>
    <p:cSldViewPr snapToGrid="0">
      <p:cViewPr varScale="1">
        <p:scale>
          <a:sx n="70" d="100"/>
          <a:sy n="70" d="100"/>
        </p:scale>
        <p:origin x="384" y="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Rozbor filmového vyprávění, </a:t>
            </a:r>
            <a:br>
              <a:rPr lang="cs-CZ" dirty="0"/>
            </a:br>
            <a:r>
              <a:rPr lang="cs-CZ" i="1" dirty="0"/>
              <a:t>Šílený detektiv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Martin Kos (400598@muni.cz), Dan Krátký (</a:t>
            </a:r>
            <a:r>
              <a:rPr lang="cs-CZ" dirty="0" err="1"/>
              <a:t>dennykr@mail.muni.cz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893AEF-70E4-1BD2-B13F-A6C317F2E8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A7817A-AB26-7215-81FA-8EC74D97CC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AD75E7-B49D-6B19-E027-EFC009B22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Analytické karty: obecná reflexe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E32264-6814-F621-9B5B-1134B90E7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535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Pozitiva</a:t>
            </a:r>
            <a:r>
              <a:rPr lang="cs-CZ" sz="2000" dirty="0"/>
              <a:t>:</a:t>
            </a:r>
            <a:br>
              <a:rPr lang="cs-CZ" sz="2000" dirty="0"/>
            </a:br>
            <a:r>
              <a:rPr lang="cs-CZ" sz="2000" dirty="0"/>
              <a:t>- maximální snaha o porozumění komplikované povahy vyprávění a odhalování rámcových principů i dílčích vzorců a vypravěčských taktik</a:t>
            </a:r>
            <a:br>
              <a:rPr lang="cs-CZ" sz="2000" dirty="0"/>
            </a:br>
            <a:r>
              <a:rPr lang="cs-CZ" sz="2000" dirty="0"/>
              <a:t>- přesvědčivě formulovaná (a povětšinou vyargumentovaná) tvrzení; vhodně vybírané příklady</a:t>
            </a:r>
            <a:br>
              <a:rPr lang="cs-CZ" sz="2000" dirty="0"/>
            </a:br>
            <a:r>
              <a:rPr lang="cs-CZ" sz="2000" dirty="0"/>
              <a:t>- opravdová </a:t>
            </a:r>
            <a:r>
              <a:rPr lang="cs-CZ" sz="2000" i="1" dirty="0"/>
              <a:t>inspirace</a:t>
            </a:r>
            <a:r>
              <a:rPr lang="cs-CZ" sz="2000" dirty="0"/>
              <a:t> přečteným textem pro vlastní rozbor</a:t>
            </a:r>
            <a:br>
              <a:rPr lang="cs-CZ" sz="2000" dirty="0"/>
            </a:br>
            <a:r>
              <a:rPr lang="cs-CZ" sz="2000" dirty="0"/>
              <a:t>- zpravidla bezproblémová aplikace analytických nástrojů</a:t>
            </a:r>
            <a:br>
              <a:rPr lang="cs-CZ" sz="2000" dirty="0"/>
            </a:br>
            <a:r>
              <a:rPr lang="cs-CZ" sz="2000" dirty="0"/>
              <a:t>- hledání a navrhování rozmanitých cest, jak film </a:t>
            </a:r>
            <a:r>
              <a:rPr lang="cs-CZ" sz="2000" i="1" dirty="0"/>
              <a:t>vysvětlit </a:t>
            </a:r>
            <a:r>
              <a:rPr lang="cs-CZ" sz="2000" dirty="0"/>
              <a:t>(skrze vlastnosti narace, žánrovou hybriditu, narativní modality, historické mody narace, koncepty retardace/redundance apod.)</a:t>
            </a:r>
            <a:endParaRPr lang="cs-CZ" sz="2000" i="1" dirty="0"/>
          </a:p>
          <a:p>
            <a:pPr>
              <a:lnSpc>
                <a:spcPct val="100000"/>
              </a:lnSpc>
            </a:pPr>
            <a:r>
              <a:rPr lang="cs-CZ" sz="2000" b="1" dirty="0"/>
              <a:t>Problémy</a:t>
            </a:r>
            <a:r>
              <a:rPr lang="cs-CZ" sz="2000" dirty="0"/>
              <a:t>:</a:t>
            </a:r>
            <a:br>
              <a:rPr lang="cs-CZ" sz="2000" dirty="0"/>
            </a:br>
            <a:r>
              <a:rPr lang="cs-CZ" sz="2000" dirty="0"/>
              <a:t>- mírná těkavost ve výkladu (určité pohlcení vnitřní bohatostí filmu, složitostí jeho struktury a/nebo možnostmi, co vše u něj jde sledovat)</a:t>
            </a:r>
            <a:br>
              <a:rPr lang="cs-CZ" sz="2000" dirty="0"/>
            </a:br>
            <a:r>
              <a:rPr lang="cs-CZ" sz="2000" dirty="0"/>
              <a:t>- občas větší koncentrace na stylistické prostředky (zejména na </a:t>
            </a:r>
            <a:r>
              <a:rPr lang="cs-CZ" sz="2000" dirty="0" err="1"/>
              <a:t>mizanscénu</a:t>
            </a:r>
            <a:r>
              <a:rPr lang="cs-CZ" sz="2000" dirty="0"/>
              <a:t>, ale i střih) než na vypravěčské postupy</a:t>
            </a:r>
          </a:p>
        </p:txBody>
      </p:sp>
    </p:spTree>
    <p:extLst>
      <p:ext uri="{BB962C8B-B14F-4D97-AF65-F5344CB8AC3E}">
        <p14:creationId xmlns:p14="http://schemas.microsoft.com/office/powerpoint/2010/main" val="1846490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2404787-F2E7-BD82-2982-2F1645BC6A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276610-FE92-4F7F-DAFA-897F10157E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4A2579-FA64-DD84-9FB4-F43D7325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Porozumění schopnostem a možnostem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CC83D6-73EC-58E1-C953-3314E3931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00152"/>
            <a:ext cx="10753200" cy="4139998"/>
          </a:xfrm>
        </p:spPr>
        <p:txBody>
          <a:bodyPr/>
          <a:lstStyle/>
          <a:p>
            <a:endParaRPr lang="cs-CZ" sz="2400" dirty="0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EB4BB9F-42D9-07C9-812C-B381E9FC841E}"/>
              </a:ext>
            </a:extLst>
          </p:cNvPr>
          <p:cNvCxnSpPr>
            <a:stCxn id="5" idx="1"/>
            <a:endCxn id="5" idx="3"/>
          </p:cNvCxnSpPr>
          <p:nvPr/>
        </p:nvCxnSpPr>
        <p:spPr bwMode="auto">
          <a:xfrm>
            <a:off x="720000" y="3270151"/>
            <a:ext cx="10753200" cy="0"/>
          </a:xfrm>
          <a:prstGeom prst="line">
            <a:avLst/>
          </a:prstGeom>
          <a:ln w="635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3473FB25-8860-9B4F-EC0E-E2A4EF96FC49}"/>
              </a:ext>
            </a:extLst>
          </p:cNvPr>
          <p:cNvSpPr txBox="1"/>
          <p:nvPr/>
        </p:nvSpPr>
        <p:spPr>
          <a:xfrm>
            <a:off x="540000" y="3429000"/>
            <a:ext cx="1693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+mn-lt"/>
              </a:rPr>
              <a:t>8:43 – 10:26</a:t>
            </a:r>
          </a:p>
          <a:p>
            <a:pPr algn="ctr"/>
            <a:r>
              <a:rPr lang="cs-CZ" sz="2000" dirty="0">
                <a:latin typeface="+mn-lt"/>
              </a:rPr>
              <a:t>Obchod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1D3473B-3D61-DDBB-3BD1-0D9D57208E7C}"/>
              </a:ext>
            </a:extLst>
          </p:cNvPr>
          <p:cNvCxnSpPr>
            <a:cxnSpLocks/>
          </p:cNvCxnSpPr>
          <p:nvPr/>
        </p:nvCxnSpPr>
        <p:spPr bwMode="auto">
          <a:xfrm>
            <a:off x="720000" y="3270151"/>
            <a:ext cx="2042190" cy="0"/>
          </a:xfrm>
          <a:prstGeom prst="line">
            <a:avLst/>
          </a:prstGeom>
          <a:ln w="1270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1FBF8CC0-1F59-3FDE-765D-A2CCB97ABE10}"/>
              </a:ext>
            </a:extLst>
          </p:cNvPr>
          <p:cNvCxnSpPr>
            <a:cxnSpLocks/>
          </p:cNvCxnSpPr>
          <p:nvPr/>
        </p:nvCxnSpPr>
        <p:spPr bwMode="auto">
          <a:xfrm>
            <a:off x="2762190" y="3270151"/>
            <a:ext cx="2304485" cy="0"/>
          </a:xfrm>
          <a:prstGeom prst="line">
            <a:avLst/>
          </a:prstGeom>
          <a:ln w="127000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552A19E-735B-6461-5C24-FE8AD6039719}"/>
              </a:ext>
            </a:extLst>
          </p:cNvPr>
          <p:cNvSpPr txBox="1"/>
          <p:nvPr/>
        </p:nvSpPr>
        <p:spPr>
          <a:xfrm>
            <a:off x="2494114" y="3429000"/>
            <a:ext cx="28406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+mn-lt"/>
              </a:rPr>
              <a:t>10:48 – 14:21</a:t>
            </a:r>
          </a:p>
          <a:p>
            <a:pPr algn="ctr"/>
            <a:r>
              <a:rPr lang="cs-CZ" sz="2400" dirty="0">
                <a:latin typeface="+mn-lt"/>
              </a:rPr>
              <a:t>Ho u Buna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6F16A96-6047-B2E5-9E4F-80FC68186275}"/>
              </a:ext>
            </a:extLst>
          </p:cNvPr>
          <p:cNvSpPr txBox="1"/>
          <p:nvPr/>
        </p:nvSpPr>
        <p:spPr>
          <a:xfrm>
            <a:off x="1577716" y="1431976"/>
            <a:ext cx="2840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+mn-lt"/>
              </a:rPr>
              <a:t>Imaginární žena</a:t>
            </a: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AE701C33-3D9A-5520-757E-94FDDA3A8A49}"/>
              </a:ext>
            </a:extLst>
          </p:cNvPr>
          <p:cNvSpPr/>
          <p:nvPr/>
        </p:nvSpPr>
        <p:spPr bwMode="auto">
          <a:xfrm>
            <a:off x="4640278" y="3026325"/>
            <a:ext cx="431218" cy="487652"/>
          </a:xfrm>
          <a:prstGeom prst="ellipse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25" name="Zakřivená spojnice 24">
            <a:extLst>
              <a:ext uri="{FF2B5EF4-FFF2-40B4-BE49-F238E27FC236}">
                <a16:creationId xmlns:a16="http://schemas.microsoft.com/office/drawing/2014/main" id="{A7552C54-B1D2-FD76-5624-C2CDCE986CE8}"/>
              </a:ext>
            </a:extLst>
          </p:cNvPr>
          <p:cNvCxnSpPr>
            <a:stCxn id="21" idx="1"/>
          </p:cNvCxnSpPr>
          <p:nvPr/>
        </p:nvCxnSpPr>
        <p:spPr bwMode="auto">
          <a:xfrm rot="16200000" flipV="1">
            <a:off x="3246242" y="1640553"/>
            <a:ext cx="1208979" cy="1705395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Zakřivená spojnice 30">
            <a:extLst>
              <a:ext uri="{FF2B5EF4-FFF2-40B4-BE49-F238E27FC236}">
                <a16:creationId xmlns:a16="http://schemas.microsoft.com/office/drawing/2014/main" id="{9B416D68-675A-CA41-8BDE-9BDA1885BE7C}"/>
              </a:ext>
            </a:extLst>
          </p:cNvPr>
          <p:cNvCxnSpPr/>
          <p:nvPr/>
        </p:nvCxnSpPr>
        <p:spPr bwMode="auto">
          <a:xfrm rot="10800000" flipV="1">
            <a:off x="1386768" y="1888759"/>
            <a:ext cx="1680735" cy="1352813"/>
          </a:xfrm>
          <a:prstGeom prst="curvedConnector3">
            <a:avLst>
              <a:gd name="adj1" fmla="val 123134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1FD4EB04-E9F9-297C-C930-805D3B39BAD5}"/>
              </a:ext>
            </a:extLst>
          </p:cNvPr>
          <p:cNvCxnSpPr>
            <a:cxnSpLocks/>
          </p:cNvCxnSpPr>
          <p:nvPr/>
        </p:nvCxnSpPr>
        <p:spPr bwMode="auto">
          <a:xfrm>
            <a:off x="5066675" y="3270151"/>
            <a:ext cx="2458387" cy="0"/>
          </a:xfrm>
          <a:prstGeom prst="line">
            <a:avLst/>
          </a:prstGeom>
          <a:ln w="12700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E6424E0F-D1D1-073E-2F12-32F556E7C753}"/>
              </a:ext>
            </a:extLst>
          </p:cNvPr>
          <p:cNvSpPr txBox="1"/>
          <p:nvPr/>
        </p:nvSpPr>
        <p:spPr>
          <a:xfrm>
            <a:off x="5066675" y="3519250"/>
            <a:ext cx="2158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+mn-lt"/>
              </a:rPr>
              <a:t>15:19 – 17:49</a:t>
            </a:r>
          </a:p>
          <a:p>
            <a:pPr algn="ctr"/>
            <a:r>
              <a:rPr lang="cs-CZ" sz="2400" dirty="0">
                <a:latin typeface="+mn-lt"/>
              </a:rPr>
              <a:t>Na policii</a:t>
            </a:r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0C1ADFB4-9DDD-61DA-4F70-70E0A7716EAC}"/>
              </a:ext>
            </a:extLst>
          </p:cNvPr>
          <p:cNvSpPr/>
          <p:nvPr/>
        </p:nvSpPr>
        <p:spPr bwMode="auto">
          <a:xfrm>
            <a:off x="7107387" y="2986473"/>
            <a:ext cx="431218" cy="487652"/>
          </a:xfrm>
          <a:prstGeom prst="ellipse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BAE706C1-1239-EB01-A64F-549BB34E8FB3}"/>
              </a:ext>
            </a:extLst>
          </p:cNvPr>
          <p:cNvSpPr txBox="1"/>
          <p:nvPr/>
        </p:nvSpPr>
        <p:spPr>
          <a:xfrm>
            <a:off x="4807281" y="1718636"/>
            <a:ext cx="2632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+mn-lt"/>
              </a:rPr>
              <a:t>Vidím vnitřní osobnosti</a:t>
            </a:r>
          </a:p>
        </p:txBody>
      </p:sp>
      <p:cxnSp>
        <p:nvCxnSpPr>
          <p:cNvPr id="41" name="Zakřivená spojnice 40">
            <a:extLst>
              <a:ext uri="{FF2B5EF4-FFF2-40B4-BE49-F238E27FC236}">
                <a16:creationId xmlns:a16="http://schemas.microsoft.com/office/drawing/2014/main" id="{A8C9669F-A303-FCED-0956-B87EA25E67B9}"/>
              </a:ext>
            </a:extLst>
          </p:cNvPr>
          <p:cNvCxnSpPr/>
          <p:nvPr/>
        </p:nvCxnSpPr>
        <p:spPr bwMode="auto">
          <a:xfrm rot="10800000">
            <a:off x="3232752" y="2579457"/>
            <a:ext cx="4055367" cy="495869"/>
          </a:xfrm>
          <a:prstGeom prst="curvedConnector3">
            <a:avLst>
              <a:gd name="adj1" fmla="val -101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Zakřivená spojnice 42">
            <a:extLst>
              <a:ext uri="{FF2B5EF4-FFF2-40B4-BE49-F238E27FC236}">
                <a16:creationId xmlns:a16="http://schemas.microsoft.com/office/drawing/2014/main" id="{3E5DD2D8-A435-9B35-1983-9422ABAF4A7B}"/>
              </a:ext>
            </a:extLst>
          </p:cNvPr>
          <p:cNvCxnSpPr/>
          <p:nvPr/>
        </p:nvCxnSpPr>
        <p:spPr bwMode="auto">
          <a:xfrm rot="10800000" flipV="1">
            <a:off x="1993693" y="2579458"/>
            <a:ext cx="1379095" cy="677130"/>
          </a:xfrm>
          <a:prstGeom prst="curvedConnector3">
            <a:avLst>
              <a:gd name="adj1" fmla="val 106522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3E993B79-3C4D-8AA4-75FE-F7662283537A}"/>
              </a:ext>
            </a:extLst>
          </p:cNvPr>
          <p:cNvCxnSpPr>
            <a:cxnSpLocks/>
            <a:endCxn id="5" idx="3"/>
          </p:cNvCxnSpPr>
          <p:nvPr/>
        </p:nvCxnSpPr>
        <p:spPr bwMode="auto">
          <a:xfrm>
            <a:off x="7538605" y="3256589"/>
            <a:ext cx="3934595" cy="13562"/>
          </a:xfrm>
          <a:prstGeom prst="line">
            <a:avLst/>
          </a:prstGeom>
          <a:ln w="1270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F60B1DA8-D4F8-E762-C86D-FD75582579C3}"/>
              </a:ext>
            </a:extLst>
          </p:cNvPr>
          <p:cNvSpPr txBox="1"/>
          <p:nvPr/>
        </p:nvSpPr>
        <p:spPr>
          <a:xfrm>
            <a:off x="8122309" y="3499742"/>
            <a:ext cx="2767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+mn-lt"/>
              </a:rPr>
              <a:t>18:40 – 26:50</a:t>
            </a:r>
          </a:p>
          <a:p>
            <a:pPr algn="ctr"/>
            <a:r>
              <a:rPr lang="cs-CZ" sz="2400" dirty="0">
                <a:latin typeface="+mn-lt"/>
              </a:rPr>
              <a:t>Sledovačka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7625DC29-8FF5-1DA5-5EE1-6898E4C0C6B2}"/>
              </a:ext>
            </a:extLst>
          </p:cNvPr>
          <p:cNvSpPr txBox="1"/>
          <p:nvPr/>
        </p:nvSpPr>
        <p:spPr>
          <a:xfrm>
            <a:off x="8122309" y="2224820"/>
            <a:ext cx="3232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+mn-lt"/>
              </a:rPr>
              <a:t>Potvrzení nových hypotéz</a:t>
            </a:r>
          </a:p>
        </p:txBody>
      </p:sp>
    </p:spTree>
    <p:extLst>
      <p:ext uri="{BB962C8B-B14F-4D97-AF65-F5344CB8AC3E}">
        <p14:creationId xmlns:p14="http://schemas.microsoft.com/office/powerpoint/2010/main" val="372046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578DA6-26B0-F882-6CA4-13746E1A1B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7B73B6-C003-2517-5B21-62F6B5FA6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2D68C0-B7C5-BB4A-AF4C-EDA4F671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45" y="378000"/>
            <a:ext cx="10753200" cy="451576"/>
          </a:xfrm>
        </p:spPr>
        <p:txBody>
          <a:bodyPr/>
          <a:lstStyle/>
          <a:p>
            <a:r>
              <a:rPr lang="cs-CZ" dirty="0"/>
              <a:t>Komplikace časových a kauzálních vztahů</a:t>
            </a:r>
          </a:p>
        </p:txBody>
      </p:sp>
      <p:pic>
        <p:nvPicPr>
          <p:cNvPr id="7" name="Zástupný obsah 6" descr="Obsah obrázku osoba, interiér&#10;&#10;Popis byl vytvořen automaticky">
            <a:extLst>
              <a:ext uri="{FF2B5EF4-FFF2-40B4-BE49-F238E27FC236}">
                <a16:creationId xmlns:a16="http://schemas.microsoft.com/office/drawing/2014/main" id="{4ADF751D-8913-44E4-D66A-6E63EE431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" y="1152625"/>
            <a:ext cx="6040449" cy="2520000"/>
          </a:xfrm>
        </p:spPr>
      </p:pic>
      <p:pic>
        <p:nvPicPr>
          <p:cNvPr id="9" name="Obrázek 8" descr="Obsah obrázku text, osoba, stojící&#10;&#10;Popis byl vytvořen automaticky">
            <a:extLst>
              <a:ext uri="{FF2B5EF4-FFF2-40B4-BE49-F238E27FC236}">
                <a16:creationId xmlns:a16="http://schemas.microsoft.com/office/drawing/2014/main" id="{CE9BDE6C-AF3F-90B8-AA03-D021F2F77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55" y="1133673"/>
            <a:ext cx="6040450" cy="2520000"/>
          </a:xfrm>
          <a:prstGeom prst="rect">
            <a:avLst/>
          </a:prstGeom>
        </p:spPr>
      </p:pic>
      <p:pic>
        <p:nvPicPr>
          <p:cNvPr id="11" name="Obrázek 10" descr="Obsah obrázku osoba, interiér, ruka&#10;&#10;Popis byl vytvořen automaticky">
            <a:extLst>
              <a:ext uri="{FF2B5EF4-FFF2-40B4-BE49-F238E27FC236}">
                <a16:creationId xmlns:a16="http://schemas.microsoft.com/office/drawing/2014/main" id="{41A27CF1-521F-E05C-468E-08EA1956F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" y="3654795"/>
            <a:ext cx="6040450" cy="2520000"/>
          </a:xfrm>
          <a:prstGeom prst="rect">
            <a:avLst/>
          </a:prstGeom>
        </p:spPr>
      </p:pic>
      <p:pic>
        <p:nvPicPr>
          <p:cNvPr id="13" name="Obrázek 12" descr="Obsah obrázku interiér, osoba&#10;&#10;Popis byl vytvořen automaticky">
            <a:extLst>
              <a:ext uri="{FF2B5EF4-FFF2-40B4-BE49-F238E27FC236}">
                <a16:creationId xmlns:a16="http://schemas.microsoft.com/office/drawing/2014/main" id="{6A69B37C-0020-AFC3-3DA7-070600E20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05" y="3653673"/>
            <a:ext cx="6040450" cy="252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71C1370-6E3A-07EA-61D1-387048AE15F5}"/>
              </a:ext>
            </a:extLst>
          </p:cNvPr>
          <p:cNvSpPr txBox="1"/>
          <p:nvPr/>
        </p:nvSpPr>
        <p:spPr>
          <a:xfrm>
            <a:off x="5527107" y="314940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accent1"/>
                </a:solidFill>
                <a:latin typeface="+mn-lt"/>
              </a:rPr>
              <a:t>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4741F04-C23F-BB45-76C8-8C24C199A5C5}"/>
              </a:ext>
            </a:extLst>
          </p:cNvPr>
          <p:cNvSpPr txBox="1"/>
          <p:nvPr/>
        </p:nvSpPr>
        <p:spPr>
          <a:xfrm>
            <a:off x="6260431" y="316079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accent1"/>
                </a:solidFill>
                <a:latin typeface="+mn-lt"/>
              </a:rPr>
              <a:t>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B01A01A-8F73-F3BE-9B01-9D59A9F8238F}"/>
              </a:ext>
            </a:extLst>
          </p:cNvPr>
          <p:cNvSpPr txBox="1"/>
          <p:nvPr/>
        </p:nvSpPr>
        <p:spPr>
          <a:xfrm>
            <a:off x="5546527" y="365367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accent1"/>
                </a:solidFill>
                <a:latin typeface="+mn-lt"/>
              </a:rPr>
              <a:t>3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BA71176-6CE8-28EF-EB22-3E7762B0134B}"/>
              </a:ext>
            </a:extLst>
          </p:cNvPr>
          <p:cNvSpPr txBox="1"/>
          <p:nvPr/>
        </p:nvSpPr>
        <p:spPr>
          <a:xfrm>
            <a:off x="6251761" y="367262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accent1"/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72697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931549-78AC-56AF-B6B5-5632A9482F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BBAC86-CE49-240B-7A76-DA7B106C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6337"/>
            <a:ext cx="10753200" cy="451576"/>
          </a:xfrm>
        </p:spPr>
        <p:txBody>
          <a:bodyPr/>
          <a:lstStyle/>
          <a:p>
            <a:r>
              <a:rPr lang="cs-CZ" dirty="0"/>
              <a:t>Vzájemné působení osnovy vyprávění a stylu: hra s hloubkou vědění narace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9A6DF99-6752-6D36-FFD7-ABBCD06CE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169" y="1311109"/>
            <a:ext cx="4727372" cy="26591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8D16505-9EE1-7345-44AD-45A726478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168" y="1311110"/>
            <a:ext cx="4727372" cy="265914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4FCDA13-FCFD-8785-84CC-1472E777C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168" y="4049503"/>
            <a:ext cx="4727373" cy="265914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8373277-4435-8ECF-E500-69C97C24A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168" y="4049503"/>
            <a:ext cx="4727372" cy="26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98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931549-78AC-56AF-B6B5-5632A9482F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BBAC86-CE49-240B-7A76-DA7B106C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6337"/>
            <a:ext cx="10753200" cy="451576"/>
          </a:xfrm>
        </p:spPr>
        <p:txBody>
          <a:bodyPr/>
          <a:lstStyle/>
          <a:p>
            <a:r>
              <a:rPr lang="cs-CZ" dirty="0"/>
              <a:t>Vzájemné působení osnovy vyprávění a stylu: hra s hloubkou vědění narace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DD2DC4C-7C79-7994-D80C-44761E36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44" y="1382232"/>
            <a:ext cx="4702605" cy="26452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836FE09-68C2-7D72-EE60-ADC68A80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865" y="1382232"/>
            <a:ext cx="4702605" cy="264521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9261363-6B95-5807-EAC5-3EC666589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344" y="4093236"/>
            <a:ext cx="4702605" cy="264521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7B1B8A6-CE60-EE77-2DEF-7C09B8993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865" y="4093236"/>
            <a:ext cx="4702604" cy="264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5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8E6786-21CA-1D37-9D94-B3D693D988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931549-78AC-56AF-B6B5-5632A9482F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3FEC6A-A775-853F-FC6E-47A4DC2AD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296379"/>
            <a:ext cx="5569100" cy="313261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BB873A4-E242-66AC-7A35-BC01ABEC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693" y="296380"/>
            <a:ext cx="5569100" cy="313261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8672CD9-37F0-CFD0-D652-99711172C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00" y="3492506"/>
            <a:ext cx="5569100" cy="313261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BC4F8C1-E3F8-968C-8D36-07CF5F946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693" y="3482826"/>
            <a:ext cx="5586308" cy="31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00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Zástupný obsah 19" descr="Obsah obrázku osoba&#10;&#10;Popis byl vytvořen automaticky">
            <a:extLst>
              <a:ext uri="{FF2B5EF4-FFF2-40B4-BE49-F238E27FC236}">
                <a16:creationId xmlns:a16="http://schemas.microsoft.com/office/drawing/2014/main" id="{2FE2480B-BE41-D8C3-D315-BAA793607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853"/>
            <a:ext cx="6040450" cy="2520000"/>
          </a:xfr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4BF16ACB-06CB-B0C4-38C2-95849931C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52" y="-224853"/>
            <a:ext cx="6040450" cy="2520000"/>
          </a:xfrm>
          <a:prstGeom prst="rect">
            <a:avLst/>
          </a:prstGeom>
        </p:spPr>
      </p:pic>
      <p:pic>
        <p:nvPicPr>
          <p:cNvPr id="24" name="Obrázek 23" descr="Obsah obrázku osoba, projektor&#10;&#10;Popis byl vytvořen automaticky">
            <a:extLst>
              <a:ext uri="{FF2B5EF4-FFF2-40B4-BE49-F238E27FC236}">
                <a16:creationId xmlns:a16="http://schemas.microsoft.com/office/drawing/2014/main" id="{F93D11E5-6E9C-F709-4476-4955608D5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5147"/>
            <a:ext cx="6040450" cy="2520000"/>
          </a:xfrm>
          <a:prstGeom prst="rect">
            <a:avLst/>
          </a:prstGeom>
        </p:spPr>
      </p:pic>
      <p:pic>
        <p:nvPicPr>
          <p:cNvPr id="26" name="Obrázek 25" descr="Obsah obrázku osoba, zeď, interiér, muž&#10;&#10;Popis byl vytvořen automaticky">
            <a:extLst>
              <a:ext uri="{FF2B5EF4-FFF2-40B4-BE49-F238E27FC236}">
                <a16:creationId xmlns:a16="http://schemas.microsoft.com/office/drawing/2014/main" id="{03B84DF2-693C-D62E-07D6-DA6C1930D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52" y="2295147"/>
            <a:ext cx="6040450" cy="2520000"/>
          </a:xfrm>
          <a:prstGeom prst="rect">
            <a:avLst/>
          </a:prstGeom>
        </p:spPr>
      </p:pic>
      <p:pic>
        <p:nvPicPr>
          <p:cNvPr id="28" name="Obrázek 27" descr="Obsah obrázku osoba, stůl, jídelní stůl&#10;&#10;Popis byl vytvořen automaticky">
            <a:extLst>
              <a:ext uri="{FF2B5EF4-FFF2-40B4-BE49-F238E27FC236}">
                <a16:creationId xmlns:a16="http://schemas.microsoft.com/office/drawing/2014/main" id="{45B59EDB-0D8A-BF4C-E8EA-48FE48231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5147"/>
            <a:ext cx="6040450" cy="2520000"/>
          </a:xfrm>
          <a:prstGeom prst="rect">
            <a:avLst/>
          </a:prstGeom>
        </p:spPr>
      </p:pic>
      <p:pic>
        <p:nvPicPr>
          <p:cNvPr id="30" name="Obrázek 29" descr="Obsah obrázku interiér, oblek&#10;&#10;Popis byl vytvořen automaticky">
            <a:extLst>
              <a:ext uri="{FF2B5EF4-FFF2-40B4-BE49-F238E27FC236}">
                <a16:creationId xmlns:a16="http://schemas.microsoft.com/office/drawing/2014/main" id="{7EF333FC-6478-EC75-3832-931474EF8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52" y="4815147"/>
            <a:ext cx="6040450" cy="2520000"/>
          </a:xfrm>
          <a:prstGeom prst="rect">
            <a:avLst/>
          </a:prstGeom>
        </p:spPr>
      </p:pic>
      <p:cxnSp>
        <p:nvCxnSpPr>
          <p:cNvPr id="32" name="Přímá spojovací šipka 31">
            <a:extLst>
              <a:ext uri="{FF2B5EF4-FFF2-40B4-BE49-F238E27FC236}">
                <a16:creationId xmlns:a16="http://schemas.microsoft.com/office/drawing/2014/main" id="{6B74CF48-6D73-23F6-7144-643BCF957398}"/>
              </a:ext>
            </a:extLst>
          </p:cNvPr>
          <p:cNvCxnSpPr/>
          <p:nvPr/>
        </p:nvCxnSpPr>
        <p:spPr bwMode="auto">
          <a:xfrm>
            <a:off x="5141626" y="1035147"/>
            <a:ext cx="2083633" cy="0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Přímá spojovací šipka 33">
            <a:extLst>
              <a:ext uri="{FF2B5EF4-FFF2-40B4-BE49-F238E27FC236}">
                <a16:creationId xmlns:a16="http://schemas.microsoft.com/office/drawing/2014/main" id="{DA967F89-971D-0A98-1B67-C4E9B1D585B4}"/>
              </a:ext>
            </a:extLst>
          </p:cNvPr>
          <p:cNvCxnSpPr/>
          <p:nvPr/>
        </p:nvCxnSpPr>
        <p:spPr bwMode="auto">
          <a:xfrm>
            <a:off x="5141626" y="3555147"/>
            <a:ext cx="2083633" cy="0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Přímá spojovací šipka 34">
            <a:extLst>
              <a:ext uri="{FF2B5EF4-FFF2-40B4-BE49-F238E27FC236}">
                <a16:creationId xmlns:a16="http://schemas.microsoft.com/office/drawing/2014/main" id="{5010DE92-6A0A-C96D-260F-D12904CD29C3}"/>
              </a:ext>
            </a:extLst>
          </p:cNvPr>
          <p:cNvCxnSpPr/>
          <p:nvPr/>
        </p:nvCxnSpPr>
        <p:spPr bwMode="auto">
          <a:xfrm>
            <a:off x="5141626" y="6075147"/>
            <a:ext cx="2083633" cy="0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4101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B7F1F0-DE4B-D713-B9BC-8A3A8952BD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38DA5A-4820-F88A-6DB7-79BCB433D9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8E5958-CBF3-497B-E999-5C6E388D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soba, interiér&#10;&#10;Popis byl vytvořen automaticky">
            <a:extLst>
              <a:ext uri="{FF2B5EF4-FFF2-40B4-BE49-F238E27FC236}">
                <a16:creationId xmlns:a16="http://schemas.microsoft.com/office/drawing/2014/main" id="{908CBB69-F267-7B5D-0813-1E99CC334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79" y="3324225"/>
            <a:ext cx="8128000" cy="3390900"/>
          </a:xfrm>
        </p:spPr>
      </p:pic>
      <p:pic>
        <p:nvPicPr>
          <p:cNvPr id="9" name="Obrázek 8" descr="Obsah obrázku osoba, muž, interiér, oblek&#10;&#10;Popis byl vytvořen automaticky">
            <a:extLst>
              <a:ext uri="{FF2B5EF4-FFF2-40B4-BE49-F238E27FC236}">
                <a16:creationId xmlns:a16="http://schemas.microsoft.com/office/drawing/2014/main" id="{63031C22-0FB0-E6D2-6FE8-A48B99180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9" y="81677"/>
            <a:ext cx="7772400" cy="324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9016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8BAC94BA468D488F31B2478A655CDC" ma:contentTypeVersion="2" ma:contentTypeDescription="Vytvoří nový dokument" ma:contentTypeScope="" ma:versionID="08bb5aaad6f00ce25b159fd08d2efb3d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24f516e8cb82884d3aca393be411b39d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C6E5B4-B4FC-4F28-8247-821219E2A5F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D92384E-3F8F-47CB-8C76-E8AD097BDC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E9073B-39CA-4037-B2EE-0F591172E3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</Template>
  <TotalTime>271</TotalTime>
  <Words>248</Words>
  <Application>Microsoft Office PowerPoint</Application>
  <PresentationFormat>Širokoúhlá obrazovka</PresentationFormat>
  <Paragraphs>37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Tahoma</vt:lpstr>
      <vt:lpstr>Wingdings</vt:lpstr>
      <vt:lpstr>Prezentace_MU_CZ</vt:lpstr>
      <vt:lpstr>Rozbor filmového vyprávění,  Šílený detektiv</vt:lpstr>
      <vt:lpstr>Analytické karty: obecná reflexe</vt:lpstr>
      <vt:lpstr>Porozumění schopnostem a možnostem</vt:lpstr>
      <vt:lpstr>Komplikace časových a kauzálních vztahů</vt:lpstr>
      <vt:lpstr>Vzájemné působení osnovy vyprávění a stylu: hra s hloubkou vědění narace</vt:lpstr>
      <vt:lpstr>Vzájemné působení osnovy vyprávění a stylu: hra s hloubkou vědění narace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Rozbor filmového stylu, úvodní seminář</dc:title>
  <dc:creator>Martin Kos</dc:creator>
  <cp:lastModifiedBy>Martin Kos</cp:lastModifiedBy>
  <cp:revision>51</cp:revision>
  <cp:lastPrinted>1601-01-01T00:00:00Z</cp:lastPrinted>
  <dcterms:created xsi:type="dcterms:W3CDTF">2022-09-13T11:15:01Z</dcterms:created>
  <dcterms:modified xsi:type="dcterms:W3CDTF">2023-05-02T14:25:17Z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