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67" r:id="rId8"/>
    <p:sldId id="259" r:id="rId9"/>
    <p:sldId id="265" r:id="rId10"/>
    <p:sldId id="266" r:id="rId11"/>
    <p:sldId id="264" r:id="rId12"/>
    <p:sldId id="263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C8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5768" autoAdjust="0"/>
  </p:normalViewPr>
  <p:slideViewPr>
    <p:cSldViewPr snapToGrid="0">
      <p:cViewPr varScale="1">
        <p:scale>
          <a:sx n="70" d="100"/>
          <a:sy n="70" d="100"/>
        </p:scale>
        <p:origin x="536" y="4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1D911E5E-6197-7848-99A5-8C8627D11E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8">
            <a:extLst>
              <a:ext uri="{FF2B5EF4-FFF2-40B4-BE49-F238E27FC236}">
                <a16:creationId xmlns:a16="http://schemas.microsoft.com/office/drawing/2014/main" id="{FE8B4362-9944-7342-B28B-E931E1E862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E49E2218-4CCF-BC44-930E-B31D9BFD897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95976C0B-67C9-FE4D-861B-FEF2C4BECD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2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6E56905-98EB-4E4B-BB7F-76092365136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7CFE304C-B4EC-AE41-83D6-DFCA8039AA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4000"/>
            <a:ext cx="1546941" cy="106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5418" cy="593152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ARTS slide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42872" y="2021800"/>
            <a:ext cx="4106254" cy="281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98FE51A2-DFE6-8C4C-AE3B-7EEE5FB3D6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EE10F69E-5BDF-EB4D-A549-99C3B52C04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57CE533F-B2A8-0141-B7C6-76DE53BCD8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45470077-C754-D94D-8876-CD951865E4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8">
            <a:extLst>
              <a:ext uri="{FF2B5EF4-FFF2-40B4-BE49-F238E27FC236}">
                <a16:creationId xmlns:a16="http://schemas.microsoft.com/office/drawing/2014/main" id="{2BA8601A-2E5F-F046-8BEE-D6DFB9D512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8">
            <a:extLst>
              <a:ext uri="{FF2B5EF4-FFF2-40B4-BE49-F238E27FC236}">
                <a16:creationId xmlns:a16="http://schemas.microsoft.com/office/drawing/2014/main" id="{2CA3E3DA-40C1-DE49-9B26-0B773DA09A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CDE6E024-A30E-2949-8B4D-FC6A4F774D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8">
            <a:extLst>
              <a:ext uri="{FF2B5EF4-FFF2-40B4-BE49-F238E27FC236}">
                <a16:creationId xmlns:a16="http://schemas.microsoft.com/office/drawing/2014/main" id="{52CFA366-9799-3646-8C42-F75DED40DF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867341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Rozbor filmového vyprávění, </a:t>
            </a:r>
            <a:br>
              <a:rPr lang="cs-CZ" dirty="0"/>
            </a:br>
            <a:r>
              <a:rPr lang="cs-CZ" dirty="0"/>
              <a:t>úvodní seminář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Martin Kos (400598@muni.cz), Dan Krátký (</a:t>
            </a:r>
            <a:r>
              <a:rPr lang="cs-CZ" dirty="0" err="1"/>
              <a:t>dennykr@mail.muni.cz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F1CFC40-F2BF-EA0A-650E-11F79A2F99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C103440-09E9-174C-06DA-3EA97BE9BB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8BED51F-A9E3-FBD8-05A4-473C72FB17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kurzu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F48E315-00CE-3DEF-100E-D15F4A761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91059"/>
            <a:ext cx="10753200" cy="461620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15. únor </a:t>
            </a:r>
            <a:r>
              <a:rPr lang="cs-CZ" dirty="0"/>
              <a:t>– úvodní lekce a projekce (</a:t>
            </a:r>
            <a:r>
              <a:rPr lang="cs-CZ" i="1" dirty="0"/>
              <a:t>Škola základ života</a:t>
            </a:r>
            <a:r>
              <a:rPr lang="cs-CZ" dirty="0"/>
              <a:t>)</a:t>
            </a:r>
          </a:p>
          <a:p>
            <a:pPr marL="72000" indent="0">
              <a:buNone/>
            </a:pPr>
            <a:r>
              <a:rPr lang="cs-CZ" b="1" dirty="0"/>
              <a:t>22. únor </a:t>
            </a:r>
            <a:r>
              <a:rPr lang="cs-CZ" dirty="0"/>
              <a:t>– Mody narace, základní pojmy, rozbor textu</a:t>
            </a:r>
          </a:p>
          <a:p>
            <a:pPr marL="72000" indent="0">
              <a:buNone/>
            </a:pPr>
            <a:r>
              <a:rPr lang="cs-CZ" b="1" dirty="0"/>
              <a:t>1. březen </a:t>
            </a:r>
            <a:r>
              <a:rPr lang="cs-CZ" dirty="0"/>
              <a:t>– Mody narace, rozbor filmu</a:t>
            </a:r>
            <a:endParaRPr lang="cs-CZ" b="1" dirty="0"/>
          </a:p>
          <a:p>
            <a:pPr marL="72000" indent="0">
              <a:buNone/>
            </a:pPr>
            <a:r>
              <a:rPr lang="cs-CZ" b="1" dirty="0"/>
              <a:t>8. březen </a:t>
            </a:r>
            <a:r>
              <a:rPr lang="cs-CZ" dirty="0"/>
              <a:t>– Fikční světy, rozbor textu</a:t>
            </a:r>
          </a:p>
          <a:p>
            <a:pPr marL="72000" indent="0">
              <a:buNone/>
            </a:pPr>
            <a:r>
              <a:rPr lang="cs-CZ" b="1" dirty="0"/>
              <a:t>15. březen </a:t>
            </a:r>
            <a:r>
              <a:rPr lang="cs-CZ" dirty="0"/>
              <a:t>– Fikční světy, rozbor filmu</a:t>
            </a:r>
          </a:p>
          <a:p>
            <a:pPr marL="72000" indent="0">
              <a:buNone/>
            </a:pPr>
            <a:r>
              <a:rPr lang="cs-CZ" b="1" dirty="0"/>
              <a:t>22. březen </a:t>
            </a:r>
            <a:r>
              <a:rPr lang="cs-CZ" dirty="0"/>
              <a:t>– Vlastnosti narace, rozbor textu</a:t>
            </a:r>
          </a:p>
          <a:p>
            <a:pPr marL="72000" indent="0">
              <a:buNone/>
            </a:pPr>
            <a:r>
              <a:rPr lang="cs-CZ" b="1" dirty="0"/>
              <a:t>29. březen </a:t>
            </a:r>
            <a:r>
              <a:rPr lang="cs-CZ" dirty="0"/>
              <a:t>– Vlastnosti narace, rozbor filmu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14 seminářů – 7 bloků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8749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E8D4E0-4DE3-ED05-C0FD-3523493ED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D94254-5B93-39DB-DC5B-B4173E7A88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F4041D-D0AA-4A4E-016C-78BE94DF2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kurzu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FA7F85-B701-CDB9-7790-4AD4556F5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b="1" dirty="0"/>
              <a:t>5. duben </a:t>
            </a:r>
            <a:r>
              <a:rPr lang="cs-CZ" dirty="0"/>
              <a:t>– Schémata a čas, rozbor textu </a:t>
            </a:r>
          </a:p>
          <a:p>
            <a:pPr marL="72000" indent="0">
              <a:buNone/>
            </a:pPr>
            <a:r>
              <a:rPr lang="cs-CZ" b="1" dirty="0"/>
              <a:t>12. duben </a:t>
            </a:r>
            <a:r>
              <a:rPr lang="cs-CZ" dirty="0"/>
              <a:t>– Schémata a čas, rozbor filmu</a:t>
            </a:r>
          </a:p>
          <a:p>
            <a:pPr marL="72000" indent="0">
              <a:buNone/>
            </a:pPr>
            <a:r>
              <a:rPr lang="cs-CZ" b="1" dirty="0"/>
              <a:t>19. duben </a:t>
            </a:r>
            <a:r>
              <a:rPr lang="cs-CZ" dirty="0"/>
              <a:t>– Skládání puzzle, rozbor textu</a:t>
            </a:r>
          </a:p>
          <a:p>
            <a:pPr marL="72000" indent="0">
              <a:buNone/>
            </a:pPr>
            <a:r>
              <a:rPr lang="cs-CZ" b="1" dirty="0"/>
              <a:t>26. duben </a:t>
            </a:r>
            <a:r>
              <a:rPr lang="cs-CZ" dirty="0"/>
              <a:t>– Skládání puzzle, rozbor filmu</a:t>
            </a:r>
          </a:p>
          <a:p>
            <a:pPr marL="72000" indent="0">
              <a:buNone/>
            </a:pPr>
            <a:r>
              <a:rPr lang="cs-CZ" b="1" dirty="0"/>
              <a:t>3. květen </a:t>
            </a:r>
            <a:r>
              <a:rPr lang="cs-CZ" dirty="0"/>
              <a:t>– Další tradice, rozbor textu</a:t>
            </a:r>
          </a:p>
          <a:p>
            <a:pPr marL="72000" indent="0">
              <a:buNone/>
            </a:pPr>
            <a:r>
              <a:rPr lang="cs-CZ" b="1" dirty="0"/>
              <a:t>10. květen </a:t>
            </a:r>
            <a:r>
              <a:rPr lang="cs-CZ" dirty="0"/>
              <a:t>– Další tradice, rozbor filmu</a:t>
            </a:r>
          </a:p>
          <a:p>
            <a:pPr marL="72000" indent="0">
              <a:buNone/>
            </a:pPr>
            <a:r>
              <a:rPr lang="cs-CZ" b="1" dirty="0"/>
              <a:t>17. květen </a:t>
            </a:r>
            <a:r>
              <a:rPr lang="cs-CZ" dirty="0"/>
              <a:t>– rezervní seminář</a:t>
            </a:r>
          </a:p>
        </p:txBody>
      </p:sp>
    </p:spTree>
    <p:extLst>
      <p:ext uri="{BB962C8B-B14F-4D97-AF65-F5344CB8AC3E}">
        <p14:creationId xmlns:p14="http://schemas.microsoft.com/office/powerpoint/2010/main" val="189132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4E8D4E0-4DE3-ED05-C0FD-3523493ED1D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CD94254-5B93-39DB-DC5B-B4173E7A880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F4041D-D0AA-4A4E-016C-78BE94DF2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Harmonogram jednoho bloku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5FFA7F85-B701-CDB9-7790-4AD4556F5C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29789"/>
            <a:ext cx="10753200" cy="4139998"/>
          </a:xfrm>
        </p:spPr>
        <p:txBody>
          <a:bodyPr/>
          <a:lstStyle/>
          <a:p>
            <a:pPr marL="586350" indent="-514350">
              <a:buAutoNum type="alphaUcParenR"/>
            </a:pPr>
            <a:r>
              <a:rPr lang="cs-CZ" sz="2600" dirty="0"/>
              <a:t>Tento týden dostanete zadaný text</a:t>
            </a:r>
          </a:p>
          <a:p>
            <a:pPr marL="586350" indent="-514350">
              <a:buAutoNum type="alphaUcParenR"/>
            </a:pPr>
            <a:r>
              <a:rPr lang="cs-CZ" sz="2600" dirty="0"/>
              <a:t>22. února si text přinesete a vyplníte na začátku hodiny rychlotest</a:t>
            </a:r>
          </a:p>
          <a:p>
            <a:pPr marL="586350" indent="-514350">
              <a:buAutoNum type="alphaUcParenR"/>
            </a:pPr>
            <a:r>
              <a:rPr lang="cs-CZ" sz="2600" dirty="0"/>
              <a:t>Ve dvou seminárních skupinách projdeme zadaný text, rekapitulujeme, upřesníme pojmy</a:t>
            </a:r>
          </a:p>
          <a:p>
            <a:pPr marL="586350" indent="-514350">
              <a:buAutoNum type="alphaUcParenR"/>
            </a:pPr>
            <a:r>
              <a:rPr lang="cs-CZ" sz="2600" dirty="0"/>
              <a:t>Podíváme se na film</a:t>
            </a:r>
          </a:p>
          <a:p>
            <a:pPr marL="586350" indent="-514350">
              <a:buAutoNum type="alphaUcParenR"/>
            </a:pPr>
            <a:r>
              <a:rPr lang="cs-CZ" sz="2600" dirty="0"/>
              <a:t>Do další hodiny vyplníte analytickou kartu (o rozsahu 3 NS)</a:t>
            </a:r>
          </a:p>
          <a:p>
            <a:pPr marL="72000" indent="0">
              <a:buNone/>
            </a:pPr>
            <a:r>
              <a:rPr lang="cs-CZ" sz="2600" dirty="0"/>
              <a:t> - podoba analytické karty: definice vybraného pojmu a jeho konkrétní aplikace na zadaný film</a:t>
            </a:r>
          </a:p>
          <a:p>
            <a:pPr marL="586350" indent="-514350">
              <a:buAutoNum type="alphaUcParenR"/>
            </a:pPr>
            <a:r>
              <a:rPr lang="cs-CZ" sz="2600" dirty="0"/>
              <a:t>Na hodině 1. března probereme vaše úkoly ve dvou skupinách</a:t>
            </a:r>
          </a:p>
          <a:p>
            <a:pPr marL="586350" indent="-514350">
              <a:buAutoNum type="alphaUcParenR"/>
            </a:pPr>
            <a:r>
              <a:rPr lang="cs-CZ" sz="2600" dirty="0"/>
              <a:t>Zadáme další text na příští hodinu</a:t>
            </a:r>
          </a:p>
        </p:txBody>
      </p:sp>
    </p:spTree>
    <p:extLst>
      <p:ext uri="{BB962C8B-B14F-4D97-AF65-F5344CB8AC3E}">
        <p14:creationId xmlns:p14="http://schemas.microsoft.com/office/powerpoint/2010/main" val="1568963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1E946B-7CEC-B7E1-E3FB-7705F0BEBE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82D959-9011-656D-07B5-6B64A51929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726DD0-0D36-6DB4-5EB8-949B301E1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Požadavky na ukončení kurzu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F82147-9963-BF3F-3360-2545DFA01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868818"/>
          </a:xfrm>
        </p:spPr>
        <p:txBody>
          <a:bodyPr/>
          <a:lstStyle/>
          <a:p>
            <a:r>
              <a:rPr lang="cs-CZ" dirty="0"/>
              <a:t>Povinná účast na seminářích (docházka bude kontrolovaná); povolena 1 (neomluvená) absence</a:t>
            </a:r>
          </a:p>
          <a:p>
            <a:endParaRPr lang="cs-CZ" dirty="0"/>
          </a:p>
          <a:p>
            <a:r>
              <a:rPr lang="cs-CZ" dirty="0"/>
              <a:t>Splnění testů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Vypracování a včasné odevzdání analytických karet</a:t>
            </a:r>
          </a:p>
          <a:p>
            <a:pPr marL="72000" indent="0">
              <a:buNone/>
            </a:pPr>
            <a:endParaRPr lang="cs-CZ" dirty="0"/>
          </a:p>
          <a:p>
            <a:r>
              <a:rPr lang="cs-CZ" dirty="0"/>
              <a:t>Závěrečná analýza</a:t>
            </a:r>
          </a:p>
        </p:txBody>
      </p:sp>
    </p:spTree>
    <p:extLst>
      <p:ext uri="{BB962C8B-B14F-4D97-AF65-F5344CB8AC3E}">
        <p14:creationId xmlns:p14="http://schemas.microsoft.com/office/powerpoint/2010/main" val="679076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82D959-9011-656D-07B5-6B64A51929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726DD0-0D36-6DB4-5EB8-949B301E1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bodování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F82147-9963-BF3F-3360-2545DFA01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112264"/>
            <a:ext cx="11310624" cy="4581144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Rozložení známek</a:t>
            </a:r>
          </a:p>
          <a:p>
            <a:pPr marL="72000" indent="0">
              <a:buNone/>
            </a:pPr>
            <a:r>
              <a:rPr lang="cs-CZ" dirty="0"/>
              <a:t>A: 201-212 b.</a:t>
            </a:r>
          </a:p>
          <a:p>
            <a:pPr marL="72000" indent="0">
              <a:buNone/>
            </a:pPr>
            <a:r>
              <a:rPr lang="cs-CZ" dirty="0"/>
              <a:t>B: 184-200 b.</a:t>
            </a:r>
          </a:p>
          <a:p>
            <a:pPr marL="72000" indent="0">
              <a:buNone/>
            </a:pPr>
            <a:r>
              <a:rPr lang="cs-CZ" dirty="0"/>
              <a:t>C: 168-183 b.</a:t>
            </a:r>
          </a:p>
          <a:p>
            <a:pPr marL="72000" indent="0">
              <a:buNone/>
            </a:pPr>
            <a:r>
              <a:rPr lang="cs-CZ" dirty="0"/>
              <a:t>D: 148-167 b.</a:t>
            </a:r>
          </a:p>
          <a:p>
            <a:pPr marL="72000" indent="0">
              <a:buNone/>
            </a:pPr>
            <a:r>
              <a:rPr lang="cs-CZ" dirty="0"/>
              <a:t>E: 128-147 b.</a:t>
            </a:r>
          </a:p>
          <a:p>
            <a:pPr marL="72000" indent="0">
              <a:buNone/>
            </a:pPr>
            <a:r>
              <a:rPr lang="cs-CZ" dirty="0"/>
              <a:t>F: 127 b. a méně (pod 60% celkového počtu)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9D1C7A7-38DE-6A92-B1CB-D360C853A95C}"/>
              </a:ext>
            </a:extLst>
          </p:cNvPr>
          <p:cNvSpPr txBox="1"/>
          <p:nvPr/>
        </p:nvSpPr>
        <p:spPr>
          <a:xfrm>
            <a:off x="4608447" y="1380310"/>
            <a:ext cx="3173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Celkem: 212 bodů</a:t>
            </a:r>
          </a:p>
        </p:txBody>
      </p:sp>
    </p:spTree>
    <p:extLst>
      <p:ext uri="{BB962C8B-B14F-4D97-AF65-F5344CB8AC3E}">
        <p14:creationId xmlns:p14="http://schemas.microsoft.com/office/powerpoint/2010/main" val="2352782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1E946B-7CEC-B7E1-E3FB-7705F0BEBE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82D959-9011-656D-07B5-6B64A51929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726DD0-0D36-6DB4-5EB8-949B301E1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bodování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F82147-9963-BF3F-3360-2545DFA01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017962"/>
            <a:ext cx="10753200" cy="486881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Test</a:t>
            </a:r>
            <a:r>
              <a:rPr lang="cs-CZ" dirty="0"/>
              <a:t>: </a:t>
            </a:r>
            <a:r>
              <a:rPr lang="cs-CZ" dirty="0" err="1"/>
              <a:t>douglasovská</a:t>
            </a:r>
            <a:r>
              <a:rPr lang="cs-CZ" dirty="0"/>
              <a:t> doplňovačka, žádné biflování, ale znalost textu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b="1" dirty="0"/>
              <a:t>Analytická karta</a:t>
            </a:r>
            <a:r>
              <a:rPr lang="cs-CZ" dirty="0"/>
              <a:t>: aplikace pojmů z textů a hodin na zadaný film</a:t>
            </a:r>
          </a:p>
          <a:p>
            <a:pPr marL="72000" indent="0">
              <a:buNone/>
            </a:pPr>
            <a:endParaRPr lang="cs-CZ" dirty="0"/>
          </a:p>
          <a:p>
            <a:pPr marL="72000" indent="0">
              <a:buNone/>
            </a:pPr>
            <a:r>
              <a:rPr lang="cs-CZ" dirty="0"/>
              <a:t>Body v průběhu semestru do Poznámkových bloků.</a:t>
            </a:r>
          </a:p>
        </p:txBody>
      </p:sp>
    </p:spTree>
    <p:extLst>
      <p:ext uri="{BB962C8B-B14F-4D97-AF65-F5344CB8AC3E}">
        <p14:creationId xmlns:p14="http://schemas.microsoft.com/office/powerpoint/2010/main" val="2908384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D1E946B-7CEC-B7E1-E3FB-7705F0BEBED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582D959-9011-656D-07B5-6B64A519295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4726DD0-0D36-6DB4-5EB8-949B301E1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bodování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71F82147-9963-BF3F-3360-2545DFA018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2017962"/>
            <a:ext cx="10753200" cy="4868818"/>
          </a:xfrm>
        </p:spPr>
        <p:txBody>
          <a:bodyPr/>
          <a:lstStyle/>
          <a:p>
            <a:pPr marL="72000" indent="0">
              <a:buNone/>
            </a:pPr>
            <a:r>
              <a:rPr lang="cs-CZ" dirty="0"/>
              <a:t>6x rychlotest – 24 b.</a:t>
            </a:r>
          </a:p>
          <a:p>
            <a:pPr marL="324000" lvl="1" indent="0">
              <a:buNone/>
            </a:pPr>
            <a:r>
              <a:rPr lang="cs-CZ" dirty="0"/>
              <a:t>Každý za 4 body</a:t>
            </a:r>
          </a:p>
          <a:p>
            <a:pPr marL="72000" indent="0">
              <a:buNone/>
            </a:pPr>
            <a:r>
              <a:rPr lang="cs-CZ" dirty="0"/>
              <a:t>6x analytická karta – 60 b.</a:t>
            </a:r>
          </a:p>
          <a:p>
            <a:pPr marL="324000" lvl="1" indent="0">
              <a:buNone/>
            </a:pPr>
            <a:r>
              <a:rPr lang="cs-CZ" dirty="0"/>
              <a:t>Každá za 10 bodů</a:t>
            </a:r>
          </a:p>
          <a:p>
            <a:pPr lvl="2"/>
            <a:r>
              <a:rPr lang="cs-CZ" dirty="0"/>
              <a:t>5 bodů obsah</a:t>
            </a:r>
          </a:p>
          <a:p>
            <a:pPr lvl="2"/>
            <a:r>
              <a:rPr lang="cs-CZ" dirty="0"/>
              <a:t>5 bodů jazyk a formální úpravu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65FC03AC-C7F9-4B9E-577C-E93F78C8C82A}"/>
              </a:ext>
            </a:extLst>
          </p:cNvPr>
          <p:cNvSpPr txBox="1"/>
          <p:nvPr/>
        </p:nvSpPr>
        <p:spPr>
          <a:xfrm>
            <a:off x="5474973" y="3737333"/>
            <a:ext cx="61770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Závěrečná analýza 8ns – 128 b.</a:t>
            </a:r>
          </a:p>
          <a:p>
            <a:pPr algn="l"/>
            <a:endParaRPr lang="cs-CZ" sz="2800" dirty="0">
              <a:latin typeface="+mn-lt"/>
            </a:endParaRP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0CE1B13C-A9D9-9C76-91EC-530725A4D3A3}"/>
              </a:ext>
            </a:extLst>
          </p:cNvPr>
          <p:cNvSpPr txBox="1"/>
          <p:nvPr/>
        </p:nvSpPr>
        <p:spPr>
          <a:xfrm>
            <a:off x="6474210" y="4473673"/>
            <a:ext cx="66179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1800" dirty="0">
                <a:latin typeface="+mn-lt"/>
              </a:rPr>
              <a:t>Jako u diplomové práce (50%, 25%, 25%):</a:t>
            </a:r>
          </a:p>
          <a:p>
            <a:pPr algn="l"/>
            <a:r>
              <a:rPr lang="cs-CZ" sz="1800" dirty="0">
                <a:latin typeface="+mn-lt"/>
              </a:rPr>
              <a:t>Obsah: 64 b.</a:t>
            </a:r>
          </a:p>
          <a:p>
            <a:pPr algn="l"/>
            <a:r>
              <a:rPr lang="cs-CZ" sz="1800" dirty="0">
                <a:latin typeface="+mn-lt"/>
              </a:rPr>
              <a:t>Jazyk: 32 b.</a:t>
            </a:r>
          </a:p>
          <a:p>
            <a:pPr algn="l"/>
            <a:r>
              <a:rPr lang="cs-CZ" sz="1800" dirty="0">
                <a:latin typeface="+mn-lt"/>
              </a:rPr>
              <a:t>Formální úprava: 32 b.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19D1C7A7-38DE-6A92-B1CB-D360C853A95C}"/>
              </a:ext>
            </a:extLst>
          </p:cNvPr>
          <p:cNvSpPr txBox="1"/>
          <p:nvPr/>
        </p:nvSpPr>
        <p:spPr>
          <a:xfrm>
            <a:off x="3720465" y="1294687"/>
            <a:ext cx="3173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sz="2800" dirty="0">
                <a:latin typeface="+mn-lt"/>
              </a:rPr>
              <a:t>Celkem: 212 bodů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69261F0-6C21-7165-94BB-E06AD02970CD}"/>
              </a:ext>
            </a:extLst>
          </p:cNvPr>
          <p:cNvSpPr txBox="1"/>
          <p:nvPr/>
        </p:nvSpPr>
        <p:spPr>
          <a:xfrm>
            <a:off x="1039730" y="4846336"/>
            <a:ext cx="4018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cs-CZ" dirty="0">
                <a:latin typeface="+mn-lt"/>
              </a:rPr>
              <a:t>Testy min. 12 b.</a:t>
            </a:r>
          </a:p>
          <a:p>
            <a:pPr algn="l"/>
            <a:r>
              <a:rPr lang="cs-CZ" dirty="0">
                <a:latin typeface="+mn-lt"/>
              </a:rPr>
              <a:t>Karty min. 30 b.</a:t>
            </a:r>
          </a:p>
        </p:txBody>
      </p:sp>
      <p:cxnSp>
        <p:nvCxnSpPr>
          <p:cNvPr id="11" name="Přímá spojovací šipka 10">
            <a:extLst>
              <a:ext uri="{FF2B5EF4-FFF2-40B4-BE49-F238E27FC236}">
                <a16:creationId xmlns:a16="http://schemas.microsoft.com/office/drawing/2014/main" id="{AB279A67-5BA7-71D0-B644-6443FA9A219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09060" y="5120004"/>
            <a:ext cx="2297790" cy="666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>
            <a:extLst>
              <a:ext uri="{FF2B5EF4-FFF2-40B4-BE49-F238E27FC236}">
                <a16:creationId xmlns:a16="http://schemas.microsoft.com/office/drawing/2014/main" id="{87D97F2B-8B4D-2E7B-C09C-74610CB3E4DC}"/>
              </a:ext>
            </a:extLst>
          </p:cNvPr>
          <p:cNvCxnSpPr>
            <a:cxnSpLocks/>
          </p:cNvCxnSpPr>
          <p:nvPr/>
        </p:nvCxnSpPr>
        <p:spPr bwMode="auto">
          <a:xfrm>
            <a:off x="2358210" y="4122558"/>
            <a:ext cx="0" cy="67647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9680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E96F1234-AD3A-906E-6F60-802888D271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71FDB42-480D-21C7-61AA-3289D9C0472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772C7C-5941-2067-A2FE-310EEF744E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6595200"/>
          </a:xfrm>
        </p:spPr>
        <p:txBody>
          <a:bodyPr/>
          <a:lstStyle/>
          <a:p>
            <a:pPr algn="ctr"/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dirty="0"/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57592193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arts-prezentace-16-9-cz-v11.potx" id="{850E93A8-45C9-4C23-9306-30E4FC2F50F2}" vid="{13F8A24C-E6A5-454D-8F66-47FE17FE1E3B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A8BAC94BA468D488F31B2478A655CDC" ma:contentTypeVersion="2" ma:contentTypeDescription="Vytvoří nový dokument" ma:contentTypeScope="" ma:versionID="08bb5aaad6f00ce25b159fd08d2efb3d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24f516e8cb82884d3aca393be411b39d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BE9073B-39CA-4037-B2EE-0F591172E3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1C6E5B4-B4FC-4F28-8247-821219E2A5F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5D92384E-3F8F-47CB-8C76-E8AD097BDC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muni-arts-prezentace-16-9-cz-v11</Template>
  <TotalTime>158</TotalTime>
  <Words>458</Words>
  <Application>Microsoft Office PowerPoint</Application>
  <PresentationFormat>Širokoúhlá obrazovka</PresentationFormat>
  <Paragraphs>78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Prezentace_MU_CZ</vt:lpstr>
      <vt:lpstr>Rozbor filmového vyprávění,  úvodní seminář</vt:lpstr>
      <vt:lpstr>Harmonogram kurzu</vt:lpstr>
      <vt:lpstr>Harmonogram kurzu</vt:lpstr>
      <vt:lpstr>Harmonogram jednoho bloku</vt:lpstr>
      <vt:lpstr>Požadavky na ukončení kurzu</vt:lpstr>
      <vt:lpstr>Systém bodování</vt:lpstr>
      <vt:lpstr>Systém bodování</vt:lpstr>
      <vt:lpstr>Systém bodování</vt:lpstr>
      <vt:lpstr>     Otázky?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Rozbor filmového stylu, úvodní seminář</dc:title>
  <dc:creator>Martin Kos</dc:creator>
  <cp:lastModifiedBy>Martin Kos</cp:lastModifiedBy>
  <cp:revision>39</cp:revision>
  <cp:lastPrinted>1601-01-01T00:00:00Z</cp:lastPrinted>
  <dcterms:created xsi:type="dcterms:W3CDTF">2022-09-13T11:15:01Z</dcterms:created>
  <dcterms:modified xsi:type="dcterms:W3CDTF">2023-02-14T15:41:33Z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