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5741-561E-4F37-B4AF-ED0C553BCE8A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6B8666A-E5AD-45BC-92B3-FFDFF2E01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18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5741-561E-4F37-B4AF-ED0C553BCE8A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666A-E5AD-45BC-92B3-FFDFF2E01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20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5741-561E-4F37-B4AF-ED0C553BCE8A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666A-E5AD-45BC-92B3-FFDFF2E01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48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5741-561E-4F37-B4AF-ED0C553BCE8A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666A-E5AD-45BC-92B3-FFDFF2E01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37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4BF5741-561E-4F37-B4AF-ED0C553BCE8A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6B8666A-E5AD-45BC-92B3-FFDFF2E01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1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5741-561E-4F37-B4AF-ED0C553BCE8A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666A-E5AD-45BC-92B3-FFDFF2E01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38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5741-561E-4F37-B4AF-ED0C553BCE8A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666A-E5AD-45BC-92B3-FFDFF2E01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5741-561E-4F37-B4AF-ED0C553BCE8A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666A-E5AD-45BC-92B3-FFDFF2E01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68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5741-561E-4F37-B4AF-ED0C553BCE8A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666A-E5AD-45BC-92B3-FFDFF2E01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08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5741-561E-4F37-B4AF-ED0C553BCE8A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666A-E5AD-45BC-92B3-FFDFF2E01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99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5741-561E-4F37-B4AF-ED0C553BCE8A}" type="datetimeFigureOut">
              <a:rPr lang="cs-CZ" smtClean="0"/>
              <a:t>13.04.2023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666A-E5AD-45BC-92B3-FFDFF2E01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86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4BF5741-561E-4F37-B4AF-ED0C553BCE8A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6B8666A-E5AD-45BC-92B3-FFDFF2E010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10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fotobanka.ceskatelevize.cz/" TargetMode="Externa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pisovy.archiv@ceskatelevize.cz" TargetMode="External"/><Relationship Id="rId2" Type="http://schemas.openxmlformats.org/officeDocument/2006/relationships/hyperlink" Target="mailto:badatelna@ceskatelevize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rchova@ceskatelevize.cz" TargetMode="External"/><Relationship Id="rId5" Type="http://schemas.openxmlformats.org/officeDocument/2006/relationships/hyperlink" Target="mailto:APFBrno@ceskatelevize.cz" TargetMode="External"/><Relationship Id="rId4" Type="http://schemas.openxmlformats.org/officeDocument/2006/relationships/hyperlink" Target="mailto:fototeka@ceskatelevize.cz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AAB70-6217-B568-5AF5-0739AB457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9036"/>
            <a:ext cx="9986682" cy="31156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0" i="0" dirty="0">
                <a:solidFill>
                  <a:schemeClr val="tx1"/>
                </a:solidFill>
                <a:effectLst/>
              </a:rPr>
              <a:t>Archiv a programové fondy ČT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0D32A3-0065-9825-7A58-295A66A4C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8930"/>
            <a:ext cx="9144000" cy="1655762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j-lt"/>
              </a:rPr>
              <a:t>aneb nebojím se chodit do archivu (ČT) </a:t>
            </a:r>
          </a:p>
        </p:txBody>
      </p:sp>
    </p:spTree>
    <p:extLst>
      <p:ext uri="{BB962C8B-B14F-4D97-AF65-F5344CB8AC3E}">
        <p14:creationId xmlns:p14="http://schemas.microsoft.com/office/powerpoint/2010/main" val="34327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482CE-CEEA-B3BD-4ABD-EB926289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Archiv a programové fondy (APF)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C52C1-A2EC-23A1-5233-AF3B415C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906168"/>
          </a:xfrm>
        </p:spPr>
        <p:txBody>
          <a:bodyPr>
            <a:normAutofit/>
          </a:bodyPr>
          <a:lstStyle/>
          <a:p>
            <a:r>
              <a:rPr lang="cs-CZ" sz="1800" dirty="0"/>
              <a:t>oddělení ČT</a:t>
            </a:r>
          </a:p>
          <a:p>
            <a:r>
              <a:rPr lang="cs-CZ" sz="1800" dirty="0"/>
              <a:t>spadá mezi takzvané specializované archivy</a:t>
            </a:r>
          </a:p>
          <a:p>
            <a:r>
              <a:rPr lang="cs-CZ" sz="1800" dirty="0"/>
              <a:t>jeho základní úlohou je správa archivních materiálů vzniklých z činnosti České, resp. Československé televize od roku 1953 </a:t>
            </a:r>
            <a:br>
              <a:rPr lang="cs-CZ" sz="1800" dirty="0"/>
            </a:br>
            <a:r>
              <a:rPr lang="cs-CZ" sz="1800" dirty="0"/>
              <a:t>do současnosti.</a:t>
            </a:r>
          </a:p>
          <a:p>
            <a:r>
              <a:rPr lang="cs-CZ" sz="1800" dirty="0"/>
              <a:t>APF Praha (Kavčí hory, Praha 4)</a:t>
            </a:r>
          </a:p>
          <a:p>
            <a:r>
              <a:rPr lang="cs-CZ" sz="1800" dirty="0"/>
              <a:t>APF Brno (Trnkova 117, Brno – Líšeň)</a:t>
            </a:r>
          </a:p>
          <a:p>
            <a:r>
              <a:rPr lang="cs-CZ" sz="1800" dirty="0"/>
              <a:t>APF Ostrava (Dvořákova 18, Ostrava 1)</a:t>
            </a:r>
          </a:p>
          <a:p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B82DE4-640C-2FE5-208E-640D3A853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8" r="28712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482CE-CEEA-B3BD-4ABD-EB926289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Dramaturg APF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C52C1-A2EC-23A1-5233-AF3B415C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0862"/>
            <a:ext cx="8785412" cy="4351338"/>
          </a:xfrm>
        </p:spPr>
        <p:txBody>
          <a:bodyPr>
            <a:normAutofit/>
          </a:bodyPr>
          <a:lstStyle/>
          <a:p>
            <a:r>
              <a:rPr lang="cs-CZ" sz="2400" dirty="0"/>
              <a:t>poskytuje podporu všem útvarům ČT – programu, obchodnímu oddělení, nové výrobě. </a:t>
            </a:r>
          </a:p>
          <a:p>
            <a:r>
              <a:rPr lang="cs-CZ" sz="2400" dirty="0"/>
              <a:t>připravuje archivní pořady k jejich dalšímu užití </a:t>
            </a:r>
            <a:br>
              <a:rPr lang="cs-CZ" sz="2400" dirty="0"/>
            </a:br>
            <a:r>
              <a:rPr lang="cs-CZ" sz="2400" dirty="0"/>
              <a:t>např. vysíláním (dramaturgie repríz) či prodejem. </a:t>
            </a:r>
          </a:p>
          <a:p>
            <a:r>
              <a:rPr lang="cs-CZ" sz="2400" dirty="0"/>
              <a:t>spolupracuje s tvůrčími štáby při výběru archivních ukázek, </a:t>
            </a:r>
            <a:br>
              <a:rPr lang="cs-CZ" sz="2400" dirty="0"/>
            </a:br>
            <a:r>
              <a:rPr lang="cs-CZ" sz="2400" dirty="0"/>
              <a:t>provádí rešerše atd.</a:t>
            </a:r>
          </a:p>
          <a:p>
            <a:r>
              <a:rPr lang="cs-CZ" sz="2400" dirty="0"/>
              <a:t>připravuje pořady pro digitální archivaci </a:t>
            </a:r>
            <a:br>
              <a:rPr lang="cs-CZ" sz="2400" dirty="0"/>
            </a:br>
            <a:r>
              <a:rPr lang="cs-CZ" sz="2400" dirty="0"/>
              <a:t>a pracuje na systematické digitalizace historických fondů </a:t>
            </a:r>
            <a:br>
              <a:rPr lang="cs-CZ" sz="2400" dirty="0"/>
            </a:br>
            <a:r>
              <a:rPr lang="cs-CZ" sz="2400" dirty="0"/>
              <a:t>(někdy také třetích stran).</a:t>
            </a:r>
          </a:p>
        </p:txBody>
      </p:sp>
    </p:spTree>
    <p:extLst>
      <p:ext uri="{BB962C8B-B14F-4D97-AF65-F5344CB8AC3E}">
        <p14:creationId xmlns:p14="http://schemas.microsoft.com/office/powerpoint/2010/main" val="29411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interiér, kniha, police&#10;&#10;Popis byl vytvořen automaticky">
            <a:extLst>
              <a:ext uri="{FF2B5EF4-FFF2-40B4-BE49-F238E27FC236}">
                <a16:creationId xmlns:a16="http://schemas.microsoft.com/office/drawing/2014/main" id="{13AB3A2B-48CF-6834-0294-907F6813F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  <p:pic>
        <p:nvPicPr>
          <p:cNvPr id="9" name="Obrázek 8" descr="Obsah obrázku text, interiér, zeď, podlaha&#10;&#10;Popis byl vytvořen automaticky">
            <a:extLst>
              <a:ext uri="{FF2B5EF4-FFF2-40B4-BE49-F238E27FC236}">
                <a16:creationId xmlns:a16="http://schemas.microsoft.com/office/drawing/2014/main" id="{B23CBDF5-2409-AD55-1DAA-2E0FDF874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15" y="1743075"/>
            <a:ext cx="6897585" cy="5181600"/>
          </a:xfrm>
          <a:prstGeom prst="rect">
            <a:avLst/>
          </a:prstGeom>
        </p:spPr>
      </p:pic>
      <p:pic>
        <p:nvPicPr>
          <p:cNvPr id="5" name="Obrázek 4" descr="Obsah obrázku osoba, interiér, žena&#10;&#10;Popis byl vytvořen automaticky">
            <a:extLst>
              <a:ext uri="{FF2B5EF4-FFF2-40B4-BE49-F238E27FC236}">
                <a16:creationId xmlns:a16="http://schemas.microsoft.com/office/drawing/2014/main" id="{2B2FE534-77B3-2D66-BB3C-061E2FF78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91" y="1522412"/>
            <a:ext cx="3037284" cy="4049713"/>
          </a:xfrm>
          <a:prstGeom prst="rect">
            <a:avLst/>
          </a:prstGeom>
        </p:spPr>
      </p:pic>
      <p:pic>
        <p:nvPicPr>
          <p:cNvPr id="2052" name="Picture 4" descr="This-is-fine GIFs - Get the best GIF on GIPHY">
            <a:extLst>
              <a:ext uri="{FF2B5EF4-FFF2-40B4-BE49-F238E27FC236}">
                <a16:creationId xmlns:a16="http://schemas.microsoft.com/office/drawing/2014/main" id="{70115DDB-9665-3580-A54B-698069C1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78" y="1392183"/>
            <a:ext cx="3644910" cy="417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9482CE-CEEA-B3BD-4ABD-EB926289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cs-CZ" sz="4800"/>
              <a:t>Součásti APF</a:t>
            </a:r>
          </a:p>
        </p:txBody>
      </p:sp>
      <p:pic>
        <p:nvPicPr>
          <p:cNvPr id="1026" name="Picture 2" descr="Archiv a programové fondy TS Ostrava (APF) — Televizní studio Ostrava —  Česká televize">
            <a:extLst>
              <a:ext uri="{FF2B5EF4-FFF2-40B4-BE49-F238E27FC236}">
                <a16:creationId xmlns:a16="http://schemas.microsoft.com/office/drawing/2014/main" id="{014104B0-CB76-2608-A090-24A216D5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r="39668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C52C1-A2EC-23A1-5233-AF3B415C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5" y="2256571"/>
            <a:ext cx="4741962" cy="3715603"/>
          </a:xfrm>
        </p:spPr>
        <p:txBody>
          <a:bodyPr>
            <a:normAutofit/>
          </a:bodyPr>
          <a:lstStyle/>
          <a:p>
            <a:r>
              <a:rPr lang="cs-CZ" sz="2800" dirty="0"/>
              <a:t>Videotéka / Filmotéka</a:t>
            </a:r>
          </a:p>
          <a:p>
            <a:r>
              <a:rPr lang="cs-CZ" sz="2800" dirty="0"/>
              <a:t>Fonotéka</a:t>
            </a:r>
          </a:p>
          <a:p>
            <a:r>
              <a:rPr lang="cs-CZ" sz="2800" dirty="0"/>
              <a:t>Spisový archiv</a:t>
            </a:r>
          </a:p>
          <a:p>
            <a:r>
              <a:rPr lang="cs-CZ" sz="2800" dirty="0">
                <a:hlinkClick r:id="rId5"/>
              </a:rPr>
              <a:t>Fototéka</a:t>
            </a:r>
            <a:endParaRPr lang="cs-CZ" sz="2800" dirty="0"/>
          </a:p>
          <a:p>
            <a:r>
              <a:rPr lang="cs-CZ" sz="2800" dirty="0"/>
              <a:t>Správa programových fondů</a:t>
            </a:r>
          </a:p>
          <a:p>
            <a:r>
              <a:rPr lang="cs-CZ" sz="2800" dirty="0"/>
              <a:t>Badatelna / Studijní knihovna</a:t>
            </a:r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5173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482CE-CEEA-B3BD-4ABD-EB926289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Pro studenty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C52C1-A2EC-23A1-5233-AF3B415C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0862"/>
            <a:ext cx="4473388" cy="4351338"/>
          </a:xfrm>
        </p:spPr>
        <p:txBody>
          <a:bodyPr>
            <a:normAutofit/>
          </a:bodyPr>
          <a:lstStyle/>
          <a:p>
            <a:r>
              <a:rPr lang="cs-CZ" sz="2400" dirty="0"/>
              <a:t>Badatelna</a:t>
            </a:r>
          </a:p>
          <a:p>
            <a:r>
              <a:rPr lang="cs-CZ" sz="2400" dirty="0"/>
              <a:t>Přístup k databázi </a:t>
            </a:r>
            <a:r>
              <a:rPr lang="cs-CZ" sz="2400" dirty="0" err="1"/>
              <a:t>Provys</a:t>
            </a:r>
            <a:endParaRPr lang="cs-CZ" sz="2400" dirty="0"/>
          </a:p>
          <a:p>
            <a:pPr lvl="1"/>
            <a:r>
              <a:rPr lang="cs-CZ" sz="2200" dirty="0"/>
              <a:t>pokud má pořad náhledovou kopii či kopii v digitálním archivu, je možná i projekce.</a:t>
            </a:r>
          </a:p>
          <a:p>
            <a:r>
              <a:rPr lang="cs-CZ" sz="2400" dirty="0"/>
              <a:t>Přístup ke spisovému archivu</a:t>
            </a:r>
          </a:p>
          <a:p>
            <a:r>
              <a:rPr lang="cs-CZ" sz="2400" dirty="0"/>
              <a:t>Praxe, stáže</a:t>
            </a:r>
          </a:p>
          <a:p>
            <a:r>
              <a:rPr lang="cs-CZ" sz="2400" dirty="0"/>
              <a:t>Možnosti prohlídek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127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482CE-CEEA-B3BD-4ABD-EB926289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Kontakty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C52C1-A2EC-23A1-5233-AF3B415C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0862"/>
            <a:ext cx="8839200" cy="4351338"/>
          </a:xfrm>
        </p:spPr>
        <p:txBody>
          <a:bodyPr>
            <a:normAutofit/>
          </a:bodyPr>
          <a:lstStyle/>
          <a:p>
            <a:pPr algn="l"/>
            <a:r>
              <a:rPr lang="cs-CZ" sz="2400" b="0" i="0" dirty="0">
                <a:solidFill>
                  <a:srgbClr val="000000"/>
                </a:solidFill>
                <a:effectLst/>
              </a:rPr>
              <a:t>Praha</a:t>
            </a:r>
          </a:p>
          <a:p>
            <a:pPr lvl="1"/>
            <a:r>
              <a:rPr lang="cs-CZ" sz="2400" b="0" i="0" dirty="0">
                <a:solidFill>
                  <a:srgbClr val="000000"/>
                </a:solidFill>
                <a:effectLst/>
              </a:rPr>
              <a:t>audiovizuální badatelny – </a:t>
            </a:r>
            <a:r>
              <a:rPr lang="cs-CZ" sz="2400" b="0" i="0" dirty="0">
                <a:solidFill>
                  <a:srgbClr val="DD0000"/>
                </a:solidFill>
                <a:effectLst/>
                <a:hlinkClick r:id="rId2"/>
              </a:rPr>
              <a:t>badatelna@ceskatelevize.cz</a:t>
            </a:r>
            <a:endParaRPr lang="cs-CZ" sz="2400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cs-CZ" sz="2400" b="0" i="0" dirty="0">
                <a:solidFill>
                  <a:srgbClr val="000000"/>
                </a:solidFill>
                <a:effectLst/>
              </a:rPr>
              <a:t>badatelny spisového archivu – </a:t>
            </a:r>
            <a:r>
              <a:rPr lang="cs-CZ" sz="2400" b="0" i="0" dirty="0">
                <a:solidFill>
                  <a:srgbClr val="DD0000"/>
                </a:solidFill>
                <a:effectLst/>
                <a:hlinkClick r:id="rId3"/>
              </a:rPr>
              <a:t>spisovy.archiv@ceskatelevize.cz</a:t>
            </a:r>
            <a:endParaRPr lang="cs-CZ" sz="2400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cs-CZ" sz="2400" b="0" i="0" dirty="0">
                <a:solidFill>
                  <a:srgbClr val="000000"/>
                </a:solidFill>
                <a:effectLst/>
              </a:rPr>
              <a:t>badatelny </a:t>
            </a:r>
            <a:r>
              <a:rPr lang="cs-CZ" sz="2400" b="0" i="0" dirty="0" err="1">
                <a:solidFill>
                  <a:srgbClr val="000000"/>
                </a:solidFill>
                <a:effectLst/>
              </a:rPr>
              <a:t>fototéky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 – </a:t>
            </a:r>
            <a:r>
              <a:rPr lang="cs-CZ" sz="2400" b="0" i="0" dirty="0">
                <a:solidFill>
                  <a:srgbClr val="DD0000"/>
                </a:solidFill>
                <a:effectLst/>
                <a:hlinkClick r:id="rId4"/>
              </a:rPr>
              <a:t>fototeka@ceskatelevize.cz</a:t>
            </a:r>
            <a:endParaRPr lang="cs-CZ" sz="2400" b="0" i="0" dirty="0">
              <a:solidFill>
                <a:srgbClr val="000000"/>
              </a:solidFill>
              <a:effectLst/>
            </a:endParaRPr>
          </a:p>
          <a:p>
            <a:r>
              <a:rPr lang="cs-CZ" sz="2400" dirty="0"/>
              <a:t>Brno</a:t>
            </a:r>
          </a:p>
          <a:p>
            <a:pPr lvl="1"/>
            <a:r>
              <a:rPr lang="cs-CZ" sz="2200" dirty="0">
                <a:hlinkClick r:id="rId5"/>
              </a:rPr>
              <a:t>APFBrno@ceskatelevize.cz</a:t>
            </a:r>
            <a:endParaRPr lang="cs-CZ" sz="2200" dirty="0"/>
          </a:p>
          <a:p>
            <a:r>
              <a:rPr lang="cs-CZ" sz="2400" dirty="0"/>
              <a:t>Ostrava</a:t>
            </a:r>
          </a:p>
          <a:p>
            <a:pPr lvl="1"/>
            <a:r>
              <a:rPr lang="cs-CZ" sz="2200" dirty="0">
                <a:hlinkClick r:id="rId6"/>
              </a:rPr>
              <a:t>archova@ceskatelevize.cz</a:t>
            </a:r>
            <a:endParaRPr lang="cs-CZ" sz="2200" dirty="0"/>
          </a:p>
          <a:p>
            <a:pPr lvl="1"/>
            <a:endParaRPr lang="cs-CZ" sz="22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4373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6" name="Obrázek 5" descr="Obsah obrázku text, interiér, kniha, police&#10;&#10;Popis byl vytvořen automaticky">
            <a:extLst>
              <a:ext uri="{FF2B5EF4-FFF2-40B4-BE49-F238E27FC236}">
                <a16:creationId xmlns:a16="http://schemas.microsoft.com/office/drawing/2014/main" id="{C8495374-51EA-9B31-4645-302F5D68DB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0" b="582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9482CE-CEEA-B3BD-4ABD-EB926289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4277802"/>
            <a:ext cx="6022449" cy="1622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6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Dotazy?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313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307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8" name="Rectangle 308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2" name="Rectangle 308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03" name="Group 308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086" name="Oval 308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7" name="Oval 308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3104" name="Rectangle 3088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řístup do archivů ČT — Archiv a programové fondy ČT — Vše o ČT — Česká  televize">
            <a:extLst>
              <a:ext uri="{FF2B5EF4-FFF2-40B4-BE49-F238E27FC236}">
                <a16:creationId xmlns:a16="http://schemas.microsoft.com/office/drawing/2014/main" id="{ADF5133D-DD22-FA66-D49C-DCA7D4A4D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Rectangle 3090">
            <a:extLst>
              <a:ext uri="{FF2B5EF4-FFF2-40B4-BE49-F238E27FC236}">
                <a16:creationId xmlns:a16="http://schemas.microsoft.com/office/drawing/2014/main" id="{55BE2824-A619-43D4-8CEE-814E76EA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7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6" name="Rectangle 3092">
            <a:extLst>
              <a:ext uri="{FF2B5EF4-FFF2-40B4-BE49-F238E27FC236}">
                <a16:creationId xmlns:a16="http://schemas.microsoft.com/office/drawing/2014/main" id="{7F757314-8028-429F-A691-15514DF11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CCFB0F09-9A6D-4393-94DE-D19BB32F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C1A8FF86-3729-44D9-9029-E0816A7E2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9" name="Group 3098">
            <a:extLst>
              <a:ext uri="{FF2B5EF4-FFF2-40B4-BE49-F238E27FC236}">
                <a16:creationId xmlns:a16="http://schemas.microsoft.com/office/drawing/2014/main" id="{A924F705-30C0-4ED8-9364-62609FAD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3100" name="Oval 3099">
              <a:extLst>
                <a:ext uri="{FF2B5EF4-FFF2-40B4-BE49-F238E27FC236}">
                  <a16:creationId xmlns:a16="http://schemas.microsoft.com/office/drawing/2014/main" id="{2011EC6B-5921-4E83-802A-C8EDBFF94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01" name="Oval 3100">
              <a:extLst>
                <a:ext uri="{FF2B5EF4-FFF2-40B4-BE49-F238E27FC236}">
                  <a16:creationId xmlns:a16="http://schemas.microsoft.com/office/drawing/2014/main" id="{A6591F3A-6CC6-475E-B681-19B2E17DC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39482CE-CEEA-B3BD-4ABD-EB926289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2612367"/>
            <a:ext cx="9966960" cy="30171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9709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Vlastní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9B2D1F"/>
      </a:hlink>
      <a:folHlink>
        <a:srgbClr val="96A9A9"/>
      </a:folHlink>
    </a:clrScheme>
    <a:fontScheme name="Vlastní 1">
      <a:majorFont>
        <a:latin typeface="Footlight MT Light"/>
        <a:ea typeface=""/>
        <a:cs typeface=""/>
      </a:majorFont>
      <a:minorFont>
        <a:latin typeface="Gill Sans MT"/>
        <a:ea typeface=""/>
        <a:cs typeface="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176</TotalTime>
  <Words>241</Words>
  <Application>Microsoft Office PowerPoint</Application>
  <PresentationFormat>Širokoúhlá obrazovka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Footlight MT Light</vt:lpstr>
      <vt:lpstr>Gill Sans MT</vt:lpstr>
      <vt:lpstr>Rockwell Extra Bold</vt:lpstr>
      <vt:lpstr>Wingdings</vt:lpstr>
      <vt:lpstr>Dřevo</vt:lpstr>
      <vt:lpstr>Archiv a programové fondy ČT</vt:lpstr>
      <vt:lpstr>Archiv a programové fondy (APF) </vt:lpstr>
      <vt:lpstr>Dramaturg APF</vt:lpstr>
      <vt:lpstr>Prezentace aplikace PowerPoint</vt:lpstr>
      <vt:lpstr>Součásti APF</vt:lpstr>
      <vt:lpstr>Pro studenty</vt:lpstr>
      <vt:lpstr>Kontakty</vt:lpstr>
      <vt:lpstr>Dotazy?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a programové fondy ČT</dc:title>
  <dc:creator>Tereza Bochinová</dc:creator>
  <cp:lastModifiedBy>Tereza Bochinová</cp:lastModifiedBy>
  <cp:revision>6</cp:revision>
  <dcterms:created xsi:type="dcterms:W3CDTF">2023-04-13T05:08:56Z</dcterms:created>
  <dcterms:modified xsi:type="dcterms:W3CDTF">2023-04-13T08:05:27Z</dcterms:modified>
</cp:coreProperties>
</file>