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7" r:id="rId3"/>
    <p:sldId id="278" r:id="rId4"/>
    <p:sldId id="280" r:id="rId5"/>
    <p:sldId id="279" r:id="rId6"/>
    <p:sldId id="289" r:id="rId7"/>
    <p:sldId id="290" r:id="rId8"/>
    <p:sldId id="291" r:id="rId9"/>
    <p:sldId id="292" r:id="rId10"/>
    <p:sldId id="287" r:id="rId11"/>
    <p:sldId id="293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86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16. 3. 2023</a:t>
            </a:r>
          </a:p>
        </p:txBody>
      </p:sp>
    </p:spTree>
    <p:extLst>
      <p:ext uri="{BB962C8B-B14F-4D97-AF65-F5344CB8AC3E}">
        <p14:creationId xmlns:p14="http://schemas.microsoft.com/office/powerpoint/2010/main" val="50811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9AA7-B4DA-014C-9046-4C76890D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– 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1519E-C436-F948-98C1-DC1731E0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shrnujeme kapitolu v monografii, nikdy neuvádíme její název! Název kapitoly uvádíme pouze tehdy, pokud se jedná o příspěvek ve sborníku/antologii/kolektivní monografii (kde mají kapitoly jiné autory)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O‘BRIAN, Charles.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Cinema‘s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Technology and Film Style in France and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Bloomington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Indianopolis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Indiana University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2005, s. 64–81.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Zkratka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používáme pouze pokud citujeme kapitolu ze sborníku, nikdy ne pro studii otištěnou v seriálovém periodiku!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seriálové publikace kurzívou v bibliografickém zápisu píšeme vždy jen název periodika, nikdy ne název citovaného článku/studie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Stranu zapisujeme jako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nikoliv jako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stránkování nedáváme do žádných závorek (kulatých či hranatých)</a:t>
            </a:r>
            <a:endParaRPr lang="cs-CZ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 zapisujeme zkratkou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nikoliv jako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207895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337C6-3FB4-3446-9A09-31738987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– nejčastější chyby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64B31-8AC3-8844-8713-06F3CFF1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 případě shrnutí vždy! uvádějte stránkový rozsah (s výjimkou shrnutí celé monografie)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 na zaměňování monografie a sborníku! U monografií neuvádějte názvy jednotlivých kapitol, stačí stránkový rozsah. U sborníku naopak musíte uvádět názvy kapitol, protože každá z nich mám v tomto typu knihy jiného autora/autorku.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povinného rozsahu zahrnujeme i poznámky pod čarou (jsou součástí samotného pojednání), naopak sem nespadá dokumentační příloha.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vydání nepočešťujeme, tedy London, nikoliv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Londýn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Pamatujte si, že údaje následují jistou hierarchii a posloupnost: ve sborníku uvádíte jako první název kapitoly, která je pro vás prioritou / v bibliografickém zápisu periodické publikace se postupně zaměřujete od širších údajů k detailním: rok – ročník – číslo – strana / u monografie u sborníku nejdřív uvádíte místo vydání a až pak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nakladatelství atd.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8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370E8-D009-4344-9A25-5BA2FFE5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Anglické zkratky převádíme do češtiny!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D7D3E8F-F4E5-984C-964F-6E6CEA645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269" y="1567997"/>
            <a:ext cx="8915400" cy="2480568"/>
          </a:xfr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5392C31E-92CC-42F3-B4DB-DE12E974BA75}"/>
              </a:ext>
            </a:extLst>
          </p:cNvPr>
          <p:cNvSpPr/>
          <p:nvPr/>
        </p:nvSpPr>
        <p:spPr>
          <a:xfrm>
            <a:off x="7287120" y="2514600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E71224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5B36FC-50A0-446D-98C8-1B351F81CC37}"/>
              </a:ext>
            </a:extLst>
          </p:cNvPr>
          <p:cNvSpPr/>
          <p:nvPr/>
        </p:nvSpPr>
        <p:spPr>
          <a:xfrm>
            <a:off x="8086320" y="257544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E71224"/>
              </a:solidFill>
            </a:endParaRPr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31630019-5166-4698-87D4-4083B8AF5F6D}"/>
              </a:ext>
            </a:extLst>
          </p:cNvPr>
          <p:cNvSpPr/>
          <p:nvPr/>
        </p:nvSpPr>
        <p:spPr>
          <a:xfrm>
            <a:off x="9788040" y="2605680"/>
            <a:ext cx="365760" cy="365760"/>
          </a:xfrm>
          <a:prstGeom prst="hexagon">
            <a:avLst>
              <a:gd name="adj" fmla="val 28880"/>
              <a:gd name="vf" fmla="val 115470"/>
            </a:avLst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s-ES">
              <a:solidFill>
                <a:srgbClr val="E71224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C413B0-AE43-C240-B1D5-B7508A40B4BC}"/>
              </a:ext>
            </a:extLst>
          </p:cNvPr>
          <p:cNvSpPr txBox="1"/>
          <p:nvPr/>
        </p:nvSpPr>
        <p:spPr>
          <a:xfrm>
            <a:off x="1946269" y="4572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SYNNOTT, Anthony.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Sociology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381–413. </a:t>
            </a:r>
          </a:p>
        </p:txBody>
      </p:sp>
    </p:spTree>
    <p:extLst>
      <p:ext uri="{BB962C8B-B14F-4D97-AF65-F5344CB8AC3E}">
        <p14:creationId xmlns:p14="http://schemas.microsoft.com/office/powerpoint/2010/main" val="23562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BCBC0B5-9E57-4D7F-BCA9-3AB73BF6C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0EE7F-2246-4D2B-B4B0-22B958F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6406481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766F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9D817469-DEB8-9442-9E58-4E783F1B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116700"/>
            <a:ext cx="5762486" cy="2348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268047-54AF-4152-9AD2-157673E96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923" y="643467"/>
            <a:ext cx="4335610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766F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noviny, cihla&#10;&#10;Popis byl vytvořen automaticky">
            <a:extLst>
              <a:ext uri="{FF2B5EF4-FFF2-40B4-BE49-F238E27FC236}">
                <a16:creationId xmlns:a16="http://schemas.microsoft.com/office/drawing/2014/main" id="{87051C32-B5CA-0E4B-A9ED-E5C6DE34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6" y="1453964"/>
            <a:ext cx="3692144" cy="367368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6D73EF9-F875-4009-AE45-240606B75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29B7DCE-93E6-FA44-B0F9-63DF856D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89" y="659027"/>
            <a:ext cx="7190212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15CC65-DDA1-1440-96D8-587E3D64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744643"/>
            <a:ext cx="7594802" cy="5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AD8135-E746-2C44-BE2C-E2B72206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 KONCI PRÁCE SOUPIS ZDROJŮ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Zástupný obsah 4">
            <a:extLst>
              <a:ext uri="{FF2B5EF4-FFF2-40B4-BE49-F238E27FC236}">
                <a16:creationId xmlns:a16="http://schemas.microsoft.com/office/drawing/2014/main" id="{C32C20DE-4404-2A4A-9A2F-3589456C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řadíme abecedně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uvádíme v následujícím řazení: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primární (prameny); dále dělíme na archivní, publikované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 audiovizuální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sekundární (bibliografie); dále dělíme na literaturu citovanou a konzultovanou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Audiovizuální díla, která dělíme na analyzovaná a citovaná.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osoba, muž, exteriér, podepsat&#10;&#10;Popis byl vytvořen automaticky">
            <a:extLst>
              <a:ext uri="{FF2B5EF4-FFF2-40B4-BE49-F238E27FC236}">
                <a16:creationId xmlns:a16="http://schemas.microsoft.com/office/drawing/2014/main" id="{78413E29-DFD7-B44B-A9AE-39E8B1CD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6" y="645106"/>
            <a:ext cx="5234627" cy="5247747"/>
          </a:xfrm>
          <a:prstGeom prst="rect">
            <a:avLst/>
          </a:prstGeom>
        </p:spPr>
      </p:pic>
      <p:sp>
        <p:nvSpPr>
          <p:cNvPr id="92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D7A8F-AC43-F44E-92AF-C0CB9EDB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zdroje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C2DF5A-70B7-4846-83BF-79CD694E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1824" y="1787913"/>
            <a:ext cx="4851252" cy="3777622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zakotvený přímo v tématu a/nebo v době vzniku události/jevu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Vytvořený živými nebo neživými aktéry, kteří fungovali ve zkoumané době nebo události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interpretovaný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Nabízí přímý přístup k subjektu vašeho výzkumu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nebo kvantitativní data, která vytvoříte vy sami (rozhovory, dotazníky, pokusy) nebo zdroje vytvořené přímo účastníky dění/jevů/období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materiály, bez ohledu na formát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Autoritativní a autentické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79F161-4135-7347-93CA-7AA513DF3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787913"/>
            <a:ext cx="4851252" cy="4702097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Jakýkoliv zdroj, který popisuje, interpretuje, zhodnocuje nebo analyzuje primární materiály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Nabízí interpretace, analýzy, metodologickou perspektivu nebo komentář: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Knihy, články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přinášejí souhrnné informace na dané téma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uměleckých děl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Encyklopedie, učebnice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knihy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předkládají a/nebo sumarizují informace a myšlenky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Recenze, kritiky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něco hodnotí nebo interpretují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Badatel většinou testuje dosavadní zjištění oproti novým důkazům/datům/informacím anebo používá již existující teze k formulaci svých vlastních. </a:t>
            </a:r>
          </a:p>
        </p:txBody>
      </p:sp>
    </p:spTree>
    <p:extLst>
      <p:ext uri="{BB962C8B-B14F-4D97-AF65-F5344CB8AC3E}">
        <p14:creationId xmlns:p14="http://schemas.microsoft.com/office/powerpoint/2010/main" val="257685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DE1A7A9-50C6-A942-93F9-754AA06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94" y="446088"/>
            <a:ext cx="3875318" cy="97631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projekt se zaměřením na Marylin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AA7F7A-D21E-094A-926E-A1F56D81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2B33F88-F953-E74E-92C4-015A997E2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034" y="1598612"/>
            <a:ext cx="3953378" cy="46180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největších kulturních ikon 20.století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Šance, že dohledáme nový a dosud neviděný materiál, který se týká této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 mizivá.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ji lze zkoumat?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Projekt, který bude zkoumat posmrtný diskurz o MM (tedy s pomocí materiálů, které vznikly až po její smrti)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Jak? S pomocí jakých materiálů? (knihy, plakáty, vyobrazení)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jazyk a jaká slovní spojení používáme k popisu této zesnulé hvězdy?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jakými hodnotami si její posmrtný obraz spojujeme?</a:t>
            </a:r>
          </a:p>
        </p:txBody>
      </p:sp>
      <p:pic>
        <p:nvPicPr>
          <p:cNvPr id="8" name="Zástupný symbol obrázku 9">
            <a:extLst>
              <a:ext uri="{FF2B5EF4-FFF2-40B4-BE49-F238E27FC236}">
                <a16:creationId xmlns:a16="http://schemas.microsoft.com/office/drawing/2014/main" id="{F6D0E471-7097-3948-88C5-D382A6D8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80" b="23680"/>
          <a:stretch>
            <a:fillRect/>
          </a:stretch>
        </p:blipFill>
        <p:spPr>
          <a:xfrm>
            <a:off x="6157872" y="1119968"/>
            <a:ext cx="5848545" cy="46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44BCF79-7919-974F-88F5-2C077ED1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pomocí jakých materiálů takový záměr budeme realizovat?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E8DFDA-7D86-B841-AC71-3765465A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70" y="1977327"/>
            <a:ext cx="2571870" cy="33974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5C4CE6-A169-0041-9543-7198FC4F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3" y="1977327"/>
            <a:ext cx="2221031" cy="32893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65B70A-9579-D645-8C57-F301AF63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17" y="1977327"/>
            <a:ext cx="4355870" cy="326690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593433B-F02A-294F-A810-273F864609AD}"/>
              </a:ext>
            </a:extLst>
          </p:cNvPr>
          <p:cNvSpPr txBox="1"/>
          <p:nvPr/>
        </p:nvSpPr>
        <p:spPr>
          <a:xfrm>
            <a:off x="1057270" y="5543544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Podepsaná sběratelská fotografie</a:t>
            </a:r>
          </a:p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4B8ABA-D1A4-9042-B9AE-A855A2AC8AE3}"/>
              </a:ext>
            </a:extLst>
          </p:cNvPr>
          <p:cNvSpPr txBox="1"/>
          <p:nvPr/>
        </p:nvSpPr>
        <p:spPr>
          <a:xfrm>
            <a:off x="4348976" y="5565846"/>
            <a:ext cx="3082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Blonde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Andrew Dominik, 2022)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68EF12F-804E-FE45-B142-D8056E32A936}"/>
              </a:ext>
            </a:extLst>
          </p:cNvPr>
          <p:cNvSpPr txBox="1"/>
          <p:nvPr/>
        </p:nvSpPr>
        <p:spPr>
          <a:xfrm>
            <a:off x="7817005" y="5565846"/>
            <a:ext cx="294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Šaty návrháře Jean Louise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reálný objekt: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kulturní dědictví: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</a:p>
        </p:txBody>
      </p:sp>
    </p:spTree>
    <p:extLst>
      <p:ext uri="{BB962C8B-B14F-4D97-AF65-F5344CB8AC3E}">
        <p14:creationId xmlns:p14="http://schemas.microsoft.com/office/powerpoint/2010/main" val="28476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085A854-5BAB-B645-AC4B-4E62D42E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1" y="1514475"/>
            <a:ext cx="2965584" cy="43131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04A3F68-27F3-9247-9BC5-34AC8F10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47" y="2035301"/>
            <a:ext cx="3762384" cy="19689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32E131-FEFC-9843-8796-A3F1BFB4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251" y="1514475"/>
            <a:ext cx="3664676" cy="28401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80CF7A-6335-B246-8E4F-51F38FB2C418}"/>
              </a:ext>
            </a:extLst>
          </p:cNvPr>
          <p:cNvSpPr txBox="1"/>
          <p:nvPr/>
        </p:nvSpPr>
        <p:spPr>
          <a:xfrm>
            <a:off x="1400175" y="601503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reinterpretace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0F01CD-1F83-1640-A8AE-1EB5BEA09A84}"/>
              </a:ext>
            </a:extLst>
          </p:cNvPr>
          <p:cNvSpPr txBox="1"/>
          <p:nvPr/>
        </p:nvSpPr>
        <p:spPr>
          <a:xfrm>
            <a:off x="4629150" y="4471988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Rozhovory se sběrateli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Pravděpodobně NE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F70CF0-BAC2-C247-A131-20F1865F0D5D}"/>
              </a:ext>
            </a:extLst>
          </p:cNvPr>
          <p:cNvSpPr txBox="1"/>
          <p:nvPr/>
        </p:nvSpPr>
        <p:spPr>
          <a:xfrm>
            <a:off x="9115425" y="4795153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Fotografie z místa smrti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9812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738</Words>
  <Application>Microsoft Macintosh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Prezentace aplikace PowerPoint</vt:lpstr>
      <vt:lpstr>Prezentace aplikace PowerPoint</vt:lpstr>
      <vt:lpstr>Prezentace aplikace PowerPoint</vt:lpstr>
      <vt:lpstr>NA KONCI PRÁCE SOUPIS ZDROJŮ</vt:lpstr>
      <vt:lpstr>Primární a sekundární zdroje </vt:lpstr>
      <vt:lpstr>Výzkumný projekt se zaměřením na Marylin Monroe</vt:lpstr>
      <vt:lpstr>S pomocí jakých materiálů takový záměr budeme realizovat?</vt:lpstr>
      <vt:lpstr>Prezentace aplikace PowerPoint</vt:lpstr>
      <vt:lpstr>Test – nejčastější chyby</vt:lpstr>
      <vt:lpstr>Test – nejčastější chyby</vt:lpstr>
      <vt:lpstr>Anglické zkratky převádíme do češtiny!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3</cp:revision>
  <dcterms:created xsi:type="dcterms:W3CDTF">2019-10-16T18:33:28Z</dcterms:created>
  <dcterms:modified xsi:type="dcterms:W3CDTF">2023-03-16T12:45:18Z</dcterms:modified>
</cp:coreProperties>
</file>