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89" r:id="rId3"/>
    <p:sldId id="290" r:id="rId4"/>
    <p:sldId id="291" r:id="rId5"/>
    <p:sldId id="28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595"/>
  </p:normalViewPr>
  <p:slideViewPr>
    <p:cSldViewPr snapToGrid="0" snapToObjects="1">
      <p:cViewPr varScale="1">
        <p:scale>
          <a:sx n="116" d="100"/>
          <a:sy n="116" d="100"/>
        </p:scale>
        <p:origin x="41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7ABABA7-0420-4200-9B65-1C1967CE93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17EBE3-FF86-4DA1-BC9A-331F7F214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A03E380-9CD1-4ABA-A763-9F9D252B89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2">
              <a:lumMod val="90000"/>
            </a:schemeClr>
          </a:solidFill>
        </p:grpSpPr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66E01B84-4C2B-4DE5-90C8-9C4001A75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64CE5A7A-D5C5-4FE5-860C-0B5748FDEE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016A7D2A-6EEA-47B8-A763-7D82E41B3C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E758F6E7-6DEC-48D0-ACB1-E5E26B13E6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B56657FF-C027-42E7-859B-902929B6FA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6">
              <a:extLst>
                <a:ext uri="{FF2B5EF4-FFF2-40B4-BE49-F238E27FC236}">
                  <a16:creationId xmlns:a16="http://schemas.microsoft.com/office/drawing/2014/main" id="{79047F2A-5978-46C6-B3A2-54AAC2136B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F3BE8FD1-0A72-4640-AC7A-2E057273F8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8">
              <a:extLst>
                <a:ext uri="{FF2B5EF4-FFF2-40B4-BE49-F238E27FC236}">
                  <a16:creationId xmlns:a16="http://schemas.microsoft.com/office/drawing/2014/main" id="{752FC782-A372-4D11-B20D-958955E564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9">
              <a:extLst>
                <a:ext uri="{FF2B5EF4-FFF2-40B4-BE49-F238E27FC236}">
                  <a16:creationId xmlns:a16="http://schemas.microsoft.com/office/drawing/2014/main" id="{AA00B2F1-BEE2-444A-8249-C8E3212CA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E7F5747E-514B-4CF7-B6B0-DAD7149097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21">
              <a:extLst>
                <a:ext uri="{FF2B5EF4-FFF2-40B4-BE49-F238E27FC236}">
                  <a16:creationId xmlns:a16="http://schemas.microsoft.com/office/drawing/2014/main" id="{931614BB-1593-40ED-8113-2BD1187055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2">
              <a:extLst>
                <a:ext uri="{FF2B5EF4-FFF2-40B4-BE49-F238E27FC236}">
                  <a16:creationId xmlns:a16="http://schemas.microsoft.com/office/drawing/2014/main" id="{2691871F-F15C-4E19-BC9C-78E5748D74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22FC14F2-6D62-C44B-BC94-7C741E73BB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4103" y="1318591"/>
            <a:ext cx="5800929" cy="4220820"/>
          </a:xfrm>
        </p:spPr>
        <p:txBody>
          <a:bodyPr anchor="ctr">
            <a:normAutofit/>
          </a:bodyPr>
          <a:lstStyle/>
          <a:p>
            <a:pPr algn="r">
              <a:lnSpc>
                <a:spcPct val="90000"/>
              </a:lnSpc>
            </a:pPr>
            <a:r>
              <a:rPr lang="cs-CZ" sz="4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 do metodologie historického výzkumu</a:t>
            </a:r>
            <a:br>
              <a:rPr lang="cs-CZ" sz="4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FAVBPa100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9F42531-AF0A-2D4D-93BE-E4F8ADE795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5048" y="1871831"/>
            <a:ext cx="3084569" cy="3199806"/>
          </a:xfrm>
        </p:spPr>
        <p:txBody>
          <a:bodyPr anchor="ctr">
            <a:normAutofit/>
          </a:bodyPr>
          <a:lstStyle/>
          <a:p>
            <a:endParaRPr lang="cs-CZ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Šárka </a:t>
            </a:r>
            <a:r>
              <a:rPr lang="cs-CZ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Gmiterková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 </a:t>
            </a:r>
          </a:p>
          <a:p>
            <a:r>
              <a:rPr lang="cs-CZ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20. 4. 2023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34D43EC1-35FA-4FC3-8526-F655CEB09D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7196" y="1871831"/>
            <a:ext cx="0" cy="3200400"/>
          </a:xfrm>
          <a:prstGeom prst="line">
            <a:avLst/>
          </a:prstGeom>
          <a:ln w="158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3642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B1E96D-4FBB-234B-9A11-326880D60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893" y="1583473"/>
            <a:ext cx="2454052" cy="4546964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Úkol pro uzavření druhého bloku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1763E2-E4E2-FF40-946C-3AEA584BF1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6578" y="589722"/>
            <a:ext cx="6798033" cy="5321500"/>
          </a:xfrm>
        </p:spPr>
        <p:txBody>
          <a:bodyPr anchor="ctr">
            <a:norm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Minimálně 5, maximálně však 8 NS o Vašem oblíbeném filmu.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potřeba: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dodržet povinný rozsah (pokud není splněný povinný rozsah, práci neuznáváme; nulový bodový zisk)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minimálně jednou použít jak citaci, tak parafrázi, tak shrnutí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minimálně jednu překladovou citaci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minimálně jednou citovat jak z monografie, tak ze sborníku, tak z periodické publikace (uznává se i web)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připojit soupis zdrojů, který bude obsahovat jak prameny, tak zdroje, tak audiovizuální díla.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Celkem 10 bodů za splnění každé položky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Nehodnotí se – jazyk, gramatické chyby, chyby ve formálních pravidlech (byť jsou ve výstupech vyznačené)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neděle 7. 11. opravené výstupy se zpětnou vazbou; bodový zisk přičtený v poznámkovém bloku </a:t>
            </a:r>
          </a:p>
        </p:txBody>
      </p:sp>
    </p:spTree>
    <p:extLst>
      <p:ext uri="{BB962C8B-B14F-4D97-AF65-F5344CB8AC3E}">
        <p14:creationId xmlns:p14="http://schemas.microsoft.com/office/powerpoint/2010/main" val="1106207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C5B5B1-2D00-9147-9405-75C6AEC6D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Nejčastější chyby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B6F989-7F34-F343-991F-F03DF7CE43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Finální soupis zdrojů – dělit na primární, sekundární a audiovizuální.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Položky nečíslujeme, pouze řadíme dle abecedy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poznámek pod čarou neuvádějte údaje o filmech – těm náleží až finální soupis zdrojů, oddíl citovaná audiovizuální díla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Nepsané pravidlo - základní číslovky &gt;&gt; do 10 rozepisujeme, nad 10 číselný zápis (sedm X 17)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Používejte distribuční/festivalové názvy filmů, původní pouze pokud film nebyl pod českým názvem nikdy a nikde uvedený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Pozor na uvádění čísla odkazujícího k poznámce pod čarou ZA interpunkcí (výroky, tvrzení, shrnutí, parafráze, citace) 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“Citace uvádíme či uzavíráme referencí k jejich původci, čímž se stávají jasnou součástí výkladu”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Údaj o překladu není potřeba uvádět shrnutí či parafráze, pouze u přímé citace. Uvádíme až v poznámce pod čarou, nikoliv v samotném pojednání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2525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FE35A0-417C-7949-9755-CDFE2DCB7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Zapamatujte si!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48A32E-D540-0D46-AD3F-55013178AB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Scénář X scenárista (nikoliv </a:t>
            </a:r>
            <a:r>
              <a:rPr lang="cs-CZ" strike="sngStrike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scénárista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 formu opakované citace používejte „tamtéž“ a dále případně stránkový údaj.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Názvy filmů/periodik/alb/seriálů &gt;&gt; VŽDY kurzívou (vč. názvu díla v titulku práce) + dbejte na to, aby vaše práce měla vždycky aspoň nějaký název, v kterém se koncentruje jedna klíčová věc, o níž se Váš text opírá (názvy)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Nezapomeňte ve finálním soupisu zdrojů uvádět VŠECHNA audiovizuální díla – jak analyzovaná, tak hlavně citovaná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Jakýkoliv písemný výstup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rešerní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zprávu, seminární práci, esej) si vždy podepište</a:t>
            </a:r>
          </a:p>
        </p:txBody>
      </p:sp>
    </p:spTree>
    <p:extLst>
      <p:ext uri="{BB962C8B-B14F-4D97-AF65-F5344CB8AC3E}">
        <p14:creationId xmlns:p14="http://schemas.microsoft.com/office/powerpoint/2010/main" val="1837762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B1E96D-4FBB-234B-9A11-326880D60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893" y="1583473"/>
            <a:ext cx="2454052" cy="4546964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Úkol č. 3:</a:t>
            </a:r>
            <a:br>
              <a:rPr lang="cs-CZ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Archivní rešerše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1763E2-E4E2-FF40-946C-3AEA584BF1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8612" y="330506"/>
            <a:ext cx="7185999" cy="5684704"/>
          </a:xfrm>
        </p:spPr>
        <p:txBody>
          <a:bodyPr anchor="ctr">
            <a:norm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Téma: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Josef Auerbach</a:t>
            </a:r>
          </a:p>
          <a:p>
            <a:pPr lvl="1"/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Napište tři nejdůležitější archivní fondy, které byste při výzkumu této osobnosti a jejího dopadu na domácí kinematografii využili; plus v jaké instituci se tyto fondy nachází</a:t>
            </a:r>
          </a:p>
          <a:p>
            <a:pPr lvl="1"/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původci alespoň jednoho ze tří vámi vybraných fondů musí být instituce a nikoliv osobnost!</a:t>
            </a:r>
          </a:p>
          <a:p>
            <a:pPr lvl="1"/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seznamu fondů připojte zprávu o tom, jak jste při rešerši postupovali a jak jste se vámi vybraných fondů dopátrali.</a:t>
            </a:r>
          </a:p>
          <a:p>
            <a:pPr lvl="1"/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 splnění úkolu stačí dodržet tyto dvě podmínky, </a:t>
            </a:r>
            <a:r>
              <a:rPr lang="cs-CZ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tzn.názvy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tří fondů a průběh “pátraní” po nich; nemusíte vypisovat konkrétní inventární čísla či signatury. </a:t>
            </a:r>
          </a:p>
          <a:p>
            <a:pPr lvl="1"/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Cílem úkolu je ověřit, jak si zvládnete poradit s dohledáním relevantních archivních materiálů pro výzkum konkrétní osobnosti/fenoménu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nikoliv návštěva badatelny a samotné bádání v archivu.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čtvrtka 4. 5. 2023 (vč.) – vložit do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odevzdávárny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6546034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2424</TotalTime>
  <Words>559</Words>
  <Application>Microsoft Macintosh PowerPoint</Application>
  <PresentationFormat>Širokoúhlá obrazovka</PresentationFormat>
  <Paragraphs>38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Times New Roman</vt:lpstr>
      <vt:lpstr>Wingdings 3</vt:lpstr>
      <vt:lpstr>Stébla</vt:lpstr>
      <vt:lpstr>Úvod do metodologie historického výzkumu  FAVBPa100</vt:lpstr>
      <vt:lpstr>Úkol pro uzavření druhého bloku</vt:lpstr>
      <vt:lpstr>Nejčastější chyby</vt:lpstr>
      <vt:lpstr>Zapamatujte si!</vt:lpstr>
      <vt:lpstr>Úkol č. 3: Archivní rešerše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metodologie historického výzkumu  FAVBKa100</dc:title>
  <dc:creator>Šárka Gmiterková</dc:creator>
  <cp:lastModifiedBy>Šárka Gmiterková</cp:lastModifiedBy>
  <cp:revision>13</cp:revision>
  <dcterms:created xsi:type="dcterms:W3CDTF">2019-10-04T20:31:26Z</dcterms:created>
  <dcterms:modified xsi:type="dcterms:W3CDTF">2023-04-20T17:51:00Z</dcterms:modified>
</cp:coreProperties>
</file>