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98" r:id="rId4"/>
    <p:sldId id="299" r:id="rId5"/>
    <p:sldId id="297" r:id="rId6"/>
    <p:sldId id="259" r:id="rId7"/>
    <p:sldId id="293" r:id="rId8"/>
    <p:sldId id="295" r:id="rId9"/>
    <p:sldId id="29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5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16. 12. 2021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4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875D8-D830-E048-8FCB-80EBAF86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a kvantitativní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EAF18-0FC3-F14C-ADCE-3D1E93468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jakékoliv výzkumné téma se lze přiklonit k jednomu z přístupů anebo je lze kombinovat &gt;&gt; tzv.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smíšený výzkum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přístup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makro-rovina / odstup / vně situace / přípravná fáze / testujeme, potvrzujeme či vyvracíme předem dané hypotézy / zobecnění / tvrdá a spolehlivá data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přístup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prostředek ke zkoumání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interpetací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aktérů / těsný vztah ke zkoumanému subjektu / uvnitř situace / cílem kontextuální porozumění / teze vzniká v průběhu výzkumu (výzkumné otázky nikoliv!) / bohatá a hloubková data / mikro-rovina</a:t>
            </a:r>
          </a:p>
        </p:txBody>
      </p:sp>
    </p:spTree>
    <p:extLst>
      <p:ext uri="{BB962C8B-B14F-4D97-AF65-F5344CB8AC3E}">
        <p14:creationId xmlns:p14="http://schemas.microsoft.com/office/powerpoint/2010/main" val="425901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0623C-4F01-F949-9701-9CF9F8A7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Etnografický výzkum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CB5C62-E95C-FB47-A360-38EDA5F30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je provádět výzkum sociálních skupin, společnosti nebo institucí, cílem je získat jejich holistický obraz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výzkum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interpretativního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charakteru, spočívá v subjektivním vnitřním popisu zkoumaného prostředí</a:t>
            </a: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jde o otevřený proces, který výzkumník nedovede vždy plně kontrolovat </a:t>
            </a:r>
          </a:p>
          <a:p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Výzkumník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terénu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klade za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svůj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cíl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nalézt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odpovědi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následujíci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otázky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se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děje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daném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zkoumaném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prostředi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́? 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znamenaji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události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účastníky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situace? 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lidé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vědět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aby byli schopni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udělat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to, co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dělaji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v dané situaci? 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lze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vztáhnout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to, co se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děje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dané situaci, k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děni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v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širším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sociálním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kontextu? 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se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liši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organizace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děni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v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této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situaci od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děni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na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jiných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místech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v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jiných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časových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okamžicích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1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A191B-64E9-BE49-9D4E-D2CD5259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Etnografický výzkum produkční kultury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23E50F-CBB9-8F46-A134-0F03B1F3F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 sběru dat – rozhovory, zúčastněné pozorován, analýza diskurzu, sběr dokumentů, historická analýza, terénní zápisky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FIND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BA2B02-C022-7943-AD6A-2D676DB4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495" y="2880140"/>
            <a:ext cx="5894155" cy="36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9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 descr="Obsah obrázku osoba, muž, zeď, interiér&#10;&#10;Popis byl vytvořen automaticky">
            <a:extLst>
              <a:ext uri="{FF2B5EF4-FFF2-40B4-BE49-F238E27FC236}">
                <a16:creationId xmlns:a16="http://schemas.microsoft.com/office/drawing/2014/main" id="{D7E15E55-AFAD-CB4E-8819-7EEBC6A0D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8" r="2" b="30889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4" name="Obrázek 13" descr="Obsah obrázku osoba, muž, oblek, stojící&#10;&#10;Popis byl vytvořen automaticky">
            <a:extLst>
              <a:ext uri="{FF2B5EF4-FFF2-40B4-BE49-F238E27FC236}">
                <a16:creationId xmlns:a16="http://schemas.microsoft.com/office/drawing/2014/main" id="{073CE22D-0E51-624F-BB6B-3386799B3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5" r="10758" b="2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6" name="Obrázek 5" descr="Obsah obrázku text, osoba, zeď, interiér&#10;&#10;Popis byl vytvořen automaticky">
            <a:extLst>
              <a:ext uri="{FF2B5EF4-FFF2-40B4-BE49-F238E27FC236}">
                <a16:creationId xmlns:a16="http://schemas.microsoft.com/office/drawing/2014/main" id="{1A5A7110-C2C5-7C4C-AB0C-96A2EB865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00" r="-1" b="20699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8" name="Obrázek 7" descr="Obsah obrázku osoba, muž, oblek, pózování&#10;&#10;Popis byl vytvořen automaticky">
            <a:extLst>
              <a:ext uri="{FF2B5EF4-FFF2-40B4-BE49-F238E27FC236}">
                <a16:creationId xmlns:a16="http://schemas.microsoft.com/office/drawing/2014/main" id="{8BA201BF-A05D-0C43-BF72-0510DFB071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09" r="-3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0" name="Obrázek 9" descr="Obsah obrázku osoba, muž, staré&#10;&#10;Popis byl vytvořen automaticky">
            <a:extLst>
              <a:ext uri="{FF2B5EF4-FFF2-40B4-BE49-F238E27FC236}">
                <a16:creationId xmlns:a16="http://schemas.microsoft.com/office/drawing/2014/main" id="{C4082288-53F3-244D-AD7A-D9F6D90C31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84" r="1588" b="3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4" name="Content Placeholder 4" descr="IMG_1593.jpg">
            <a:extLst>
              <a:ext uri="{FF2B5EF4-FFF2-40B4-BE49-F238E27FC236}">
                <a16:creationId xmlns:a16="http://schemas.microsoft.com/office/drawing/2014/main" id="{20946D6B-8E21-5041-93F7-462AEF5377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 r="2" b="34479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A1663-AECA-0B41-A303-D0A4F5F6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75" y="624110"/>
            <a:ext cx="10289137" cy="128089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č. 2: rozhovory a práce se zvukovým záznamem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E7CB35-8541-674E-984B-B3D5BE8F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1672683"/>
            <a:ext cx="9383408" cy="42385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Téma: Moji rodiče/prarodiče/příbuzní a kino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Vyberte si ze svého příbuzenského okruhu dva respondenty, s nimiž budete vést rozhovory o jejich vztahu ke kinematografii, a to s ohledem na jejich sledovací návyky (kino/televize/VOD)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Možné otázky: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mají respondenti vztah k chození do kina? Chodí často/málo; s kým; při jaké příležitosti?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Jakému typu kina dávají přednost? 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Měnil se jejich vztah ke kinu v průběhu let?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jejich první vzpomínka spojená s kinem?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filmový zážitek považují za nejsilnější a proč?</a:t>
            </a:r>
          </a:p>
        </p:txBody>
      </p:sp>
    </p:spTree>
    <p:extLst>
      <p:ext uri="{BB962C8B-B14F-4D97-AF65-F5344CB8AC3E}">
        <p14:creationId xmlns:p14="http://schemas.microsoft.com/office/powerpoint/2010/main" val="193143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5A652-C28C-534A-9DD4-D3CB16D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Zisk 20 bodů za: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FFDD8-083F-6449-8642-B9849AAAA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99" y="1616927"/>
            <a:ext cx="8404913" cy="4616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celkovou koncepci eseje 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bodů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představení výzkumných otázek a ověřování/vytváření hypotézy; práce s relevantními zdroji; schopnost přesvědčivého a čtivého výkladu; struktura textu (od obecného a kontextuálního ke specifickému případu: úvod, hlavní tělo textu, závěr).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formálních pravidel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bodů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text musí obsahovat odkazování na zdroje formou poznámek pod čarou ve stanoveném formátu a finální soupis všech použitých zdrojů, rozdělený v souladu s formálními pravidly) 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rozsahu 5 až 8 NS (neboduje se – pokud nebude dodržený rozsah, text se vrací k přepracování)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Vztažení výpovědí k nějakému širšímu kontextu, který bude podložený zdrojem, například: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zmíněné filmy – jsou zážitky a významy, které si respondenti s filmem spojují, v souladu např. s jejich kritickým hodnocením/hodnocením dalších diváků?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prostor kina – jsou zážitky a hodnoty, které si s daným typem kina respondenti spojují, v souladu s tím, jaké typy zážitků a hodnot by měly podle odborných textů/článků v periodických publikacích splňovat? 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specifický kontext projekce - šlo o školní projekce, nepřístupné filmy, festivalové zážitky?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Použijte alespoň 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PĚT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dohledatelných zdrojů mimo samotný rozhovor a to formou citace, parafráze či shrnutí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bodů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formálních náležitostí spojených s metodou orálně historického výzkumu (odkazování na zdroj, uvedení pramenu v přehledu zdrojů, přepis rozhovoru v příloze)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Stylistická a jazyková stránka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jazykové stránky (gramatické hrubky, překlepy) a v případě dodržování formálních pravidel tolerance maximálně 3 chyb, jinak přicházíte o bod.</a:t>
            </a:r>
          </a:p>
          <a:p>
            <a:pPr lvl="1">
              <a:lnSpc>
                <a:spcPct val="90000"/>
              </a:lnSpc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3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40F24-D2A2-6B41-A290-85A126EE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Známkování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DDEFD2-4A53-ED4E-B2AB-05A8C8DD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možný zisk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bodů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(za test 20, za esej o oblíbeném filmu 10, za archivní rešerši 5, za finální úkol 20)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Minimální zisk k absolvování předmětu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bodů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(60%)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Bodový zisk lze sledovat v poznámkovém bloku předmětu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– 50 bodů &gt;&gt; A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– 45 bodů &gt;&gt; B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– 41 bodů &gt;&gt; C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– 37 bodů &gt;&gt; 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– 34 bodů &gt;&gt; 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bodů a méně &gt;&gt; F </a:t>
            </a:r>
          </a:p>
        </p:txBody>
      </p:sp>
    </p:spTree>
    <p:extLst>
      <p:ext uri="{BB962C8B-B14F-4D97-AF65-F5344CB8AC3E}">
        <p14:creationId xmlns:p14="http://schemas.microsoft.com/office/powerpoint/2010/main" val="316315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023E48F-0BC2-9742-9ADF-0BB71F7A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60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4F0FF9-70B5-1F43-9347-A14A78D50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8374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Vypracovaný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úkol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vložte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vytvořené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odevzdávárny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nejpozději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31. 5.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Známkování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předmětu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zavírá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15. 6. </a:t>
            </a:r>
          </a:p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Konzultační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zkouškovém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období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června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ideálně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pondělky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14:00– 15:30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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9FCD246-5AC6-5B4A-9E26-AB9EF9C71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945" y="640080"/>
            <a:ext cx="5252773" cy="5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8561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822</Words>
  <Application>Microsoft Macintosh PowerPoint</Application>
  <PresentationFormat>Širokoúhlá obrazovka</PresentationFormat>
  <Paragraphs>57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Stébla</vt:lpstr>
      <vt:lpstr>Úvod do metodologie historického výzkumu  FAVBPa100</vt:lpstr>
      <vt:lpstr>Kvalitativní a kvantitativní výzkum</vt:lpstr>
      <vt:lpstr>Etnografický výzkum </vt:lpstr>
      <vt:lpstr>Etnografický výzkum produkční kultury</vt:lpstr>
      <vt:lpstr>Prezentace aplikace PowerPoint</vt:lpstr>
      <vt:lpstr>Úkol č. 2: rozhovory a práce se zvukovým záznamem </vt:lpstr>
      <vt:lpstr>Zisk 20 bodů za:</vt:lpstr>
      <vt:lpstr>Známkování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FAVBPa100</dc:title>
  <dc:creator>Šárka Gmiterková</dc:creator>
  <cp:lastModifiedBy>Šárka Gmiterková</cp:lastModifiedBy>
  <cp:revision>2</cp:revision>
  <dcterms:created xsi:type="dcterms:W3CDTF">2021-12-15T18:23:57Z</dcterms:created>
  <dcterms:modified xsi:type="dcterms:W3CDTF">2023-05-11T08:40:31Z</dcterms:modified>
</cp:coreProperties>
</file>