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5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Veronika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Lengálová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(pedagogická asistence)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23. 2. 2023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4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4B108AD-28A3-B640-8311-C0FA1AC6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9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8E8BE8-48DE-3841-A326-2B24D7F8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b="1" dirty="0"/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kurzu 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BBDE8-7986-034B-B5A3-D6BC05DF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7" y="616945"/>
            <a:ext cx="6276327" cy="570673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Docházka je povinná, včetně exkurze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Exkurze do Knihovny Národního filmového archivu – čtvrtek 13/27.4. Přesné datum i začátek programu bude upřesním. Proběhne prezentace jednotlivých oddělení NFA v sále kina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Ponrepo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(filmové sbírky, písemné archiválie, katalogizace, kurátorská činnost, digitální laboratoře, knihovna).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Lekce odpadá 20. 4.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18. 5. (kvůli rozvrhu předmětu FAVz099)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Výuka bude rozdělena do 4 bloků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Formální pravidla a citace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a prameny, elektronické databáze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výzkum (1 lekce nahrazena exkurzí)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se zvukovým záznamem (Mgr. et Mgr. Marie Barešová, Ph.D.)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blok uzavře test anebo samostatný úkol – pro úspěšné absolvování předmětu je zapotřebí splnit všechny průběžné zkoušky a dosáhnout bodového minima pro známku 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Asistentkou kurzu je Mgr. Veronika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Lengálová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veronika.lengalova@mail.muni.cz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docházky, oprava dílčích úkolů, jedna tematická přednáška.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Prosím veškeré mailové dotazy směřujte v kopii také jí!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0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A48F40-2AC7-114D-B1C1-9FAB186A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Formální pravidla</a:t>
            </a:r>
            <a:endParaRPr 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0BCC4C-D922-6A42-9A05-E22D152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bezchybná a konzistentní formální úprava zvyšuje přehlednost textu a argumentace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neexistuje jednotný citační/formální systém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různá formální pravidla reflektují potřeby daného oboru a zdroje, s nimiž daná disciplína nejčastěji pracuje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rozlišujeme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systémy formální úpravy a odkazování na zdroje 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formou poznámek a soupisu použitých zdrojů, systém nejčastěji využívaný v humanitních vědách a uměleckých disciplínách. Typickým příkladem je </a:t>
            </a:r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Oxfordský systém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Příklad: „Richard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Dyer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tvrdí, že pokud je </a:t>
            </a:r>
            <a:r>
              <a:rPr lang="cs-CZ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funkční, přetrvávající a konzistentní, může nabrat až podoby žánru.“</a:t>
            </a:r>
            <a:r>
              <a:rPr lang="cs-CZ" sz="1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 poznámce pod čarou nebo na konci textu uveden plný bibliografický údaj).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formou uvedení jména autora a roku vydání zdroje v závorce v hlavním těle textu, používá se hlavně v exaktních a sociálních vědách. Typickým příkladem je </a:t>
            </a:r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Harvardský systém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Příklad: „Richard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Dyer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(1998, p. 62) tvrdí, že pokud je </a:t>
            </a:r>
            <a:r>
              <a:rPr lang="cs-CZ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funkční, přetrvávající a konzistentní, může nabrat až podoby žánru.“</a:t>
            </a:r>
            <a:endParaRPr lang="cs-CZ" sz="17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5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199E79-ECB1-AA47-8609-17CC06D5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Formální pravidla FAV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7" name="Zástupný obsah 2">
            <a:extLst>
              <a:ext uri="{FF2B5EF4-FFF2-40B4-BE49-F238E27FC236}">
                <a16:creationId xmlns:a16="http://schemas.microsoft.com/office/drawing/2014/main" id="{116A8813-8F55-C041-B806-B0BB5FE5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závazná pravidla pro úpravu veškerých písemných výstupů na FAV </a:t>
            </a: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Patkové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bezpatkové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písmo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Vlajka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však záhy začala útočit na četné pozice, které Oldřich Nový zastával v různých kulturních průmyslech. … Ve svém článku „Nepěkný zjev</a:t>
            </a:r>
            <a:r>
              <a:rPr lang="cs-CZ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z února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1941…“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Přechylování ženských jmen – neplatí žádné závazné pravidlo, nicméně čeština potřebuje vyjadřovat pád koncovkami:</a:t>
            </a:r>
          </a:p>
          <a:p>
            <a:pPr lvl="1"/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Kristin Thompson X Podle Kristin Thompsonové</a:t>
            </a:r>
          </a:p>
          <a:p>
            <a:pPr lvl="1"/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Galinou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Kopaněvou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s Galinou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Kopaněvovou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Marilyn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Monroe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cs-CZ" strike="sngStrik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Marilyn Monroeovou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42903D52-8733-1A47-8217-ED2009B92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2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noviny&#10;&#10;Popis byl vytvořen automaticky">
            <a:extLst>
              <a:ext uri="{FF2B5EF4-FFF2-40B4-BE49-F238E27FC236}">
                <a16:creationId xmlns:a16="http://schemas.microsoft.com/office/drawing/2014/main" id="{F2095533-F777-BE40-AE00-D22481F5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8" y="643467"/>
            <a:ext cx="99929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7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0D336E-AC3E-CD4C-81A9-E6EE8942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Monografie </a:t>
            </a:r>
            <a:r>
              <a:rPr lang="cs-CZ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Sborník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7E98B-EAD8-6F4A-8DE6-483B31F2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Monografie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neseriálová publikace, která systematicky, všestranně a podrobně pojednává o jednom, zpravidla úzce vymezeném tématu.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Sborník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dané téma nezkoumá tak všestranně a podrobně, jednotlivé části a příspěvky jsou zpravidla pouze rámcově tematicky příbuzné a mohly by existovat samy o sobě. Nejedná se o společné dílo více autorů, nýbrž o soubor článků nespolupracujících autorů. Může jít o seriálovou publikaci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kolektivní monografie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jednotlivé části na sebe tematicky navazují a jejich zpracování je předem naplánováno a svěřeno jednotlivým autorům.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Čítanky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nepřinášejí ani původní výzkum, ani dosud nepublikované texty od dílčích autorů, ale jsou kompilací již publikovaných studií nebo úryvků z vydaných monografií.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budova, fotka&#10;&#10;Popis byl vytvořen automaticky">
            <a:extLst>
              <a:ext uri="{FF2B5EF4-FFF2-40B4-BE49-F238E27FC236}">
                <a16:creationId xmlns:a16="http://schemas.microsoft.com/office/drawing/2014/main" id="{BFDB868D-A1B9-5F47-9305-DA57F4DD4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1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7" name="Obrázek 6" descr="Obsah obrázku fotka, interiér&#10;&#10;Popis byl vytvořen automaticky">
            <a:extLst>
              <a:ext uri="{FF2B5EF4-FFF2-40B4-BE49-F238E27FC236}">
                <a16:creationId xmlns:a16="http://schemas.microsoft.com/office/drawing/2014/main" id="{67C5B006-E36E-4847-A542-92E938F31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2" r="13471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8EB6627-9AED-4340-AC9D-525EAF6B45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1" r="7520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0B95F2D-43D7-F74B-971A-07415D71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Citace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ACA667DF-FE13-DC40-9A8E-0642F249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033726"/>
            <a:ext cx="8915400" cy="3777622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psaní akademických textů (seminární práce, absolventské práce, oborové práce, článku do odborného periodika…) vycházíme z a navazujeme na poznatky jiných badatelů. To znamená, že musíme průběžně uvádět zdroje, které jsme použili, stejně tak poskytnout jejich úplný seznam v závěrečném soupisu.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citujeme?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Dokládáme, že jsme konzultovali řadu primárních a sekundárních zdrojů a naše tvrzení jsou tudíž pevně podložená.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Jsme seznámeni s relevantní akademickou literaturou v oblasti, kam spadá i naše výzkumná otázka/výzkumný problém.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Veškeré zdroje mohou být kdykoliv dohledatelné a ověřitelné.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nepřiznáme použité a konzultované zdroje, naše práce může být označená za plagiát.  </a:t>
            </a:r>
          </a:p>
        </p:txBody>
      </p:sp>
      <p:pic>
        <p:nvPicPr>
          <p:cNvPr id="16" name="Obrázek 15" descr="Obsah obrázku osoba, muž, fotka, interiér&#10;&#10;Popis byl vytvořen automaticky">
            <a:extLst>
              <a:ext uri="{FF2B5EF4-FFF2-40B4-BE49-F238E27FC236}">
                <a16:creationId xmlns:a16="http://schemas.microsoft.com/office/drawing/2014/main" id="{01738E0B-7D9E-F840-997B-127CEAA6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63" y="176226"/>
            <a:ext cx="467677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703</Words>
  <Application>Microsoft Macintosh PowerPoint</Application>
  <PresentationFormat>Širokoúhlá obrazovka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Organizace kurzu </vt:lpstr>
      <vt:lpstr>Formální pravidla</vt:lpstr>
      <vt:lpstr>Formální pravidla FAV</vt:lpstr>
      <vt:lpstr>Prezentace aplikace PowerPoint</vt:lpstr>
      <vt:lpstr>Prezentace aplikace PowerPoint</vt:lpstr>
      <vt:lpstr>Monografie x Sborník</vt:lpstr>
      <vt:lpstr>Prezentace aplikace PowerPoint</vt:lpstr>
      <vt:lpstr>          Citace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Gmiterková</cp:lastModifiedBy>
  <cp:revision>3</cp:revision>
  <dcterms:created xsi:type="dcterms:W3CDTF">2021-09-22T16:14:26Z</dcterms:created>
  <dcterms:modified xsi:type="dcterms:W3CDTF">2023-02-23T12:16:40Z</dcterms:modified>
</cp:coreProperties>
</file>