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61" r:id="rId7"/>
    <p:sldId id="262" r:id="rId8"/>
    <p:sldId id="259" r:id="rId9"/>
    <p:sldId id="260" r:id="rId10"/>
    <p:sldId id="265" r:id="rId11"/>
    <p:sldId id="266" r:id="rId12"/>
    <p:sldId id="263" r:id="rId13"/>
    <p:sldId id="264" r:id="rId14"/>
    <p:sldId id="267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1876E-1E3E-4462-A245-465CB9FC23C8}" v="3" dt="2023-04-18T16:16:06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a Stuchlíková" userId="4efc3b9ab22df31a" providerId="LiveId" clId="{B651876E-1E3E-4462-A245-465CB9FC23C8}"/>
    <pc:docChg chg="custSel addSld modSld sldOrd">
      <pc:chgData name="Dita Stuchlíková" userId="4efc3b9ab22df31a" providerId="LiveId" clId="{B651876E-1E3E-4462-A245-465CB9FC23C8}" dt="2023-04-18T16:16:15.865" v="2789" actId="26606"/>
      <pc:docMkLst>
        <pc:docMk/>
      </pc:docMkLst>
      <pc:sldChg chg="modSp mod">
        <pc:chgData name="Dita Stuchlíková" userId="4efc3b9ab22df31a" providerId="LiveId" clId="{B651876E-1E3E-4462-A245-465CB9FC23C8}" dt="2023-04-18T08:54:39.545" v="207" actId="20577"/>
        <pc:sldMkLst>
          <pc:docMk/>
          <pc:sldMk cId="1786441465" sldId="257"/>
        </pc:sldMkLst>
        <pc:spChg chg="mod">
          <ac:chgData name="Dita Stuchlíková" userId="4efc3b9ab22df31a" providerId="LiveId" clId="{B651876E-1E3E-4462-A245-465CB9FC23C8}" dt="2023-04-18T08:54:39.545" v="207" actId="20577"/>
          <ac:spMkLst>
            <pc:docMk/>
            <pc:sldMk cId="1786441465" sldId="257"/>
            <ac:spMk id="3" creationId="{87CD8862-FEC8-B1FB-DE67-1DE311D860D7}"/>
          </ac:spMkLst>
        </pc:spChg>
      </pc:sldChg>
      <pc:sldChg chg="modSp mod">
        <pc:chgData name="Dita Stuchlíková" userId="4efc3b9ab22df31a" providerId="LiveId" clId="{B651876E-1E3E-4462-A245-465CB9FC23C8}" dt="2023-04-18T08:11:58.125" v="155" actId="20577"/>
        <pc:sldMkLst>
          <pc:docMk/>
          <pc:sldMk cId="1366487796" sldId="258"/>
        </pc:sldMkLst>
        <pc:spChg chg="mod">
          <ac:chgData name="Dita Stuchlíková" userId="4efc3b9ab22df31a" providerId="LiveId" clId="{B651876E-1E3E-4462-A245-465CB9FC23C8}" dt="2023-04-18T08:11:58.125" v="155" actId="20577"/>
          <ac:spMkLst>
            <pc:docMk/>
            <pc:sldMk cId="1366487796" sldId="258"/>
            <ac:spMk id="3" creationId="{3C77446A-96E6-53EB-4481-F3E49D36DF1A}"/>
          </ac:spMkLst>
        </pc:spChg>
      </pc:sldChg>
      <pc:sldChg chg="modSp new mod">
        <pc:chgData name="Dita Stuchlíková" userId="4efc3b9ab22df31a" providerId="LiveId" clId="{B651876E-1E3E-4462-A245-465CB9FC23C8}" dt="2023-04-18T08:58:39.016" v="464" actId="27636"/>
        <pc:sldMkLst>
          <pc:docMk/>
          <pc:sldMk cId="1644331260" sldId="259"/>
        </pc:sldMkLst>
        <pc:spChg chg="mod">
          <ac:chgData name="Dita Stuchlíková" userId="4efc3b9ab22df31a" providerId="LiveId" clId="{B651876E-1E3E-4462-A245-465CB9FC23C8}" dt="2023-04-18T08:56:20.470" v="242" actId="20577"/>
          <ac:spMkLst>
            <pc:docMk/>
            <pc:sldMk cId="1644331260" sldId="259"/>
            <ac:spMk id="2" creationId="{ACE812CE-3F58-9A43-697C-74A613499109}"/>
          </ac:spMkLst>
        </pc:spChg>
        <pc:spChg chg="mod">
          <ac:chgData name="Dita Stuchlíková" userId="4efc3b9ab22df31a" providerId="LiveId" clId="{B651876E-1E3E-4462-A245-465CB9FC23C8}" dt="2023-04-18T08:58:39.016" v="464" actId="27636"/>
          <ac:spMkLst>
            <pc:docMk/>
            <pc:sldMk cId="1644331260" sldId="259"/>
            <ac:spMk id="3" creationId="{29B91C76-6A34-23BA-D82C-5674DC047B71}"/>
          </ac:spMkLst>
        </pc:spChg>
      </pc:sldChg>
      <pc:sldChg chg="modSp new mod">
        <pc:chgData name="Dita Stuchlíková" userId="4efc3b9ab22df31a" providerId="LiveId" clId="{B651876E-1E3E-4462-A245-465CB9FC23C8}" dt="2023-04-18T14:25:10.571" v="1198" actId="20577"/>
        <pc:sldMkLst>
          <pc:docMk/>
          <pc:sldMk cId="1058625008" sldId="260"/>
        </pc:sldMkLst>
        <pc:spChg chg="mod">
          <ac:chgData name="Dita Stuchlíková" userId="4efc3b9ab22df31a" providerId="LiveId" clId="{B651876E-1E3E-4462-A245-465CB9FC23C8}" dt="2023-04-18T14:18:03.118" v="484" actId="20577"/>
          <ac:spMkLst>
            <pc:docMk/>
            <pc:sldMk cId="1058625008" sldId="260"/>
            <ac:spMk id="2" creationId="{042A0352-0208-1813-99DA-5179E719D987}"/>
          </ac:spMkLst>
        </pc:spChg>
        <pc:spChg chg="mod">
          <ac:chgData name="Dita Stuchlíková" userId="4efc3b9ab22df31a" providerId="LiveId" clId="{B651876E-1E3E-4462-A245-465CB9FC23C8}" dt="2023-04-18T14:25:10.571" v="1198" actId="20577"/>
          <ac:spMkLst>
            <pc:docMk/>
            <pc:sldMk cId="1058625008" sldId="260"/>
            <ac:spMk id="3" creationId="{2AE06E31-5711-1E3A-6037-9F6DB5D01279}"/>
          </ac:spMkLst>
        </pc:spChg>
      </pc:sldChg>
      <pc:sldChg chg="modSp new mod ord">
        <pc:chgData name="Dita Stuchlíková" userId="4efc3b9ab22df31a" providerId="LiveId" clId="{B651876E-1E3E-4462-A245-465CB9FC23C8}" dt="2023-04-18T14:37:24.525" v="1353"/>
        <pc:sldMkLst>
          <pc:docMk/>
          <pc:sldMk cId="3059747242" sldId="261"/>
        </pc:sldMkLst>
        <pc:spChg chg="mod">
          <ac:chgData name="Dita Stuchlíková" userId="4efc3b9ab22df31a" providerId="LiveId" clId="{B651876E-1E3E-4462-A245-465CB9FC23C8}" dt="2023-04-18T14:29:36.223" v="1250" actId="20577"/>
          <ac:spMkLst>
            <pc:docMk/>
            <pc:sldMk cId="3059747242" sldId="261"/>
            <ac:spMk id="2" creationId="{4E8785A5-654E-01C9-DACB-F6142B5B03DC}"/>
          </ac:spMkLst>
        </pc:spChg>
        <pc:spChg chg="mod">
          <ac:chgData name="Dita Stuchlíková" userId="4efc3b9ab22df31a" providerId="LiveId" clId="{B651876E-1E3E-4462-A245-465CB9FC23C8}" dt="2023-04-18T14:36:07.701" v="1349" actId="20577"/>
          <ac:spMkLst>
            <pc:docMk/>
            <pc:sldMk cId="3059747242" sldId="261"/>
            <ac:spMk id="3" creationId="{F93E5F32-B1FA-18D0-2D85-D0E822CBFEE2}"/>
          </ac:spMkLst>
        </pc:spChg>
      </pc:sldChg>
      <pc:sldChg chg="modSp new mod">
        <pc:chgData name="Dita Stuchlíková" userId="4efc3b9ab22df31a" providerId="LiveId" clId="{B651876E-1E3E-4462-A245-465CB9FC23C8}" dt="2023-04-18T15:32:56.464" v="2512" actId="20577"/>
        <pc:sldMkLst>
          <pc:docMk/>
          <pc:sldMk cId="4062781243" sldId="262"/>
        </pc:sldMkLst>
        <pc:spChg chg="mod">
          <ac:chgData name="Dita Stuchlíková" userId="4efc3b9ab22df31a" providerId="LiveId" clId="{B651876E-1E3E-4462-A245-465CB9FC23C8}" dt="2023-04-18T15:27:19.652" v="2311" actId="20577"/>
          <ac:spMkLst>
            <pc:docMk/>
            <pc:sldMk cId="4062781243" sldId="262"/>
            <ac:spMk id="2" creationId="{AC155632-E176-F8C2-C347-EF8BA5413E89}"/>
          </ac:spMkLst>
        </pc:spChg>
        <pc:spChg chg="mod">
          <ac:chgData name="Dita Stuchlíková" userId="4efc3b9ab22df31a" providerId="LiveId" clId="{B651876E-1E3E-4462-A245-465CB9FC23C8}" dt="2023-04-18T15:32:56.464" v="2512" actId="20577"/>
          <ac:spMkLst>
            <pc:docMk/>
            <pc:sldMk cId="4062781243" sldId="262"/>
            <ac:spMk id="3" creationId="{69F306EE-85BA-3A21-26C3-6A9EE4EE8D78}"/>
          </ac:spMkLst>
        </pc:spChg>
      </pc:sldChg>
      <pc:sldChg chg="modSp new mod">
        <pc:chgData name="Dita Stuchlíková" userId="4efc3b9ab22df31a" providerId="LiveId" clId="{B651876E-1E3E-4462-A245-465CB9FC23C8}" dt="2023-04-18T15:57:13.443" v="2521" actId="20577"/>
        <pc:sldMkLst>
          <pc:docMk/>
          <pc:sldMk cId="3265825556" sldId="263"/>
        </pc:sldMkLst>
        <pc:spChg chg="mod">
          <ac:chgData name="Dita Stuchlíková" userId="4efc3b9ab22df31a" providerId="LiveId" clId="{B651876E-1E3E-4462-A245-465CB9FC23C8}" dt="2023-04-18T15:57:13.443" v="2521" actId="20577"/>
          <ac:spMkLst>
            <pc:docMk/>
            <pc:sldMk cId="3265825556" sldId="263"/>
            <ac:spMk id="2" creationId="{F6F200FC-DFE8-6A64-1532-D91D7268FCED}"/>
          </ac:spMkLst>
        </pc:spChg>
      </pc:sldChg>
      <pc:sldChg chg="addSp delSp modSp new mod setBg">
        <pc:chgData name="Dita Stuchlíková" userId="4efc3b9ab22df31a" providerId="LiveId" clId="{B651876E-1E3E-4462-A245-465CB9FC23C8}" dt="2023-04-18T16:16:15.865" v="2789" actId="26606"/>
        <pc:sldMkLst>
          <pc:docMk/>
          <pc:sldMk cId="1674914825" sldId="264"/>
        </pc:sldMkLst>
        <pc:spChg chg="mod">
          <ac:chgData name="Dita Stuchlíková" userId="4efc3b9ab22df31a" providerId="LiveId" clId="{B651876E-1E3E-4462-A245-465CB9FC23C8}" dt="2023-04-18T16:16:15.865" v="2789" actId="26606"/>
          <ac:spMkLst>
            <pc:docMk/>
            <pc:sldMk cId="1674914825" sldId="264"/>
            <ac:spMk id="2" creationId="{141F26C0-67CD-751A-1E98-61141923DF6F}"/>
          </ac:spMkLst>
        </pc:spChg>
        <pc:spChg chg="mod ord">
          <ac:chgData name="Dita Stuchlíková" userId="4efc3b9ab22df31a" providerId="LiveId" clId="{B651876E-1E3E-4462-A245-465CB9FC23C8}" dt="2023-04-18T16:16:15.865" v="2789" actId="26606"/>
          <ac:spMkLst>
            <pc:docMk/>
            <pc:sldMk cId="1674914825" sldId="264"/>
            <ac:spMk id="3" creationId="{489A305A-801D-1E31-1FD7-74B22FAA5D49}"/>
          </ac:spMkLst>
        </pc:spChg>
        <pc:spChg chg="add del">
          <ac:chgData name="Dita Stuchlíková" userId="4efc3b9ab22df31a" providerId="LiveId" clId="{B651876E-1E3E-4462-A245-465CB9FC23C8}" dt="2023-04-18T16:14:11.360" v="2787" actId="478"/>
          <ac:spMkLst>
            <pc:docMk/>
            <pc:sldMk cId="1674914825" sldId="264"/>
            <ac:spMk id="4" creationId="{7E663CC6-2DD1-FF44-13A0-6FDB11E0F902}"/>
          </ac:spMkLst>
        </pc:spChg>
        <pc:spChg chg="add">
          <ac:chgData name="Dita Stuchlíková" userId="4efc3b9ab22df31a" providerId="LiveId" clId="{B651876E-1E3E-4462-A245-465CB9FC23C8}" dt="2023-04-18T16:16:15.865" v="2789" actId="26606"/>
          <ac:spMkLst>
            <pc:docMk/>
            <pc:sldMk cId="1674914825" sldId="264"/>
            <ac:spMk id="1033" creationId="{327D73B4-9F5C-4A64-A179-51B9500CB8B5}"/>
          </ac:spMkLst>
        </pc:spChg>
        <pc:spChg chg="add">
          <ac:chgData name="Dita Stuchlíková" userId="4efc3b9ab22df31a" providerId="LiveId" clId="{B651876E-1E3E-4462-A245-465CB9FC23C8}" dt="2023-04-18T16:16:15.865" v="2789" actId="26606"/>
          <ac:spMkLst>
            <pc:docMk/>
            <pc:sldMk cId="1674914825" sldId="264"/>
            <ac:spMk id="1035" creationId="{C1F06963-6374-4B48-844F-071A9BAAAE02}"/>
          </ac:spMkLst>
        </pc:spChg>
        <pc:spChg chg="add">
          <ac:chgData name="Dita Stuchlíková" userId="4efc3b9ab22df31a" providerId="LiveId" clId="{B651876E-1E3E-4462-A245-465CB9FC23C8}" dt="2023-04-18T16:16:15.865" v="2789" actId="26606"/>
          <ac:spMkLst>
            <pc:docMk/>
            <pc:sldMk cId="1674914825" sldId="264"/>
            <ac:spMk id="1037" creationId="{6CB927A4-E432-4310-9CD5-E89FF5063179}"/>
          </ac:spMkLst>
        </pc:spChg>
        <pc:spChg chg="add">
          <ac:chgData name="Dita Stuchlíková" userId="4efc3b9ab22df31a" providerId="LiveId" clId="{B651876E-1E3E-4462-A245-465CB9FC23C8}" dt="2023-04-18T16:16:15.865" v="2789" actId="26606"/>
          <ac:spMkLst>
            <pc:docMk/>
            <pc:sldMk cId="1674914825" sldId="264"/>
            <ac:spMk id="1039" creationId="{1453BF6C-B012-48B7-B4E8-6D7AC7C27D02}"/>
          </ac:spMkLst>
        </pc:spChg>
        <pc:spChg chg="add">
          <ac:chgData name="Dita Stuchlíková" userId="4efc3b9ab22df31a" providerId="LiveId" clId="{B651876E-1E3E-4462-A245-465CB9FC23C8}" dt="2023-04-18T16:16:15.865" v="2789" actId="26606"/>
          <ac:spMkLst>
            <pc:docMk/>
            <pc:sldMk cId="1674914825" sldId="264"/>
            <ac:spMk id="1041" creationId="{E3020543-B24B-4EC4-8FFC-8DD88EEA91A8}"/>
          </ac:spMkLst>
        </pc:spChg>
        <pc:picChg chg="add mod">
          <ac:chgData name="Dita Stuchlíková" userId="4efc3b9ab22df31a" providerId="LiveId" clId="{B651876E-1E3E-4462-A245-465CB9FC23C8}" dt="2023-04-18T16:16:15.865" v="2789" actId="26606"/>
          <ac:picMkLst>
            <pc:docMk/>
            <pc:sldMk cId="1674914825" sldId="264"/>
            <ac:picMk id="1028" creationId="{00DCDA7F-E731-8CF4-C610-09E2CB616640}"/>
          </ac:picMkLst>
        </pc:picChg>
        <pc:cxnChg chg="add">
          <ac:chgData name="Dita Stuchlíková" userId="4efc3b9ab22df31a" providerId="LiveId" clId="{B651876E-1E3E-4462-A245-465CB9FC23C8}" dt="2023-04-18T16:16:15.865" v="2789" actId="26606"/>
          <ac:cxnSpMkLst>
            <pc:docMk/>
            <pc:sldMk cId="1674914825" sldId="264"/>
            <ac:cxnSpMk id="1043" creationId="{C49DA8F6-BCC1-4447-B54C-57856834B94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8571F-58D1-C8AA-EC3A-D2EA3401E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607638-89F8-A07B-9194-E63E09B89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9FB619-02C8-1FAE-B8CA-2FF7D953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D4F88B-7708-29AB-7ADD-AA51692B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BE30D0-4F25-32C8-2EB8-784D0656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09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359A0-9CBD-C941-A7BA-8DAF9F57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F5C4A8-D6FD-AD63-D737-A51959468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56A1B8-DA05-8678-DD27-4F384AAE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877A89-6227-1026-AE5E-EFB2C3CD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983BE1-02AC-A318-47C7-A9ACB137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1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3B6D1D-8967-8C8E-133E-392904D6E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772DF6-DC09-07AD-4FBE-7F6120F87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A98F2F-981E-BBA8-3D90-060187C2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B89F9-0A53-7AB0-6DA7-7CBA0C46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AC98E-D321-E005-97D8-316FF7FF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34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4213B-AE71-A6CD-D352-974DF53D2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BD9A8-96FB-450D-62CF-7F1CF7088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727E07-BA4A-5341-FE06-DD1C134A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BAEF71-7946-AFD5-79AB-886330DA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E0A02D-8253-A2F3-6E86-6AD189AE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84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BFBD7-A067-CDAD-C80A-F7DB06D9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572F77-FB3E-3019-2F04-525CDEE4E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481C7D-1DB7-B815-5EC4-2FCD1E81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262246-1DCD-C1CB-E642-DC726CAB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CE23A1-C76E-9F62-E7EE-9309540A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40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14CAA-BA5D-EA61-662B-C9EF7337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675C94-FC56-7BD0-4FDA-41A7E233B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18DF45-C119-0473-8BD9-B22DE027B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32A276-4A59-434D-8A9F-2645FE3A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27F065-9A0A-02BB-7349-4E4BC07F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D1DC38-FD65-603E-099A-BE353DC8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1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9F193-D82D-AB66-A470-314F2412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CF46B8-104B-0742-41E4-134856B81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DA290B-6908-65B1-1213-B50711E12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A01891-D7FE-89CF-B05F-674A85433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7E1F03-3021-CC4D-5740-45F71B79B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CF9FD8-D58E-32AC-E164-3F9FCA40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E9D5CB-023F-2BD7-0B6C-00849795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DA805A-8CC5-0A59-3DB8-50BDDEBE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77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0EAA7-E7C8-96F4-B8CC-1156E425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2A3162-B97B-9265-A619-1E3744B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E2346D-4B59-B412-6FDB-A98739FB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4B698A-395B-63A1-809A-2DA05566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29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D92905-4E7A-AAC2-5A5D-0C3DED12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64613C-5339-F27B-6827-59AFF093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66F9FB-3FA2-584F-B10F-E7F66869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4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236F2-2DDE-0C39-C872-E9264300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C1FA19-595C-D2F1-BC61-04B5CBA4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31E3B2-D160-A615-ED4D-EB1D46EF0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374D7A-A238-5B38-5B74-BECC282E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751BBD-C71B-F897-0FF3-0CF1F911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1C144-B7E1-5099-8243-68CB1203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78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3A81A-CC31-16DE-08D1-38DB9CBA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B2681ED-8352-4FFE-65D8-EA4600F51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A503BA-AC75-13CA-6AD4-AAE1E10A0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433966-2FC0-3197-A80A-B5DA8101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699409-18F1-2453-C0E5-21DAEEC4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B97E13-0D27-31FD-5E9D-1A04D340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B686AD-E88E-C7D5-EA30-65ED8A84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85D4C3-DBA3-4D19-DE04-641474B2F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3FE41A-B2C3-7CB4-7DCC-243DAB0A5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A8C0-8496-41AD-9350-47BD2DB45411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459B1E-34DA-5DBD-BB61-4F719CA14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58E3C3-1D49-2665-8F36-49AE10852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E1872-DC7D-4254-B912-D5EE3076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34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mfreeway.com/festivals" TargetMode="External"/><Relationship Id="rId2" Type="http://schemas.openxmlformats.org/officeDocument/2006/relationships/hyperlink" Target="https://www.animation-festival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eanimation/videos/36339513473876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E63D1BD-367D-4CDD-81B0-DB2BCC26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2021 CEE Animation Forum - CEE">
            <a:extLst>
              <a:ext uri="{FF2B5EF4-FFF2-40B4-BE49-F238E27FC236}">
                <a16:creationId xmlns:a16="http://schemas.microsoft.com/office/drawing/2014/main" id="{FC3368AF-59E8-3F9E-7CAE-8D252ED71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6" r="23874"/>
          <a:stretch/>
        </p:blipFill>
        <p:spPr bwMode="auto">
          <a:xfrm>
            <a:off x="-1" y="-1"/>
            <a:ext cx="609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ria Kashcheeva | ČSFD.cz">
            <a:extLst>
              <a:ext uri="{FF2B5EF4-FFF2-40B4-BE49-F238E27FC236}">
                <a16:creationId xmlns:a16="http://schemas.microsoft.com/office/drawing/2014/main" id="{AEEE4E76-2347-DA3A-9AED-15CF5D376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28582" b="-2"/>
          <a:stretch/>
        </p:blipFill>
        <p:spPr bwMode="auto">
          <a:xfrm>
            <a:off x="6096000" y="-1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11084703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A85DCD-6AB7-A5EB-FAC6-065FA9A37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449" y="4816862"/>
            <a:ext cx="5000903" cy="1371600"/>
          </a:xfrm>
        </p:spPr>
        <p:txBody>
          <a:bodyPr anchor="ctr">
            <a:normAutofit/>
          </a:bodyPr>
          <a:lstStyle/>
          <a:p>
            <a:pPr algn="l"/>
            <a:r>
              <a:rPr lang="cs-CZ" sz="3600" dirty="0">
                <a:latin typeface="Oswald" pitchFamily="2" charset="-18"/>
              </a:rPr>
              <a:t>ANIMATION STUDIES V PRAXI: ODLOUČENÍ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3BCF8E-4A9B-4FE6-73D8-A69BD2343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656" y="4909985"/>
            <a:ext cx="4953144" cy="1185353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latin typeface="Oswald" pitchFamily="2" charset="-18"/>
              </a:rPr>
              <a:t>DITA STUCHLÍKOVÁ</a:t>
            </a:r>
            <a:endParaRPr lang="cs-CZ">
              <a:latin typeface="Oswald" pitchFamily="2" charset="-18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06489" y="5491251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8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nimafest Zagreb 2022 – odabrani kratkometražni, studentski i hrvatski  filmovi – Kinoljubac">
            <a:extLst>
              <a:ext uri="{FF2B5EF4-FFF2-40B4-BE49-F238E27FC236}">
                <a16:creationId xmlns:a16="http://schemas.microsoft.com/office/drawing/2014/main" id="{12A9136F-35C4-2F29-7540-4C77EF1EE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D24B9C-3C6A-4168-448C-8F675BB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rgbClr val="FFFFFF"/>
                </a:solidFill>
              </a:rPr>
              <a:t>FESTIVALY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7E37F4-5F3B-A1B2-DA40-1DC1D1A1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Jedna z největších možností, jak prezentovat svůj film lidem.</a:t>
            </a:r>
          </a:p>
          <a:p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Přes festivaly ale míříte vždy na velmi úzce specifikované publikum.</a:t>
            </a:r>
          </a:p>
          <a:p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Získaná cena nebo v některých případech pouze přijetí, vám a vašemu filmu může navýšit kredit. </a:t>
            </a:r>
          </a:p>
          <a:p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Oscar </a:t>
            </a:r>
            <a:r>
              <a:rPr lang="cs-CZ" sz="2000" dirty="0" err="1">
                <a:solidFill>
                  <a:srgbClr val="FFFFFF"/>
                </a:solidFill>
                <a:latin typeface="Oswald" pitchFamily="2" charset="-18"/>
              </a:rPr>
              <a:t>Qualifying</a:t>
            </a:r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 Film </a:t>
            </a:r>
            <a:r>
              <a:rPr lang="cs-CZ" sz="2000" dirty="0" err="1">
                <a:solidFill>
                  <a:srgbClr val="FFFFFF"/>
                </a:solidFill>
                <a:latin typeface="Oswald" pitchFamily="2" charset="-18"/>
              </a:rPr>
              <a:t>Festivals</a:t>
            </a:r>
            <a:endParaRPr lang="cs-CZ" sz="2000" dirty="0">
              <a:solidFill>
                <a:srgbClr val="FFFFFF"/>
              </a:solidFill>
              <a:latin typeface="Oswald" pitchFamily="2" charset="-18"/>
            </a:endParaRPr>
          </a:p>
          <a:p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Nejznámější a nejstarší mezinárodní festival animace: </a:t>
            </a:r>
            <a:r>
              <a:rPr lang="cs-CZ" sz="2000" dirty="0" err="1">
                <a:solidFill>
                  <a:srgbClr val="FFFFFF"/>
                </a:solidFill>
                <a:latin typeface="Oswald" pitchFamily="2" charset="-18"/>
              </a:rPr>
              <a:t>Annecy</a:t>
            </a:r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 (Francie). Započal v roce 1960.</a:t>
            </a:r>
          </a:p>
          <a:p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Druhým nejstarším je </a:t>
            </a:r>
            <a:r>
              <a:rPr lang="cs-CZ" sz="2000" dirty="0" err="1">
                <a:solidFill>
                  <a:srgbClr val="FFFFFF"/>
                </a:solidFill>
                <a:latin typeface="Oswald" pitchFamily="2" charset="-18"/>
              </a:rPr>
              <a:t>Animafest</a:t>
            </a:r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 Zagreb (Chorvatsko) fungující od 1972.</a:t>
            </a:r>
          </a:p>
          <a:p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Další z významných festivalů: </a:t>
            </a:r>
            <a:r>
              <a:rPr lang="cs-CZ" sz="2000" dirty="0" err="1">
                <a:solidFill>
                  <a:srgbClr val="FFFFFF"/>
                </a:solidFill>
                <a:latin typeface="Oswald" pitchFamily="2" charset="-18"/>
              </a:rPr>
              <a:t>Stuttgard</a:t>
            </a:r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 Festival (Německo), </a:t>
            </a:r>
            <a:r>
              <a:rPr lang="cs-CZ" sz="2000" dirty="0" err="1">
                <a:solidFill>
                  <a:srgbClr val="FFFFFF"/>
                </a:solidFill>
                <a:latin typeface="Oswald" pitchFamily="2" charset="-18"/>
              </a:rPr>
              <a:t>Anibar</a:t>
            </a:r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 (Kosovo), Ottawa (Kanada), </a:t>
            </a:r>
            <a:r>
              <a:rPr lang="cs-CZ" sz="2000" dirty="0" err="1">
                <a:solidFill>
                  <a:srgbClr val="FFFFFF"/>
                </a:solidFill>
                <a:latin typeface="Oswald" pitchFamily="2" charset="-18"/>
              </a:rPr>
              <a:t>Hiroshima</a:t>
            </a:r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 (Japonsko), </a:t>
            </a:r>
            <a:r>
              <a:rPr lang="cs-CZ" sz="2000" dirty="0" err="1">
                <a:solidFill>
                  <a:srgbClr val="FFFFFF"/>
                </a:solidFill>
                <a:latin typeface="Oswald" pitchFamily="2" charset="-18"/>
              </a:rPr>
              <a:t>Kaboom</a:t>
            </a:r>
            <a:r>
              <a:rPr lang="cs-CZ" sz="2000" dirty="0">
                <a:solidFill>
                  <a:srgbClr val="FFFFFF"/>
                </a:solidFill>
                <a:latin typeface="Oswald" pitchFamily="2" charset="-18"/>
              </a:rPr>
              <a:t> (Nizozemsko)</a:t>
            </a:r>
          </a:p>
        </p:txBody>
      </p:sp>
      <p:sp>
        <p:nvSpPr>
          <p:cNvPr id="11273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8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3CF1F-6B8D-565F-B1D5-3D32917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Oswald" pitchFamily="2" charset="-18"/>
                <a:hlinkClick r:id="rId2"/>
              </a:rPr>
              <a:t>https://www.animation-festivals.com/</a:t>
            </a:r>
            <a:endParaRPr lang="cs-CZ" dirty="0">
              <a:latin typeface="Oswald" pitchFamily="2" charset="-18"/>
            </a:endParaRPr>
          </a:p>
          <a:p>
            <a:r>
              <a:rPr lang="cs-CZ" dirty="0">
                <a:latin typeface="Oswald" pitchFamily="2" charset="-18"/>
                <a:hlinkClick r:id="rId3"/>
              </a:rPr>
              <a:t>https://filmfreeway.com/festivals</a:t>
            </a:r>
            <a:endParaRPr lang="cs-CZ" dirty="0">
              <a:latin typeface="Oswa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4099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200FC-DFE8-6A64-1532-D91D7268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 dirty="0">
                <a:latin typeface="Oswald" pitchFamily="2" charset="-18"/>
              </a:rPr>
              <a:t>PITCHING</a:t>
            </a:r>
          </a:p>
        </p:txBody>
      </p:sp>
      <p:pic>
        <p:nvPicPr>
          <p:cNvPr id="4098" name="Picture 2" descr="Není k dispozici žádný popis fotky.">
            <a:extLst>
              <a:ext uri="{FF2B5EF4-FFF2-40B4-BE49-F238E27FC236}">
                <a16:creationId xmlns:a16="http://schemas.microsoft.com/office/drawing/2014/main" id="{08B07A3F-44DC-2D28-D5E9-4FF8A4A99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" b="4483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48F92-D64F-6696-7716-F486D45F4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800" dirty="0">
                <a:latin typeface="Oswald" pitchFamily="2" charset="-18"/>
              </a:rPr>
              <a:t>Prezentace animovaného projektu před nebo ve výrobě.</a:t>
            </a:r>
          </a:p>
          <a:p>
            <a:r>
              <a:rPr lang="cs-CZ" sz="1800" dirty="0">
                <a:latin typeface="Oswald" pitchFamily="2" charset="-18"/>
              </a:rPr>
              <a:t>Prezentace jsou většinou dlouhé 3-20 minut. Záleží na akci.</a:t>
            </a:r>
          </a:p>
          <a:p>
            <a:r>
              <a:rPr lang="cs-CZ" sz="1800" dirty="0">
                <a:latin typeface="Oswald" pitchFamily="2" charset="-18"/>
              </a:rPr>
              <a:t>Cílem je upozornit na svůj projekt a najít to, co hledáte.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658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1F26C0-67CD-751A-1E98-61141923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cs-CZ" sz="4800" dirty="0">
                <a:latin typeface="Oswald" pitchFamily="2" charset="-18"/>
              </a:rPr>
              <a:t>KDE PREZENTOVAT?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Může jít o obrázek text">
            <a:extLst>
              <a:ext uri="{FF2B5EF4-FFF2-40B4-BE49-F238E27FC236}">
                <a16:creationId xmlns:a16="http://schemas.microsoft.com/office/drawing/2014/main" id="{00DCDA7F-E731-8CF4-C610-09E2CB616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7" r="23254" b="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A305A-801D-1E31-1FD7-74B22FAA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CEE ANIMATION FORUM 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CEE ANIMATION RISE AND SHINE </a:t>
            </a:r>
            <a:r>
              <a:rPr lang="cs-CZ" sz="2000" i="1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– 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součástí </a:t>
            </a:r>
            <a:r>
              <a:rPr lang="cs-CZ" sz="2000" dirty="0" err="1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Animafest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 Zagreb a </a:t>
            </a:r>
            <a:r>
              <a:rPr lang="cs-CZ" sz="2000" dirty="0" err="1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Animateka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 International </a:t>
            </a:r>
            <a:r>
              <a:rPr lang="cs-CZ" sz="2000" dirty="0" err="1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Animated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 Film Festival 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MIFA </a:t>
            </a:r>
            <a:r>
              <a:rPr lang="cs-CZ" sz="2000" dirty="0" err="1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Annecy</a:t>
            </a:r>
            <a:endParaRPr lang="cs-CZ" sz="2000" dirty="0">
              <a:solidFill>
                <a:schemeClr val="tx1">
                  <a:alpha val="80000"/>
                </a:schemeClr>
              </a:solidFill>
              <a:latin typeface="Oswald" pitchFamily="2" charset="-18"/>
            </a:endParaRP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Animační Espresso 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Grant Českého obzoru (</a:t>
            </a:r>
            <a:r>
              <a:rPr lang="cs-CZ" sz="2000" dirty="0" err="1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Anifilm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swald" pitchFamily="2" charset="-18"/>
              </a:rPr>
              <a:t>) </a:t>
            </a:r>
          </a:p>
        </p:txBody>
      </p:sp>
      <p:sp>
        <p:nvSpPr>
          <p:cNvPr id="104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nnes Court Métrage">
            <a:extLst>
              <a:ext uri="{FF2B5EF4-FFF2-40B4-BE49-F238E27FC236}">
                <a16:creationId xmlns:a16="http://schemas.microsoft.com/office/drawing/2014/main" id="{504EC9CC-9D12-6AE8-E65A-39A6CE87F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AE5DC9-BF28-5CBC-EF39-E4EB3B58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Oswald" pitchFamily="2" charset="-18"/>
              </a:rPr>
              <a:t>JAK NA TO?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16E09-4620-8131-BAD5-33EF2951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1300" dirty="0">
                <a:latin typeface="Oswald" pitchFamily="2" charset="-18"/>
              </a:rPr>
              <a:t>Snažte se dodržet časový limit. </a:t>
            </a:r>
          </a:p>
          <a:p>
            <a:r>
              <a:rPr lang="cs-CZ" sz="1300" dirty="0">
                <a:latin typeface="Oswald" pitchFamily="2" charset="-18"/>
              </a:rPr>
              <a:t>Prezentace by měla začít názvem, žánrem, technikou animace a jednoduchým nastíněním příběhu. </a:t>
            </a:r>
          </a:p>
          <a:p>
            <a:r>
              <a:rPr lang="cs-CZ" sz="1300" dirty="0">
                <a:latin typeface="Oswald" pitchFamily="2" charset="-18"/>
              </a:rPr>
              <a:t>Odprezentovat odpovědi na tyto otázky: Co chcete říci a na jakého diváka míříte? </a:t>
            </a:r>
          </a:p>
          <a:p>
            <a:r>
              <a:rPr lang="cs-CZ" sz="1300" dirty="0">
                <a:latin typeface="Oswald" pitchFamily="2" charset="-18"/>
              </a:rPr>
              <a:t>Prezentace dále obsahují: stopáž projektu, dialogy, představení hlavních a postav, inspiraci, osobní vazby a motivace, výtvarný styl, </a:t>
            </a:r>
            <a:r>
              <a:rPr lang="cs-CZ" sz="1300" dirty="0" err="1">
                <a:latin typeface="Oswald" pitchFamily="2" charset="-18"/>
              </a:rPr>
              <a:t>animaticy</a:t>
            </a:r>
            <a:r>
              <a:rPr lang="cs-CZ" sz="1300" dirty="0">
                <a:latin typeface="Oswald" pitchFamily="2" charset="-18"/>
              </a:rPr>
              <a:t>, </a:t>
            </a:r>
            <a:r>
              <a:rPr lang="cs-CZ" sz="1300" dirty="0" err="1">
                <a:latin typeface="Oswald" pitchFamily="2" charset="-18"/>
              </a:rPr>
              <a:t>storyboardy</a:t>
            </a:r>
            <a:r>
              <a:rPr lang="cs-CZ" sz="1300" dirty="0">
                <a:latin typeface="Oswald" pitchFamily="2" charset="-18"/>
              </a:rPr>
              <a:t>, cokoliv co k projektu máte zpracováno, finance, předchozí projekty.</a:t>
            </a:r>
          </a:p>
          <a:p>
            <a:r>
              <a:rPr lang="cs-CZ" sz="1300" dirty="0">
                <a:latin typeface="Oswald" pitchFamily="2" charset="-18"/>
              </a:rPr>
              <a:t>Nakonec představit jak daleko v projektu jste a co konkrétně potřebujete a momentálně hledáte.</a:t>
            </a:r>
          </a:p>
          <a:p>
            <a:r>
              <a:rPr lang="cs-CZ" sz="1300" dirty="0">
                <a:latin typeface="Oswald" pitchFamily="2" charset="-18"/>
                <a:hlinkClick r:id="rId3"/>
              </a:rPr>
              <a:t>https://www.facebook.com/ceeanimation/videos/363395134738760</a:t>
            </a:r>
            <a:endParaRPr lang="cs-CZ" sz="1300" dirty="0">
              <a:latin typeface="Oswald" pitchFamily="2" charset="-18"/>
            </a:endParaRP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1266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7D25B-35E9-5B89-8648-78B7EA80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Oswald" pitchFamily="2" charset="-18"/>
              </a:rPr>
              <a:t>NÁŠ PITCH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380CF1-B21D-B96F-B6E9-8DFF0866A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Oswald" pitchFamily="2" charset="-18"/>
              </a:rPr>
              <a:t>Délka: 15 minut</a:t>
            </a:r>
          </a:p>
          <a:p>
            <a:r>
              <a:rPr lang="cs-CZ" dirty="0">
                <a:latin typeface="Oswald" pitchFamily="2" charset="-18"/>
              </a:rPr>
              <a:t>2 termíny po 5 lidech</a:t>
            </a:r>
          </a:p>
          <a:p>
            <a:r>
              <a:rPr lang="cs-CZ" dirty="0">
                <a:latin typeface="Oswald" pitchFamily="2" charset="-18"/>
              </a:rPr>
              <a:t>Odprezentovat všechny praktické úkoly.</a:t>
            </a:r>
          </a:p>
          <a:p>
            <a:r>
              <a:rPr lang="cs-CZ" dirty="0">
                <a:latin typeface="Oswald" pitchFamily="2" charset="-18"/>
              </a:rPr>
              <a:t>Snažit se naplnit body z předchozího slidu.</a:t>
            </a:r>
          </a:p>
          <a:p>
            <a:r>
              <a:rPr lang="cs-CZ" dirty="0">
                <a:latin typeface="Oswald" pitchFamily="2" charset="-18"/>
              </a:rPr>
              <a:t>Zároveň přidat, na jaké akci prezentujete a kde plánujete film po dokončení prezentovat/distribuovat. </a:t>
            </a:r>
          </a:p>
          <a:p>
            <a:r>
              <a:rPr lang="cs-CZ" dirty="0">
                <a:latin typeface="Oswald" pitchFamily="2" charset="-18"/>
              </a:rPr>
              <a:t>Hodnocen bude: způsob prezentace, prodání nápadu, promyšlenost.</a:t>
            </a:r>
          </a:p>
          <a:p>
            <a:r>
              <a:rPr lang="cs-CZ" dirty="0">
                <a:latin typeface="Oswald" pitchFamily="2" charset="-18"/>
              </a:rPr>
              <a:t>Ostatní budou moci komentovat </a:t>
            </a:r>
            <a:r>
              <a:rPr lang="cs-CZ" dirty="0" err="1">
                <a:latin typeface="Oswald" pitchFamily="2" charset="-18"/>
              </a:rPr>
              <a:t>pitch</a:t>
            </a:r>
            <a:r>
              <a:rPr lang="cs-CZ" dirty="0">
                <a:latin typeface="Oswald" pitchFamily="2" charset="-18"/>
              </a:rPr>
              <a:t> kolegy/ně.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9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EE Animation Workshop se těší rekordní účasti českých projektů - Asociace  animovaného filmu">
            <a:extLst>
              <a:ext uri="{FF2B5EF4-FFF2-40B4-BE49-F238E27FC236}">
                <a16:creationId xmlns:a16="http://schemas.microsoft.com/office/drawing/2014/main" id="{412AA3ED-7157-6D53-CCC1-8446BFCA5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113527-10A9-6EC5-8554-08AF8FC5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Oswald" pitchFamily="2" charset="-18"/>
              </a:rPr>
              <a:t>CO DNES? </a:t>
            </a:r>
          </a:p>
        </p:txBody>
      </p:sp>
      <p:sp>
        <p:nvSpPr>
          <p:cNvPr id="2059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98B58C-4094-ECD4-5F81-9A0D6B44A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Oswald" pitchFamily="2" charset="-18"/>
              </a:rPr>
              <a:t>Předmět </a:t>
            </a:r>
            <a:r>
              <a:rPr lang="cs-CZ" sz="2000" b="0" i="1" dirty="0">
                <a:effectLst/>
                <a:latin typeface="Oswald" pitchFamily="2" charset="-18"/>
              </a:rPr>
              <a:t>Společenská témata ve světovém animovaném filmu</a:t>
            </a:r>
          </a:p>
          <a:p>
            <a:r>
              <a:rPr lang="cs-CZ" sz="2000" dirty="0">
                <a:latin typeface="Oswald" pitchFamily="2" charset="-18"/>
              </a:rPr>
              <a:t>Proces odloučení se od díla</a:t>
            </a:r>
          </a:p>
          <a:p>
            <a:r>
              <a:rPr lang="cs-CZ" sz="2000" dirty="0">
                <a:latin typeface="Oswald" pitchFamily="2" charset="-18"/>
              </a:rPr>
              <a:t>Možnosti prezentace a distribuce </a:t>
            </a:r>
          </a:p>
          <a:p>
            <a:r>
              <a:rPr lang="cs-CZ" sz="2000" dirty="0">
                <a:latin typeface="Oswald" pitchFamily="2" charset="-18"/>
              </a:rPr>
              <a:t>Divák a úspěch </a:t>
            </a:r>
          </a:p>
          <a:p>
            <a:r>
              <a:rPr lang="cs-CZ" sz="2000" dirty="0" err="1">
                <a:latin typeface="Oswald" pitchFamily="2" charset="-18"/>
              </a:rPr>
              <a:t>Pitching</a:t>
            </a:r>
            <a:endParaRPr lang="cs-CZ" sz="2000" dirty="0">
              <a:latin typeface="Oswald" pitchFamily="2" charset="-18"/>
            </a:endParaRPr>
          </a:p>
          <a:p>
            <a:r>
              <a:rPr lang="cs-CZ" sz="2000" dirty="0">
                <a:latin typeface="Oswald" pitchFamily="2" charset="-18"/>
              </a:rPr>
              <a:t>Diskuze nad otázkami a úkoly</a:t>
            </a:r>
          </a:p>
        </p:txBody>
      </p:sp>
    </p:spTree>
    <p:extLst>
      <p:ext uri="{BB962C8B-B14F-4D97-AF65-F5344CB8AC3E}">
        <p14:creationId xmlns:p14="http://schemas.microsoft.com/office/powerpoint/2010/main" val="381638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atch Egg Online | Vimeo On Demand on Vimeo">
            <a:extLst>
              <a:ext uri="{FF2B5EF4-FFF2-40B4-BE49-F238E27FC236}">
                <a16:creationId xmlns:a16="http://schemas.microsoft.com/office/drawing/2014/main" id="{F6BE0F1F-ABBC-AFBB-B699-42CD90931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1180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2B6B16-77BE-2BDA-B38A-BC8FDA7F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3100" b="0" i="1" dirty="0">
                <a:effectLst/>
                <a:latin typeface="Oswald" pitchFamily="2" charset="-18"/>
              </a:rPr>
              <a:t>Společenská témata ve světovém animovaném filmu</a:t>
            </a:r>
            <a:endParaRPr lang="cs-CZ" sz="3100" dirty="0">
              <a:latin typeface="Oswald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08D3F-1C36-D7CE-DAFE-88C8A1C5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Oswald" pitchFamily="2" charset="-18"/>
              </a:rPr>
              <a:t>Podzimní semestr 2023 </a:t>
            </a:r>
          </a:p>
          <a:p>
            <a:r>
              <a:rPr lang="cs-CZ" sz="2000" dirty="0">
                <a:latin typeface="Oswald" pitchFamily="2" charset="-18"/>
              </a:rPr>
              <a:t>Přednášky o těžkých tématech v animaci: válka, psychické poruchy, vztahy dětí a rodičů, zločiny, ekologie…</a:t>
            </a:r>
          </a:p>
          <a:p>
            <a:r>
              <a:rPr lang="cs-CZ" sz="2000" dirty="0">
                <a:latin typeface="Oswald" pitchFamily="2" charset="-18"/>
              </a:rPr>
              <a:t>Představení těchto témat na výběru ze světové animace.</a:t>
            </a:r>
          </a:p>
          <a:p>
            <a:r>
              <a:rPr lang="cs-CZ" sz="2000" dirty="0">
                <a:latin typeface="Oswald" pitchFamily="2" charset="-18"/>
              </a:rPr>
              <a:t>Hosté? </a:t>
            </a:r>
          </a:p>
          <a:p>
            <a:r>
              <a:rPr lang="cs-CZ" sz="2000" dirty="0">
                <a:latin typeface="Oswald" pitchFamily="2" charset="-18"/>
              </a:rPr>
              <a:t>Výstup: analýza nebo </a:t>
            </a:r>
            <a:r>
              <a:rPr lang="cs-CZ" sz="2000" dirty="0" err="1">
                <a:latin typeface="Oswald" pitchFamily="2" charset="-18"/>
              </a:rPr>
              <a:t>videoesej</a:t>
            </a:r>
            <a:r>
              <a:rPr lang="cs-CZ" sz="2000" dirty="0">
                <a:latin typeface="Oswald" pitchFamily="2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8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B22BB-90FE-5596-3E78-35B27EC1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 dirty="0">
                <a:latin typeface="Oswald" pitchFamily="2" charset="-18"/>
              </a:rPr>
              <a:t>DÍLO: SAMOSTATNÝ AKTÉR</a:t>
            </a:r>
          </a:p>
        </p:txBody>
      </p:sp>
      <p:pic>
        <p:nvPicPr>
          <p:cNvPr id="5122" name="Picture 2" descr="Martin Smatana - The Kite">
            <a:extLst>
              <a:ext uri="{FF2B5EF4-FFF2-40B4-BE49-F238E27FC236}">
                <a16:creationId xmlns:a16="http://schemas.microsoft.com/office/drawing/2014/main" id="{18BD08D5-2AEC-96D4-F5B5-B1FAD36B5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CD8862-FEC8-B1FB-DE67-1DE311D8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cs-CZ" sz="1700" dirty="0" err="1">
                <a:latin typeface="Oswald" pitchFamily="2" charset="-18"/>
              </a:rPr>
              <a:t>Wassily</a:t>
            </a:r>
            <a:r>
              <a:rPr lang="cs-CZ" sz="1700" dirty="0">
                <a:latin typeface="Oswald" pitchFamily="2" charset="-18"/>
              </a:rPr>
              <a:t> </a:t>
            </a:r>
            <a:r>
              <a:rPr lang="cs-CZ" sz="1700" dirty="0" err="1">
                <a:latin typeface="Oswald" pitchFamily="2" charset="-18"/>
              </a:rPr>
              <a:t>Kandinsky</a:t>
            </a:r>
            <a:r>
              <a:rPr lang="cs-CZ" sz="1700" dirty="0">
                <a:latin typeface="Oswald" pitchFamily="2" charset="-18"/>
              </a:rPr>
              <a:t> tvrdil, že se dílo po dokončení stává svébytným, samostatným aktérem. </a:t>
            </a:r>
          </a:p>
          <a:p>
            <a:r>
              <a:rPr lang="cs-CZ" sz="1700" dirty="0">
                <a:latin typeface="Oswald" pitchFamily="2" charset="-18"/>
              </a:rPr>
              <a:t>Život po dokončení obsahuje: distribuci, prezentaci, festivalový marketing, ale i zpětné ovlivňování tvůrce, komunikace s diváky.</a:t>
            </a:r>
          </a:p>
          <a:p>
            <a:r>
              <a:rPr lang="cs-CZ" sz="1700" dirty="0">
                <a:latin typeface="Oswald" pitchFamily="2" charset="-18"/>
              </a:rPr>
              <a:t>Dílo začíná fungovat nezávisle na svém stvořiteli. Odprošťuje se tak od znaků, myšlenek, které do něj vložil. </a:t>
            </a:r>
          </a:p>
          <a:p>
            <a:r>
              <a:rPr lang="cs-CZ" sz="1700" dirty="0">
                <a:latin typeface="Oswald" pitchFamily="2" charset="-18"/>
              </a:rPr>
              <a:t>Dokončení film=dokončení poznání: </a:t>
            </a:r>
            <a:r>
              <a:rPr lang="pl-PL" sz="1700" dirty="0">
                <a:latin typeface="Oswald" pitchFamily="2" charset="-18"/>
              </a:rPr>
              <a:t>„A pak je to o tom vztahu, kterej jsem taky našla teprve na konci toho filmu. Já jsem do tý doby byla jakoby, jak mívají ti koně klapky na očích.“ (Soňa Jelínková)</a:t>
            </a:r>
          </a:p>
          <a:p>
            <a:r>
              <a:rPr lang="pl-PL" sz="1700" dirty="0">
                <a:latin typeface="Oswald" pitchFamily="2" charset="-18"/>
              </a:rPr>
              <a:t>Tvůrčí potřeba dílo vypustit ven. </a:t>
            </a:r>
            <a:endParaRPr lang="cs-CZ" sz="1700" dirty="0">
              <a:latin typeface="Oswa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864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69DF1-032F-0978-51BA-713F1AB0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2300" dirty="0">
                <a:latin typeface="Oswald" pitchFamily="2" charset="-18"/>
              </a:rPr>
              <a:t>PREZENTACE/DISTRIBUCE</a:t>
            </a:r>
          </a:p>
        </p:txBody>
      </p:sp>
      <p:pic>
        <p:nvPicPr>
          <p:cNvPr id="6146" name="Picture 2" descr="Annecy International Animation Film Festival - Wikipedia">
            <a:extLst>
              <a:ext uri="{FF2B5EF4-FFF2-40B4-BE49-F238E27FC236}">
                <a16:creationId xmlns:a16="http://schemas.microsoft.com/office/drawing/2014/main" id="{9E6F74E3-F283-2FBC-9E7B-2C0534AF8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8" b="2934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77446A-96E6-53EB-4481-F3E49D36D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100" dirty="0">
                <a:latin typeface="Oswald" pitchFamily="2" charset="-18"/>
              </a:rPr>
              <a:t>Problematika kin a krátkého formátu. Konec předfilmů. </a:t>
            </a:r>
          </a:p>
          <a:p>
            <a:r>
              <a:rPr lang="cs-CZ" sz="1100" dirty="0">
                <a:latin typeface="Oswald" pitchFamily="2" charset="-18"/>
              </a:rPr>
              <a:t>Nedostatek producentů zaměřující se na animovaný film. </a:t>
            </a:r>
          </a:p>
          <a:p>
            <a:r>
              <a:rPr lang="cs-CZ" sz="1100" dirty="0">
                <a:latin typeface="Oswald" pitchFamily="2" charset="-18"/>
              </a:rPr>
              <a:t>„S tou Štvanicí, potom co byla dokončená, tak my jednáme už asi dva a půl roku s Českou televizí a nebere to konce moc. Je to na hrozně dlouhý lokte a já mezitím nechci hledat </a:t>
            </a:r>
            <a:r>
              <a:rPr lang="cs-CZ" sz="1100" dirty="0" err="1">
                <a:latin typeface="Oswald" pitchFamily="2" charset="-18"/>
              </a:rPr>
              <a:t>jinýho</a:t>
            </a:r>
            <a:r>
              <a:rPr lang="cs-CZ" sz="1100" dirty="0">
                <a:latin typeface="Oswald" pitchFamily="2" charset="-18"/>
              </a:rPr>
              <a:t> produkčního nebo producenta, protože nevím, jak to dopadne, a je to potom takový hrozně ubíjející. Mně to bere vítr z té tvorby. I ty festivaly a tak. Mít </a:t>
            </a:r>
            <a:r>
              <a:rPr lang="cs-CZ" sz="1100" dirty="0" err="1">
                <a:latin typeface="Oswald" pitchFamily="2" charset="-18"/>
              </a:rPr>
              <a:t>takovýdleho</a:t>
            </a:r>
            <a:r>
              <a:rPr lang="cs-CZ" sz="1100" dirty="0">
                <a:latin typeface="Oswald" pitchFamily="2" charset="-18"/>
              </a:rPr>
              <a:t> člověka je hrozně fajn. Je skvělý, že Diana má Karolínu Davidovou a dělají spolu už třetí film, protože se potkaly na Malý. A sedí to a hrozně bych si </a:t>
            </a:r>
            <a:r>
              <a:rPr lang="cs-CZ" sz="1100" dirty="0" err="1">
                <a:latin typeface="Oswald" pitchFamily="2" charset="-18"/>
              </a:rPr>
              <a:t>takovýdleho</a:t>
            </a:r>
            <a:r>
              <a:rPr lang="cs-CZ" sz="1100" dirty="0">
                <a:latin typeface="Oswald" pitchFamily="2" charset="-18"/>
              </a:rPr>
              <a:t> člověka přála, ale třeba vím, že tady u toho druhého filmu to nějak dodělám, ale u vývoje toho třetího jakoby budu víc už na začátku apelovat na to ho mít nebo hledat toho člověka a u těch dalších projektů, které mám třeba v hlavě, tak bych to rovnou řešila už vod začátku. Jako: ‚Mám tady ten námět na film. Líbí se vám to? Jdete do toho?‘ Ale podle mě to prostě není jednoduchý.“ (Michaela </a:t>
            </a:r>
            <a:r>
              <a:rPr lang="cs-CZ" sz="1100" dirty="0" err="1">
                <a:latin typeface="Oswald" pitchFamily="2" charset="-18"/>
              </a:rPr>
              <a:t>Režová</a:t>
            </a:r>
            <a:r>
              <a:rPr lang="cs-CZ" sz="1100" dirty="0">
                <a:latin typeface="Oswald" pitchFamily="2" charset="-18"/>
              </a:rPr>
              <a:t>)</a:t>
            </a:r>
          </a:p>
          <a:p>
            <a:r>
              <a:rPr lang="cs-CZ" sz="1100" dirty="0">
                <a:latin typeface="Oswald" pitchFamily="2" charset="-18"/>
              </a:rPr>
              <a:t>V některých případech může k distribuci pomoci katedra nebo ateliér. </a:t>
            </a:r>
          </a:p>
          <a:p>
            <a:r>
              <a:rPr lang="cs-CZ" sz="1100" dirty="0">
                <a:latin typeface="Oswald" pitchFamily="2" charset="-18"/>
              </a:rPr>
              <a:t>Tvůrci tvořící mimo instituce si musejí poradit sami.</a:t>
            </a:r>
          </a:p>
        </p:txBody>
      </p:sp>
    </p:spTree>
    <p:extLst>
      <p:ext uri="{BB962C8B-B14F-4D97-AF65-F5344CB8AC3E}">
        <p14:creationId xmlns:p14="http://schemas.microsoft.com/office/powerpoint/2010/main" val="13664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8785A5-654E-01C9-DACB-F6142B5B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Oswald" pitchFamily="2" charset="-18"/>
              </a:rPr>
              <a:t>MOŽNOSTI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E5F32-B1FA-18D0-2D85-D0E822CBF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Oswald" pitchFamily="2" charset="-18"/>
              </a:rPr>
              <a:t>Festivaly</a:t>
            </a:r>
          </a:p>
          <a:p>
            <a:r>
              <a:rPr lang="cs-CZ" sz="2000" dirty="0">
                <a:latin typeface="Oswald" pitchFamily="2" charset="-18"/>
              </a:rPr>
              <a:t>Filmová pásma</a:t>
            </a:r>
          </a:p>
          <a:p>
            <a:r>
              <a:rPr lang="cs-CZ" sz="2000" dirty="0">
                <a:latin typeface="Oswald" pitchFamily="2" charset="-18"/>
              </a:rPr>
              <a:t>Česká televize</a:t>
            </a:r>
          </a:p>
          <a:p>
            <a:r>
              <a:rPr lang="cs-CZ" sz="2000" dirty="0" err="1">
                <a:latin typeface="Oswald" pitchFamily="2" charset="-18"/>
              </a:rPr>
              <a:t>VoD</a:t>
            </a:r>
            <a:endParaRPr lang="cs-CZ" sz="2000" dirty="0">
              <a:latin typeface="Oswald" pitchFamily="2" charset="-18"/>
            </a:endParaRPr>
          </a:p>
          <a:p>
            <a:r>
              <a:rPr lang="cs-CZ" sz="2000" dirty="0">
                <a:latin typeface="Oswald" pitchFamily="2" charset="-18"/>
              </a:rPr>
              <a:t>Tematické akce</a:t>
            </a:r>
          </a:p>
          <a:p>
            <a:r>
              <a:rPr lang="cs-CZ" sz="2000" dirty="0">
                <a:latin typeface="Oswald" pitchFamily="2" charset="-18"/>
              </a:rPr>
              <a:t>Galerie, muzea</a:t>
            </a:r>
          </a:p>
        </p:txBody>
      </p:sp>
      <p:pic>
        <p:nvPicPr>
          <p:cNvPr id="7170" name="Picture 2" descr="Zubatá nekouše">
            <a:extLst>
              <a:ext uri="{FF2B5EF4-FFF2-40B4-BE49-F238E27FC236}">
                <a16:creationId xmlns:a16="http://schemas.microsoft.com/office/drawing/2014/main" id="{0AF9F700-EC4B-0035-6ED9-C1651E64E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r="-1" b="-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Conferencia: Miyu Distribution: La Distribución De Cortometrajes De  Animación - Chile Cultura">
            <a:extLst>
              <a:ext uri="{FF2B5EF4-FFF2-40B4-BE49-F238E27FC236}">
                <a16:creationId xmlns:a16="http://schemas.microsoft.com/office/drawing/2014/main" id="{992C5607-5C2D-DE93-98DB-5998F3B3B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155632-E176-F8C2-C347-EF8BA54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Oswald" pitchFamily="2" charset="-18"/>
              </a:rPr>
              <a:t>PRODUCENTI A DISTRIBUTOŘI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F306EE-85BA-3A21-26C3-6A9EE4EE8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1100" dirty="0">
                <a:latin typeface="Oswald" pitchFamily="2" charset="-18"/>
              </a:rPr>
              <a:t>MAUR Film (CZ) – Martin a Alena Vandasovi, podílejí se jak na tuzemských tak zahraničních projektech. Spolupráce i se studenty. </a:t>
            </a:r>
            <a:r>
              <a:rPr lang="cs-CZ" sz="1100" i="1" dirty="0">
                <a:latin typeface="Oswald" pitchFamily="2" charset="-18"/>
              </a:rPr>
              <a:t>Přes hranici </a:t>
            </a:r>
            <a:r>
              <a:rPr lang="cs-CZ" sz="1100" dirty="0">
                <a:latin typeface="Oswald" pitchFamily="2" charset="-18"/>
              </a:rPr>
              <a:t>(2021), </a:t>
            </a:r>
            <a:r>
              <a:rPr lang="cs-CZ" sz="1100" i="1" dirty="0">
                <a:latin typeface="Oswald" pitchFamily="2" charset="-18"/>
              </a:rPr>
              <a:t>Dcera </a:t>
            </a:r>
            <a:r>
              <a:rPr lang="cs-CZ" sz="1100" dirty="0">
                <a:latin typeface="Oswald" pitchFamily="2" charset="-18"/>
              </a:rPr>
              <a:t>(2021) nebo </a:t>
            </a:r>
            <a:r>
              <a:rPr lang="cs-CZ" sz="1100" i="1" dirty="0">
                <a:latin typeface="Oswald" pitchFamily="2" charset="-18"/>
              </a:rPr>
              <a:t>Fany a pes </a:t>
            </a:r>
            <a:r>
              <a:rPr lang="cs-CZ" sz="1100" dirty="0">
                <a:latin typeface="Oswald" pitchFamily="2" charset="-18"/>
              </a:rPr>
              <a:t>(2019).</a:t>
            </a:r>
          </a:p>
          <a:p>
            <a:r>
              <a:rPr lang="cs-CZ" sz="1100" dirty="0">
                <a:latin typeface="Oswald" pitchFamily="2" charset="-18"/>
              </a:rPr>
              <a:t>13ka (CZ) – Anna Vášová a Karolína Davidová, spolupráce od tvorby, přes </a:t>
            </a:r>
            <a:r>
              <a:rPr lang="cs-CZ" sz="1100" dirty="0" err="1">
                <a:latin typeface="Oswald" pitchFamily="2" charset="-18"/>
              </a:rPr>
              <a:t>producentsví</a:t>
            </a:r>
            <a:r>
              <a:rPr lang="cs-CZ" sz="1100" dirty="0">
                <a:latin typeface="Oswald" pitchFamily="2" charset="-18"/>
              </a:rPr>
              <a:t> až k konference. </a:t>
            </a:r>
            <a:r>
              <a:rPr lang="cs-CZ" sz="1100" i="1" dirty="0">
                <a:latin typeface="Oswald" pitchFamily="2" charset="-18"/>
              </a:rPr>
              <a:t>Milý tati </a:t>
            </a:r>
            <a:r>
              <a:rPr lang="cs-CZ" sz="1100" dirty="0">
                <a:latin typeface="Oswald" pitchFamily="2" charset="-18"/>
              </a:rPr>
              <a:t>(2021) nebo </a:t>
            </a:r>
            <a:r>
              <a:rPr lang="cs-CZ" sz="1100" i="1" dirty="0">
                <a:latin typeface="Oswald" pitchFamily="2" charset="-18"/>
              </a:rPr>
              <a:t>Hun Tun </a:t>
            </a:r>
            <a:r>
              <a:rPr lang="cs-CZ" sz="1100" dirty="0">
                <a:latin typeface="Oswald" pitchFamily="2" charset="-18"/>
              </a:rPr>
              <a:t>(2023).</a:t>
            </a:r>
          </a:p>
          <a:p>
            <a:r>
              <a:rPr lang="cs-CZ" sz="1100" dirty="0" err="1">
                <a:latin typeface="Oswald" pitchFamily="2" charset="-18"/>
              </a:rPr>
              <a:t>Anifilm</a:t>
            </a:r>
            <a:r>
              <a:rPr lang="cs-CZ" sz="1100" dirty="0">
                <a:latin typeface="Oswald" pitchFamily="2" charset="-18"/>
              </a:rPr>
              <a:t> </a:t>
            </a:r>
            <a:r>
              <a:rPr lang="cs-CZ" sz="1100" dirty="0" err="1">
                <a:latin typeface="Oswald" pitchFamily="2" charset="-18"/>
              </a:rPr>
              <a:t>Distribution</a:t>
            </a:r>
            <a:r>
              <a:rPr lang="cs-CZ" sz="1100" dirty="0">
                <a:latin typeface="Oswald" pitchFamily="2" charset="-18"/>
              </a:rPr>
              <a:t> (CZ) – distribuují i pásma, která tematicky spojují krátké animované filmy. </a:t>
            </a:r>
            <a:r>
              <a:rPr lang="cs-CZ" sz="1100" i="1" dirty="0">
                <a:latin typeface="Oswald" pitchFamily="2" charset="-18"/>
              </a:rPr>
              <a:t>Zubatá nekouše </a:t>
            </a:r>
            <a:r>
              <a:rPr lang="cs-CZ" sz="1100" dirty="0">
                <a:latin typeface="Oswald" pitchFamily="2" charset="-18"/>
              </a:rPr>
              <a:t>(2019) nebo </a:t>
            </a:r>
            <a:r>
              <a:rPr lang="cs-CZ" sz="1100" i="1" dirty="0">
                <a:latin typeface="Oswald" pitchFamily="2" charset="-18"/>
              </a:rPr>
              <a:t>Karkulka a sedm trpaslíků </a:t>
            </a:r>
            <a:r>
              <a:rPr lang="cs-CZ" sz="1100" dirty="0">
                <a:latin typeface="Oswald" pitchFamily="2" charset="-18"/>
              </a:rPr>
              <a:t>(2018).</a:t>
            </a:r>
          </a:p>
          <a:p>
            <a:r>
              <a:rPr lang="cs-CZ" sz="1100" dirty="0">
                <a:latin typeface="Oswald" pitchFamily="2" charset="-18"/>
              </a:rPr>
              <a:t>Studio FAMU (CZ) – produkce spadající pod FAMU.</a:t>
            </a:r>
          </a:p>
          <a:p>
            <a:r>
              <a:rPr lang="cs-CZ" sz="1100" dirty="0" err="1">
                <a:latin typeface="Oswald" pitchFamily="2" charset="-18"/>
              </a:rPr>
              <a:t>Aerofilms</a:t>
            </a:r>
            <a:r>
              <a:rPr lang="cs-CZ" sz="1100" dirty="0">
                <a:latin typeface="Oswald" pitchFamily="2" charset="-18"/>
              </a:rPr>
              <a:t> (CZ) – distribuce. </a:t>
            </a:r>
            <a:r>
              <a:rPr lang="cs-CZ" sz="1100" i="1" dirty="0">
                <a:latin typeface="Oswald" pitchFamily="2" charset="-18"/>
              </a:rPr>
              <a:t>Moje slunce </a:t>
            </a:r>
            <a:r>
              <a:rPr lang="cs-CZ" sz="1100" i="1" dirty="0" err="1">
                <a:latin typeface="Oswald" pitchFamily="2" charset="-18"/>
              </a:rPr>
              <a:t>Mad</a:t>
            </a:r>
            <a:r>
              <a:rPr lang="cs-CZ" sz="1100" i="1" dirty="0">
                <a:latin typeface="Oswald" pitchFamily="2" charset="-18"/>
              </a:rPr>
              <a:t> </a:t>
            </a:r>
            <a:r>
              <a:rPr lang="cs-CZ" sz="1100" dirty="0">
                <a:latin typeface="Oswald" pitchFamily="2" charset="-18"/>
              </a:rPr>
              <a:t>(2021).</a:t>
            </a:r>
          </a:p>
          <a:p>
            <a:r>
              <a:rPr lang="cs-CZ" sz="1100" dirty="0" err="1">
                <a:latin typeface="Oswald" pitchFamily="2" charset="-18"/>
              </a:rPr>
              <a:t>Miyu</a:t>
            </a:r>
            <a:r>
              <a:rPr lang="cs-CZ" sz="1100" dirty="0">
                <a:latin typeface="Oswald" pitchFamily="2" charset="-18"/>
              </a:rPr>
              <a:t> (FR) – Známá především pro distribuci. Věnují se ale i produkci. Z českých </a:t>
            </a:r>
            <a:r>
              <a:rPr lang="cs-CZ" sz="1100" i="1" dirty="0" err="1">
                <a:latin typeface="Oswald" pitchFamily="2" charset="-18"/>
              </a:rPr>
              <a:t>Electra</a:t>
            </a:r>
            <a:r>
              <a:rPr lang="cs-CZ" sz="1100" i="1" dirty="0">
                <a:latin typeface="Oswald" pitchFamily="2" charset="-18"/>
              </a:rPr>
              <a:t> </a:t>
            </a:r>
            <a:r>
              <a:rPr lang="cs-CZ" sz="1100" dirty="0">
                <a:latin typeface="Oswald" pitchFamily="2" charset="-18"/>
              </a:rPr>
              <a:t>(2023) nebo </a:t>
            </a:r>
            <a:r>
              <a:rPr lang="cs-CZ" sz="1100" i="1" dirty="0">
                <a:latin typeface="Oswald" pitchFamily="2" charset="-18"/>
              </a:rPr>
              <a:t>Milý tati </a:t>
            </a:r>
            <a:r>
              <a:rPr lang="cs-CZ" sz="1100" dirty="0">
                <a:latin typeface="Oswald" pitchFamily="2" charset="-18"/>
              </a:rPr>
              <a:t>(2021). </a:t>
            </a:r>
          </a:p>
          <a:p>
            <a:r>
              <a:rPr lang="cs-CZ" sz="1100" dirty="0" err="1">
                <a:latin typeface="Oswald" pitchFamily="2" charset="-18"/>
              </a:rPr>
              <a:t>Next</a:t>
            </a:r>
            <a:r>
              <a:rPr lang="cs-CZ" sz="1100" dirty="0">
                <a:latin typeface="Oswald" pitchFamily="2" charset="-18"/>
              </a:rPr>
              <a:t> Film </a:t>
            </a:r>
            <a:r>
              <a:rPr lang="cs-CZ" sz="1100" dirty="0" err="1">
                <a:latin typeface="Oswald" pitchFamily="2" charset="-18"/>
              </a:rPr>
              <a:t>Distribution</a:t>
            </a:r>
            <a:r>
              <a:rPr lang="cs-CZ" sz="1100" dirty="0">
                <a:latin typeface="Oswald" pitchFamily="2" charset="-18"/>
              </a:rPr>
              <a:t> (FR) – </a:t>
            </a:r>
            <a:r>
              <a:rPr lang="cs-CZ" sz="1100" i="1" dirty="0">
                <a:latin typeface="Oswald" pitchFamily="2" charset="-18"/>
              </a:rPr>
              <a:t>SH_T HAPPENS </a:t>
            </a:r>
            <a:r>
              <a:rPr lang="cs-CZ" sz="1100" dirty="0">
                <a:latin typeface="Oswald" pitchFamily="2" charset="-18"/>
              </a:rPr>
              <a:t>(2019)</a:t>
            </a:r>
          </a:p>
          <a:p>
            <a:endParaRPr lang="cs-CZ" sz="1100" dirty="0">
              <a:latin typeface="Oswald" pitchFamily="2" charset="-18"/>
            </a:endParaRP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0627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812CE-3F58-9A43-697C-74A61349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 dirty="0">
                <a:latin typeface="Oswald" pitchFamily="2" charset="-18"/>
              </a:rPr>
              <a:t>PŘIJETÍ DÍLA A POJEM ÚSPĚCHU</a:t>
            </a:r>
          </a:p>
        </p:txBody>
      </p:sp>
      <p:pic>
        <p:nvPicPr>
          <p:cNvPr id="9218" name="Picture 2" descr="29. ročník cen Český lev – VOŠUP a SUPŠ">
            <a:extLst>
              <a:ext uri="{FF2B5EF4-FFF2-40B4-BE49-F238E27FC236}">
                <a16:creationId xmlns:a16="http://schemas.microsoft.com/office/drawing/2014/main" id="{817D4243-38EB-EE2F-8383-150165F17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r="1919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91C76-6A34-23BA-D82C-5674DC04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cs-CZ" sz="1000" dirty="0">
                <a:latin typeface="Oswald" pitchFamily="2" charset="-18"/>
              </a:rPr>
              <a:t>„Protože potom už si </a:t>
            </a:r>
            <a:r>
              <a:rPr lang="cs-CZ" sz="1000" dirty="0" err="1">
                <a:latin typeface="Oswald" pitchFamily="2" charset="-18"/>
              </a:rPr>
              <a:t>žijou</a:t>
            </a:r>
            <a:r>
              <a:rPr lang="cs-CZ" sz="1000" dirty="0">
                <a:latin typeface="Oswald" pitchFamily="2" charset="-18"/>
              </a:rPr>
              <a:t> svůj život. Jednak máš tendence na tom hledat fakt chyby. Který tam jsou. Jo třeba já nevím maskování, a tak jako a potom záleží, </a:t>
            </a:r>
            <a:r>
              <a:rPr lang="cs-CZ" sz="1000" dirty="0" err="1">
                <a:latin typeface="Oswald" pitchFamily="2" charset="-18"/>
              </a:rPr>
              <a:t>každéj</a:t>
            </a:r>
            <a:r>
              <a:rPr lang="cs-CZ" sz="1000" dirty="0">
                <a:latin typeface="Oswald" pitchFamily="2" charset="-18"/>
              </a:rPr>
              <a:t> projektor to ukáže jinak, takže na jednom projektoru ty masky vidět nejsou a na dalším prostě jako vidíš </a:t>
            </a:r>
            <a:r>
              <a:rPr lang="cs-CZ" sz="1000" dirty="0" err="1">
                <a:latin typeface="Oswald" pitchFamily="2" charset="-18"/>
              </a:rPr>
              <a:t>vohraničený</a:t>
            </a:r>
            <a:r>
              <a:rPr lang="cs-CZ" sz="1000" dirty="0">
                <a:latin typeface="Oswald" pitchFamily="2" charset="-18"/>
              </a:rPr>
              <a:t> to, že je tam </a:t>
            </a:r>
            <a:r>
              <a:rPr lang="cs-CZ" sz="1000" dirty="0" err="1">
                <a:latin typeface="Oswald" pitchFamily="2" charset="-18"/>
              </a:rPr>
              <a:t>vykompenej</a:t>
            </a:r>
            <a:r>
              <a:rPr lang="cs-CZ" sz="1000" dirty="0">
                <a:latin typeface="Oswald" pitchFamily="2" charset="-18"/>
              </a:rPr>
              <a:t> </a:t>
            </a:r>
            <a:r>
              <a:rPr lang="cs-CZ" sz="1000" dirty="0" err="1">
                <a:latin typeface="Oswald" pitchFamily="2" charset="-18"/>
              </a:rPr>
              <a:t>nějakéj</a:t>
            </a:r>
            <a:r>
              <a:rPr lang="cs-CZ" sz="1000" dirty="0">
                <a:latin typeface="Oswald" pitchFamily="2" charset="-18"/>
              </a:rPr>
              <a:t> </a:t>
            </a:r>
            <a:r>
              <a:rPr lang="cs-CZ" sz="1000" dirty="0" err="1">
                <a:latin typeface="Oswald" pitchFamily="2" charset="-18"/>
              </a:rPr>
              <a:t>rick</a:t>
            </a:r>
            <a:r>
              <a:rPr lang="cs-CZ" sz="1000" dirty="0">
                <a:latin typeface="Oswald" pitchFamily="2" charset="-18"/>
              </a:rPr>
              <a:t> nebo </a:t>
            </a:r>
            <a:r>
              <a:rPr lang="cs-CZ" sz="1000" dirty="0" err="1">
                <a:latin typeface="Oswald" pitchFamily="2" charset="-18"/>
              </a:rPr>
              <a:t>todle</a:t>
            </a:r>
            <a:r>
              <a:rPr lang="cs-CZ" sz="1000" dirty="0">
                <a:latin typeface="Oswald" pitchFamily="2" charset="-18"/>
              </a:rPr>
              <a:t>. A…navíc se jako </a:t>
            </a:r>
            <a:r>
              <a:rPr lang="cs-CZ" sz="1000" dirty="0" err="1">
                <a:latin typeface="Oswald" pitchFamily="2" charset="-18"/>
              </a:rPr>
              <a:t>vono</a:t>
            </a:r>
            <a:r>
              <a:rPr lang="cs-CZ" sz="1000" dirty="0">
                <a:latin typeface="Oswald" pitchFamily="2" charset="-18"/>
              </a:rPr>
              <a:t> když jako s tím tématem a já s tou loutkou strávím ty dva roky třeba nebo tři roky no tak potom už prostě potřebuju něco </a:t>
            </a:r>
            <a:r>
              <a:rPr lang="cs-CZ" sz="1000" dirty="0" err="1">
                <a:latin typeface="Oswald" pitchFamily="2" charset="-18"/>
              </a:rPr>
              <a:t>jinýho</a:t>
            </a:r>
            <a:r>
              <a:rPr lang="cs-CZ" sz="1000" dirty="0">
                <a:latin typeface="Oswald" pitchFamily="2" charset="-18"/>
              </a:rPr>
              <a:t> do </a:t>
            </a:r>
            <a:r>
              <a:rPr lang="cs-CZ" sz="1000" dirty="0" err="1">
                <a:latin typeface="Oswald" pitchFamily="2" charset="-18"/>
              </a:rPr>
              <a:t>tý</a:t>
            </a:r>
            <a:r>
              <a:rPr lang="cs-CZ" sz="1000" dirty="0">
                <a:latin typeface="Oswald" pitchFamily="2" charset="-18"/>
              </a:rPr>
              <a:t> hlavy dostávat. Takže já když jsem…jsme teďka předtím, než nastala tady ta krize naše, tak jsem jezdil po republice na promítání, který jsme měli v rámci toho Trojhlasu, ale to je </a:t>
            </a:r>
            <a:r>
              <a:rPr lang="cs-CZ" sz="1000" dirty="0" err="1">
                <a:latin typeface="Oswald" pitchFamily="2" charset="-18"/>
              </a:rPr>
              <a:t>dycky</a:t>
            </a:r>
            <a:r>
              <a:rPr lang="cs-CZ" sz="1000" dirty="0">
                <a:latin typeface="Oswald" pitchFamily="2" charset="-18"/>
              </a:rPr>
              <a:t> </a:t>
            </a:r>
            <a:r>
              <a:rPr lang="cs-CZ" sz="1000" dirty="0" err="1">
                <a:latin typeface="Oswald" pitchFamily="2" charset="-18"/>
              </a:rPr>
              <a:t>takovéj</a:t>
            </a:r>
            <a:r>
              <a:rPr lang="cs-CZ" sz="1000" dirty="0">
                <a:latin typeface="Oswald" pitchFamily="2" charset="-18"/>
              </a:rPr>
              <a:t>…začne že jo ta beseda a </a:t>
            </a:r>
            <a:r>
              <a:rPr lang="cs-CZ" sz="1000" dirty="0" err="1">
                <a:latin typeface="Oswald" pitchFamily="2" charset="-18"/>
              </a:rPr>
              <a:t>dotyčnéj</a:t>
            </a:r>
            <a:r>
              <a:rPr lang="cs-CZ" sz="1000" dirty="0">
                <a:latin typeface="Oswald" pitchFamily="2" charset="-18"/>
              </a:rPr>
              <a:t>, co to uvádí, tak to nějak uvede, třeba se mě na něco zeptá anebo to, ale potom, když to pustí, tak já jdu ven a vrátím se až potom, protože já si nechci kazit ten </a:t>
            </a:r>
            <a:r>
              <a:rPr lang="cs-CZ" sz="1000" dirty="0" err="1">
                <a:latin typeface="Oswald" pitchFamily="2" charset="-18"/>
              </a:rPr>
              <a:t>vobraz</a:t>
            </a:r>
            <a:r>
              <a:rPr lang="cs-CZ" sz="1000" dirty="0">
                <a:latin typeface="Oswald" pitchFamily="2" charset="-18"/>
              </a:rPr>
              <a:t>. Jo že vlastně ty věci nejspíš </a:t>
            </a:r>
            <a:r>
              <a:rPr lang="cs-CZ" sz="1000" dirty="0" err="1">
                <a:latin typeface="Oswald" pitchFamily="2" charset="-18"/>
              </a:rPr>
              <a:t>dycky</a:t>
            </a:r>
            <a:r>
              <a:rPr lang="cs-CZ" sz="1000" dirty="0">
                <a:latin typeface="Oswald" pitchFamily="2" charset="-18"/>
              </a:rPr>
              <a:t> budou nějakým způsobem nedokonalý a ono je to v pořádku do jistý míry, ale…ale vlastně potom, co to skončí ten…ten </a:t>
            </a:r>
            <a:r>
              <a:rPr lang="cs-CZ" sz="1000" dirty="0" err="1">
                <a:latin typeface="Oswald" pitchFamily="2" charset="-18"/>
              </a:rPr>
              <a:t>ten</a:t>
            </a:r>
            <a:r>
              <a:rPr lang="cs-CZ" sz="1000" dirty="0">
                <a:latin typeface="Oswald" pitchFamily="2" charset="-18"/>
              </a:rPr>
              <a:t> proces, tak už vlastně člověk vidí, že bys to udělal jinak a...a vlastně ho to může jako trošku trápit. Takže já se na svoje filmy nekoukám.“ (Martin </a:t>
            </a:r>
            <a:r>
              <a:rPr lang="cs-CZ" sz="1000" dirty="0" err="1">
                <a:latin typeface="Oswald" pitchFamily="2" charset="-18"/>
              </a:rPr>
              <a:t>Pertlíček</a:t>
            </a:r>
            <a:r>
              <a:rPr lang="cs-CZ" sz="1000" dirty="0">
                <a:latin typeface="Oswald" pitchFamily="2" charset="-18"/>
              </a:rPr>
              <a:t>)</a:t>
            </a:r>
          </a:p>
          <a:p>
            <a:r>
              <a:rPr lang="cs-CZ" sz="1000" dirty="0">
                <a:latin typeface="Oswald" pitchFamily="2" charset="-18"/>
              </a:rPr>
              <a:t>„No…to že člověk nenávidí svůj vlastní film jednou za nějakou dobu, tak mi přijde, že to je úplně stoprocentně a úplně u všech. Že to jako dostáváš se…a to je přes nějaké vyhoření, že to děláš dlouho tak prostě nejde konzistentně být šťastný s tím, co děláš. A já sem se brutálně rozbrečela na obhajobách. Mě prostě nepřišlo, že ten film je jako nějak jako </a:t>
            </a:r>
            <a:r>
              <a:rPr lang="cs-CZ" sz="1000" dirty="0" err="1">
                <a:latin typeface="Oswald" pitchFamily="2" charset="-18"/>
              </a:rPr>
              <a:t>dobrej</a:t>
            </a:r>
            <a:r>
              <a:rPr lang="cs-CZ" sz="1000" dirty="0">
                <a:latin typeface="Oswald" pitchFamily="2" charset="-18"/>
              </a:rPr>
              <a:t> a že to je…Pro mě byla velká změna, jak jsem byla na </a:t>
            </a:r>
            <a:r>
              <a:rPr lang="cs-CZ" sz="1000" dirty="0" err="1">
                <a:latin typeface="Oswald" pitchFamily="2" charset="-18"/>
              </a:rPr>
              <a:t>Berlinále</a:t>
            </a:r>
            <a:r>
              <a:rPr lang="cs-CZ" sz="1000" dirty="0">
                <a:latin typeface="Oswald" pitchFamily="2" charset="-18"/>
              </a:rPr>
              <a:t> a se to nějak promítalo tam poprvé a měla jsem z toho </a:t>
            </a:r>
            <a:r>
              <a:rPr lang="cs-CZ" sz="1000" dirty="0" err="1">
                <a:latin typeface="Oswald" pitchFamily="2" charset="-18"/>
              </a:rPr>
              <a:t>dobrej</a:t>
            </a:r>
            <a:r>
              <a:rPr lang="cs-CZ" sz="1000" dirty="0">
                <a:latin typeface="Oswald" pitchFamily="2" charset="-18"/>
              </a:rPr>
              <a:t> pocit, že ten film se mi vlastně líbil. A na obhajobách půl roku předtím se mi nelíbil a bylo to pro mě jako dost problematický.“ (</a:t>
            </a:r>
            <a:r>
              <a:rPr lang="cs-CZ" sz="1000" dirty="0" err="1">
                <a:latin typeface="Oswald" pitchFamily="2" charset="-18"/>
              </a:rPr>
              <a:t>Aliona</a:t>
            </a:r>
            <a:r>
              <a:rPr lang="cs-CZ" sz="1000" dirty="0">
                <a:latin typeface="Oswald" pitchFamily="2" charset="-18"/>
              </a:rPr>
              <a:t> Baranova)</a:t>
            </a:r>
          </a:p>
          <a:p>
            <a:r>
              <a:rPr lang="cs-CZ" sz="1000" dirty="0">
                <a:latin typeface="Oswald" pitchFamily="2" charset="-18"/>
              </a:rPr>
              <a:t>K následnému dobrému pocitu z filmu tak může jednoznačně přispět přijetí filmu světem. Jeho potencionální úspěch. </a:t>
            </a:r>
          </a:p>
          <a:p>
            <a:r>
              <a:rPr lang="cs-CZ" sz="1000" dirty="0">
                <a:latin typeface="Oswald" pitchFamily="2" charset="-18"/>
              </a:rPr>
              <a:t>Co je to úspěch? </a:t>
            </a:r>
          </a:p>
        </p:txBody>
      </p:sp>
    </p:spTree>
    <p:extLst>
      <p:ext uri="{BB962C8B-B14F-4D97-AF65-F5344CB8AC3E}">
        <p14:creationId xmlns:p14="http://schemas.microsoft.com/office/powerpoint/2010/main" val="16443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Mezinárodní festival animovaných filmů ANIFILM předal první festivalové  ocenění Zdence Deitchové, nepostradatelné sestře v triku">
            <a:extLst>
              <a:ext uri="{FF2B5EF4-FFF2-40B4-BE49-F238E27FC236}">
                <a16:creationId xmlns:a16="http://schemas.microsoft.com/office/drawing/2014/main" id="{2B20756E-B26D-1434-E553-4222B0046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" b="15228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2A0352-0208-1813-99DA-5179E719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DIVÁK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06E31-5711-1E3A-6037-9F6DB5D01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cs-CZ" sz="1300" dirty="0">
                <a:solidFill>
                  <a:srgbClr val="FFFFFF"/>
                </a:solidFill>
                <a:latin typeface="Oswald" pitchFamily="2" charset="-18"/>
              </a:rPr>
              <a:t>Současní čeští tvůrci staví diváka do možnosti vybrat si, jak dílo pochopí, co si z něj vezmou. Zároveň mají možnosti si vytvořit s dílem svůj vlastní specifický vztah.</a:t>
            </a:r>
          </a:p>
          <a:p>
            <a:r>
              <a:rPr lang="cs-CZ" sz="1300" dirty="0">
                <a:solidFill>
                  <a:srgbClr val="FFFFFF"/>
                </a:solidFill>
                <a:latin typeface="Oswald" pitchFamily="2" charset="-18"/>
              </a:rPr>
              <a:t>Rozdělují se na dvě skupiny: Ti, kteří během tvorby na diváka myslí a ti, kteří se jim naopak snaží být co nejméně ovlivněni a nechtějí mu vycházet vstříc. </a:t>
            </a:r>
          </a:p>
          <a:p>
            <a:r>
              <a:rPr lang="cs-CZ" sz="1300" dirty="0">
                <a:solidFill>
                  <a:srgbClr val="FFFFFF"/>
                </a:solidFill>
                <a:latin typeface="Oswald" pitchFamily="2" charset="-18"/>
              </a:rPr>
              <a:t>Přijetí díla diváky není klíčové především pro některé studenty umělecké nebo filmové školy a to i přes to, že některé typy škol uvažování nad divákem vyžadují: </a:t>
            </a:r>
          </a:p>
          <a:p>
            <a:pPr marL="0" indent="0">
              <a:buNone/>
            </a:pPr>
            <a:r>
              <a:rPr lang="cs-CZ" sz="1300" dirty="0">
                <a:solidFill>
                  <a:srgbClr val="FFFFFF"/>
                </a:solidFill>
                <a:latin typeface="Oswald" pitchFamily="2" charset="-18"/>
              </a:rPr>
              <a:t>„Mně říkali na FAMU furt, že to mám moc složitý a že nebudu mít diváky, a že to divák nepochopí. A já říkám: ‚A odkud je asi ten přetlak?‘ Rozumíš. Odkud je ten přetlak? To jsou ti diváci. Oni to vyvolávají. Oni potřebují nějaké informace. Ty jsi v podstatě </a:t>
            </a:r>
            <a:r>
              <a:rPr lang="cs-CZ" sz="1300" dirty="0" err="1">
                <a:solidFill>
                  <a:srgbClr val="FFFFFF"/>
                </a:solidFill>
                <a:latin typeface="Oswald" pitchFamily="2" charset="-18"/>
              </a:rPr>
              <a:t>novodobej</a:t>
            </a:r>
            <a:r>
              <a:rPr lang="cs-CZ" sz="1300" dirty="0">
                <a:solidFill>
                  <a:srgbClr val="FFFFFF"/>
                </a:solidFill>
                <a:latin typeface="Oswald" pitchFamily="2" charset="-18"/>
              </a:rPr>
              <a:t> šaman, který místo ohně používá tady ty vizualizace a ty si můžeš říct: ‚Ne já nechci. Nechci tu zodpovědnost. Já si budu tady jen tak hrát.‘ Okay, </a:t>
            </a:r>
            <a:r>
              <a:rPr lang="cs-CZ" sz="1300" dirty="0" err="1">
                <a:solidFill>
                  <a:srgbClr val="FFFFFF"/>
                </a:solidFill>
                <a:latin typeface="Oswald" pitchFamily="2" charset="-18"/>
              </a:rPr>
              <a:t>okay</a:t>
            </a:r>
            <a:r>
              <a:rPr lang="cs-CZ" sz="1300" dirty="0">
                <a:solidFill>
                  <a:srgbClr val="FFFFFF"/>
                </a:solidFill>
                <a:latin typeface="Oswald" pitchFamily="2" charset="-18"/>
              </a:rPr>
              <a:t>, tak si hrej. Ale potom, když někdo říká: ‚Ne, já vím, co předávám. Já vím, jakou mám zodpovědnost. Já miluji lidi a miluji svět a já věřím, že všechno je navzájem propojené a že, když řeknu tohle, tak to ovlivní někoho a ten se podle toho bude nějak chovat.‘ Tak mi to nech. A oni mi to pořád brali. Oni mi to furt brali.“ (Jelínková)</a:t>
            </a:r>
          </a:p>
          <a:p>
            <a:endParaRPr lang="cs-CZ" sz="1300" dirty="0">
              <a:solidFill>
                <a:srgbClr val="FFFFFF"/>
              </a:solidFill>
            </a:endParaRPr>
          </a:p>
          <a:p>
            <a:endParaRPr lang="cs-CZ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1669</Words>
  <Application>Microsoft Office PowerPoint</Application>
  <PresentationFormat>Širokoúhlá obrazovka</PresentationFormat>
  <Paragraphs>89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Oswald</vt:lpstr>
      <vt:lpstr>Motiv Office</vt:lpstr>
      <vt:lpstr>ANIMATION STUDIES V PRAXI: ODLOUČENÍ</vt:lpstr>
      <vt:lpstr>CO DNES? </vt:lpstr>
      <vt:lpstr>Společenská témata ve světovém animovaném filmu</vt:lpstr>
      <vt:lpstr>DÍLO: SAMOSTATNÝ AKTÉR</vt:lpstr>
      <vt:lpstr>PREZENTACE/DISTRIBUCE</vt:lpstr>
      <vt:lpstr>MOŽNOSTI PREZENTACE</vt:lpstr>
      <vt:lpstr>PRODUCENTI A DISTRIBUTOŘI</vt:lpstr>
      <vt:lpstr>PŘIJETÍ DÍLA A POJEM ÚSPĚCHU</vt:lpstr>
      <vt:lpstr>DIVÁK</vt:lpstr>
      <vt:lpstr>FESTIVALY</vt:lpstr>
      <vt:lpstr>Prezentace aplikace PowerPoint</vt:lpstr>
      <vt:lpstr>PITCHING</vt:lpstr>
      <vt:lpstr>KDE PREZENTOVAT?</vt:lpstr>
      <vt:lpstr>JAK NA TO?</vt:lpstr>
      <vt:lpstr>NÁŠ PITCH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STUDIES V PRAXI: ODLOUČENÍ</dc:title>
  <dc:creator>Dita Stuchlíková</dc:creator>
  <cp:lastModifiedBy>Dita Stuchlíková</cp:lastModifiedBy>
  <cp:revision>3</cp:revision>
  <dcterms:created xsi:type="dcterms:W3CDTF">2023-04-18T06:58:31Z</dcterms:created>
  <dcterms:modified xsi:type="dcterms:W3CDTF">2023-04-22T07:07:19Z</dcterms:modified>
</cp:coreProperties>
</file>