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5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51" autoAdjust="0"/>
    <p:restoredTop sz="96270" autoAdjust="0"/>
  </p:normalViewPr>
  <p:slideViewPr>
    <p:cSldViewPr snapToGrid="0">
      <p:cViewPr varScale="1">
        <p:scale>
          <a:sx n="116" d="100"/>
          <a:sy n="116" d="100"/>
        </p:scale>
        <p:origin x="1160" y="19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FAVh048</a:t>
            </a:r>
            <a:br>
              <a:rPr lang="cs-CZ" dirty="0"/>
            </a:br>
            <a:r>
              <a:rPr lang="cs-CZ" dirty="0"/>
              <a:t>Kostým, maska a výprava v kinematografii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Mgr. Šárka </a:t>
            </a:r>
            <a:r>
              <a:rPr lang="cs-CZ" dirty="0" err="1"/>
              <a:t>Gmiterková</a:t>
            </a:r>
            <a:r>
              <a:rPr lang="cs-CZ" dirty="0"/>
              <a:t>, Ph.D.</a:t>
            </a:r>
          </a:p>
          <a:p>
            <a:pPr algn="ctr"/>
            <a:r>
              <a:rPr lang="cs-CZ" dirty="0"/>
              <a:t>3. 4. 2023</a:t>
            </a:r>
          </a:p>
          <a:p>
            <a:pPr algn="ctr"/>
            <a:r>
              <a:rPr lang="cs-CZ" dirty="0"/>
              <a:t>JS 2023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216E1E-4D74-3449-826B-E125C67F38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5CD45FD-872F-1341-A316-4279148E8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887993"/>
            <a:ext cx="3934889" cy="1171580"/>
          </a:xfrm>
        </p:spPr>
        <p:txBody>
          <a:bodyPr/>
          <a:lstStyle/>
          <a:p>
            <a:pPr algn="ctr"/>
            <a:r>
              <a:rPr lang="cs-CZ" i="1" dirty="0"/>
              <a:t>Zrodila se hvězda</a:t>
            </a:r>
            <a:br>
              <a:rPr lang="cs-CZ" dirty="0"/>
            </a:br>
            <a:r>
              <a:rPr lang="cs-CZ" dirty="0"/>
              <a:t>USA 1937</a:t>
            </a:r>
            <a:br>
              <a:rPr lang="cs-CZ" dirty="0"/>
            </a:b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BBB10174-EFDD-CE4B-A28A-A776CE261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3059573"/>
            <a:ext cx="3934889" cy="1755327"/>
          </a:xfrm>
        </p:spPr>
        <p:txBody>
          <a:bodyPr/>
          <a:lstStyle/>
          <a:p>
            <a:r>
              <a:rPr lang="cs-CZ" b="1" dirty="0"/>
              <a:t>Kostýmy:</a:t>
            </a:r>
            <a:r>
              <a:rPr lang="cs-CZ" dirty="0"/>
              <a:t> Omar </a:t>
            </a:r>
            <a:r>
              <a:rPr lang="cs-CZ" dirty="0" err="1"/>
              <a:t>Kiam</a:t>
            </a:r>
            <a:endParaRPr lang="cs-CZ" dirty="0"/>
          </a:p>
          <a:p>
            <a:r>
              <a:rPr lang="cs-CZ" b="1" u="sng" dirty="0"/>
              <a:t>Masky a vlasový styling</a:t>
            </a:r>
            <a:r>
              <a:rPr lang="cs-CZ" dirty="0"/>
              <a:t>: Elizabeth Arden, Paul </a:t>
            </a:r>
            <a:r>
              <a:rPr lang="cs-CZ" dirty="0" err="1"/>
              <a:t>Stanhope</a:t>
            </a:r>
            <a:r>
              <a:rPr lang="cs-CZ" dirty="0"/>
              <a:t> a </a:t>
            </a:r>
            <a:r>
              <a:rPr lang="cs-CZ" dirty="0" err="1"/>
              <a:t>Edie</a:t>
            </a:r>
            <a:r>
              <a:rPr lang="cs-CZ" dirty="0"/>
              <a:t> </a:t>
            </a:r>
            <a:r>
              <a:rPr lang="cs-CZ" dirty="0" err="1"/>
              <a:t>Voight</a:t>
            </a:r>
            <a:endParaRPr lang="cs-CZ" dirty="0"/>
          </a:p>
          <a:p>
            <a:r>
              <a:rPr lang="cs-CZ" b="1" dirty="0"/>
              <a:t>Výprava:</a:t>
            </a:r>
            <a:r>
              <a:rPr lang="cs-CZ" dirty="0"/>
              <a:t> </a:t>
            </a:r>
            <a:r>
              <a:rPr lang="cs-CZ" dirty="0" err="1"/>
              <a:t>Lyle</a:t>
            </a:r>
            <a:r>
              <a:rPr lang="cs-CZ" dirty="0"/>
              <a:t> R. </a:t>
            </a:r>
            <a:r>
              <a:rPr lang="cs-CZ" dirty="0" err="1"/>
              <a:t>Wheeler</a:t>
            </a:r>
            <a:r>
              <a:rPr lang="cs-CZ" dirty="0"/>
              <a:t> a Sydney </a:t>
            </a:r>
            <a:r>
              <a:rPr lang="cs-CZ" dirty="0" err="1"/>
              <a:t>Moore</a:t>
            </a:r>
            <a:endParaRPr lang="cs-CZ" dirty="0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2ADE3F98-F330-7D40-90AA-E64994C0E1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r="434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A63AE71-D2DA-1E40-9530-D2716B516E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45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E693468-7F6C-8344-81EF-FA5FA3566D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</a:t>
            </a:fld>
            <a:endParaRPr lang="cs-CZ" altLang="cs-CZ" noProof="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1A464D5-B18E-C942-9CC9-821BB9B54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687287"/>
            <a:ext cx="3934889" cy="22859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F70FAAB2-222E-0842-9CC2-E99F1D67FE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2634343"/>
            <a:ext cx="4085837" cy="2180557"/>
          </a:xfrm>
        </p:spPr>
        <p:txBody>
          <a:bodyPr/>
          <a:lstStyle/>
          <a:p>
            <a:r>
              <a:rPr lang="cs-CZ" dirty="0"/>
              <a:t>BERRY, Sarah. </a:t>
            </a:r>
            <a:r>
              <a:rPr lang="cs-CZ" i="1" dirty="0" err="1"/>
              <a:t>Screen</a:t>
            </a:r>
            <a:r>
              <a:rPr lang="cs-CZ" i="1" dirty="0"/>
              <a:t> </a:t>
            </a:r>
            <a:r>
              <a:rPr lang="cs-CZ" i="1" dirty="0" err="1"/>
              <a:t>Styles</a:t>
            </a:r>
            <a:r>
              <a:rPr lang="cs-CZ" i="1" dirty="0"/>
              <a:t>. </a:t>
            </a:r>
            <a:r>
              <a:rPr lang="cs-CZ" i="1" dirty="0" err="1"/>
              <a:t>Fashion</a:t>
            </a:r>
            <a:r>
              <a:rPr lang="cs-CZ" i="1" dirty="0"/>
              <a:t> and </a:t>
            </a:r>
            <a:r>
              <a:rPr lang="cs-CZ" i="1" dirty="0" err="1"/>
              <a:t>Femininity</a:t>
            </a:r>
            <a:r>
              <a:rPr lang="cs-CZ" i="1" dirty="0"/>
              <a:t> in 1930s Hollywood</a:t>
            </a:r>
            <a:r>
              <a:rPr lang="cs-CZ" dirty="0"/>
              <a:t>. Minneapolis and London: University </a:t>
            </a:r>
            <a:r>
              <a:rPr lang="cs-CZ" dirty="0" err="1"/>
              <a:t>of</a:t>
            </a:r>
            <a:r>
              <a:rPr lang="cs-CZ" dirty="0"/>
              <a:t> Minnesota </a:t>
            </a:r>
            <a:r>
              <a:rPr lang="cs-CZ" dirty="0" err="1"/>
              <a:t>Press</a:t>
            </a:r>
            <a:r>
              <a:rPr lang="cs-CZ" dirty="0"/>
              <a:t>, s. 94–141. </a:t>
            </a:r>
          </a:p>
          <a:p>
            <a:r>
              <a:rPr lang="cs-CZ" dirty="0"/>
              <a:t>(kapitola „Hollywood </a:t>
            </a:r>
            <a:r>
              <a:rPr lang="cs-CZ" dirty="0" err="1"/>
              <a:t>Exoticism</a:t>
            </a:r>
            <a:r>
              <a:rPr lang="cs-CZ" dirty="0"/>
              <a:t>“)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8947A6-3A49-FC43-9E2D-E28EDABBA4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FFD57060-F8C1-AB4A-B5EB-511CC99E99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b="2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2958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A80532-193A-F44A-9D7C-3E219FF78F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D182A0-C21F-0547-8D52-743025BE25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9A82D13-56A7-D34A-9BFD-7DAC33B0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Makeup</a:t>
            </a:r>
            <a:r>
              <a:rPr lang="cs-CZ" dirty="0"/>
              <a:t> a masky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D401A4-3ED3-7F4A-8F86-853943A56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Kontinuita příběhu / konstrukce postavy / </a:t>
            </a:r>
            <a:r>
              <a:rPr lang="cs-CZ" sz="2000" dirty="0" err="1"/>
              <a:t>glamour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Typy líčení</a:t>
            </a:r>
          </a:p>
          <a:p>
            <a:pPr marL="496800" lvl="2">
              <a:lnSpc>
                <a:spcPts val="2700"/>
              </a:lnSpc>
            </a:pPr>
            <a:r>
              <a:rPr lang="cs-CZ" sz="2000" dirty="0">
                <a:ea typeface="+mn-ea"/>
                <a:cs typeface="+mn-cs"/>
              </a:rPr>
              <a:t>1) </a:t>
            </a:r>
            <a:r>
              <a:rPr lang="cs-CZ" sz="2000" dirty="0" err="1">
                <a:ea typeface="+mn-ea"/>
                <a:cs typeface="+mn-cs"/>
              </a:rPr>
              <a:t>Straight</a:t>
            </a:r>
            <a:r>
              <a:rPr lang="cs-CZ" sz="2000" dirty="0">
                <a:ea typeface="+mn-ea"/>
                <a:cs typeface="+mn-cs"/>
              </a:rPr>
              <a:t> = nenápadný – přirozený</a:t>
            </a:r>
          </a:p>
          <a:p>
            <a:pPr marL="496800" lvl="2">
              <a:lnSpc>
                <a:spcPts val="2700"/>
              </a:lnSpc>
            </a:pPr>
            <a:r>
              <a:rPr lang="cs-CZ" sz="2000" dirty="0">
                <a:ea typeface="+mn-ea"/>
                <a:cs typeface="+mn-cs"/>
              </a:rPr>
              <a:t>2) Korekční (dosažení preferovaného tvaru obličeje, nejrůznější úpravy (optické zkracování nosu, spadlá víčka </a:t>
            </a:r>
            <a:r>
              <a:rPr lang="cs-CZ" sz="2000" dirty="0" err="1">
                <a:ea typeface="+mn-ea"/>
                <a:cs typeface="+mn-cs"/>
              </a:rPr>
              <a:t>atd</a:t>
            </a:r>
            <a:r>
              <a:rPr lang="cs-CZ" sz="2000" dirty="0">
                <a:ea typeface="+mn-ea"/>
                <a:cs typeface="+mn-cs"/>
              </a:rPr>
              <a:t>). </a:t>
            </a:r>
          </a:p>
          <a:p>
            <a:pPr marL="496800" lvl="2">
              <a:lnSpc>
                <a:spcPts val="2700"/>
              </a:lnSpc>
            </a:pPr>
            <a:r>
              <a:rPr lang="cs-CZ" sz="2000" dirty="0">
                <a:ea typeface="+mn-ea"/>
                <a:cs typeface="+mn-cs"/>
              </a:rPr>
              <a:t>3) </a:t>
            </a:r>
            <a:r>
              <a:rPr lang="cs-CZ" sz="2000" dirty="0" err="1">
                <a:ea typeface="+mn-ea"/>
                <a:cs typeface="+mn-cs"/>
              </a:rPr>
              <a:t>Character</a:t>
            </a:r>
            <a:r>
              <a:rPr lang="cs-CZ" sz="2000" dirty="0">
                <a:ea typeface="+mn-ea"/>
                <a:cs typeface="+mn-cs"/>
              </a:rPr>
              <a:t> = spojený s postavou – důraz položený na výraznou transformaci postavy, horory, tělesné deformace, speciální efekty. </a:t>
            </a:r>
          </a:p>
          <a:p>
            <a:pPr marL="496800" lvl="2">
              <a:lnSpc>
                <a:spcPts val="2700"/>
              </a:lnSpc>
            </a:pPr>
            <a:endParaRPr lang="cs-CZ" sz="2000" dirty="0">
              <a:ea typeface="+mn-ea"/>
              <a:cs typeface="+mn-cs"/>
            </a:endParaRPr>
          </a:p>
          <a:p>
            <a:pPr marL="189000" lvl="1">
              <a:lnSpc>
                <a:spcPts val="2700"/>
              </a:lnSpc>
            </a:pPr>
            <a:r>
              <a:rPr lang="cs-CZ" sz="2000" dirty="0">
                <a:ea typeface="+mn-ea"/>
                <a:cs typeface="+mn-cs"/>
              </a:rPr>
              <a:t>Herci se zpočátku líčí sami, svým vlastním vybavením, postupně vzniká potřeba maskéra na place &gt;&gt; pravidelné korekce</a:t>
            </a:r>
          </a:p>
        </p:txBody>
      </p:sp>
    </p:spTree>
    <p:extLst>
      <p:ext uri="{BB962C8B-B14F-4D97-AF65-F5344CB8AC3E}">
        <p14:creationId xmlns:p14="http://schemas.microsoft.com/office/powerpoint/2010/main" val="3422848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7C301F-E6A8-9E44-A95D-425A77CD58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226758-3A2B-BE44-977F-59E9CDB39F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BD625E82-DB14-AC41-B8D2-10954C1D5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28114"/>
            <a:ext cx="8064900" cy="451576"/>
          </a:xfrm>
        </p:spPr>
        <p:txBody>
          <a:bodyPr/>
          <a:lstStyle/>
          <a:p>
            <a:pPr algn="ctr"/>
            <a:r>
              <a:rPr lang="cs-CZ" dirty="0"/>
              <a:t>Max </a:t>
            </a:r>
            <a:r>
              <a:rPr lang="cs-CZ" dirty="0" err="1"/>
              <a:t>Factor</a:t>
            </a:r>
            <a:r>
              <a:rPr lang="cs-CZ" dirty="0"/>
              <a:t> 1909–1938 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78B6127D-FF86-DD47-BDCB-5D4A60E1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886459"/>
            <a:ext cx="8064900" cy="4139998"/>
          </a:xfrm>
        </p:spPr>
        <p:txBody>
          <a:bodyPr/>
          <a:lstStyle/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odák z Lodže (Rusko), původní jméno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Maksymilian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Faktorowicz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také vlásenkář, kadeřník a výrobce paruk</a:t>
            </a: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velmi rozšířený a populární díky řadě technologických inovací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Supreme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Greasepaint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makeup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 tubě, v celkem 12 odstínech, později panchromatický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makeup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Society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Makeup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Marketingové strategie – školení herců i veřejnosti ve správném nanášení </a:t>
            </a:r>
            <a:r>
              <a:rPr lang="cs-CZ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makeupu</a:t>
            </a:r>
            <a:endParaRPr lang="cs-CZ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Vlastní sídlo v srdci Hollywoodu s názvem Studio (ne “House“ nebo „Salon“)</a:t>
            </a:r>
          </a:p>
          <a:p>
            <a:pPr lvl="1"/>
            <a:r>
              <a:rPr 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Rodinná firma (synové Davis, Louis, </a:t>
            </a:r>
            <a:r>
              <a:rPr lang="cs-CZ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Sidney</a:t>
            </a:r>
            <a:r>
              <a:rPr 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a Frank)</a:t>
            </a:r>
          </a:p>
          <a:p>
            <a:pPr lvl="1"/>
            <a:r>
              <a:rPr 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Ceněný za spolupráci s hvězdami, ale i za rychlost a efektivitu, s níž pracoval</a:t>
            </a:r>
          </a:p>
          <a:p>
            <a:pPr lvl="1"/>
            <a:endParaRPr lang="cs-CZ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071D02D5-8409-0846-B3A7-9B33E8E66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4132942"/>
            <a:ext cx="2928257" cy="1952171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2F1D27F-06BA-C341-9F56-040B22541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028" y="4100284"/>
            <a:ext cx="2517643" cy="188823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E8E3AFA-73B1-6C4D-A89A-3FDD8E95D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78" y="4141084"/>
            <a:ext cx="2777671" cy="20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73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D08AC1-F337-BC49-9293-AAB2A3A1C7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D3A7D2-6214-2441-ABFB-D03D1B020A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9311A07-5C99-6248-ABC9-39F74FA40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00" y="378000"/>
            <a:ext cx="8539586" cy="793576"/>
          </a:xfrm>
        </p:spPr>
        <p:txBody>
          <a:bodyPr/>
          <a:lstStyle/>
          <a:p>
            <a:r>
              <a:rPr lang="cs-CZ" dirty="0"/>
              <a:t>Demonstrace líčení, tzv. </a:t>
            </a:r>
            <a:r>
              <a:rPr lang="cs-CZ" dirty="0" err="1"/>
              <a:t>Claudette</a:t>
            </a:r>
            <a:r>
              <a:rPr lang="cs-CZ" dirty="0"/>
              <a:t> </a:t>
            </a:r>
            <a:r>
              <a:rPr lang="cs-CZ" dirty="0" err="1"/>
              <a:t>Colbert</a:t>
            </a:r>
            <a:r>
              <a:rPr lang="cs-CZ" dirty="0"/>
              <a:t> </a:t>
            </a:r>
            <a:r>
              <a:rPr lang="cs-CZ" dirty="0" err="1"/>
              <a:t>look</a:t>
            </a:r>
            <a:br>
              <a:rPr lang="cs-CZ" dirty="0"/>
            </a:br>
            <a:r>
              <a:rPr lang="cs-CZ" dirty="0"/>
              <a:t>Max </a:t>
            </a:r>
            <a:r>
              <a:rPr lang="cs-CZ" dirty="0" err="1"/>
              <a:t>Factor</a:t>
            </a:r>
            <a:r>
              <a:rPr lang="cs-CZ" dirty="0"/>
              <a:t> a </a:t>
            </a:r>
            <a:r>
              <a:rPr lang="cs-CZ" dirty="0" err="1"/>
              <a:t>Pluma</a:t>
            </a:r>
            <a:r>
              <a:rPr lang="cs-CZ" dirty="0"/>
              <a:t> </a:t>
            </a:r>
            <a:r>
              <a:rPr lang="cs-CZ" dirty="0" err="1"/>
              <a:t>Noison</a:t>
            </a:r>
            <a:r>
              <a:rPr lang="cs-CZ" dirty="0"/>
              <a:t> (</a:t>
            </a:r>
            <a:r>
              <a:rPr lang="cs-CZ" dirty="0" err="1"/>
              <a:t>stand</a:t>
            </a:r>
            <a:r>
              <a:rPr lang="cs-CZ" dirty="0"/>
              <a:t> in herečka)</a:t>
            </a:r>
          </a:p>
        </p:txBody>
      </p:sp>
      <p:pic>
        <p:nvPicPr>
          <p:cNvPr id="6" name="Y2Mate.is - Max Factor MakeUp Masterclass 1935 Film BW Version-qR5IHlCN9n4-720p-1654213869155" descr="Y2Mate.is - Max Factor MakeUp Masterclass 1935 Film BW Version-qR5IHlCN9n4-720p-1654213869155">
            <a:hlinkClick r:id="" action="ppaction://media"/>
            <a:extLst>
              <a:ext uri="{FF2B5EF4-FFF2-40B4-BE49-F238E27FC236}">
                <a16:creationId xmlns:a16="http://schemas.microsoft.com/office/drawing/2014/main" id="{3BCF0B86-DA16-EF4C-8F15-9B04356D22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2175" y="1692275"/>
            <a:ext cx="7359650" cy="4140200"/>
          </a:xfrm>
        </p:spPr>
      </p:pic>
    </p:spTree>
    <p:extLst>
      <p:ext uri="{BB962C8B-B14F-4D97-AF65-F5344CB8AC3E}">
        <p14:creationId xmlns:p14="http://schemas.microsoft.com/office/powerpoint/2010/main" val="9203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36BCD3-279F-2049-9CCE-A06B0AD035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3F6B0F-0C41-0946-9E9D-649DDB1D0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58D425-D445-1F4C-A1A2-7C009109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73685"/>
            <a:ext cx="8064900" cy="451576"/>
          </a:xfrm>
        </p:spPr>
        <p:txBody>
          <a:bodyPr/>
          <a:lstStyle/>
          <a:p>
            <a:pPr algn="ctr"/>
            <a:r>
              <a:rPr lang="cs-CZ" dirty="0" err="1"/>
              <a:t>Westmorovi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B845546-D6FB-284D-BE09-EAA628FDC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086" y="925286"/>
            <a:ext cx="6459514" cy="4906714"/>
          </a:xfrm>
        </p:spPr>
        <p:txBody>
          <a:bodyPr/>
          <a:lstStyle/>
          <a:p>
            <a:r>
              <a:rPr lang="cs-CZ" dirty="0"/>
              <a:t>Oproti Maxu </a:t>
            </a:r>
            <a:r>
              <a:rPr lang="cs-CZ" dirty="0" err="1"/>
              <a:t>Factorovi</a:t>
            </a:r>
            <a:r>
              <a:rPr lang="cs-CZ" dirty="0"/>
              <a:t> nelíčí sboristky a kompars, ale hlavní role (nejen dámy, ale i pány: </a:t>
            </a:r>
            <a:r>
              <a:rPr lang="cs-CZ" dirty="0" err="1"/>
              <a:t>Rodolpho</a:t>
            </a:r>
            <a:r>
              <a:rPr lang="cs-CZ" dirty="0"/>
              <a:t> Valentino a Paul </a:t>
            </a:r>
            <a:r>
              <a:rPr lang="cs-CZ" dirty="0" err="1"/>
              <a:t>Muni</a:t>
            </a:r>
            <a:r>
              <a:rPr lang="cs-CZ" dirty="0"/>
              <a:t>)</a:t>
            </a:r>
          </a:p>
          <a:p>
            <a:r>
              <a:rPr lang="cs-CZ" dirty="0"/>
              <a:t>První generace</a:t>
            </a:r>
          </a:p>
          <a:p>
            <a:pPr lvl="1"/>
            <a:r>
              <a:rPr lang="cs-CZ" dirty="0"/>
              <a:t>George </a:t>
            </a:r>
            <a:r>
              <a:rPr lang="cs-CZ" dirty="0" err="1"/>
              <a:t>Westmore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Druhá generace</a:t>
            </a:r>
          </a:p>
          <a:p>
            <a:pPr lvl="1"/>
            <a:r>
              <a:rPr lang="cs-CZ" dirty="0" err="1"/>
              <a:t>Montague</a:t>
            </a:r>
            <a:r>
              <a:rPr lang="cs-CZ" dirty="0"/>
              <a:t> (</a:t>
            </a:r>
            <a:r>
              <a:rPr lang="cs-CZ" dirty="0" err="1"/>
              <a:t>Monty</a:t>
            </a:r>
            <a:r>
              <a:rPr lang="cs-CZ" dirty="0"/>
              <a:t>), </a:t>
            </a:r>
            <a:r>
              <a:rPr lang="cs-CZ" dirty="0" err="1"/>
              <a:t>Percival</a:t>
            </a:r>
            <a:r>
              <a:rPr lang="cs-CZ" dirty="0"/>
              <a:t> (</a:t>
            </a:r>
            <a:r>
              <a:rPr lang="cs-CZ" dirty="0" err="1"/>
              <a:t>Perc</a:t>
            </a:r>
            <a:r>
              <a:rPr lang="cs-CZ" dirty="0"/>
              <a:t>, </a:t>
            </a:r>
            <a:r>
              <a:rPr lang="cs-CZ" dirty="0" err="1"/>
              <a:t>Warner</a:t>
            </a:r>
            <a:r>
              <a:rPr lang="cs-CZ" dirty="0"/>
              <a:t> </a:t>
            </a:r>
            <a:r>
              <a:rPr lang="cs-CZ" dirty="0" err="1"/>
              <a:t>Bros</a:t>
            </a:r>
            <a:r>
              <a:rPr lang="cs-CZ" dirty="0"/>
              <a:t>.), Ernest (Ern, RKO), Walter (Wally, </a:t>
            </a:r>
            <a:r>
              <a:rPr lang="cs-CZ" dirty="0" err="1"/>
              <a:t>Paramount</a:t>
            </a:r>
            <a:r>
              <a:rPr lang="cs-CZ" dirty="0"/>
              <a:t>), George </a:t>
            </a:r>
            <a:r>
              <a:rPr lang="cs-CZ" dirty="0" err="1"/>
              <a:t>Hamilton</a:t>
            </a:r>
            <a:r>
              <a:rPr lang="cs-CZ" dirty="0"/>
              <a:t> (Bud, Universal), Frank a Patricia</a:t>
            </a:r>
          </a:p>
          <a:p>
            <a:pPr lvl="1"/>
            <a:endParaRPr lang="cs-CZ" dirty="0"/>
          </a:p>
          <a:p>
            <a:r>
              <a:rPr lang="cs-CZ" dirty="0"/>
              <a:t>Třetí generace</a:t>
            </a:r>
          </a:p>
          <a:p>
            <a:pPr lvl="1"/>
            <a:r>
              <a:rPr lang="cs-CZ" dirty="0" err="1"/>
              <a:t>Montague</a:t>
            </a:r>
            <a:r>
              <a:rPr lang="cs-CZ" dirty="0"/>
              <a:t> </a:t>
            </a:r>
            <a:r>
              <a:rPr lang="cs-CZ" dirty="0" err="1"/>
              <a:t>Jr</a:t>
            </a:r>
            <a:r>
              <a:rPr lang="cs-CZ" dirty="0"/>
              <a:t>, Michael </a:t>
            </a:r>
          </a:p>
          <a:p>
            <a:pPr lvl="1"/>
            <a:endParaRPr lang="cs-CZ" dirty="0"/>
          </a:p>
          <a:p>
            <a:r>
              <a:rPr lang="cs-CZ" dirty="0"/>
              <a:t>Zkraje 30. let si založili vlastní, bohužel neúspěšnou značku kosmetiky House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Westmore</a:t>
            </a:r>
            <a:endParaRPr lang="cs-CZ" dirty="0"/>
          </a:p>
          <a:p>
            <a:r>
              <a:rPr lang="cs-CZ" dirty="0"/>
              <a:t>Velmi viditelné veřejné figury a propagátoři správného líčení (obočí) a zdravého životního stylu</a:t>
            </a:r>
          </a:p>
          <a:p>
            <a:pPr lvl="1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63892E3-5884-7D43-8E25-F21214D3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830477"/>
            <a:ext cx="2582355" cy="203246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4B1D4B2-3396-764E-8086-8F90D84FD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3772044"/>
            <a:ext cx="2356755" cy="180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82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9799A59-5DF8-5D4B-97F2-828AC4EDD9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C124F2-94C4-7B42-8F8E-C0DAD74852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E44C46-B7BC-3C41-A6E9-65F3373C2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Nástup </a:t>
            </a:r>
            <a:r>
              <a:rPr lang="cs-CZ" dirty="0" err="1"/>
              <a:t>Technicoloru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A1E8B78-549E-194B-A8CA-D19368900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Nová výzva pro maskéry: jaké charakteristiky musí mít krásný obličej v barvě?</a:t>
            </a:r>
          </a:p>
          <a:p>
            <a:pPr lvl="1"/>
            <a:r>
              <a:rPr lang="cs-CZ" dirty="0"/>
              <a:t>Přirozenost X Křiklavost (Barva jako znak „Odlišnosti“ – etnické, genderové, kulturní)</a:t>
            </a:r>
          </a:p>
          <a:p>
            <a:r>
              <a:rPr lang="cs-CZ" dirty="0"/>
              <a:t>O exkluzivitu bojují tři firmy: </a:t>
            </a:r>
            <a:r>
              <a:rPr lang="cs-CZ" b="1" dirty="0">
                <a:solidFill>
                  <a:srgbClr val="FF0000"/>
                </a:solidFill>
              </a:rPr>
              <a:t>Max </a:t>
            </a:r>
            <a:r>
              <a:rPr lang="cs-CZ" b="1" dirty="0" err="1">
                <a:solidFill>
                  <a:srgbClr val="FF0000"/>
                </a:solidFill>
              </a:rPr>
              <a:t>Factor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s </a:t>
            </a:r>
            <a:r>
              <a:rPr lang="cs-CZ" b="1" dirty="0" err="1">
                <a:solidFill>
                  <a:srgbClr val="FF0000"/>
                </a:solidFill>
              </a:rPr>
              <a:t>PanCake</a:t>
            </a:r>
            <a:r>
              <a:rPr lang="cs-CZ" dirty="0"/>
              <a:t>, </a:t>
            </a:r>
            <a:r>
              <a:rPr lang="cs-CZ" dirty="0" err="1"/>
              <a:t>Westomorovi</a:t>
            </a:r>
            <a:r>
              <a:rPr lang="cs-CZ" dirty="0"/>
              <a:t> a Elizabeth Arden se </a:t>
            </a:r>
            <a:r>
              <a:rPr lang="cs-CZ" dirty="0" err="1"/>
              <a:t>Screen</a:t>
            </a:r>
            <a:r>
              <a:rPr lang="cs-CZ" dirty="0"/>
              <a:t> and </a:t>
            </a:r>
            <a:r>
              <a:rPr lang="cs-CZ" dirty="0" err="1"/>
              <a:t>Stage</a:t>
            </a:r>
            <a:r>
              <a:rPr lang="cs-CZ" dirty="0"/>
              <a:t> </a:t>
            </a:r>
            <a:r>
              <a:rPr lang="cs-CZ" dirty="0" err="1"/>
              <a:t>MakeUp</a:t>
            </a:r>
            <a:endParaRPr lang="cs-CZ" dirty="0"/>
          </a:p>
          <a:p>
            <a:r>
              <a:rPr lang="cs-CZ" dirty="0"/>
              <a:t>Produkt Elizabeth Arden je problematický, protože vyžadoval několik vrstev a složitou aplikaci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9D2F749-3944-3744-ACA7-55D2DCB3D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28" y="4059247"/>
            <a:ext cx="4158343" cy="258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16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76DC9F-7C79-CB4F-9E28-83B415E363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4A7188-37CC-924B-8999-9065EAA9EE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D1BE8D9-3E0E-534C-A06C-1F6CAE76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„</a:t>
            </a:r>
            <a:r>
              <a:rPr lang="cs-CZ" dirty="0" err="1"/>
              <a:t>Powder</a:t>
            </a:r>
            <a:r>
              <a:rPr lang="cs-CZ" dirty="0"/>
              <a:t> </a:t>
            </a:r>
            <a:r>
              <a:rPr lang="cs-CZ" dirty="0" err="1"/>
              <a:t>Puff</a:t>
            </a:r>
            <a:r>
              <a:rPr lang="cs-CZ" dirty="0"/>
              <a:t> </a:t>
            </a:r>
            <a:r>
              <a:rPr lang="cs-CZ" dirty="0" err="1"/>
              <a:t>Wars</a:t>
            </a:r>
            <a:r>
              <a:rPr lang="cs-CZ" dirty="0"/>
              <a:t>“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E838EF4-F487-0E44-A9BB-2CB041D38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PanCake</a:t>
            </a:r>
            <a:r>
              <a:rPr lang="cs-CZ" dirty="0"/>
              <a:t> nabízí preferovanější řešení, protože má snazší aplikaci a pochází od Maxe </a:t>
            </a:r>
            <a:r>
              <a:rPr lang="cs-CZ" dirty="0" err="1"/>
              <a:t>Factora</a:t>
            </a:r>
            <a:r>
              <a:rPr lang="cs-CZ" dirty="0"/>
              <a:t>, kterého studia vnímají jako hollywoodskou instituci </a:t>
            </a:r>
          </a:p>
          <a:p>
            <a:pPr lvl="1"/>
            <a:r>
              <a:rPr lang="cs-CZ" dirty="0"/>
              <a:t>masová výroba, kontroly kvality, výzkumná laboratoř &gt;&gt; jakmile se objevila inovace ve </a:t>
            </a:r>
            <a:r>
              <a:rPr lang="cs-CZ" dirty="0" err="1"/>
              <a:t>zasvětlovacím</a:t>
            </a:r>
            <a:r>
              <a:rPr lang="cs-CZ" dirty="0"/>
              <a:t> systému nebo kameře, studia se obracela na tuto firmu, která stála NAD jednotlivými studii). </a:t>
            </a:r>
          </a:p>
          <a:p>
            <a:r>
              <a:rPr lang="cs-CZ" dirty="0"/>
              <a:t>Kromě technologických a marketingových výhod má </a:t>
            </a:r>
            <a:r>
              <a:rPr lang="cs-CZ" dirty="0" err="1"/>
              <a:t>PanCake</a:t>
            </a:r>
            <a:r>
              <a:rPr lang="cs-CZ" dirty="0"/>
              <a:t> také výhodu větší dostupnosti &gt;&gt; Elizabeth Arden si buduje auru exkluzivity</a:t>
            </a:r>
          </a:p>
          <a:p>
            <a:r>
              <a:rPr lang="cs-CZ" dirty="0"/>
              <a:t>Nástup </a:t>
            </a:r>
            <a:r>
              <a:rPr lang="cs-CZ" dirty="0" err="1"/>
              <a:t>Technicoloru</a:t>
            </a:r>
            <a:r>
              <a:rPr lang="cs-CZ" dirty="0"/>
              <a:t> přináší ideál exotické krásy, který souzní s výraznými barvami preferovanými tímto systémem (do roku 1936, </a:t>
            </a:r>
            <a:r>
              <a:rPr lang="cs-CZ" dirty="0" err="1"/>
              <a:t>tzv.demonstrativní</a:t>
            </a:r>
            <a:r>
              <a:rPr lang="cs-CZ" dirty="0"/>
              <a:t> mód)</a:t>
            </a:r>
          </a:p>
          <a:p>
            <a:pPr lvl="1"/>
            <a:r>
              <a:rPr lang="cs-CZ" dirty="0"/>
              <a:t>X marketingový tah, Max </a:t>
            </a:r>
            <a:r>
              <a:rPr lang="cs-CZ" dirty="0" err="1"/>
              <a:t>Factor</a:t>
            </a:r>
            <a:r>
              <a:rPr lang="cs-CZ" dirty="0"/>
              <a:t> nenabízí tolik odstínů. </a:t>
            </a:r>
          </a:p>
          <a:p>
            <a:pPr lvl="1"/>
            <a:r>
              <a:rPr lang="cs-CZ" dirty="0" err="1"/>
              <a:t>Color</a:t>
            </a:r>
            <a:r>
              <a:rPr lang="cs-CZ" dirty="0"/>
              <a:t> </a:t>
            </a:r>
            <a:r>
              <a:rPr lang="cs-CZ" dirty="0" err="1"/>
              <a:t>Harmony</a:t>
            </a:r>
            <a:r>
              <a:rPr lang="cs-CZ" dirty="0"/>
              <a:t> </a:t>
            </a:r>
            <a:r>
              <a:rPr lang="cs-CZ" dirty="0" err="1"/>
              <a:t>makeup</a:t>
            </a:r>
            <a:r>
              <a:rPr lang="cs-CZ" dirty="0"/>
              <a:t> zahrnoval čtyři typy dle barvy vlasů, s nejtemnějším odstínem “olivové“ barvy</a:t>
            </a:r>
          </a:p>
        </p:txBody>
      </p:sp>
    </p:spTree>
    <p:extLst>
      <p:ext uri="{BB962C8B-B14F-4D97-AF65-F5344CB8AC3E}">
        <p14:creationId xmlns:p14="http://schemas.microsoft.com/office/powerpoint/2010/main" val="184454859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600</TotalTime>
  <Words>613</Words>
  <Application>Microsoft Macintosh PowerPoint</Application>
  <PresentationFormat>Předvádění na obrazovce (4:3)</PresentationFormat>
  <Paragraphs>70</Paragraphs>
  <Slides>9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Calibri</vt:lpstr>
      <vt:lpstr>Tahoma</vt:lpstr>
      <vt:lpstr>Wingdings</vt:lpstr>
      <vt:lpstr>Prezentace_MU_CZ</vt:lpstr>
      <vt:lpstr>FAVh048 Kostým, maska a výprava v kinematografii</vt:lpstr>
      <vt:lpstr>Zrodila se hvězda USA 1937 </vt:lpstr>
      <vt:lpstr>Prezentace aplikace PowerPoint</vt:lpstr>
      <vt:lpstr>Makeup a masky</vt:lpstr>
      <vt:lpstr>Max Factor 1909–1938 </vt:lpstr>
      <vt:lpstr>Demonstrace líčení, tzv. Claudette Colbert look Max Factor a Pluma Noison (stand in herečka)</vt:lpstr>
      <vt:lpstr>Westmorovi</vt:lpstr>
      <vt:lpstr>Nástup Technicoloru</vt:lpstr>
      <vt:lpstr>„Powder Puff Wars“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FAVh048 Kostým, maska a výprava v kinematografii</dc:title>
  <dc:creator>Šárka Gmiterková</dc:creator>
  <cp:lastModifiedBy>Šárka Gmiterková</cp:lastModifiedBy>
  <cp:revision>3</cp:revision>
  <dcterms:created xsi:type="dcterms:W3CDTF">2023-04-02T07:38:58Z</dcterms:created>
  <dcterms:modified xsi:type="dcterms:W3CDTF">2023-04-02T17:39:38Z</dcterms:modified>
</cp:coreProperties>
</file>