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2" r:id="rId15"/>
    <p:sldId id="269" r:id="rId16"/>
    <p:sldId id="270" r:id="rId17"/>
    <p:sldId id="271" r:id="rId18"/>
    <p:sldId id="273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67" autoAdjust="0"/>
    <p:restoredTop sz="96270" autoAdjust="0"/>
  </p:normalViewPr>
  <p:slideViewPr>
    <p:cSldViewPr snapToGrid="0">
      <p:cViewPr varScale="1">
        <p:scale>
          <a:sx n="116" d="100"/>
          <a:sy n="116" d="100"/>
        </p:scale>
        <p:origin x="1160" y="19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FAVh048</a:t>
            </a:r>
            <a:br>
              <a:rPr lang="cs-CZ" dirty="0"/>
            </a:br>
            <a:r>
              <a:rPr lang="cs-CZ" dirty="0"/>
              <a:t>Kostým, maska a výprava v kinematografii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568095"/>
            <a:ext cx="8521200" cy="698497"/>
          </a:xfrm>
        </p:spPr>
        <p:txBody>
          <a:bodyPr/>
          <a:lstStyle/>
          <a:p>
            <a:pPr algn="ctr"/>
            <a:r>
              <a:rPr lang="cs-CZ" dirty="0"/>
              <a:t>13. 2. 2023</a:t>
            </a:r>
          </a:p>
          <a:p>
            <a:pPr algn="ctr"/>
            <a:r>
              <a:rPr lang="cs-CZ" dirty="0"/>
              <a:t>Mgr. Šárka </a:t>
            </a:r>
            <a:r>
              <a:rPr lang="cs-CZ" dirty="0" err="1"/>
              <a:t>Gmiterková</a:t>
            </a:r>
            <a:r>
              <a:rPr lang="cs-CZ" dirty="0"/>
              <a:t>, Ph.D.</a:t>
            </a:r>
          </a:p>
          <a:p>
            <a:pPr algn="ctr"/>
            <a:r>
              <a:rPr lang="cs-CZ" dirty="0"/>
              <a:t>FAV MUNI, PS 2023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415B37-E1A7-464C-BF6C-CFD911E263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1F406E-65B1-DD44-89D0-DCC5261B9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776646"/>
            <a:ext cx="3934889" cy="481813"/>
          </a:xfrm>
        </p:spPr>
        <p:txBody>
          <a:bodyPr/>
          <a:lstStyle/>
          <a:p>
            <a:pPr algn="ctr"/>
            <a:r>
              <a:rPr lang="cs-CZ" dirty="0"/>
              <a:t>Čtení L1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9439801-1EB0-714B-824B-69B68CFFC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2666084"/>
            <a:ext cx="3934889" cy="2446273"/>
          </a:xfrm>
        </p:spPr>
        <p:txBody>
          <a:bodyPr/>
          <a:lstStyle/>
          <a:p>
            <a:r>
              <a:rPr lang="cs-CZ" dirty="0"/>
              <a:t>GAINES, Jane (1990): </a:t>
            </a:r>
            <a:r>
              <a:rPr lang="cs-CZ" dirty="0" err="1"/>
              <a:t>Costume</a:t>
            </a:r>
            <a:r>
              <a:rPr lang="cs-CZ" dirty="0"/>
              <a:t> and </a:t>
            </a:r>
            <a:r>
              <a:rPr lang="cs-CZ" dirty="0" err="1"/>
              <a:t>Narrative</a:t>
            </a:r>
            <a:r>
              <a:rPr lang="cs-CZ" dirty="0"/>
              <a:t>: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Dress</a:t>
            </a:r>
            <a:r>
              <a:rPr lang="cs-CZ" dirty="0"/>
              <a:t> </a:t>
            </a:r>
            <a:r>
              <a:rPr lang="cs-CZ" dirty="0" err="1"/>
              <a:t>Tells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Woman‘s</a:t>
            </a:r>
            <a:r>
              <a:rPr lang="cs-CZ" dirty="0"/>
              <a:t> Story. In: Jane </a:t>
            </a:r>
            <a:r>
              <a:rPr lang="cs-CZ" dirty="0" err="1"/>
              <a:t>Gaines</a:t>
            </a:r>
            <a:r>
              <a:rPr lang="cs-CZ" dirty="0"/>
              <a:t> and Charlotte </a:t>
            </a:r>
            <a:r>
              <a:rPr lang="cs-CZ" dirty="0" err="1"/>
              <a:t>Herzog</a:t>
            </a:r>
            <a:r>
              <a:rPr lang="cs-CZ" dirty="0"/>
              <a:t> (</a:t>
            </a:r>
            <a:r>
              <a:rPr lang="cs-CZ" dirty="0" err="1"/>
              <a:t>eds</a:t>
            </a:r>
            <a:r>
              <a:rPr lang="cs-CZ" dirty="0"/>
              <a:t>). </a:t>
            </a:r>
            <a:r>
              <a:rPr lang="cs-CZ" i="1" dirty="0" err="1"/>
              <a:t>Fabrications</a:t>
            </a:r>
            <a:r>
              <a:rPr lang="cs-CZ" i="1" dirty="0"/>
              <a:t>. </a:t>
            </a:r>
            <a:r>
              <a:rPr lang="cs-CZ" i="1" dirty="0" err="1"/>
              <a:t>Costume</a:t>
            </a:r>
            <a:r>
              <a:rPr lang="cs-CZ" i="1" dirty="0"/>
              <a:t> and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Female</a:t>
            </a:r>
            <a:r>
              <a:rPr lang="cs-CZ" i="1" dirty="0"/>
              <a:t> Body. </a:t>
            </a:r>
            <a:r>
              <a:rPr lang="cs-CZ" dirty="0"/>
              <a:t>London and New York: </a:t>
            </a:r>
            <a:r>
              <a:rPr lang="cs-CZ" dirty="0" err="1"/>
              <a:t>Routledge</a:t>
            </a:r>
            <a:r>
              <a:rPr lang="cs-CZ" dirty="0"/>
              <a:t>, s. 180–211. 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0413E4F5-9175-9144-B0D8-E771CECCEB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" b="687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4E9830-E00B-894A-BC6D-B9CF54BE61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7803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A05CD8-BF82-FA47-A3CF-8293F6C8C7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FCBEB10-9C6B-8E48-9A13-C7FB148AAA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11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1D9318D-88F3-3A4B-B2E0-C2A9DE8C4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46868"/>
            <a:ext cx="8064900" cy="451576"/>
          </a:xfrm>
        </p:spPr>
        <p:txBody>
          <a:bodyPr/>
          <a:lstStyle/>
          <a:p>
            <a:pPr algn="ctr"/>
            <a:r>
              <a:rPr lang="cs-CZ" dirty="0"/>
              <a:t>Organizace kurzu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26042495-2C32-5C45-B228-902F16B71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00" y="1252616"/>
            <a:ext cx="8595994" cy="4139998"/>
          </a:xfrm>
        </p:spPr>
        <p:txBody>
          <a:bodyPr/>
          <a:lstStyle/>
          <a:p>
            <a:r>
              <a:rPr lang="cs-CZ" dirty="0"/>
              <a:t>Jednotlivé lekce budou mít standardní průběh – projekce, rozbor filmu a přednáška na vybrané téma.</a:t>
            </a:r>
          </a:p>
          <a:p>
            <a:r>
              <a:rPr lang="cs-CZ" dirty="0"/>
              <a:t>Každou lekci doprovodí text, který bude k dispozici ve studijních materiálech v </a:t>
            </a:r>
            <a:r>
              <a:rPr lang="cs-CZ" dirty="0" err="1"/>
              <a:t>ISu</a:t>
            </a:r>
            <a:r>
              <a:rPr lang="cs-CZ" dirty="0"/>
              <a:t>. </a:t>
            </a:r>
          </a:p>
          <a:p>
            <a:r>
              <a:rPr lang="cs-CZ" dirty="0"/>
              <a:t>Lekce odpadnou ve dnech 10. 4., 1. 5. a 8. 5. Lekce plánovaná na pondělí 13. 3. se také nebude konat, ale nahradíme si ji v předem oznámeném termínu.   </a:t>
            </a:r>
          </a:p>
          <a:p>
            <a:r>
              <a:rPr lang="cs-CZ" dirty="0"/>
              <a:t>Absolvování předmětu proběhne ve dvou krocích: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/>
              <a:t>Místo dvou zrušených lekcí z důvodu státního svátku do 10. 5. vypracujete návrh vlastního výzkumného projektu. Může jít o téma/kariéru/audiovizuální dílo. Bez odevzdaného projektu nelze přistoupit k druhé části zkoušky.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/>
              <a:t>Ve druhé fázi si můžete vybrat, zda vypracujete v rozsahu alespoň 6 NS nebo si napíšete test (6 otázek, 3 otevřené a 3 uzavřené).</a:t>
            </a:r>
          </a:p>
          <a:p>
            <a:pPr marL="511200" indent="-457200">
              <a:buFont typeface="+mj-lt"/>
              <a:buAutoNum type="arabicPeriod"/>
            </a:pPr>
            <a:endParaRPr lang="cs-CZ" dirty="0"/>
          </a:p>
          <a:p>
            <a:pPr marL="511200" indent="-457200">
              <a:buFont typeface="+mj-lt"/>
              <a:buAutoNum type="arabicPeriod"/>
            </a:pPr>
            <a:endParaRPr lang="cs-CZ" dirty="0"/>
          </a:p>
          <a:p>
            <a:pPr marL="511200" indent="-45720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6275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02F7CC-18DB-7848-81FB-F26ED81156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7CD57F-5577-604D-BEA7-15F4C2DC22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2A2960F-9D73-604F-B034-93E700244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Bodování + Známkování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079516A-D3A7-574F-8A3B-4963727C0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návrhu projektu se hodnotí výběr, představení a relevance tématu (2b), výzkumná otázka či hypotéza (2b), návaznost na odbornou/metodologickou literaturu (2b) a styl (2b).</a:t>
            </a:r>
          </a:p>
          <a:p>
            <a:r>
              <a:rPr lang="cs-CZ" dirty="0"/>
              <a:t>K maximálně osmi získaným bodům za návrh projektu lze dále získat maximálně 12 bodů za esej/test. </a:t>
            </a:r>
          </a:p>
          <a:p>
            <a:endParaRPr lang="cs-CZ" dirty="0"/>
          </a:p>
          <a:p>
            <a:r>
              <a:rPr lang="cs-CZ" dirty="0"/>
              <a:t>Výsledné známkování:</a:t>
            </a:r>
          </a:p>
          <a:p>
            <a:pPr lvl="1"/>
            <a:r>
              <a:rPr lang="cs-CZ" dirty="0"/>
              <a:t>A: 20 – 19 bodů </a:t>
            </a:r>
          </a:p>
          <a:p>
            <a:pPr lvl="1"/>
            <a:r>
              <a:rPr lang="cs-CZ" dirty="0"/>
              <a:t>B: 18 – 17 bodů</a:t>
            </a:r>
          </a:p>
          <a:p>
            <a:pPr lvl="1"/>
            <a:r>
              <a:rPr lang="cs-CZ" dirty="0"/>
              <a:t>C: 16 – 15 bodů</a:t>
            </a:r>
          </a:p>
          <a:p>
            <a:pPr lvl="1"/>
            <a:r>
              <a:rPr lang="cs-CZ" dirty="0"/>
              <a:t>D: 14 – 13 bodů</a:t>
            </a:r>
          </a:p>
          <a:p>
            <a:pPr lvl="1"/>
            <a:r>
              <a:rPr lang="cs-CZ" dirty="0"/>
              <a:t>E: 12 bodů</a:t>
            </a:r>
          </a:p>
          <a:p>
            <a:pPr lvl="1"/>
            <a:r>
              <a:rPr lang="cs-CZ" dirty="0"/>
              <a:t>F: 11 bodů a méně</a:t>
            </a:r>
          </a:p>
        </p:txBody>
      </p:sp>
    </p:spTree>
    <p:extLst>
      <p:ext uri="{BB962C8B-B14F-4D97-AF65-F5344CB8AC3E}">
        <p14:creationId xmlns:p14="http://schemas.microsoft.com/office/powerpoint/2010/main" val="4006729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B8AE50B-343A-8147-BF67-6AAF493AAC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88B542-8FC5-3640-8A4A-06C79D5570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6" name="Picture 9" descr="IMG_1553.jpg">
            <a:extLst>
              <a:ext uri="{FF2B5EF4-FFF2-40B4-BE49-F238E27FC236}">
                <a16:creationId xmlns:a16="http://schemas.microsoft.com/office/drawing/2014/main" id="{1FA94FF6-DE1E-A348-BBDE-08341FD55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56" y="143124"/>
            <a:ext cx="2151071" cy="328587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92766AA-5021-5B41-AEBF-FF7C0B274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87" y="143124"/>
            <a:ext cx="2204448" cy="328587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7D14186-C0C4-BE46-9998-C6A58CB74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667" y="131248"/>
            <a:ext cx="2204448" cy="3312695"/>
          </a:xfrm>
          <a:prstGeom prst="rect">
            <a:avLst/>
          </a:prstGeom>
        </p:spPr>
      </p:pic>
      <p:pic>
        <p:nvPicPr>
          <p:cNvPr id="12" name="Obrázek 11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05542324-6820-3E47-933C-071F1F9AB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3" y="143124"/>
            <a:ext cx="2195702" cy="3285876"/>
          </a:xfrm>
          <a:prstGeom prst="rect">
            <a:avLst/>
          </a:prstGeom>
        </p:spPr>
      </p:pic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88A76419-F3FA-1B42-A289-AF075B498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23" y="3612717"/>
            <a:ext cx="2125044" cy="3212275"/>
          </a:xfrm>
          <a:prstGeom prst="rect">
            <a:avLst/>
          </a:prstGeom>
        </p:spPr>
      </p:pic>
      <p:pic>
        <p:nvPicPr>
          <p:cNvPr id="16" name="Obrázek 15" descr="Obsah obrázku text, oranžová&#10;&#10;Popis byl vytvořen automaticky">
            <a:extLst>
              <a:ext uri="{FF2B5EF4-FFF2-40B4-BE49-F238E27FC236}">
                <a16:creationId xmlns:a16="http://schemas.microsoft.com/office/drawing/2014/main" id="{3010853F-DA91-6D43-8549-F84C412EFB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44" y="3612717"/>
            <a:ext cx="2125044" cy="3187566"/>
          </a:xfrm>
          <a:prstGeom prst="rect">
            <a:avLst/>
          </a:prstGeom>
        </p:spPr>
      </p:pic>
      <p:pic>
        <p:nvPicPr>
          <p:cNvPr id="18" name="Obrázek 17" descr="Obsah obrázku text&#10;&#10;Popis byl vytvořen automaticky">
            <a:extLst>
              <a:ext uri="{FF2B5EF4-FFF2-40B4-BE49-F238E27FC236}">
                <a16:creationId xmlns:a16="http://schemas.microsoft.com/office/drawing/2014/main" id="{BBF8BCBE-745B-4149-9407-9E31E8734E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97" y="3555000"/>
            <a:ext cx="2270230" cy="3245283"/>
          </a:xfrm>
          <a:prstGeom prst="rect">
            <a:avLst/>
          </a:prstGeom>
        </p:spPr>
      </p:pic>
      <p:pic>
        <p:nvPicPr>
          <p:cNvPr id="22" name="Obrázek 21" descr="Obsah obrázku text, podepsat&#10;&#10;Popis byl vytvořen automaticky">
            <a:extLst>
              <a:ext uri="{FF2B5EF4-FFF2-40B4-BE49-F238E27FC236}">
                <a16:creationId xmlns:a16="http://schemas.microsoft.com/office/drawing/2014/main" id="{85032063-81F2-1E43-B030-29850A6D8E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76" y="3583857"/>
            <a:ext cx="2152959" cy="322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7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97FDA3F-6277-DD4B-B3AA-51960A2653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B8C3A4-34D5-7446-AB45-47E9250919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D056466-C7EC-F343-9F16-F02D37BF5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Kostým, maska, výprava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63BD695-F6A2-D04C-98CA-92A050F4E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Neviditelné, avšak praktické a komplexní profese, které v řadě případů přesahují rámec samotných filmů </a:t>
            </a:r>
          </a:p>
          <a:p>
            <a:r>
              <a:rPr lang="cs-CZ" dirty="0"/>
              <a:t>Nejasná pojmenování, hierarchie, </a:t>
            </a:r>
            <a:r>
              <a:rPr lang="cs-CZ" dirty="0" err="1"/>
              <a:t>pravomoce</a:t>
            </a:r>
            <a:r>
              <a:rPr lang="cs-CZ" dirty="0"/>
              <a:t> a přínos k finálnímu výsledku </a:t>
            </a:r>
          </a:p>
          <a:p>
            <a:endParaRPr lang="cs-CZ" dirty="0"/>
          </a:p>
          <a:p>
            <a:pPr lvl="1"/>
            <a:r>
              <a:rPr lang="cs-CZ" dirty="0"/>
              <a:t>„Pokud je potřeba zmenšit poprsí, aby dospělá herečka mohla hrát mladou dívku, jde o záležitost kostymérů, protože je potřeba vytvořit speciální zmenšující korzet. Pokud je ale potřeba hrudník zvětšit, pak už jde o pravomoc maskérů, kteří dovedou z pěnového latexu vytvořit požadovanou velikost poprsí. Ale pokud ve filmu vidíte muže, který po rvačce vyplivne zub či dva, na řadu přicházejí rekvizitáři – je to jejich práce vytvořit zub, který si herec nasadí do úst a během scény vyplivne. Na druhou stranu pokud následuje záběr na protagonistu bez zubu, o ten už se opět starají maskéři, kteří zub začerní speciální matnou emulzí.“ (Wally </a:t>
            </a:r>
            <a:r>
              <a:rPr lang="cs-CZ" dirty="0" err="1"/>
              <a:t>Westmore</a:t>
            </a:r>
            <a:r>
              <a:rPr lang="cs-CZ" dirty="0"/>
              <a:t>, 1956)</a:t>
            </a:r>
          </a:p>
          <a:p>
            <a:pPr lvl="1"/>
            <a:endParaRPr lang="cs-CZ" dirty="0"/>
          </a:p>
          <a:p>
            <a:r>
              <a:rPr lang="cs-CZ" dirty="0"/>
              <a:t>Kromě charakterizace a čitelnosti významů přispívají ke koherenci a kontinuitě vyprávěných příběhů </a:t>
            </a:r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9566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DDFC9E-C00B-8649-9DCB-8BC8A405E3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D84F1BB-26BD-3545-B181-69B9D92457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2E18163C-726B-3740-9B6D-448226CA43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V čem se překrývají, v čem se liší?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E937058-3774-2D48-80FC-F3E8A38DA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Šaty / Kostým / Móda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7FC65A9-C078-B84D-9C08-CA2F33A35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en-US" sz="2400" b="1" dirty="0"/>
              <a:t>ODĚV</a:t>
            </a:r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základní</a:t>
            </a:r>
            <a:r>
              <a:rPr lang="en-US" sz="2400" dirty="0"/>
              <a:t> </a:t>
            </a:r>
            <a:r>
              <a:rPr lang="en-US" sz="2400" dirty="0" err="1"/>
              <a:t>význam</a:t>
            </a:r>
            <a:r>
              <a:rPr lang="en-US" sz="2400" dirty="0"/>
              <a:t> - </a:t>
            </a:r>
            <a:r>
              <a:rPr lang="en-US" sz="2400" dirty="0" err="1"/>
              <a:t>krytí</a:t>
            </a:r>
            <a:r>
              <a:rPr lang="en-US" sz="2400" dirty="0"/>
              <a:t>, </a:t>
            </a:r>
            <a:r>
              <a:rPr lang="en-US" sz="2400" dirty="0" err="1"/>
              <a:t>funkčnost</a:t>
            </a:r>
            <a:r>
              <a:rPr lang="en-US" sz="2400" dirty="0"/>
              <a:t>, </a:t>
            </a:r>
            <a:r>
              <a:rPr lang="en-US" sz="2400" dirty="0" err="1"/>
              <a:t>žádná</a:t>
            </a:r>
            <a:r>
              <a:rPr lang="en-US" sz="2400" dirty="0"/>
              <a:t> </a:t>
            </a:r>
            <a:r>
              <a:rPr lang="en-US" sz="2400" dirty="0" err="1"/>
              <a:t>personalizace</a:t>
            </a:r>
            <a:r>
              <a:rPr lang="en-US" sz="2400" dirty="0"/>
              <a:t>, absence </a:t>
            </a:r>
            <a:r>
              <a:rPr lang="en-US" sz="2400" dirty="0" err="1"/>
              <a:t>zdobnost</a:t>
            </a:r>
            <a:endParaRPr lang="en-US" sz="3000" dirty="0"/>
          </a:p>
          <a:p>
            <a:pPr marL="54000" indent="0">
              <a:buNone/>
            </a:pPr>
            <a:r>
              <a:rPr lang="en-US" sz="2400" b="1" dirty="0"/>
              <a:t>ŠATY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/>
              <a:t>konotují</a:t>
            </a:r>
            <a:r>
              <a:rPr lang="en-US" sz="2400" dirty="0"/>
              <a:t> </a:t>
            </a:r>
            <a:r>
              <a:rPr lang="en-US" sz="2400" dirty="0" err="1"/>
              <a:t>osobní</a:t>
            </a:r>
            <a:r>
              <a:rPr lang="en-US" sz="2400" dirty="0"/>
              <a:t> </a:t>
            </a:r>
            <a:r>
              <a:rPr lang="en-US" sz="2400" dirty="0" err="1"/>
              <a:t>vyjádření</a:t>
            </a:r>
            <a:r>
              <a:rPr lang="en-US" sz="2400" dirty="0"/>
              <a:t> a </a:t>
            </a:r>
            <a:r>
              <a:rPr lang="en-US" sz="2400" dirty="0" err="1"/>
              <a:t>zdobnost</a:t>
            </a:r>
            <a:r>
              <a:rPr lang="en-US" sz="2400" dirty="0"/>
              <a:t>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/>
              <a:t>mají</a:t>
            </a:r>
            <a:r>
              <a:rPr lang="en-US" sz="2400" dirty="0"/>
              <a:t> </a:t>
            </a:r>
            <a:r>
              <a:rPr lang="en-US" sz="2400" dirty="0" err="1"/>
              <a:t>další</a:t>
            </a:r>
            <a:r>
              <a:rPr lang="en-US" sz="2400" dirty="0"/>
              <a:t> </a:t>
            </a:r>
            <a:r>
              <a:rPr lang="en-US" sz="2400" dirty="0" err="1"/>
              <a:t>účel</a:t>
            </a:r>
            <a:r>
              <a:rPr lang="en-US" sz="2400" dirty="0"/>
              <a:t> </a:t>
            </a:r>
            <a:r>
              <a:rPr lang="en-US" sz="2400" dirty="0" err="1"/>
              <a:t>kromě</a:t>
            </a:r>
            <a:r>
              <a:rPr lang="en-US" sz="2400" dirty="0"/>
              <a:t> </a:t>
            </a:r>
            <a:r>
              <a:rPr lang="en-US" sz="2400" dirty="0" err="1"/>
              <a:t>krytí</a:t>
            </a:r>
            <a:r>
              <a:rPr lang="en-US" sz="2400" dirty="0"/>
              <a:t> – </a:t>
            </a:r>
            <a:r>
              <a:rPr lang="en-US" sz="2400" dirty="0" err="1"/>
              <a:t>indikace</a:t>
            </a:r>
            <a:r>
              <a:rPr lang="en-US" sz="2400" dirty="0"/>
              <a:t> </a:t>
            </a:r>
            <a:r>
              <a:rPr lang="en-US" sz="2400" dirty="0" err="1"/>
              <a:t>specifických</a:t>
            </a:r>
            <a:r>
              <a:rPr lang="en-US" sz="2400" dirty="0"/>
              <a:t> </a:t>
            </a:r>
            <a:r>
              <a:rPr lang="en-US" sz="2400" dirty="0" err="1"/>
              <a:t>prvků</a:t>
            </a:r>
            <a:r>
              <a:rPr lang="en-US" sz="2400" dirty="0"/>
              <a:t> </a:t>
            </a:r>
            <a:r>
              <a:rPr lang="en-US" sz="2400" dirty="0" err="1"/>
              <a:t>týkajících</a:t>
            </a:r>
            <a:r>
              <a:rPr lang="en-US" sz="2400" dirty="0"/>
              <a:t> se </a:t>
            </a:r>
            <a:r>
              <a:rPr lang="en-US" sz="2400" dirty="0" err="1"/>
              <a:t>nositele</a:t>
            </a:r>
            <a:r>
              <a:rPr lang="en-US" sz="2400" dirty="0"/>
              <a:t> </a:t>
            </a:r>
            <a:r>
              <a:rPr lang="en-US" sz="2400" dirty="0" err="1"/>
              <a:t>nebo</a:t>
            </a:r>
            <a:r>
              <a:rPr lang="en-US" sz="2400" dirty="0"/>
              <a:t> </a:t>
            </a:r>
            <a:r>
              <a:rPr lang="en-US" sz="2400" dirty="0" err="1"/>
              <a:t>příležitosti</a:t>
            </a:r>
            <a:r>
              <a:rPr lang="en-US" sz="2400" dirty="0"/>
              <a:t>, pro </a:t>
            </a:r>
            <a:r>
              <a:rPr lang="en-US" sz="2400" dirty="0" err="1"/>
              <a:t>níž</a:t>
            </a:r>
            <a:r>
              <a:rPr lang="en-US" sz="2400" dirty="0"/>
              <a:t> </a:t>
            </a:r>
            <a:r>
              <a:rPr lang="en-US" sz="2400" dirty="0" err="1"/>
              <a:t>jsou</a:t>
            </a:r>
            <a:r>
              <a:rPr lang="en-US" sz="2400" dirty="0"/>
              <a:t> </a:t>
            </a:r>
            <a:r>
              <a:rPr lang="en-US" sz="2400" dirty="0" err="1"/>
              <a:t>šaty</a:t>
            </a:r>
            <a:r>
              <a:rPr lang="en-US" sz="2400" dirty="0"/>
              <a:t> </a:t>
            </a:r>
            <a:r>
              <a:rPr lang="en-US" sz="2400" dirty="0" err="1"/>
              <a:t>nošeny</a:t>
            </a:r>
            <a:r>
              <a:rPr lang="en-US" sz="2400" dirty="0"/>
              <a:t>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/>
              <a:t>šaty</a:t>
            </a:r>
            <a:r>
              <a:rPr lang="en-US" sz="2400" dirty="0"/>
              <a:t> </a:t>
            </a:r>
            <a:r>
              <a:rPr lang="en-US" sz="2400" dirty="0" err="1"/>
              <a:t>jsou</a:t>
            </a:r>
            <a:r>
              <a:rPr lang="en-US" sz="2400" dirty="0"/>
              <a:t> </a:t>
            </a:r>
            <a:r>
              <a:rPr lang="en-US" sz="2400" dirty="0" err="1"/>
              <a:t>extenzí</a:t>
            </a:r>
            <a:r>
              <a:rPr lang="en-US" sz="2400" dirty="0"/>
              <a:t> </a:t>
            </a:r>
            <a:r>
              <a:rPr lang="en-US" sz="2400" dirty="0" err="1"/>
              <a:t>těla</a:t>
            </a:r>
            <a:r>
              <a:rPr lang="en-US" sz="2400" dirty="0"/>
              <a:t>; </a:t>
            </a:r>
            <a:r>
              <a:rPr lang="en-US" sz="2400" dirty="0" err="1"/>
              <a:t>tedy</a:t>
            </a:r>
            <a:r>
              <a:rPr lang="en-US" sz="2400" dirty="0"/>
              <a:t> </a:t>
            </a:r>
            <a:r>
              <a:rPr lang="en-US" sz="2400" dirty="0" err="1"/>
              <a:t>jej</a:t>
            </a:r>
            <a:r>
              <a:rPr lang="en-US" sz="2400" dirty="0"/>
              <a:t> </a:t>
            </a:r>
            <a:r>
              <a:rPr lang="en-US" sz="2400" dirty="0" err="1"/>
              <a:t>separují</a:t>
            </a:r>
            <a:r>
              <a:rPr lang="en-US" sz="2400" dirty="0"/>
              <a:t> od, ale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zařazují</a:t>
            </a:r>
            <a:r>
              <a:rPr lang="en-US" sz="2400" dirty="0"/>
              <a:t> do </a:t>
            </a:r>
            <a:r>
              <a:rPr lang="en-US" sz="2400" dirty="0" err="1"/>
              <a:t>okolního</a:t>
            </a:r>
            <a:r>
              <a:rPr lang="en-US" sz="2400" dirty="0"/>
              <a:t> </a:t>
            </a:r>
            <a:r>
              <a:rPr lang="en-US" sz="2400" dirty="0" err="1"/>
              <a:t>světa</a:t>
            </a:r>
            <a:r>
              <a:rPr lang="en-US" sz="2400" dirty="0"/>
              <a:t> a do </a:t>
            </a:r>
            <a:r>
              <a:rPr lang="en-US" sz="2400" dirty="0" err="1"/>
              <a:t>sociálního</a:t>
            </a:r>
            <a:r>
              <a:rPr lang="en-US" sz="2400" dirty="0"/>
              <a:t> </a:t>
            </a:r>
            <a:r>
              <a:rPr lang="en-US" sz="2400" dirty="0" err="1"/>
              <a:t>řádu</a:t>
            </a:r>
            <a:r>
              <a:rPr lang="en-US" sz="2400" dirty="0"/>
              <a:t> </a:t>
            </a:r>
          </a:p>
          <a:p>
            <a:pPr marL="54000" indent="0">
              <a:buNone/>
            </a:pPr>
            <a:r>
              <a:rPr lang="en-US" sz="2400" dirty="0"/>
              <a:t>         (</a:t>
            </a:r>
            <a:r>
              <a:rPr lang="en-US" sz="2400" dirty="0" err="1"/>
              <a:t>tj.přispívají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konstrukci</a:t>
            </a:r>
            <a:r>
              <a:rPr lang="en-US" sz="2400" dirty="0"/>
              <a:t> </a:t>
            </a:r>
            <a:r>
              <a:rPr lang="en-US" sz="2400" dirty="0" err="1"/>
              <a:t>veřejné</a:t>
            </a:r>
            <a:r>
              <a:rPr lang="en-US" sz="2400" dirty="0"/>
              <a:t> identity)</a:t>
            </a:r>
            <a:r>
              <a:rPr lang="en-US" sz="2400" dirty="0">
                <a:effectLst/>
              </a:rPr>
              <a:t> </a:t>
            </a:r>
            <a:r>
              <a:rPr lang="en-US" sz="24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581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40ACE9-2825-444F-BAC9-B25EAD002F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694D328-D277-464E-8451-806332181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F6D539F8-357D-3C48-ACD4-3EABBB7E5F8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40000" y="515878"/>
            <a:ext cx="8064900" cy="5139850"/>
          </a:xfrm>
        </p:spPr>
        <p:txBody>
          <a:bodyPr/>
          <a:lstStyle/>
          <a:p>
            <a:r>
              <a:rPr lang="en-US" sz="2200" b="1" dirty="0"/>
              <a:t>KOSTÝM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 err="1"/>
              <a:t>také</a:t>
            </a:r>
            <a:r>
              <a:rPr lang="en-US" sz="2200" dirty="0"/>
              <a:t> </a:t>
            </a:r>
            <a:r>
              <a:rPr lang="en-US" sz="2200" dirty="0" err="1"/>
              <a:t>podvojná</a:t>
            </a:r>
            <a:r>
              <a:rPr lang="en-US" sz="2200" dirty="0"/>
              <a:t> </a:t>
            </a:r>
            <a:r>
              <a:rPr lang="en-US" sz="2200" dirty="0" err="1"/>
              <a:t>povaha</a:t>
            </a:r>
            <a:r>
              <a:rPr lang="en-US" sz="2200" dirty="0"/>
              <a:t> 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jednu</a:t>
            </a:r>
            <a:r>
              <a:rPr lang="en-US" sz="2200" dirty="0"/>
              <a:t> </a:t>
            </a:r>
            <a:r>
              <a:rPr lang="en-US" sz="2200" dirty="0" err="1"/>
              <a:t>stranu</a:t>
            </a:r>
            <a:r>
              <a:rPr lang="en-US" sz="2200" dirty="0"/>
              <a:t> </a:t>
            </a:r>
            <a:r>
              <a:rPr lang="en-US" sz="2200" dirty="0" err="1"/>
              <a:t>dovede</a:t>
            </a:r>
            <a:r>
              <a:rPr lang="en-US" sz="2200" dirty="0"/>
              <a:t> </a:t>
            </a:r>
            <a:r>
              <a:rPr lang="en-US" sz="2200" dirty="0" err="1"/>
              <a:t>velmi</a:t>
            </a:r>
            <a:r>
              <a:rPr lang="en-US" sz="2200" dirty="0"/>
              <a:t> </a:t>
            </a:r>
            <a:r>
              <a:rPr lang="en-US" sz="2200" dirty="0" err="1"/>
              <a:t>dobře</a:t>
            </a:r>
            <a:r>
              <a:rPr lang="en-US" sz="2200" dirty="0"/>
              <a:t> </a:t>
            </a:r>
            <a:r>
              <a:rPr lang="en-US" sz="2200" dirty="0" err="1"/>
              <a:t>sloužit</a:t>
            </a:r>
            <a:r>
              <a:rPr lang="en-US" sz="2200" dirty="0"/>
              <a:t> </a:t>
            </a:r>
            <a:r>
              <a:rPr lang="en-US" sz="2200" dirty="0" err="1"/>
              <a:t>filmovému</a:t>
            </a:r>
            <a:endParaRPr lang="en-US" sz="2200" dirty="0"/>
          </a:p>
          <a:p>
            <a:r>
              <a:rPr lang="en-US" sz="2200" dirty="0"/>
              <a:t>           </a:t>
            </a:r>
            <a:r>
              <a:rPr lang="en-US" sz="2200" dirty="0" err="1"/>
              <a:t>dílu</a:t>
            </a:r>
            <a:r>
              <a:rPr lang="en-US" sz="2200" dirty="0"/>
              <a:t> (</a:t>
            </a:r>
            <a:r>
              <a:rPr lang="en-US" sz="2200" dirty="0" err="1"/>
              <a:t>narativ</a:t>
            </a:r>
            <a:r>
              <a:rPr lang="en-US" sz="2200" dirty="0"/>
              <a:t>, </a:t>
            </a:r>
            <a:r>
              <a:rPr lang="en-US" sz="2200" dirty="0" err="1"/>
              <a:t>styl</a:t>
            </a:r>
            <a:r>
              <a:rPr lang="en-US" sz="2200" dirty="0"/>
              <a:t>, </a:t>
            </a:r>
            <a:r>
              <a:rPr lang="en-US" sz="2200" dirty="0" err="1"/>
              <a:t>mizanscéna</a:t>
            </a:r>
            <a:r>
              <a:rPr lang="en-US" sz="2200" dirty="0"/>
              <a:t>, </a:t>
            </a:r>
            <a:r>
              <a:rPr lang="en-US" sz="2200" dirty="0" err="1"/>
              <a:t>charakterizace</a:t>
            </a:r>
            <a:r>
              <a:rPr lang="en-US" sz="2200" dirty="0"/>
              <a:t> </a:t>
            </a:r>
            <a:r>
              <a:rPr lang="en-US" sz="2200" dirty="0" err="1"/>
              <a:t>postavy</a:t>
            </a:r>
            <a:r>
              <a:rPr lang="en-US" sz="2200" dirty="0"/>
              <a:t>, </a:t>
            </a:r>
          </a:p>
          <a:p>
            <a:r>
              <a:rPr lang="en-US" sz="2200" dirty="0"/>
              <a:t>           </a:t>
            </a:r>
            <a:r>
              <a:rPr lang="en-US" sz="2200" dirty="0" err="1"/>
              <a:t>žánrové</a:t>
            </a:r>
            <a:r>
              <a:rPr lang="en-US" sz="2200" dirty="0"/>
              <a:t> </a:t>
            </a:r>
            <a:r>
              <a:rPr lang="en-US" sz="2200" dirty="0" err="1"/>
              <a:t>konvence</a:t>
            </a:r>
            <a:r>
              <a:rPr lang="en-US" sz="2200" dirty="0"/>
              <a:t>) &gt;&gt; </a:t>
            </a:r>
            <a:r>
              <a:rPr lang="en-US" sz="2200" b="1" dirty="0" err="1"/>
              <a:t>relativní</a:t>
            </a:r>
            <a:r>
              <a:rPr lang="en-US" sz="2200" b="1" dirty="0"/>
              <a:t> </a:t>
            </a:r>
            <a:r>
              <a:rPr lang="en-US" sz="2200" b="1" dirty="0" err="1"/>
              <a:t>neviditelnost</a:t>
            </a:r>
            <a:endParaRPr lang="en-US" sz="2200" b="1" dirty="0"/>
          </a:p>
          <a:p>
            <a:pPr marL="800100" lvl="1" indent="-342900">
              <a:buFont typeface="Arial"/>
              <a:buChar char="•"/>
            </a:pP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stranu</a:t>
            </a:r>
            <a:r>
              <a:rPr lang="en-US" sz="2200" dirty="0"/>
              <a:t> </a:t>
            </a:r>
            <a:r>
              <a:rPr lang="en-US" sz="2200" dirty="0" err="1"/>
              <a:t>druhou</a:t>
            </a:r>
            <a:r>
              <a:rPr lang="en-US" sz="2200" dirty="0"/>
              <a:t> </a:t>
            </a:r>
            <a:r>
              <a:rPr lang="en-US" sz="2200" dirty="0" err="1"/>
              <a:t>má</a:t>
            </a:r>
            <a:r>
              <a:rPr lang="en-US" sz="2200" dirty="0"/>
              <a:t> </a:t>
            </a:r>
            <a:r>
              <a:rPr lang="en-US" sz="2200" dirty="0" err="1"/>
              <a:t>kostým</a:t>
            </a:r>
            <a:r>
              <a:rPr lang="en-US" sz="2200" dirty="0"/>
              <a:t> </a:t>
            </a:r>
            <a:r>
              <a:rPr lang="en-US" sz="2200" dirty="0" err="1"/>
              <a:t>tendenci</a:t>
            </a:r>
            <a:r>
              <a:rPr lang="en-US" sz="2200" dirty="0"/>
              <a:t> </a:t>
            </a:r>
            <a:r>
              <a:rPr lang="en-US" sz="2200" dirty="0" err="1"/>
              <a:t>existovat</a:t>
            </a:r>
            <a:r>
              <a:rPr lang="en-US" sz="2200" dirty="0"/>
              <a:t> </a:t>
            </a:r>
            <a:r>
              <a:rPr lang="en-US" sz="2200" dirty="0" err="1"/>
              <a:t>nezávisle</a:t>
            </a:r>
            <a:r>
              <a:rPr lang="en-US" sz="2200" dirty="0"/>
              <a:t> </a:t>
            </a:r>
          </a:p>
          <a:p>
            <a:r>
              <a:rPr lang="en-US" sz="2200" dirty="0"/>
              <a:t>          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naraci</a:t>
            </a:r>
            <a:r>
              <a:rPr lang="en-US" sz="2200" dirty="0"/>
              <a:t> </a:t>
            </a:r>
            <a:r>
              <a:rPr lang="en-US" sz="2200" dirty="0" err="1"/>
              <a:t>nebo</a:t>
            </a:r>
            <a:r>
              <a:rPr lang="en-US" sz="2200" dirty="0"/>
              <a:t> </a:t>
            </a:r>
            <a:r>
              <a:rPr lang="en-US" sz="2200" dirty="0" err="1"/>
              <a:t>stylu</a:t>
            </a:r>
            <a:r>
              <a:rPr lang="en-US" sz="2200" dirty="0"/>
              <a:t> </a:t>
            </a:r>
            <a:r>
              <a:rPr lang="en-US" sz="2200" dirty="0" err="1"/>
              <a:t>konkrétního</a:t>
            </a:r>
            <a:r>
              <a:rPr lang="en-US" sz="2200" dirty="0"/>
              <a:t> </a:t>
            </a:r>
            <a:r>
              <a:rPr lang="en-US" sz="2200" dirty="0" err="1"/>
              <a:t>filmu</a:t>
            </a:r>
            <a:r>
              <a:rPr lang="en-US" sz="2200" dirty="0"/>
              <a:t> a </a:t>
            </a:r>
            <a:r>
              <a:rPr lang="en-US" sz="2200" dirty="0" err="1"/>
              <a:t>působit</a:t>
            </a:r>
            <a:r>
              <a:rPr lang="en-US" sz="2200" dirty="0"/>
              <a:t> </a:t>
            </a:r>
            <a:r>
              <a:rPr lang="en-US" sz="2200" dirty="0" err="1"/>
              <a:t>vně</a:t>
            </a:r>
            <a:r>
              <a:rPr lang="en-US" sz="2200" dirty="0"/>
              <a:t> </a:t>
            </a:r>
          </a:p>
          <a:p>
            <a:r>
              <a:rPr lang="en-US" sz="2200" dirty="0"/>
              <a:t>           </a:t>
            </a:r>
            <a:r>
              <a:rPr lang="en-US" sz="2200" dirty="0" err="1"/>
              <a:t>těchto</a:t>
            </a:r>
            <a:r>
              <a:rPr lang="en-US" sz="2200" dirty="0"/>
              <a:t> </a:t>
            </a:r>
            <a:r>
              <a:rPr lang="en-US" sz="2200" dirty="0" err="1"/>
              <a:t>dominantních</a:t>
            </a:r>
            <a:r>
              <a:rPr lang="en-US" sz="2200" dirty="0"/>
              <a:t> </a:t>
            </a:r>
            <a:r>
              <a:rPr lang="en-US" sz="2200" dirty="0" err="1"/>
              <a:t>diskursů</a:t>
            </a:r>
            <a:r>
              <a:rPr lang="en-US" sz="2200" dirty="0"/>
              <a:t> (</a:t>
            </a:r>
            <a:r>
              <a:rPr lang="en-US" sz="2200" dirty="0" err="1"/>
              <a:t>tzn</a:t>
            </a:r>
            <a:r>
              <a:rPr lang="en-US" sz="2200" dirty="0"/>
              <a:t>. </a:t>
            </a:r>
            <a:r>
              <a:rPr lang="en-US" sz="2200" dirty="0" err="1"/>
              <a:t>jako</a:t>
            </a:r>
            <a:r>
              <a:rPr lang="en-US" sz="2200" dirty="0"/>
              <a:t> </a:t>
            </a:r>
            <a:r>
              <a:rPr lang="en-US" sz="2200" dirty="0" err="1"/>
              <a:t>excesivní</a:t>
            </a:r>
            <a:r>
              <a:rPr lang="en-US" sz="2200" dirty="0"/>
              <a:t> </a:t>
            </a:r>
          </a:p>
          <a:p>
            <a:r>
              <a:rPr lang="en-US" sz="2200" dirty="0"/>
              <a:t>           </a:t>
            </a:r>
            <a:r>
              <a:rPr lang="en-US" sz="2200" dirty="0" err="1"/>
              <a:t>podívaná</a:t>
            </a:r>
            <a:r>
              <a:rPr lang="en-US" sz="2200" dirty="0"/>
              <a:t>, </a:t>
            </a:r>
            <a:r>
              <a:rPr lang="en-US" sz="2200" dirty="0" err="1"/>
              <a:t>spektákl</a:t>
            </a:r>
            <a:r>
              <a:rPr lang="en-US" sz="2200" dirty="0"/>
              <a:t>) &gt;&gt; </a:t>
            </a:r>
            <a:r>
              <a:rPr lang="en-US" sz="2200" b="1" dirty="0" err="1"/>
              <a:t>nediegetická</a:t>
            </a:r>
            <a:r>
              <a:rPr lang="en-US" sz="2200" b="1" dirty="0"/>
              <a:t> </a:t>
            </a:r>
            <a:r>
              <a:rPr lang="en-US" sz="2200" b="1" dirty="0" err="1"/>
              <a:t>viditelnost</a:t>
            </a:r>
            <a:r>
              <a:rPr lang="en-US" sz="2200" b="1" dirty="0"/>
              <a:t>  </a:t>
            </a:r>
          </a:p>
          <a:p>
            <a:r>
              <a:rPr lang="en-US" sz="2200" b="1" dirty="0"/>
              <a:t>MÓDA 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/>
              <a:t>do </a:t>
            </a:r>
            <a:r>
              <a:rPr lang="en-US" sz="2200" dirty="0" err="1"/>
              <a:t>jisté</a:t>
            </a:r>
            <a:r>
              <a:rPr lang="en-US" sz="2200" dirty="0"/>
              <a:t> </a:t>
            </a:r>
            <a:r>
              <a:rPr lang="en-US" sz="2200" dirty="0" err="1"/>
              <a:t>míry</a:t>
            </a:r>
            <a:r>
              <a:rPr lang="en-US" sz="2200" dirty="0"/>
              <a:t> </a:t>
            </a:r>
            <a:r>
              <a:rPr lang="en-US" sz="2200" dirty="0" err="1"/>
              <a:t>antiteze</a:t>
            </a:r>
            <a:r>
              <a:rPr lang="en-US" sz="2200" dirty="0"/>
              <a:t> </a:t>
            </a:r>
            <a:r>
              <a:rPr lang="en-US" sz="2200" dirty="0" err="1"/>
              <a:t>kostýmu</a:t>
            </a:r>
            <a:endParaRPr lang="en-US" sz="2200" dirty="0"/>
          </a:p>
          <a:p>
            <a:pPr marL="800100" lvl="1" indent="-342900">
              <a:buFont typeface="Arial"/>
              <a:buChar char="•"/>
            </a:pPr>
            <a:r>
              <a:rPr lang="en-US" sz="2200" dirty="0" err="1">
                <a:effectLst/>
              </a:rPr>
              <a:t>systematická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fluktuace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vizuálního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designu</a:t>
            </a:r>
            <a:endParaRPr lang="en-US" sz="2200" dirty="0"/>
          </a:p>
          <a:p>
            <a:pPr marL="800100" lvl="1" indent="-342900">
              <a:buFont typeface="Arial"/>
              <a:buChar char="•"/>
            </a:pPr>
            <a:r>
              <a:rPr lang="en-US" sz="2200" dirty="0" err="1"/>
              <a:t>opět</a:t>
            </a:r>
            <a:r>
              <a:rPr lang="en-US" sz="2200" dirty="0"/>
              <a:t> </a:t>
            </a:r>
            <a:r>
              <a:rPr lang="en-US" sz="2200" dirty="0" err="1"/>
              <a:t>estetická</a:t>
            </a:r>
            <a:r>
              <a:rPr lang="en-US" sz="2200" dirty="0"/>
              <a:t> </a:t>
            </a:r>
            <a:r>
              <a:rPr lang="en-US" sz="2200" dirty="0" err="1"/>
              <a:t>dialektika</a:t>
            </a:r>
            <a:r>
              <a:rPr lang="en-US" sz="2200" dirty="0"/>
              <a:t> –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jednu</a:t>
            </a:r>
            <a:r>
              <a:rPr lang="en-US" sz="2200" dirty="0"/>
              <a:t> </a:t>
            </a:r>
            <a:r>
              <a:rPr lang="en-US" sz="2200" dirty="0" err="1"/>
              <a:t>stranu</a:t>
            </a:r>
            <a:r>
              <a:rPr lang="en-US" sz="2200" dirty="0"/>
              <a:t> </a:t>
            </a:r>
            <a:r>
              <a:rPr lang="en-US" sz="2200" dirty="0" err="1"/>
              <a:t>povrchní</a:t>
            </a:r>
            <a:r>
              <a:rPr lang="en-US" sz="2200" dirty="0"/>
              <a:t>,</a:t>
            </a:r>
          </a:p>
          <a:p>
            <a:r>
              <a:rPr lang="en-US" sz="2200" dirty="0"/>
              <a:t>          </a:t>
            </a:r>
            <a:r>
              <a:rPr lang="en-US" sz="2200" dirty="0" err="1"/>
              <a:t>pomíjivá</a:t>
            </a:r>
            <a:r>
              <a:rPr lang="en-US" sz="2200" dirty="0"/>
              <a:t>;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druhou</a:t>
            </a:r>
            <a:r>
              <a:rPr lang="en-US" sz="2200" dirty="0"/>
              <a:t> </a:t>
            </a:r>
            <a:r>
              <a:rPr lang="en-US" sz="2200" dirty="0" err="1"/>
              <a:t>stranu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zde</a:t>
            </a:r>
            <a:r>
              <a:rPr lang="en-US" sz="2200" dirty="0"/>
              <a:t> </a:t>
            </a:r>
            <a:r>
              <a:rPr lang="en-US" sz="2200" dirty="0" err="1"/>
              <a:t>existují</a:t>
            </a:r>
            <a:r>
              <a:rPr lang="en-US" sz="2200" dirty="0"/>
              <a:t> </a:t>
            </a:r>
            <a:r>
              <a:rPr lang="en-US" sz="2200" dirty="0" err="1"/>
              <a:t>nadčasové</a:t>
            </a:r>
            <a:r>
              <a:rPr lang="en-US" sz="2200" dirty="0"/>
              <a:t>    	</a:t>
            </a:r>
            <a:r>
              <a:rPr lang="en-US" sz="2200" dirty="0" err="1"/>
              <a:t>hodnoty</a:t>
            </a:r>
            <a:r>
              <a:rPr lang="en-US" sz="2200" dirty="0"/>
              <a:t> (</a:t>
            </a:r>
            <a:r>
              <a:rPr lang="en-US" sz="2200" dirty="0" err="1"/>
              <a:t>tradiční</a:t>
            </a:r>
            <a:r>
              <a:rPr lang="en-US" sz="2200" dirty="0"/>
              <a:t> </a:t>
            </a:r>
            <a:r>
              <a:rPr lang="en-US" sz="2200" dirty="0" err="1"/>
              <a:t>značky</a:t>
            </a:r>
            <a:r>
              <a:rPr lang="en-US" sz="2200" dirty="0"/>
              <a:t>, </a:t>
            </a:r>
            <a:r>
              <a:rPr lang="en-US" sz="2200" dirty="0" err="1"/>
              <a:t>cyklické</a:t>
            </a:r>
            <a:r>
              <a:rPr lang="en-US" sz="2200" dirty="0"/>
              <a:t> </a:t>
            </a:r>
            <a:r>
              <a:rPr lang="en-US" sz="2200" dirty="0" err="1"/>
              <a:t>navracení</a:t>
            </a:r>
            <a:r>
              <a:rPr lang="en-US" sz="2200" dirty="0"/>
              <a:t> se k </a:t>
            </a:r>
            <a:r>
              <a:rPr lang="en-US" sz="2200" dirty="0" err="1"/>
              <a:t>již</a:t>
            </a:r>
            <a:r>
              <a:rPr lang="en-US" sz="2200" dirty="0"/>
              <a:t> 	</a:t>
            </a:r>
            <a:r>
              <a:rPr lang="en-US" sz="2200" dirty="0" err="1"/>
              <a:t>vyzkoušeným</a:t>
            </a:r>
            <a:r>
              <a:rPr lang="en-US" sz="2200" dirty="0"/>
              <a:t> </a:t>
            </a:r>
            <a:r>
              <a:rPr lang="en-US" sz="2200" dirty="0" err="1"/>
              <a:t>liniím</a:t>
            </a:r>
            <a:r>
              <a:rPr lang="en-US" sz="2200" dirty="0"/>
              <a:t> a </a:t>
            </a:r>
            <a:r>
              <a:rPr lang="en-US" sz="2200" dirty="0" err="1"/>
              <a:t>střihům</a:t>
            </a:r>
            <a:r>
              <a:rPr lang="en-US" sz="2200" dirty="0"/>
              <a:t>)</a:t>
            </a:r>
          </a:p>
          <a:p>
            <a:r>
              <a:rPr lang="en-US" sz="2200" dirty="0"/>
              <a:t>	     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6846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DC9A09-7786-1F4D-8063-C390109015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280CB7-F202-DE4E-8B76-02D9924F1C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3B0C1AF2-FB53-6240-8B42-53EAD127B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720000"/>
            <a:ext cx="8262477" cy="451576"/>
          </a:xfrm>
        </p:spPr>
        <p:txBody>
          <a:bodyPr/>
          <a:lstStyle/>
          <a:p>
            <a:r>
              <a:rPr lang="cs-CZ" dirty="0"/>
              <a:t>Filmový kostým – kterých znaků si všímáme?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47E9AFC-AD6A-574C-AFA4-21E828593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Barva</a:t>
            </a:r>
            <a:r>
              <a:rPr lang="en-US" dirty="0"/>
              <a:t> a </a:t>
            </a:r>
            <a:r>
              <a:rPr lang="en-US" dirty="0" err="1"/>
              <a:t>její</a:t>
            </a:r>
            <a:r>
              <a:rPr lang="en-US" dirty="0"/>
              <a:t> </a:t>
            </a:r>
            <a:r>
              <a:rPr lang="en-US" dirty="0" err="1"/>
              <a:t>sytost</a:t>
            </a:r>
            <a:r>
              <a:rPr lang="en-US" dirty="0"/>
              <a:t> (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černobílých</a:t>
            </a:r>
            <a:r>
              <a:rPr lang="en-US" dirty="0"/>
              <a:t> </a:t>
            </a:r>
            <a:r>
              <a:rPr lang="en-US" dirty="0" err="1"/>
              <a:t>filmů</a:t>
            </a:r>
            <a:r>
              <a:rPr lang="en-US" dirty="0"/>
              <a:t>)</a:t>
            </a:r>
          </a:p>
          <a:p>
            <a:r>
              <a:rPr lang="en-US" dirty="0" err="1"/>
              <a:t>Koordinace</a:t>
            </a:r>
            <a:r>
              <a:rPr lang="en-US" dirty="0"/>
              <a:t> s </a:t>
            </a:r>
            <a:r>
              <a:rPr lang="en-US" dirty="0" err="1"/>
              <a:t>prostředím</a:t>
            </a:r>
            <a:endParaRPr lang="en-US" dirty="0"/>
          </a:p>
          <a:p>
            <a:r>
              <a:rPr lang="en-US" dirty="0" err="1"/>
              <a:t>Linie</a:t>
            </a:r>
            <a:endParaRPr lang="en-US" dirty="0"/>
          </a:p>
          <a:p>
            <a:r>
              <a:rPr lang="en-US" dirty="0" err="1"/>
              <a:t>Materiál</a:t>
            </a:r>
            <a:endParaRPr lang="en-US" dirty="0"/>
          </a:p>
          <a:p>
            <a:r>
              <a:rPr lang="en-US" dirty="0" err="1"/>
              <a:t>Stylizace</a:t>
            </a:r>
            <a:r>
              <a:rPr lang="en-US" dirty="0"/>
              <a:t> / </a:t>
            </a:r>
            <a:r>
              <a:rPr lang="en-US" dirty="0" err="1"/>
              <a:t>Autenticita</a:t>
            </a:r>
            <a:endParaRPr lang="en-US" dirty="0"/>
          </a:p>
          <a:p>
            <a:r>
              <a:rPr lang="en-US" dirty="0" err="1"/>
              <a:t>Množství</a:t>
            </a:r>
            <a:r>
              <a:rPr lang="en-US" dirty="0"/>
              <a:t> </a:t>
            </a:r>
          </a:p>
          <a:p>
            <a:r>
              <a:rPr lang="en-US" dirty="0" err="1"/>
              <a:t>Schopnost</a:t>
            </a:r>
            <a:r>
              <a:rPr lang="en-US" dirty="0"/>
              <a:t> </a:t>
            </a:r>
            <a:r>
              <a:rPr lang="en-US" dirty="0" err="1"/>
              <a:t>zprostředkovávat</a:t>
            </a:r>
            <a:r>
              <a:rPr lang="en-US" dirty="0"/>
              <a:t> </a:t>
            </a:r>
            <a:r>
              <a:rPr lang="en-US" dirty="0" err="1"/>
              <a:t>informace</a:t>
            </a:r>
            <a:r>
              <a:rPr lang="en-US" dirty="0"/>
              <a:t> o </a:t>
            </a:r>
            <a:r>
              <a:rPr lang="en-US" dirty="0" err="1"/>
              <a:t>postavě</a:t>
            </a:r>
            <a:endParaRPr lang="en-US" dirty="0"/>
          </a:p>
          <a:p>
            <a:r>
              <a:rPr lang="en-US" dirty="0" err="1"/>
              <a:t>Spektakulární</a:t>
            </a:r>
            <a:r>
              <a:rPr lang="en-US" dirty="0"/>
              <a:t> </a:t>
            </a:r>
            <a:r>
              <a:rPr lang="en-US" dirty="0" err="1"/>
              <a:t>kvality</a:t>
            </a:r>
            <a:r>
              <a:rPr lang="en-US" dirty="0"/>
              <a:t> </a:t>
            </a:r>
            <a:r>
              <a:rPr lang="en-US" dirty="0" err="1"/>
              <a:t>kostýmu</a:t>
            </a:r>
            <a:endParaRPr lang="en-US" dirty="0"/>
          </a:p>
          <a:p>
            <a:r>
              <a:rPr lang="en-US" dirty="0" err="1"/>
              <a:t>Dodržování</a:t>
            </a:r>
            <a:r>
              <a:rPr lang="en-US" dirty="0"/>
              <a:t> a/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porušování</a:t>
            </a:r>
            <a:r>
              <a:rPr lang="en-US" dirty="0"/>
              <a:t> </a:t>
            </a:r>
            <a:r>
              <a:rPr lang="en-US" dirty="0" err="1"/>
              <a:t>žánrových</a:t>
            </a:r>
            <a:r>
              <a:rPr lang="en-US" dirty="0"/>
              <a:t>, </a:t>
            </a:r>
            <a:r>
              <a:rPr lang="en-US" dirty="0" err="1"/>
              <a:t>třídních</a:t>
            </a:r>
            <a:r>
              <a:rPr lang="en-US" dirty="0"/>
              <a:t>, </a:t>
            </a:r>
            <a:r>
              <a:rPr lang="en-US" dirty="0" err="1"/>
              <a:t>sociálních</a:t>
            </a:r>
            <a:r>
              <a:rPr lang="en-US" dirty="0"/>
              <a:t>, </a:t>
            </a:r>
            <a:r>
              <a:rPr lang="en-US" dirty="0" err="1"/>
              <a:t>módních</a:t>
            </a:r>
            <a:r>
              <a:rPr lang="en-US" dirty="0"/>
              <a:t> a </a:t>
            </a:r>
            <a:r>
              <a:rPr lang="en-US" dirty="0" err="1"/>
              <a:t>genderových</a:t>
            </a:r>
            <a:r>
              <a:rPr lang="en-US" dirty="0"/>
              <a:t> </a:t>
            </a:r>
            <a:r>
              <a:rPr lang="en-US" dirty="0" err="1"/>
              <a:t>konvencí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6429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B7371BF-65D1-8F47-B971-9E1E2D0AD5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86CC2F-AA0B-C24B-BB81-8097AC3E5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1F67608-814B-9748-B0F5-D45356CE7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720000"/>
            <a:ext cx="8284511" cy="451576"/>
          </a:xfrm>
        </p:spPr>
        <p:txBody>
          <a:bodyPr/>
          <a:lstStyle/>
          <a:p>
            <a:r>
              <a:rPr lang="en-US" sz="2200" dirty="0" err="1"/>
              <a:t>Jakým</a:t>
            </a:r>
            <a:r>
              <a:rPr lang="en-US" sz="2200" dirty="0"/>
              <a:t> </a:t>
            </a:r>
            <a:r>
              <a:rPr lang="en-US" sz="2200" dirty="0" err="1"/>
              <a:t>způsobem</a:t>
            </a:r>
            <a:r>
              <a:rPr lang="en-US" sz="2200" dirty="0"/>
              <a:t> </a:t>
            </a:r>
            <a:r>
              <a:rPr lang="en-US" sz="2200" dirty="0" err="1"/>
              <a:t>psát</a:t>
            </a:r>
            <a:r>
              <a:rPr lang="en-US" sz="2200" dirty="0"/>
              <a:t> o </a:t>
            </a:r>
            <a:r>
              <a:rPr lang="en-US" sz="2200" dirty="0" err="1"/>
              <a:t>kariérách</a:t>
            </a:r>
            <a:r>
              <a:rPr lang="en-US" sz="2200" dirty="0"/>
              <a:t> </a:t>
            </a:r>
            <a:r>
              <a:rPr lang="en-US" sz="2200" dirty="0" err="1"/>
              <a:t>kostýmních</a:t>
            </a:r>
            <a:r>
              <a:rPr lang="en-US" sz="2200" dirty="0"/>
              <a:t> </a:t>
            </a:r>
            <a:r>
              <a:rPr lang="en-US" sz="2200" dirty="0" err="1"/>
              <a:t>výtvarníků</a:t>
            </a:r>
            <a:r>
              <a:rPr lang="mr-IN" sz="2200" dirty="0"/>
              <a:t>…</a:t>
            </a:r>
            <a:r>
              <a:rPr lang="cs-CZ" sz="2200" dirty="0"/>
              <a:t>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F3DA793-DB3F-1748-8636-7B3847F5E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Jde</a:t>
            </a:r>
            <a:r>
              <a:rPr lang="en-US" dirty="0"/>
              <a:t> o “</a:t>
            </a:r>
            <a:r>
              <a:rPr lang="en-US" dirty="0" err="1"/>
              <a:t>služebnou</a:t>
            </a:r>
            <a:r>
              <a:rPr lang="en-US" dirty="0"/>
              <a:t>” </a:t>
            </a:r>
            <a:r>
              <a:rPr lang="en-US" dirty="0" err="1"/>
              <a:t>profesi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sebe</a:t>
            </a:r>
            <a:r>
              <a:rPr lang="en-US" dirty="0"/>
              <a:t> </a:t>
            </a:r>
            <a:r>
              <a:rPr lang="en-US" dirty="0" err="1"/>
              <a:t>nemá</a:t>
            </a:r>
            <a:r>
              <a:rPr lang="en-US" dirty="0"/>
              <a:t> </a:t>
            </a:r>
            <a:r>
              <a:rPr lang="en-US" dirty="0" err="1"/>
              <a:t>upozorňovat</a:t>
            </a:r>
            <a:r>
              <a:rPr lang="en-US" dirty="0"/>
              <a:t> &gt;&gt; </a:t>
            </a:r>
            <a:r>
              <a:rPr lang="en-US" dirty="0" err="1"/>
              <a:t>internalizovaný</a:t>
            </a:r>
            <a:r>
              <a:rPr lang="en-US" dirty="0"/>
              <a:t> </a:t>
            </a:r>
            <a:r>
              <a:rPr lang="en-US" dirty="0" err="1"/>
              <a:t>postoj</a:t>
            </a:r>
            <a:r>
              <a:rPr lang="en-US" dirty="0"/>
              <a:t>  </a:t>
            </a:r>
            <a:endParaRPr lang="cs-CZ" dirty="0"/>
          </a:p>
          <a:p>
            <a:r>
              <a:rPr lang="en-US" dirty="0" err="1"/>
              <a:t>Nekompletní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kusé</a:t>
            </a:r>
            <a:r>
              <a:rPr lang="en-US" dirty="0"/>
              <a:t> </a:t>
            </a:r>
            <a:r>
              <a:rPr lang="en-US" dirty="0" err="1"/>
              <a:t>filmografie</a:t>
            </a:r>
            <a:r>
              <a:rPr lang="en-US" dirty="0"/>
              <a:t> </a:t>
            </a:r>
          </a:p>
          <a:p>
            <a:r>
              <a:rPr lang="en-US" dirty="0"/>
              <a:t>Absence </a:t>
            </a:r>
            <a:r>
              <a:rPr lang="en-US" dirty="0" err="1"/>
              <a:t>zdrojů</a:t>
            </a:r>
            <a:endParaRPr lang="en-US" dirty="0"/>
          </a:p>
          <a:p>
            <a:r>
              <a:rPr lang="en-US" dirty="0" err="1"/>
              <a:t>Komplikované</a:t>
            </a:r>
            <a:r>
              <a:rPr lang="en-US" dirty="0"/>
              <a:t> </a:t>
            </a:r>
            <a:r>
              <a:rPr lang="en-US" dirty="0" err="1"/>
              <a:t>produkční</a:t>
            </a:r>
            <a:r>
              <a:rPr lang="en-US" dirty="0"/>
              <a:t> </a:t>
            </a:r>
            <a:r>
              <a:rPr lang="en-US" dirty="0" err="1"/>
              <a:t>historie</a:t>
            </a:r>
            <a:r>
              <a:rPr lang="en-US" dirty="0"/>
              <a:t> (</a:t>
            </a:r>
            <a:r>
              <a:rPr lang="en-US" dirty="0" err="1"/>
              <a:t>módní</a:t>
            </a:r>
            <a:r>
              <a:rPr lang="en-US" dirty="0"/>
              <a:t> </a:t>
            </a:r>
            <a:r>
              <a:rPr lang="en-US" dirty="0" err="1"/>
              <a:t>návrháři</a:t>
            </a:r>
            <a:r>
              <a:rPr lang="en-US" dirty="0"/>
              <a:t> vs </a:t>
            </a:r>
            <a:r>
              <a:rPr lang="en-US" dirty="0" err="1"/>
              <a:t>kostýmní</a:t>
            </a:r>
            <a:r>
              <a:rPr lang="en-US" dirty="0"/>
              <a:t> </a:t>
            </a:r>
            <a:r>
              <a:rPr lang="en-US" dirty="0" err="1"/>
              <a:t>výtvarníci</a:t>
            </a:r>
            <a:r>
              <a:rPr lang="en-US" dirty="0"/>
              <a:t>)</a:t>
            </a:r>
          </a:p>
          <a:p>
            <a:r>
              <a:rPr lang="en-US" dirty="0" err="1"/>
              <a:t>Častým</a:t>
            </a:r>
            <a:r>
              <a:rPr lang="en-US" dirty="0"/>
              <a:t> </a:t>
            </a:r>
            <a:r>
              <a:rPr lang="en-US" dirty="0" err="1"/>
              <a:t>zdrojem</a:t>
            </a:r>
            <a:r>
              <a:rPr lang="en-US" dirty="0"/>
              <a:t> je </a:t>
            </a:r>
            <a:r>
              <a:rPr lang="en-US" dirty="0" err="1"/>
              <a:t>samotný</a:t>
            </a:r>
            <a:r>
              <a:rPr lang="en-US" dirty="0"/>
              <a:t> </a:t>
            </a:r>
            <a:r>
              <a:rPr lang="en-US" dirty="0" err="1"/>
              <a:t>kostým</a:t>
            </a:r>
            <a:r>
              <a:rPr lang="en-US" dirty="0"/>
              <a:t> (</a:t>
            </a:r>
            <a:r>
              <a:rPr lang="en-US" dirty="0" err="1"/>
              <a:t>objekt</a:t>
            </a:r>
            <a:r>
              <a:rPr lang="en-US" dirty="0"/>
              <a:t>), </a:t>
            </a:r>
            <a:r>
              <a:rPr lang="en-US" dirty="0" err="1"/>
              <a:t>případně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vývojové</a:t>
            </a:r>
            <a:r>
              <a:rPr lang="en-US" dirty="0"/>
              <a:t> </a:t>
            </a:r>
            <a:r>
              <a:rPr lang="en-US" dirty="0" err="1"/>
              <a:t>fáze</a:t>
            </a:r>
            <a:r>
              <a:rPr lang="en-US" dirty="0"/>
              <a:t> (</a:t>
            </a:r>
            <a:r>
              <a:rPr lang="en-US" dirty="0" err="1"/>
              <a:t>scénář</a:t>
            </a:r>
            <a:r>
              <a:rPr lang="en-US" dirty="0"/>
              <a:t>, </a:t>
            </a:r>
            <a:r>
              <a:rPr lang="en-US" dirty="0" err="1"/>
              <a:t>skicy</a:t>
            </a:r>
            <a:r>
              <a:rPr lang="en-US" dirty="0"/>
              <a:t>, </a:t>
            </a:r>
            <a:r>
              <a:rPr lang="en-US" dirty="0" err="1"/>
              <a:t>kresby</a:t>
            </a:r>
            <a:r>
              <a:rPr lang="en-US" dirty="0"/>
              <a:t>, </a:t>
            </a:r>
            <a:r>
              <a:rPr lang="en-US" dirty="0" err="1"/>
              <a:t>popisky</a:t>
            </a:r>
            <a:r>
              <a:rPr lang="en-US" dirty="0"/>
              <a:t>) </a:t>
            </a:r>
            <a:r>
              <a:rPr lang="mr-IN" dirty="0"/>
              <a:t>–</a:t>
            </a:r>
            <a:r>
              <a:rPr lang="en-US" dirty="0"/>
              <a:t> jak </a:t>
            </a:r>
            <a:r>
              <a:rPr lang="en-US" dirty="0" err="1"/>
              <a:t>nám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posloužit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interpretaci</a:t>
            </a:r>
            <a:r>
              <a:rPr lang="en-US" dirty="0"/>
              <a:t> </a:t>
            </a:r>
            <a:r>
              <a:rPr lang="en-US" dirty="0" err="1"/>
              <a:t>filmového</a:t>
            </a:r>
            <a:r>
              <a:rPr lang="en-US" dirty="0"/>
              <a:t> </a:t>
            </a:r>
            <a:r>
              <a:rPr lang="en-US" dirty="0" err="1"/>
              <a:t>textu</a:t>
            </a:r>
            <a:r>
              <a:rPr lang="en-US" dirty="0"/>
              <a:t>?</a:t>
            </a:r>
          </a:p>
          <a:p>
            <a:r>
              <a:rPr lang="en-US" dirty="0" err="1"/>
              <a:t>Kontextualizace</a:t>
            </a:r>
            <a:r>
              <a:rPr lang="en-US" dirty="0"/>
              <a:t> je </a:t>
            </a:r>
            <a:r>
              <a:rPr lang="en-US" dirty="0" err="1"/>
              <a:t>nezbytná</a:t>
            </a:r>
            <a:r>
              <a:rPr lang="en-US" dirty="0"/>
              <a:t>!</a:t>
            </a:r>
          </a:p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&gt;&gt;&gt; </a:t>
            </a:r>
            <a:r>
              <a:rPr lang="en-US" b="1" dirty="0" err="1">
                <a:solidFill>
                  <a:srgbClr val="FF0000"/>
                </a:solidFill>
              </a:rPr>
              <a:t>Textuální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analýza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jednotlivých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filmů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zůstává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nejjednodušším</a:t>
            </a:r>
            <a:r>
              <a:rPr lang="en-US" b="1" dirty="0">
                <a:solidFill>
                  <a:srgbClr val="FF0000"/>
                </a:solidFill>
              </a:rPr>
              <a:t> a </a:t>
            </a:r>
            <a:r>
              <a:rPr lang="en-US" b="1" dirty="0" err="1">
                <a:solidFill>
                  <a:srgbClr val="FF0000"/>
                </a:solidFill>
              </a:rPr>
              <a:t>často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aplikovaným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řešením</a:t>
            </a:r>
            <a:endParaRPr lang="en-US" b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0945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AD3E04-D939-9B47-A22D-F89F3CFE5F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4E099DD-5FD9-C443-A441-53FDB0864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Sunset</a:t>
            </a:r>
            <a:r>
              <a:rPr lang="cs-CZ" dirty="0"/>
              <a:t> </a:t>
            </a:r>
            <a:r>
              <a:rPr lang="cs-CZ" dirty="0" err="1"/>
              <a:t>Boulevard</a:t>
            </a:r>
            <a:br>
              <a:rPr lang="cs-CZ" dirty="0"/>
            </a:br>
            <a:r>
              <a:rPr lang="cs-CZ" dirty="0"/>
              <a:t>1950, r. Billy </a:t>
            </a:r>
            <a:r>
              <a:rPr lang="cs-CZ" dirty="0" err="1"/>
              <a:t>Wilder</a:t>
            </a:r>
            <a:br>
              <a:rPr lang="cs-CZ" dirty="0"/>
            </a:b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8CDB5379-17C8-E149-97CE-9EE816AA97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Výprava: Hans </a:t>
            </a:r>
            <a:r>
              <a:rPr lang="cs-CZ" dirty="0" err="1"/>
              <a:t>Dreier</a:t>
            </a:r>
            <a:r>
              <a:rPr lang="cs-CZ" dirty="0"/>
              <a:t> a John </a:t>
            </a:r>
            <a:r>
              <a:rPr lang="cs-CZ" dirty="0" err="1"/>
              <a:t>Meehan</a:t>
            </a:r>
            <a:endParaRPr lang="cs-CZ" dirty="0"/>
          </a:p>
          <a:p>
            <a:r>
              <a:rPr lang="cs-CZ" dirty="0"/>
              <a:t>Kostýmy: Edith </a:t>
            </a:r>
            <a:r>
              <a:rPr lang="cs-CZ" dirty="0" err="1"/>
              <a:t>Head</a:t>
            </a:r>
            <a:endParaRPr lang="cs-CZ" dirty="0"/>
          </a:p>
          <a:p>
            <a:r>
              <a:rPr lang="cs-CZ" dirty="0"/>
              <a:t>Make-up a masky: Wally </a:t>
            </a:r>
            <a:r>
              <a:rPr lang="cs-CZ" dirty="0" err="1"/>
              <a:t>Westmore</a:t>
            </a:r>
            <a:endParaRPr lang="cs-CZ" dirty="0"/>
          </a:p>
        </p:txBody>
      </p:sp>
      <p:pic>
        <p:nvPicPr>
          <p:cNvPr id="10" name="Zástupný symbol obrázku 9" descr="Obsah obrázku text&#10;&#10;Popis byl vytvořen automaticky">
            <a:extLst>
              <a:ext uri="{FF2B5EF4-FFF2-40B4-BE49-F238E27FC236}">
                <a16:creationId xmlns:a16="http://schemas.microsoft.com/office/drawing/2014/main" id="{ECA5A376-55AD-9C4D-ADE8-3B935B66D3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2298EA-30AF-2A48-B575-3EAED85A76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7743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6089053-45F9-1D41-B3BE-71CB5CB280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B199AF9-7E1C-3445-9647-B6932046F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C417786-9AF7-9740-9961-0917CB55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i="1" dirty="0" err="1"/>
              <a:t>Sunset</a:t>
            </a:r>
            <a:r>
              <a:rPr lang="cs-CZ" i="1" dirty="0"/>
              <a:t> </a:t>
            </a:r>
            <a:r>
              <a:rPr lang="cs-CZ" i="1" dirty="0" err="1"/>
              <a:t>Boulevard</a:t>
            </a:r>
            <a:endParaRPr lang="cs-CZ" i="1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7C64675-80E3-4E48-8105-5711D6726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74287"/>
            <a:ext cx="8064900" cy="4139998"/>
          </a:xfrm>
        </p:spPr>
        <p:txBody>
          <a:bodyPr/>
          <a:lstStyle/>
          <a:p>
            <a:r>
              <a:rPr lang="cs-CZ" dirty="0"/>
              <a:t>Ve filmu z roku 1950 se vynikajícím způsobem protínají tři profese, které běžně bývají upozaděné – kostým, maska a výprava. Tady však mají dostatek prostoru a významně přispívají k celkovému vyznění filmu. 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/>
              <a:t>Pro tento </a:t>
            </a:r>
            <a:r>
              <a:rPr lang="cs-CZ" dirty="0" err="1"/>
              <a:t>noirový</a:t>
            </a:r>
            <a:r>
              <a:rPr lang="cs-CZ" dirty="0"/>
              <a:t> film je podstatný dům zapomenuté </a:t>
            </a:r>
            <a:r>
              <a:rPr lang="cs-CZ" dirty="0" err="1"/>
              <a:t>star</a:t>
            </a:r>
            <a:r>
              <a:rPr lang="cs-CZ" dirty="0"/>
              <a:t> němé kinematografie Normy Desmondové, kde se snímek odehrává. Jak byste toto sídlo popsali a jakým způsobem přispívá k celkové charakterizaci postav(</a:t>
            </a:r>
            <a:r>
              <a:rPr lang="cs-CZ" dirty="0" err="1"/>
              <a:t>y</a:t>
            </a:r>
            <a:r>
              <a:rPr lang="cs-CZ" dirty="0"/>
              <a:t>)?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/>
              <a:t>Vzezření Normy nám o ní už na první pohled leccos prozradí. Jak byste přiblížili její šatník? Jakým způsobem snímek její garderobu ukazuje (kvalita, kvantita, kontrasty)?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/>
              <a:t>Sledovat v černobílém filmu masky a make-up může být složité, nicméně i tyto prvky ve filmu hrají podstatnou roli. Kde a jak?</a:t>
            </a:r>
          </a:p>
        </p:txBody>
      </p:sp>
    </p:spTree>
    <p:extLst>
      <p:ext uri="{BB962C8B-B14F-4D97-AF65-F5344CB8AC3E}">
        <p14:creationId xmlns:p14="http://schemas.microsoft.com/office/powerpoint/2010/main" val="2054192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E0AE5E-56DF-0D49-AC61-EB6EA29105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96299A-53D9-7C4C-8934-0A74E78607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</a:t>
            </a:fld>
            <a:endParaRPr lang="cs-CZ" altLang="cs-CZ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ECDC6611-4441-84CA-C212-4FC36759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Obrázek 8" descr="Obsah obrázku osoba, interiér, stojící&#10;&#10;Popis byl vytvořen automaticky">
            <a:extLst>
              <a:ext uri="{FF2B5EF4-FFF2-40B4-BE49-F238E27FC236}">
                <a16:creationId xmlns:a16="http://schemas.microsoft.com/office/drawing/2014/main" id="{B5363C99-CC46-F746-AC7B-EB187D499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7" r="14200"/>
          <a:stretch/>
        </p:blipFill>
        <p:spPr>
          <a:xfrm>
            <a:off x="540000" y="1701505"/>
            <a:ext cx="3914999" cy="4139998"/>
          </a:xfrm>
          <a:prstGeom prst="rect">
            <a:avLst/>
          </a:prstGeom>
          <a:noFill/>
        </p:spPr>
      </p:pic>
      <p:pic>
        <p:nvPicPr>
          <p:cNvPr id="7" name="Obrázek 6" descr="Obsah obrázku exteriér, budova, dům, bílá&#10;&#10;Popis byl vytvořen automaticky">
            <a:extLst>
              <a:ext uri="{FF2B5EF4-FFF2-40B4-BE49-F238E27FC236}">
                <a16:creationId xmlns:a16="http://schemas.microsoft.com/office/drawing/2014/main" id="{FE2FDB85-C720-9441-A217-F019B5B99C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r="21468"/>
          <a:stretch/>
        </p:blipFill>
        <p:spPr>
          <a:xfrm>
            <a:off x="4688460" y="1701505"/>
            <a:ext cx="3914999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9297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E53C5F-20CF-C94E-B0A6-E4047F83E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78466D-B37A-D549-B956-23D3DB8A50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73444A5-F064-FD46-8748-F57C900E0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252" y="195943"/>
            <a:ext cx="3767117" cy="282533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AE40DF5-73DF-0A4E-9C82-2102E8B09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95943"/>
            <a:ext cx="4947261" cy="309203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5B4BC92-AFD3-5E48-B2CD-135B09A84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3429000"/>
            <a:ext cx="4947261" cy="309203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D7F66E3-E573-BB4F-86D6-9CA004A4F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05" y="3244820"/>
            <a:ext cx="4346368" cy="27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92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EA27B5-F46C-D84D-8C5B-F73AE93D2D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FF516F-18FE-D74F-9596-3456361F9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5" name="Obrázek 4" descr="Obsah obrázku exteriér&#10;&#10;Popis byl vytvořen automaticky">
            <a:extLst>
              <a:ext uri="{FF2B5EF4-FFF2-40B4-BE49-F238E27FC236}">
                <a16:creationId xmlns:a16="http://schemas.microsoft.com/office/drawing/2014/main" id="{2AECCC2D-273F-D241-B212-8230B2652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895" y="352300"/>
            <a:ext cx="2730096" cy="3429000"/>
          </a:xfrm>
          <a:prstGeom prst="rect">
            <a:avLst/>
          </a:prstGeom>
        </p:spPr>
      </p:pic>
      <p:pic>
        <p:nvPicPr>
          <p:cNvPr id="7" name="Obrázek 6" descr="Obsah obrázku osoba, tanečník, bílá&#10;&#10;Popis byl vytvořen automaticky">
            <a:extLst>
              <a:ext uri="{FF2B5EF4-FFF2-40B4-BE49-F238E27FC236}">
                <a16:creationId xmlns:a16="http://schemas.microsoft.com/office/drawing/2014/main" id="{D6128B60-A57E-614B-A5D8-A047279A0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14" y="4062352"/>
            <a:ext cx="2743261" cy="2581894"/>
          </a:xfrm>
          <a:prstGeom prst="rect">
            <a:avLst/>
          </a:prstGeom>
        </p:spPr>
      </p:pic>
      <p:pic>
        <p:nvPicPr>
          <p:cNvPr id="9" name="Obrázek 8" descr="Obsah obrázku osoba, interiér&#10;&#10;Popis byl vytvořen automaticky">
            <a:extLst>
              <a:ext uri="{FF2B5EF4-FFF2-40B4-BE49-F238E27FC236}">
                <a16:creationId xmlns:a16="http://schemas.microsoft.com/office/drawing/2014/main" id="{2060CF0B-760E-4C44-A159-C939EB082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34" y="213755"/>
            <a:ext cx="4756727" cy="3567545"/>
          </a:xfrm>
          <a:prstGeom prst="rect">
            <a:avLst/>
          </a:prstGeom>
        </p:spPr>
      </p:pic>
      <p:pic>
        <p:nvPicPr>
          <p:cNvPr id="11" name="Obrázek 10" descr="Obsah obrázku osoba, dav&#10;&#10;Popis byl vytvořen automaticky">
            <a:extLst>
              <a:ext uri="{FF2B5EF4-FFF2-40B4-BE49-F238E27FC236}">
                <a16:creationId xmlns:a16="http://schemas.microsoft.com/office/drawing/2014/main" id="{BF731BD3-85FC-6541-A1BF-491F02A3F7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0" y="4062351"/>
            <a:ext cx="3442525" cy="258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63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2437C0-3038-FC46-AB67-3A99DFA178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97FAD4-27C7-034C-A365-3821BA090D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46D3DB2-22C5-6041-A734-8879E3300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98" y="134123"/>
            <a:ext cx="5581403" cy="3488377"/>
          </a:xfrm>
          <a:prstGeom prst="rect">
            <a:avLst/>
          </a:prstGeom>
        </p:spPr>
      </p:pic>
      <p:pic>
        <p:nvPicPr>
          <p:cNvPr id="7" name="Obrázek 6" descr="Obsah obrázku osoba, interiér&#10;&#10;Popis byl vytvořen automaticky">
            <a:extLst>
              <a:ext uri="{FF2B5EF4-FFF2-40B4-BE49-F238E27FC236}">
                <a16:creationId xmlns:a16="http://schemas.microsoft.com/office/drawing/2014/main" id="{AD73284F-9231-9144-8E63-C23932CF1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9" y="3866377"/>
            <a:ext cx="4572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68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9D725FB-CE6C-214F-9BAC-8453872760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DE814D-B99D-8348-AEAA-E71244ADAF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5" name="Obrázek 4" descr="Obsah obrázku osoba, interiér, lidé, stůl&#10;&#10;Popis byl vytvořen automaticky">
            <a:extLst>
              <a:ext uri="{FF2B5EF4-FFF2-40B4-BE49-F238E27FC236}">
                <a16:creationId xmlns:a16="http://schemas.microsoft.com/office/drawing/2014/main" id="{9328DD87-FBD5-3144-81CF-3C5368C6E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203362"/>
            <a:ext cx="4678878" cy="2924299"/>
          </a:xfrm>
          <a:prstGeom prst="rect">
            <a:avLst/>
          </a:prstGeom>
        </p:spPr>
      </p:pic>
      <p:pic>
        <p:nvPicPr>
          <p:cNvPr id="7" name="Obrázek 6" descr="Obsah obrázku text, osoba, interiér, dav&#10;&#10;Popis byl vytvořen automaticky">
            <a:extLst>
              <a:ext uri="{FF2B5EF4-FFF2-40B4-BE49-F238E27FC236}">
                <a16:creationId xmlns:a16="http://schemas.microsoft.com/office/drawing/2014/main" id="{FD317743-50E3-8A41-911F-BE2D306A8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239" y="3310772"/>
            <a:ext cx="5070764" cy="316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30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A412B6-AAF6-BB4A-B0A4-827234160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1E1A0D-759A-144A-8E3A-70628BA13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7" name="Obrázek 6" descr="Obsah obrázku text, osoba, interiér, tmavé&#10;&#10;Popis byl vytvořen automaticky">
            <a:extLst>
              <a:ext uri="{FF2B5EF4-FFF2-40B4-BE49-F238E27FC236}">
                <a16:creationId xmlns:a16="http://schemas.microsoft.com/office/drawing/2014/main" id="{C8061D0F-E4CD-4D4C-B201-119C0FF38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" y="213755"/>
            <a:ext cx="5517275" cy="3448297"/>
          </a:xfrm>
          <a:prstGeom prst="rect">
            <a:avLst/>
          </a:prstGeom>
        </p:spPr>
      </p:pic>
      <p:pic>
        <p:nvPicPr>
          <p:cNvPr id="9" name="Obrázek 8" descr="Obsah obrázku osoba, dav&#10;&#10;Popis byl vytvořen automaticky">
            <a:extLst>
              <a:ext uri="{FF2B5EF4-FFF2-40B4-BE49-F238E27FC236}">
                <a16:creationId xmlns:a16="http://schemas.microsoft.com/office/drawing/2014/main" id="{07346D60-6B0B-4545-A177-2AC2A5139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4" y="378000"/>
            <a:ext cx="3918858" cy="293914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62CA66F-52A7-D344-817F-7976FAA6C911}"/>
              </a:ext>
            </a:extLst>
          </p:cNvPr>
          <p:cNvSpPr txBox="1"/>
          <p:nvPr/>
        </p:nvSpPr>
        <p:spPr>
          <a:xfrm>
            <a:off x="310500" y="3726848"/>
            <a:ext cx="852300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Výprava, kostým a make-up v tomto </a:t>
            </a:r>
            <a:r>
              <a:rPr lang="cs-CZ" sz="1500" dirty="0" err="1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noirovém</a:t>
            </a:r>
            <a:r>
              <a:rPr lang="cs-CZ" sz="1500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filmu výrazně napomáhají vykreslení světa Normy Desmondové jako bývalé hvězdy, která dožívá ve dnech své zašlé slávy. </a:t>
            </a:r>
          </a:p>
          <a:p>
            <a:r>
              <a:rPr lang="cs-CZ" sz="1500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Tomu odpovídají interiéry jejího domu, zdobené vlastními podobiznami. Velká okna zakrývají těžké sametové závěsy nepropouštějící světlo; nábytek a dekorace odkazují ke 20.rokům spíš než k poválečné době. Totéž můžeme říct o jejích kostýmech, které jsou rozkročené mezi poválečným módním stylem a doplňky odkazujícími k jazzové éře a výpravné němé kinematografii. Zejména v kontrastu s Betty </a:t>
            </a:r>
            <a:r>
              <a:rPr lang="cs-CZ" sz="1500" dirty="0" err="1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Schaefer</a:t>
            </a:r>
            <a:r>
              <a:rPr lang="cs-CZ" sz="1500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- mladou, dynamickou, pracující dívkou s budoucností ve filmovém studiu. </a:t>
            </a:r>
          </a:p>
          <a:p>
            <a:r>
              <a:rPr lang="cs-CZ" sz="1500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Make-up podtrhuje stylizaci Normy jako hvězdy spoléhající se na výrazový a mimický potenciál tváře spíš než na slova a dialogy. Důraz je položený na kontrastní líčení očí, s posunutou linií obočí a doširoka rozevřenými víčky. </a:t>
            </a:r>
          </a:p>
          <a:p>
            <a:pPr algn="l"/>
            <a:endParaRPr lang="cs-CZ" sz="16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018333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1173</Words>
  <Application>Microsoft Macintosh PowerPoint</Application>
  <PresentationFormat>Předvádění na obrazovce (4:3)</PresentationFormat>
  <Paragraphs>120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Helvetica Neue</vt:lpstr>
      <vt:lpstr>Tahoma</vt:lpstr>
      <vt:lpstr>Wingdings</vt:lpstr>
      <vt:lpstr>Prezentace_MU_CZ</vt:lpstr>
      <vt:lpstr>FAVh048 Kostým, maska a výprava v kinematografii</vt:lpstr>
      <vt:lpstr>Sunset Boulevard 1950, r. Billy Wilder </vt:lpstr>
      <vt:lpstr>Sunset Boulevard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Čtení L1</vt:lpstr>
      <vt:lpstr>Organizace kurzu</vt:lpstr>
      <vt:lpstr>Bodování + Známkování</vt:lpstr>
      <vt:lpstr>Prezentace aplikace PowerPoint</vt:lpstr>
      <vt:lpstr>Kostým, maska, výprava</vt:lpstr>
      <vt:lpstr>Šaty / Kostým / Móda</vt:lpstr>
      <vt:lpstr>Prezentace aplikace PowerPoint</vt:lpstr>
      <vt:lpstr>Filmový kostým – kterých znaků si všímáme?</vt:lpstr>
      <vt:lpstr>Jakým způsobem psát o kariérách kostýmních výtvarníků…?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FAVh048 Kostým, maska a výprava v kinematografii</dc:title>
  <dc:creator>Šárka Gmiterková</dc:creator>
  <cp:lastModifiedBy>Šárka Gmiterková</cp:lastModifiedBy>
  <cp:revision>7</cp:revision>
  <dcterms:created xsi:type="dcterms:W3CDTF">2023-02-12T15:31:36Z</dcterms:created>
  <dcterms:modified xsi:type="dcterms:W3CDTF">2023-02-13T04:31:57Z</dcterms:modified>
</cp:coreProperties>
</file>