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7" r:id="rId3"/>
    <p:sldId id="268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3" r:id="rId15"/>
    <p:sldId id="27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67" autoAdjust="0"/>
    <p:restoredTop sz="96270" autoAdjust="0"/>
  </p:normalViewPr>
  <p:slideViewPr>
    <p:cSldViewPr snapToGrid="0">
      <p:cViewPr varScale="1">
        <p:scale>
          <a:sx n="86" d="100"/>
          <a:sy n="86" d="100"/>
        </p:scale>
        <p:origin x="1066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FAVh048</a:t>
            </a:r>
            <a:br>
              <a:rPr lang="cs-CZ" dirty="0"/>
            </a:br>
            <a:r>
              <a:rPr lang="cs-CZ" dirty="0"/>
              <a:t>Kostým, maska a výprava v kinematografii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b="1" dirty="0"/>
              <a:t>Mgr. Šárka </a:t>
            </a:r>
            <a:r>
              <a:rPr lang="cs-CZ" b="1" dirty="0" err="1"/>
              <a:t>Gmiterková</a:t>
            </a:r>
            <a:r>
              <a:rPr lang="cs-CZ" b="1" dirty="0"/>
              <a:t>, Ph.D.</a:t>
            </a:r>
          </a:p>
          <a:p>
            <a:pPr algn="ctr"/>
            <a:r>
              <a:rPr lang="cs-CZ" b="1" dirty="0"/>
              <a:t>24. 4. 2023</a:t>
            </a:r>
          </a:p>
          <a:p>
            <a:pPr algn="ctr"/>
            <a:r>
              <a:rPr lang="cs-CZ" b="1" dirty="0"/>
              <a:t>JS 2023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BC8BFC-B1BD-1B4A-80F6-BE2146FEF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5D6C3B-D6D2-384C-AE00-B5E9C1670B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7" name="Obrázek 6" descr="Obsah obrázku text, osoba&#10;&#10;Popis byl vytvořen automaticky">
            <a:extLst>
              <a:ext uri="{FF2B5EF4-FFF2-40B4-BE49-F238E27FC236}">
                <a16:creationId xmlns:a16="http://schemas.microsoft.com/office/drawing/2014/main" id="{C9F1F57C-9A7B-3C4C-847B-91B56D268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1" y="247898"/>
            <a:ext cx="4358244" cy="2451512"/>
          </a:xfrm>
          <a:prstGeom prst="rect">
            <a:avLst/>
          </a:prstGeom>
        </p:spPr>
      </p:pic>
      <p:pic>
        <p:nvPicPr>
          <p:cNvPr id="9" name="Obrázek 8" descr="Obsah obrázku osoba, exteriér, skupina, tanečník&#10;&#10;Popis byl vytvořen automaticky">
            <a:extLst>
              <a:ext uri="{FF2B5EF4-FFF2-40B4-BE49-F238E27FC236}">
                <a16:creationId xmlns:a16="http://schemas.microsoft.com/office/drawing/2014/main" id="{4D178A00-C16E-8341-A347-4FD1CCAC0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19" y="257629"/>
            <a:ext cx="4318000" cy="2432050"/>
          </a:xfrm>
          <a:prstGeom prst="rect">
            <a:avLst/>
          </a:prstGeom>
        </p:spPr>
      </p:pic>
      <p:pic>
        <p:nvPicPr>
          <p:cNvPr id="11" name="Obrázek 10" descr="Obsah obrázku text, osoba, muž, oblek&#10;&#10;Popis byl vytvořen automaticky">
            <a:extLst>
              <a:ext uri="{FF2B5EF4-FFF2-40B4-BE49-F238E27FC236}">
                <a16:creationId xmlns:a16="http://schemas.microsoft.com/office/drawing/2014/main" id="{E9FCA2A0-79C4-8544-BE21-D4381DA63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5" y="2812225"/>
            <a:ext cx="4318000" cy="3031787"/>
          </a:xfrm>
          <a:prstGeom prst="rect">
            <a:avLst/>
          </a:prstGeom>
        </p:spPr>
      </p:pic>
      <p:pic>
        <p:nvPicPr>
          <p:cNvPr id="13" name="Obrázek 12" descr="Obsah obrázku text, interiér&#10;&#10;Popis byl vytvořen automaticky">
            <a:extLst>
              <a:ext uri="{FF2B5EF4-FFF2-40B4-BE49-F238E27FC236}">
                <a16:creationId xmlns:a16="http://schemas.microsoft.com/office/drawing/2014/main" id="{E72838F7-A803-2542-B8F2-148D5A7AEB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88839"/>
            <a:ext cx="45212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64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FC2B0A-265B-784B-8075-01D978B1BF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239DA7-9B4F-0541-867F-FEE6A1FB8E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A19B32-43AE-F143-B944-F93DE4A1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Výprava VS autorská teorie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C4AC151-4F8E-E34E-875A-DE24742D8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65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Filmové autorství jako ryze vizuální záležitost (Francois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Truffaut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Cahiers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Cinema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adaptacím, x filmu jako literárnímu médiu, X tradici kvality, X studiovým filmům) </a:t>
            </a:r>
          </a:p>
          <a:p>
            <a:pPr marL="4365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Andrew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Sarris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také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tematická konzistence přispívá k autorství </a:t>
            </a:r>
          </a:p>
          <a:p>
            <a:pPr marL="4365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Osobnost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auteura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nejdůležitější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75109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3C24E9-8E9E-B84E-A9F0-493AD52184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A72CF7-D14A-7740-85B5-55BE7397E3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4AF5685B-B6CE-5E5F-288F-EE0F0B85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pPr algn="ctr"/>
            <a:r>
              <a:rPr lang="en-US" dirty="0" err="1"/>
              <a:t>Stylizace</a:t>
            </a:r>
            <a:r>
              <a:rPr lang="en-US" dirty="0"/>
              <a:t> </a:t>
            </a:r>
            <a:r>
              <a:rPr lang="en-US" dirty="0" err="1"/>
              <a:t>filmu</a:t>
            </a:r>
            <a:r>
              <a:rPr lang="en-US" dirty="0"/>
              <a:t> noir a neo-noir</a:t>
            </a:r>
          </a:p>
        </p:txBody>
      </p:sp>
      <p:pic>
        <p:nvPicPr>
          <p:cNvPr id="12" name="Obrázek 11" descr="Obsah obrázku oblečení, okno, osoba, muž&#10;&#10;Popis byl vytvořen automaticky">
            <a:extLst>
              <a:ext uri="{FF2B5EF4-FFF2-40B4-BE49-F238E27FC236}">
                <a16:creationId xmlns:a16="http://schemas.microsoft.com/office/drawing/2014/main" id="{072FCD2B-9871-3C48-AE7E-E56386725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r="10725"/>
          <a:stretch/>
        </p:blipFill>
        <p:spPr>
          <a:xfrm>
            <a:off x="540000" y="1701505"/>
            <a:ext cx="3914999" cy="4139998"/>
          </a:xfrm>
          <a:prstGeom prst="rect">
            <a:avLst/>
          </a:prstGeom>
          <a:noFill/>
        </p:spPr>
      </p:pic>
      <p:pic>
        <p:nvPicPr>
          <p:cNvPr id="10" name="Obrázek 9" descr="Obsah obrázku oblečení, osoba, Lidská tvář, muž&#10;&#10;Popis byl vytvořen automaticky">
            <a:extLst>
              <a:ext uri="{FF2B5EF4-FFF2-40B4-BE49-F238E27FC236}">
                <a16:creationId xmlns:a16="http://schemas.microsoft.com/office/drawing/2014/main" id="{80B0693D-4549-7249-BFC9-B984BBB3A6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r="36154"/>
          <a:stretch/>
        </p:blipFill>
        <p:spPr>
          <a:xfrm>
            <a:off x="4688460" y="1701505"/>
            <a:ext cx="3914999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9463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FCBC74-8E19-1F47-8E54-B1F9612F94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843C85-1C44-1549-A03D-216621F8A6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8595E0EE-9C67-2446-B426-4F1DF8B4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dirty="0"/>
              <a:t>Hollywoodská renesance = důraz na realističnost</a:t>
            </a:r>
          </a:p>
        </p:txBody>
      </p:sp>
      <p:pic>
        <p:nvPicPr>
          <p:cNvPr id="10" name="Zástupný obsah 9" descr="Obsah obrázku oblečení, zeď, interiér, osoba&#10;&#10;Popis byl vytvořen automaticky">
            <a:extLst>
              <a:ext uri="{FF2B5EF4-FFF2-40B4-BE49-F238E27FC236}">
                <a16:creationId xmlns:a16="http://schemas.microsoft.com/office/drawing/2014/main" id="{F58BA7D5-444B-9648-A725-AAF83C7E5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02" y="3431971"/>
            <a:ext cx="3432193" cy="2145120"/>
          </a:xfrm>
        </p:spPr>
      </p:pic>
      <p:pic>
        <p:nvPicPr>
          <p:cNvPr id="12" name="Obrázek 11" descr="Obsah obrázku svíčka, oheň&#10;&#10;Popis byl vytvořen automaticky">
            <a:extLst>
              <a:ext uri="{FF2B5EF4-FFF2-40B4-BE49-F238E27FC236}">
                <a16:creationId xmlns:a16="http://schemas.microsoft.com/office/drawing/2014/main" id="{541ED280-4236-CF45-AA00-42C59BDD15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01" y="1452417"/>
            <a:ext cx="3432193" cy="162552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171EC42-CED4-4C4A-17F1-84B0969B03CA}"/>
              </a:ext>
            </a:extLst>
          </p:cNvPr>
          <p:cNvSpPr txBox="1"/>
          <p:nvPr/>
        </p:nvSpPr>
        <p:spPr>
          <a:xfrm>
            <a:off x="390618" y="1544715"/>
            <a:ext cx="4776186" cy="291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Potlačení scénické stylizace a důraz na realistickou motivaci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Natáčení na lokacích, kdy se namísto studií používají nijak pozoruhodné a zaměnitelné lokality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ealismus motivovaný postavou – prostory a místa plná detailů, která napomáhají v charakterizaci postav\y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endParaRPr lang="cs-CZ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90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18FB4E-4EF1-0242-9C73-E7C6089961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C15C0A-F6E6-4F4C-910A-55BE89FCA2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A38D8B-0104-384E-B63B-3F36CA56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Postmoderní obrat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D8FEB8-85CF-F74C-AF90-0EC74A498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Charlese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Tashiro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 prostředí filmu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McCabe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paní Millerová se žije (minulost jako přítomnost), prostředí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Barryho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Lyndona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ukazuje (minulost jako muzeum, distance).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Postupná fetišizace dobovým dekorem a detaily jako specifická forma pastiše, tedy nápodoby.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édium dovede velmi dobře napodobit sebe sama, přežité žánry, směry a poetiky.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92657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774030-EF80-EF4F-B541-2F209BA1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FD42AA-735F-3244-868E-7B50E9AC13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36BBD1-8A12-414A-B983-8C4DAE82C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Výprava jako </a:t>
            </a:r>
            <a:r>
              <a:rPr lang="cs-CZ" dirty="0" err="1"/>
              <a:t>paratext</a:t>
            </a:r>
            <a:endParaRPr lang="cs-CZ"/>
          </a:p>
        </p:txBody>
      </p:sp>
      <p:pic>
        <p:nvPicPr>
          <p:cNvPr id="7" name="Zástupný obsah 6" descr="Obsah obrázku venku, strom, obloha, voda&#10;&#10;Popis byl vytvořen automaticky">
            <a:extLst>
              <a:ext uri="{FF2B5EF4-FFF2-40B4-BE49-F238E27FC236}">
                <a16:creationId xmlns:a16="http://schemas.microsoft.com/office/drawing/2014/main" id="{B98D6471-AED4-7844-AA84-48FEFDC49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39"/>
          <a:stretch/>
        </p:blipFill>
        <p:spPr>
          <a:xfrm>
            <a:off x="5373256" y="1337228"/>
            <a:ext cx="3604489" cy="1850311"/>
          </a:xfrm>
          <a:noFill/>
        </p:spPr>
      </p:pic>
      <p:pic>
        <p:nvPicPr>
          <p:cNvPr id="9" name="Obrázek 8" descr="Obsah obrázku skica, kresba, Lidská tvář, ilustrace&#10;&#10;Popis byl vytvořen automaticky">
            <a:extLst>
              <a:ext uri="{FF2B5EF4-FFF2-40B4-BE49-F238E27FC236}">
                <a16:creationId xmlns:a16="http://schemas.microsoft.com/office/drawing/2014/main" id="{0641A206-B91E-8E45-9601-C43157D30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47" y="3353191"/>
            <a:ext cx="2271306" cy="321227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E4B04B7-E667-E82E-15B4-C538A40791A2}"/>
              </a:ext>
            </a:extLst>
          </p:cNvPr>
          <p:cNvSpPr txBox="1"/>
          <p:nvPr/>
        </p:nvSpPr>
        <p:spPr>
          <a:xfrm>
            <a:off x="499500" y="1651246"/>
            <a:ext cx="45341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ačíná nabývat na důležitosti design sám o sobě, jako svého druhu samostatná vizuální atrakce.</a:t>
            </a:r>
          </a:p>
          <a:p>
            <a:pPr algn="l"/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Cení se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okamžitá rozpoznatelnost designu a jeho možného rozšiřování nad rámec samotného filmu 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transmédia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paratexty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l"/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Výjevy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 filmu často vstupují do jiných kontextů, recepčních rámců a režimů oslovení – mohou to být umělecké artefakty, mohou prodávat objekty </a:t>
            </a: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zážitky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 rámec filmu samotného, můžou se stát součástí jiného vyprávění. 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049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C4EBE1-8187-2C45-82B3-A35C5A14F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E695C1-620E-5746-85C5-70433CB8A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E3112FCD-9FFF-5B47-A2AE-FC5B65AE38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806639"/>
            <a:ext cx="3915000" cy="271576"/>
          </a:xfrm>
        </p:spPr>
        <p:txBody>
          <a:bodyPr/>
          <a:lstStyle/>
          <a:p>
            <a:pPr algn="ctr"/>
            <a:r>
              <a:rPr lang="cs-CZ" b="1" dirty="0"/>
              <a:t>Výprava: Marcel Hána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DB360F3-8692-BF4A-8641-213183B3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79393"/>
            <a:ext cx="8064900" cy="905523"/>
          </a:xfrm>
        </p:spPr>
        <p:txBody>
          <a:bodyPr/>
          <a:lstStyle/>
          <a:p>
            <a:pPr algn="ctr"/>
            <a:r>
              <a:rPr lang="cs-CZ" i="1" dirty="0"/>
              <a:t>Vyprávěj</a:t>
            </a:r>
            <a:r>
              <a:rPr lang="cs-CZ" dirty="0"/>
              <a:t> (epizoda „Sedmdesátky“)</a:t>
            </a:r>
            <a:br>
              <a:rPr lang="cs-CZ" dirty="0"/>
            </a:br>
            <a:r>
              <a:rPr lang="cs-CZ" i="1" dirty="0"/>
              <a:t>Volha</a:t>
            </a:r>
            <a:r>
              <a:rPr lang="cs-CZ" dirty="0"/>
              <a:t> (epizoda „Foxteriéry“)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DD0915D7-C928-7C4E-B175-C973BD7AF74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729901"/>
            <a:ext cx="3915000" cy="271576"/>
          </a:xfrm>
        </p:spPr>
        <p:txBody>
          <a:bodyPr/>
          <a:lstStyle/>
          <a:p>
            <a:pPr algn="ctr"/>
            <a:r>
              <a:rPr lang="cs-CZ" b="1" dirty="0"/>
              <a:t>Výprava: Jan Vlasák</a:t>
            </a:r>
          </a:p>
          <a:p>
            <a:endParaRPr lang="cs-CZ" dirty="0"/>
          </a:p>
        </p:txBody>
      </p:sp>
      <p:pic>
        <p:nvPicPr>
          <p:cNvPr id="10" name="Zástupný obsah 9" descr="Obsah obrázku vojenská uniforma, oblečení, Lidská tvář, osoba&#10;&#10;Popis byl vytvořen automaticky">
            <a:extLst>
              <a:ext uri="{FF2B5EF4-FFF2-40B4-BE49-F238E27FC236}">
                <a16:creationId xmlns:a16="http://schemas.microsoft.com/office/drawing/2014/main" id="{3C206329-13C2-9545-81A5-7A87C9DE5E6E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22128"/>
            <a:ext cx="3914775" cy="2099544"/>
          </a:xfrm>
        </p:spPr>
      </p:pic>
      <p:pic>
        <p:nvPicPr>
          <p:cNvPr id="12" name="Zástupný obsah 11" descr="Obsah obrázku Lidská tvář, osoba, oblečení, úsměv&#10;&#10;Popis byl vytvořen automaticky">
            <a:extLst>
              <a:ext uri="{FF2B5EF4-FFF2-40B4-BE49-F238E27FC236}">
                <a16:creationId xmlns:a16="http://schemas.microsoft.com/office/drawing/2014/main" id="{35623B0B-F8A8-D446-90B8-9AB82D40FB81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88" y="2467759"/>
            <a:ext cx="3916362" cy="2608281"/>
          </a:xfrm>
        </p:spPr>
      </p:pic>
    </p:spTree>
    <p:extLst>
      <p:ext uri="{BB962C8B-B14F-4D97-AF65-F5344CB8AC3E}">
        <p14:creationId xmlns:p14="http://schemas.microsoft.com/office/powerpoint/2010/main" val="301808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ADF804-FF15-B34E-8FBB-9ED74F7B7D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8D60BB-3F44-FC47-BB7B-782CF111E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8DF68623-AD68-054E-B87B-C0D59B94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Otázky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ECD46749-72BB-AF45-8380-E3FCC531E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indent="-457200">
              <a:buFont typeface="+mj-lt"/>
              <a:buAutoNum type="arabicPeriod"/>
            </a:pPr>
            <a:r>
              <a:rPr lang="cs-CZ" dirty="0"/>
              <a:t>Jakým způsobem oba seriály vybranou éru (70.léta 20.století) vykreslují (příběh, konstrukce postav, hodnotový rámec)?</a:t>
            </a:r>
          </a:p>
          <a:p>
            <a:pPr marL="511200" indent="-457200">
              <a:buFont typeface="+mj-lt"/>
              <a:buAutoNum type="arabicPeriod"/>
            </a:pPr>
            <a:endParaRPr lang="cs-CZ" dirty="0"/>
          </a:p>
          <a:p>
            <a:pPr marL="511200" indent="-457200">
              <a:buFont typeface="+mj-lt"/>
              <a:buAutoNum type="arabicPeriod"/>
            </a:pPr>
            <a:r>
              <a:rPr lang="cs-CZ" dirty="0"/>
              <a:t>Dá se o promítnutých audiovizuálních dílech hovořit jako o nostalgických (a jak nostalgii sami chápete)?</a:t>
            </a:r>
          </a:p>
          <a:p>
            <a:pPr marL="511200" indent="-457200">
              <a:buFont typeface="+mj-lt"/>
              <a:buAutoNum type="arabicPeriod"/>
            </a:pPr>
            <a:endParaRPr lang="cs-CZ" dirty="0"/>
          </a:p>
          <a:p>
            <a:pPr marL="511200" indent="-457200">
              <a:buFont typeface="+mj-lt"/>
              <a:buAutoNum type="arabicPeriod"/>
            </a:pPr>
            <a:r>
              <a:rPr lang="cs-CZ" dirty="0"/>
              <a:t>Jak ke konstrukci nostalgického/vzpomínkového efektu přispívá výprava a dekorace – tedy vědomí místa příběhu?</a:t>
            </a:r>
          </a:p>
        </p:txBody>
      </p:sp>
    </p:spTree>
    <p:extLst>
      <p:ext uri="{BB962C8B-B14F-4D97-AF65-F5344CB8AC3E}">
        <p14:creationId xmlns:p14="http://schemas.microsoft.com/office/powerpoint/2010/main" val="96780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EE7D6D-9122-E240-A4D2-F725134C27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BBAEF6-8840-E342-B614-EB27D8DB73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7" name="Obrázek 6" descr="Obsah obrázku text, interiér&#10;&#10;Popis byl vytvořen automaticky">
            <a:extLst>
              <a:ext uri="{FF2B5EF4-FFF2-40B4-BE49-F238E27FC236}">
                <a16:creationId xmlns:a16="http://schemas.microsoft.com/office/drawing/2014/main" id="{FD7AD0F6-652C-B146-926F-4722F519C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95" y="532379"/>
            <a:ext cx="3302653" cy="4728389"/>
          </a:xfrm>
          <a:prstGeom prst="rect">
            <a:avLst/>
          </a:prstGeom>
        </p:spPr>
      </p:pic>
      <p:pic>
        <p:nvPicPr>
          <p:cNvPr id="9" name="Obrázek 8" descr="Obsah obrázku text, tmavé&#10;&#10;Popis byl vytvořen automaticky">
            <a:extLst>
              <a:ext uri="{FF2B5EF4-FFF2-40B4-BE49-F238E27FC236}">
                <a16:creationId xmlns:a16="http://schemas.microsoft.com/office/drawing/2014/main" id="{C47C012E-447F-7D43-99B8-825C2F2A7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2" y="210806"/>
            <a:ext cx="4112514" cy="56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9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34E0B0-4A44-4D4B-AE37-9302406903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D532EF-B302-5147-BB9D-2240386435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8602B6C-6E36-464D-8C73-CE45EEDB4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18" y="242371"/>
            <a:ext cx="3667258" cy="55008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90BFFA8-F7F1-0844-8B76-15522D6977CF}"/>
              </a:ext>
            </a:extLst>
          </p:cNvPr>
          <p:cNvSpPr txBox="1"/>
          <p:nvPr/>
        </p:nvSpPr>
        <p:spPr>
          <a:xfrm>
            <a:off x="319483" y="1244907"/>
            <a:ext cx="447109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tx2"/>
                </a:solidFill>
                <a:latin typeface="+mn-lt"/>
              </a:rPr>
              <a:t>Historie/Paměť/Nostalgie</a:t>
            </a:r>
          </a:p>
          <a:p>
            <a:endParaRPr lang="cs-CZ" sz="2800" dirty="0">
              <a:latin typeface="+mn-lt"/>
            </a:endParaRPr>
          </a:p>
          <a:p>
            <a:pPr algn="ctr"/>
            <a:r>
              <a:rPr lang="cs-CZ" sz="2000" dirty="0">
                <a:solidFill>
                  <a:schemeClr val="tx2"/>
                </a:solidFill>
                <a:latin typeface="+mn-lt"/>
              </a:rPr>
              <a:t>P</a:t>
            </a:r>
            <a:r>
              <a:rPr lang="cs-CZ" sz="2000" dirty="0">
                <a:solidFill>
                  <a:schemeClr val="tx2"/>
                </a:solidFill>
              </a:rPr>
              <a:t>okud historii budeme </a:t>
            </a:r>
          </a:p>
          <a:p>
            <a:pPr algn="ctr"/>
            <a:r>
              <a:rPr lang="cs-CZ" sz="2000" dirty="0">
                <a:solidFill>
                  <a:schemeClr val="tx2"/>
                </a:solidFill>
              </a:rPr>
              <a:t>vnímat jako něco objektivně </a:t>
            </a:r>
          </a:p>
          <a:p>
            <a:pPr algn="ctr"/>
            <a:r>
              <a:rPr lang="cs-CZ" sz="2000" dirty="0">
                <a:solidFill>
                  <a:schemeClr val="tx2"/>
                </a:solidFill>
              </a:rPr>
              <a:t>spolehlivého, distancovaného, </a:t>
            </a:r>
          </a:p>
          <a:p>
            <a:pPr algn="ctr"/>
            <a:r>
              <a:rPr lang="cs-CZ" sz="2000" dirty="0">
                <a:solidFill>
                  <a:schemeClr val="tx2"/>
                </a:solidFill>
              </a:rPr>
              <a:t>pak nostalgie je opačný </a:t>
            </a:r>
          </a:p>
          <a:p>
            <a:pPr algn="ctr"/>
            <a:r>
              <a:rPr lang="cs-CZ" sz="2000" dirty="0">
                <a:solidFill>
                  <a:schemeClr val="tx2"/>
                </a:solidFill>
              </a:rPr>
              <a:t>extrém – sladkobolné ohlížení </a:t>
            </a:r>
          </a:p>
          <a:p>
            <a:pPr algn="ctr"/>
            <a:r>
              <a:rPr lang="cs-CZ" sz="2000" dirty="0">
                <a:solidFill>
                  <a:schemeClr val="tx2"/>
                </a:solidFill>
              </a:rPr>
              <a:t>se do minulosti.   </a:t>
            </a:r>
            <a:endParaRPr lang="cs-CZ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424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FFFDDC-98A9-9949-9075-D560B5B9F4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F211E1-C773-C34B-A6F4-2A1EF5FB0C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1023E0-F017-B74E-840E-A8F99EC2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Nostalgie jako součást postmoderny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6C3B22-BECC-8D43-981A-BA52206BB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Postmoderní společnost jako společnost </a:t>
            </a:r>
            <a:r>
              <a:rPr lang="cs-CZ" b="1" dirty="0" err="1"/>
              <a:t>spektáklu</a:t>
            </a:r>
            <a:r>
              <a:rPr lang="cs-CZ" b="1" dirty="0"/>
              <a:t> </a:t>
            </a:r>
          </a:p>
          <a:p>
            <a:endParaRPr lang="cs-CZ" b="1" dirty="0"/>
          </a:p>
          <a:p>
            <a:r>
              <a:rPr lang="cs-CZ" b="1" dirty="0"/>
              <a:t>Postmoderní kultura jako sled obrazů, povrchů a jejich následných citací X absence pevného jádra a podstaty + absence hloubky</a:t>
            </a:r>
          </a:p>
          <a:p>
            <a:endParaRPr lang="cs-CZ" b="1" dirty="0"/>
          </a:p>
          <a:p>
            <a:r>
              <a:rPr lang="cs-CZ" b="1" dirty="0"/>
              <a:t>podezíravost vůči vizualitě a síle obrazů? </a:t>
            </a:r>
          </a:p>
          <a:p>
            <a:endParaRPr lang="cs-CZ" b="1" dirty="0"/>
          </a:p>
          <a:p>
            <a:r>
              <a:rPr lang="cs-CZ" b="1" dirty="0"/>
              <a:t>Ceněným rysem postmoderních děl je jejich heterogenita</a:t>
            </a:r>
          </a:p>
          <a:p>
            <a:pPr marL="54000" indent="0">
              <a:buNone/>
            </a:pPr>
            <a:endParaRPr lang="cs-CZ" b="1" dirty="0"/>
          </a:p>
          <a:p>
            <a:r>
              <a:rPr lang="cs-CZ" b="1" dirty="0"/>
              <a:t>postmoderní společnost je zbavená vší historicity, vše je redukováno jen na obrazy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66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DA2C2C-F608-D341-9511-C108100D4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C15CBB-9CCD-DC4A-ADD3-AE59A0F817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22BB2B7-B947-6F40-8C62-18A5F6989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41" y="179239"/>
            <a:ext cx="4755078" cy="2579711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26B97A23-C5A2-BD44-85B0-D4DB68B9A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0" y="737379"/>
            <a:ext cx="3194312" cy="449481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3D3E8B7-5BF3-2344-9FED-7D8046852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41" y="2984784"/>
            <a:ext cx="4755078" cy="261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D655E1-BC87-4A4B-9439-2C2AAEE96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1FBD42-3A19-F942-BAAF-941F94A6B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3B93A1-27CA-7C4F-8787-13BC221A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46867"/>
            <a:ext cx="8064900" cy="451576"/>
          </a:xfrm>
        </p:spPr>
        <p:txBody>
          <a:bodyPr/>
          <a:lstStyle/>
          <a:p>
            <a:r>
              <a:rPr lang="cs-CZ" dirty="0"/>
              <a:t>Osmdesátá léta VS Osmdesátky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80C0BEC-6E58-DD4F-9C4C-07E2647B5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44" y="1252618"/>
            <a:ext cx="8651499" cy="4139998"/>
          </a:xfrm>
        </p:spPr>
        <p:txBody>
          <a:bodyPr/>
          <a:lstStyle/>
          <a:p>
            <a:r>
              <a:rPr lang="cs-CZ" dirty="0"/>
              <a:t>Nostalgické návraty formou stereotypů, zažitých představ a evokace pocitů; intertextualita 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Dějiny v performativním, subjektivním rozměru, zpochybnění lineární historie i pokroku jako takového &gt;&gt; </a:t>
            </a:r>
            <a:r>
              <a:rPr lang="cs-CZ" b="1" dirty="0"/>
              <a:t>ztracený ideál, který se už nikdy nevrátí a zpřístupní se pouze pomocí obrazů, předmětů nebo performance uplynulé éry </a:t>
            </a:r>
          </a:p>
          <a:p>
            <a:pPr marL="54000" indent="0">
              <a:buNone/>
            </a:pPr>
            <a:endParaRPr lang="cs-CZ" b="1" dirty="0"/>
          </a:p>
          <a:p>
            <a:r>
              <a:rPr lang="cs-CZ" dirty="0"/>
              <a:t>únik do celistvých a přehledných světů minulosti před chaotickou a neuspokojivou přítomností &gt;&gt; </a:t>
            </a:r>
            <a:r>
              <a:rPr lang="cs-CZ" b="1" dirty="0"/>
              <a:t>jako rezignace na přítomnost nebo kritický dialog se současností?</a:t>
            </a:r>
          </a:p>
          <a:p>
            <a:endParaRPr lang="cs-CZ" dirty="0"/>
          </a:p>
        </p:txBody>
      </p:sp>
      <p:pic>
        <p:nvPicPr>
          <p:cNvPr id="7" name="Obrázek 6" descr="Obsah obrázku osoba, dívka&#10;&#10;Popis byl vytvořen automaticky">
            <a:extLst>
              <a:ext uri="{FF2B5EF4-FFF2-40B4-BE49-F238E27FC236}">
                <a16:creationId xmlns:a16="http://schemas.microsoft.com/office/drawing/2014/main" id="{0FB38F55-FA7A-DA48-AA58-4411C9270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6" y="5059526"/>
            <a:ext cx="3730837" cy="155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71DA4C-A7BA-FA46-8340-5B9D4A2E97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BF0206-E61E-9A49-ABF2-26F7B6521B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F6223C-7CF0-7648-A506-B513C81A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Ostalgie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5959EB-7E1F-F543-8C12-93653B062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67" y="2119513"/>
            <a:ext cx="6110182" cy="4139998"/>
          </a:xfrm>
        </p:spPr>
        <p:txBody>
          <a:bodyPr/>
          <a:lstStyle/>
          <a:p>
            <a:r>
              <a:rPr lang="cs-CZ" dirty="0"/>
              <a:t>Nostalgická vlna v zemích bývalého východního bloku, která se smířlivě ohlíží za érou socialismu</a:t>
            </a:r>
          </a:p>
          <a:p>
            <a:r>
              <a:rPr lang="cs-CZ" dirty="0"/>
              <a:t>Původ v Německu, kombinace nostalgie a německého slova „</a:t>
            </a:r>
            <a:r>
              <a:rPr lang="cs-CZ" dirty="0" err="1"/>
              <a:t>Ost</a:t>
            </a:r>
            <a:r>
              <a:rPr lang="cs-CZ" dirty="0"/>
              <a:t>“ – východ. </a:t>
            </a:r>
          </a:p>
          <a:p>
            <a:r>
              <a:rPr lang="cs-CZ" dirty="0"/>
              <a:t>V různých zemích má různé podoby (Polsko víc camp, v Německu komerční aspekt, v Rusku posvěceno státními strukturami)</a:t>
            </a:r>
          </a:p>
          <a:p>
            <a:r>
              <a:rPr lang="cs-CZ" dirty="0"/>
              <a:t>U nás od druhé poloviny 90. let &gt;&gt; filmy Jana Hřebejka a Petra Jarchovského, seriál </a:t>
            </a:r>
            <a:r>
              <a:rPr lang="cs-CZ" i="1" dirty="0"/>
              <a:t>Vyprávěj</a:t>
            </a:r>
            <a:r>
              <a:rPr lang="cs-CZ" dirty="0"/>
              <a:t>, pořad </a:t>
            </a:r>
            <a:r>
              <a:rPr lang="cs-CZ" i="1" dirty="0"/>
              <a:t>Retro</a:t>
            </a:r>
            <a:r>
              <a:rPr lang="cs-CZ" dirty="0"/>
              <a:t>, soutěž </a:t>
            </a:r>
            <a:r>
              <a:rPr lang="cs-CZ" i="1" dirty="0"/>
              <a:t>Tenkrát na východě </a:t>
            </a:r>
            <a:r>
              <a:rPr lang="cs-CZ" dirty="0"/>
              <a:t>+ opětovné uvedení </a:t>
            </a:r>
            <a:r>
              <a:rPr lang="cs-CZ" dirty="0" err="1"/>
              <a:t>tv</a:t>
            </a:r>
            <a:r>
              <a:rPr lang="cs-CZ" dirty="0"/>
              <a:t> seriálů ze 70.let) </a:t>
            </a:r>
          </a:p>
          <a:p>
            <a:r>
              <a:rPr lang="cs-CZ" dirty="0"/>
              <a:t>Negativní konotace socialistického kýče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546DA02-35C3-124A-B773-59A2102F8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16" y="237880"/>
            <a:ext cx="3795187" cy="1809039"/>
          </a:xfrm>
          <a:prstGeom prst="rect">
            <a:avLst/>
          </a:prstGeom>
        </p:spPr>
      </p:pic>
      <p:pic>
        <p:nvPicPr>
          <p:cNvPr id="9" name="Obrázek 8" descr="Obsah obrázku text, podepsat, oranžová&#10;&#10;Popis byl vytvořen automaticky">
            <a:extLst>
              <a:ext uri="{FF2B5EF4-FFF2-40B4-BE49-F238E27FC236}">
                <a16:creationId xmlns:a16="http://schemas.microsoft.com/office/drawing/2014/main" id="{F5247E23-529E-FB4E-ABCD-5FE23DD2F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59" y="2994856"/>
            <a:ext cx="2517844" cy="25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683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633</Words>
  <Application>Microsoft Office PowerPoint</Application>
  <PresentationFormat>Předvádění na obrazovce (4:3)</PresentationFormat>
  <Paragraphs>91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Prezentace_MU_CZ</vt:lpstr>
      <vt:lpstr>FAVh048 Kostým, maska a výprava v kinematografii</vt:lpstr>
      <vt:lpstr>Vyprávěj (epizoda „Sedmdesátky“) Volha (epizoda „Foxteriéry“)</vt:lpstr>
      <vt:lpstr>Otázky</vt:lpstr>
      <vt:lpstr>Prezentace aplikace PowerPoint</vt:lpstr>
      <vt:lpstr>Prezentace aplikace PowerPoint</vt:lpstr>
      <vt:lpstr>Nostalgie jako součást postmoderny</vt:lpstr>
      <vt:lpstr>Prezentace aplikace PowerPoint</vt:lpstr>
      <vt:lpstr>Osmdesátá léta VS Osmdesátky</vt:lpstr>
      <vt:lpstr>Ostalgie </vt:lpstr>
      <vt:lpstr>Prezentace aplikace PowerPoint</vt:lpstr>
      <vt:lpstr>Výprava VS autorská teorie </vt:lpstr>
      <vt:lpstr>Stylizace filmu noir a neo-noir</vt:lpstr>
      <vt:lpstr>Hollywoodská renesance = důraz na realističnost</vt:lpstr>
      <vt:lpstr>Postmoderní obrat</vt:lpstr>
      <vt:lpstr>Výprava jako paratext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FAVh048 Kostým, maska a výprava v kinematografii</dc:title>
  <dc:creator>Šárka Gmiterková</dc:creator>
  <cp:lastModifiedBy>Šárka Gmiterková</cp:lastModifiedBy>
  <cp:revision>2</cp:revision>
  <dcterms:created xsi:type="dcterms:W3CDTF">2023-05-14T18:12:08Z</dcterms:created>
  <dcterms:modified xsi:type="dcterms:W3CDTF">2023-05-15T05:58:57Z</dcterms:modified>
</cp:coreProperties>
</file>