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0" r:id="rId4"/>
    <p:sldId id="261" r:id="rId5"/>
    <p:sldId id="262" r:id="rId6"/>
    <p:sldId id="259" r:id="rId7"/>
    <p:sldId id="263" r:id="rId8"/>
    <p:sldId id="258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78" autoAdjust="0"/>
    <p:restoredTop sz="96270" autoAdjust="0"/>
  </p:normalViewPr>
  <p:slideViewPr>
    <p:cSldViewPr snapToGrid="0">
      <p:cViewPr varScale="1">
        <p:scale>
          <a:sx n="108" d="100"/>
          <a:sy n="108" d="100"/>
        </p:scale>
        <p:origin x="192" y="37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FAVh048</a:t>
            </a:r>
            <a:br>
              <a:rPr lang="cs-CZ" dirty="0"/>
            </a:br>
            <a:r>
              <a:rPr lang="cs-CZ" dirty="0"/>
              <a:t>Kostým, maska a výprava v kinematografii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20. 2. 2023</a:t>
            </a:r>
          </a:p>
          <a:p>
            <a:pPr algn="ctr"/>
            <a:r>
              <a:rPr lang="cs-CZ" dirty="0"/>
              <a:t>Mgr. Šárka </a:t>
            </a:r>
            <a:r>
              <a:rPr lang="cs-CZ" dirty="0" err="1"/>
              <a:t>Gmiterková</a:t>
            </a:r>
            <a:r>
              <a:rPr lang="cs-CZ" dirty="0"/>
              <a:t>, Ph.D.</a:t>
            </a:r>
          </a:p>
          <a:p>
            <a:pPr algn="ctr"/>
            <a:r>
              <a:rPr lang="cs-CZ" dirty="0"/>
              <a:t>FAV MUNI, PS 2023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130B85-511A-9F4F-8FE7-92D0B645D1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4DF75A-BCEE-7845-854C-DCF21400C0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928ADD5-2C5B-5544-8805-AACB81332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Vyobrazení královny Alžběty I. </a:t>
            </a:r>
          </a:p>
        </p:txBody>
      </p:sp>
      <p:pic>
        <p:nvPicPr>
          <p:cNvPr id="8" name="Obrázek 7" descr="Obsah obrázku interiér, oblečený&#10;&#10;Popis byl vytvořen automaticky">
            <a:extLst>
              <a:ext uri="{FF2B5EF4-FFF2-40B4-BE49-F238E27FC236}">
                <a16:creationId xmlns:a16="http://schemas.microsoft.com/office/drawing/2014/main" id="{EC12565E-8847-9D4C-BD29-341B6D881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13" y="1318161"/>
            <a:ext cx="3819402" cy="2546268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B2D00ECE-048A-E24D-B556-3E77A9C74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391" y="4011014"/>
            <a:ext cx="3576761" cy="2784764"/>
          </a:xfrm>
          <a:prstGeom prst="rect">
            <a:avLst/>
          </a:prstGeom>
        </p:spPr>
      </p:pic>
      <p:pic>
        <p:nvPicPr>
          <p:cNvPr id="12" name="Obrázek 11" descr="Obsah obrázku text, osoba&#10;&#10;Popis byl vytvořen automaticky">
            <a:extLst>
              <a:ext uri="{FF2B5EF4-FFF2-40B4-BE49-F238E27FC236}">
                <a16:creationId xmlns:a16="http://schemas.microsoft.com/office/drawing/2014/main" id="{DDE164DA-EF03-4F4B-ACC7-B0B7041D2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0" y="1398640"/>
            <a:ext cx="3850898" cy="47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1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01F4AC-7748-A146-B252-81468C44EC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9A0A69-A419-9947-82B1-5BC986B231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20ED62D4-990E-F64C-89A4-3BD67F2409F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algn="ctr"/>
            <a:r>
              <a:rPr lang="cs-CZ" b="1" dirty="0"/>
              <a:t>Díváme se SKRZ šaty NA postavu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2A9B2C0-FA6B-7547-92C5-0A180F5E9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Kostým v historickém romantickém dramatu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4B0EC6C3-FF90-DC44-9A3E-CBB3311869A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algn="ctr"/>
            <a:r>
              <a:rPr lang="cs-CZ" b="1" dirty="0"/>
              <a:t>Díváme se NA šaty SKRZ postavu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F2C473E-DF5F-DA45-A0C8-73B6D0B105E6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D5FE95A7-CD24-EE4A-8C9A-B2C43E001FBF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Content Placeholder 7" descr="Snímek obrazovky 2018-03-02 v 18.32.22.png">
            <a:extLst>
              <a:ext uri="{FF2B5EF4-FFF2-40B4-BE49-F238E27FC236}">
                <a16:creationId xmlns:a16="http://schemas.microsoft.com/office/drawing/2014/main" id="{DC76B7E9-62A2-D04E-AC89-0E8D812BB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" r="2512"/>
          <a:stretch>
            <a:fillRect/>
          </a:stretch>
        </p:blipFill>
        <p:spPr>
          <a:xfrm>
            <a:off x="531539" y="1919402"/>
            <a:ext cx="3931920" cy="3951288"/>
          </a:xfrm>
          <a:prstGeom prst="rect">
            <a:avLst/>
          </a:prstGeom>
        </p:spPr>
      </p:pic>
      <p:pic>
        <p:nvPicPr>
          <p:cNvPr id="11" name="Content Placeholder 4" descr="Snímek obrazovky 2018-03-06 v 10.33.54.png">
            <a:extLst>
              <a:ext uri="{FF2B5EF4-FFF2-40B4-BE49-F238E27FC236}">
                <a16:creationId xmlns:a16="http://schemas.microsoft.com/office/drawing/2014/main" id="{65EFD7EE-4CBA-D34F-896F-F87099A381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7" b="4341"/>
          <a:stretch/>
        </p:blipFill>
        <p:spPr>
          <a:xfrm>
            <a:off x="4657367" y="1886197"/>
            <a:ext cx="3931920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53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9383E80-6005-9141-8661-E37F0FE7BE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ABCD319-D8AE-AC40-AC90-AD4C8309B9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12" name="Nadpis 11">
            <a:extLst>
              <a:ext uri="{FF2B5EF4-FFF2-40B4-BE49-F238E27FC236}">
                <a16:creationId xmlns:a16="http://schemas.microsoft.com/office/drawing/2014/main" id="{33DDA949-B8A0-3646-BDE9-DD6046BBF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Heritage</a:t>
            </a:r>
            <a:r>
              <a:rPr lang="cs-CZ" dirty="0"/>
              <a:t> </a:t>
            </a:r>
            <a:r>
              <a:rPr lang="cs-CZ" dirty="0" err="1"/>
              <a:t>Cinema</a:t>
            </a:r>
            <a:endParaRPr lang="cs-CZ" dirty="0"/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7F45744F-B6B0-AF40-AA4A-48CC19894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6371"/>
            <a:ext cx="8064900" cy="4139998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2000" dirty="0" err="1"/>
              <a:t>Kinematografie</a:t>
            </a:r>
            <a:r>
              <a:rPr lang="en-US" sz="2000" dirty="0"/>
              <a:t> </a:t>
            </a:r>
            <a:r>
              <a:rPr lang="en-US" sz="2000" dirty="0" err="1"/>
              <a:t>národního</a:t>
            </a:r>
            <a:r>
              <a:rPr lang="en-US" sz="2000" dirty="0"/>
              <a:t> </a:t>
            </a:r>
            <a:r>
              <a:rPr lang="en-US" sz="2000" dirty="0" err="1"/>
              <a:t>dědictví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První</a:t>
            </a:r>
            <a:r>
              <a:rPr lang="en-US" sz="2000" dirty="0"/>
              <a:t> </a:t>
            </a:r>
            <a:r>
              <a:rPr lang="en-US" sz="2000" dirty="0" err="1"/>
              <a:t>vlna</a:t>
            </a:r>
            <a:r>
              <a:rPr lang="en-US" sz="2000" dirty="0"/>
              <a:t> od </a:t>
            </a:r>
            <a:r>
              <a:rPr lang="en-US" sz="2000" dirty="0" err="1"/>
              <a:t>počátku</a:t>
            </a:r>
            <a:r>
              <a:rPr lang="en-US" sz="2000" dirty="0"/>
              <a:t> 80.let v </a:t>
            </a:r>
            <a:r>
              <a:rPr lang="en-US" sz="2000" dirty="0" err="1"/>
              <a:t>britské</a:t>
            </a:r>
            <a:r>
              <a:rPr lang="en-US" sz="2000" dirty="0"/>
              <a:t> </a:t>
            </a:r>
            <a:r>
              <a:rPr lang="en-US" sz="2000" dirty="0" err="1"/>
              <a:t>kinematografii</a:t>
            </a:r>
            <a:r>
              <a:rPr lang="en-US" sz="2000" dirty="0"/>
              <a:t>  - </a:t>
            </a:r>
            <a:r>
              <a:rPr lang="en-US" sz="2000" i="1" dirty="0" err="1"/>
              <a:t>Ohnivé</a:t>
            </a:r>
            <a:r>
              <a:rPr lang="en-US" sz="2000" i="1" dirty="0"/>
              <a:t> </a:t>
            </a:r>
            <a:r>
              <a:rPr lang="en-US" sz="2000" i="1" dirty="0" err="1"/>
              <a:t>vozy</a:t>
            </a:r>
            <a:r>
              <a:rPr lang="en-US" sz="2000" i="1" dirty="0"/>
              <a:t> </a:t>
            </a:r>
            <a:r>
              <a:rPr lang="en-US" sz="2000" dirty="0"/>
              <a:t>(1981)</a:t>
            </a:r>
            <a:r>
              <a:rPr lang="en-US" sz="2000" i="1" dirty="0"/>
              <a:t>, </a:t>
            </a:r>
            <a:r>
              <a:rPr lang="en-US" sz="2000" i="1" dirty="0" err="1"/>
              <a:t>Pokoj</a:t>
            </a:r>
            <a:r>
              <a:rPr lang="en-US" sz="2000" i="1" dirty="0"/>
              <a:t> s </a:t>
            </a:r>
            <a:r>
              <a:rPr lang="en-US" sz="2000" i="1" dirty="0" err="1"/>
              <a:t>vyhlídkou</a:t>
            </a:r>
            <a:r>
              <a:rPr lang="en-US" sz="2000" i="1" dirty="0"/>
              <a:t> </a:t>
            </a:r>
            <a:r>
              <a:rPr lang="en-US" sz="2000" dirty="0"/>
              <a:t>(1985), </a:t>
            </a:r>
            <a:r>
              <a:rPr lang="en-US" sz="2000" i="1" dirty="0"/>
              <a:t>Cesta do Indie </a:t>
            </a:r>
            <a:r>
              <a:rPr lang="en-US" sz="2000" dirty="0"/>
              <a:t>(1984) – </a:t>
            </a:r>
            <a:r>
              <a:rPr lang="en-US" sz="2000" dirty="0" err="1"/>
              <a:t>zhruba</a:t>
            </a:r>
            <a:r>
              <a:rPr lang="en-US" sz="2000" dirty="0"/>
              <a:t> do </a:t>
            </a:r>
            <a:r>
              <a:rPr lang="en-US" sz="2000" dirty="0" err="1"/>
              <a:t>poloviny</a:t>
            </a:r>
            <a:r>
              <a:rPr lang="en-US" sz="2000" dirty="0"/>
              <a:t> 90. let (1995 – tv </a:t>
            </a:r>
            <a:r>
              <a:rPr lang="en-US" sz="2000" dirty="0" err="1"/>
              <a:t>minisérie</a:t>
            </a:r>
            <a:r>
              <a:rPr lang="en-US" sz="2000" dirty="0"/>
              <a:t> </a:t>
            </a:r>
            <a:r>
              <a:rPr lang="en-US" sz="2000" i="1" dirty="0" err="1"/>
              <a:t>Pýcha</a:t>
            </a:r>
            <a:r>
              <a:rPr lang="en-US" sz="2000" i="1" dirty="0"/>
              <a:t> a </a:t>
            </a:r>
            <a:r>
              <a:rPr lang="en-US" sz="2000" i="1" dirty="0" err="1"/>
              <a:t>předsudek</a:t>
            </a:r>
            <a:r>
              <a:rPr lang="en-US" sz="2000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Zprvu</a:t>
            </a:r>
            <a:r>
              <a:rPr lang="en-US" sz="2000" dirty="0"/>
              <a:t> </a:t>
            </a:r>
            <a:r>
              <a:rPr lang="en-US" sz="2000" dirty="0" err="1"/>
              <a:t>omezeno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britskou</a:t>
            </a:r>
            <a:r>
              <a:rPr lang="en-US" sz="2000" dirty="0"/>
              <a:t> </a:t>
            </a:r>
            <a:r>
              <a:rPr lang="en-US" sz="2000" dirty="0" err="1"/>
              <a:t>kinematografii</a:t>
            </a:r>
            <a:r>
              <a:rPr lang="en-US" sz="2000" dirty="0"/>
              <a:t>, </a:t>
            </a:r>
            <a:r>
              <a:rPr lang="en-US" sz="2000" dirty="0" err="1"/>
              <a:t>postupně</a:t>
            </a:r>
            <a:r>
              <a:rPr lang="en-US" sz="2000" dirty="0"/>
              <a:t> </a:t>
            </a:r>
            <a:r>
              <a:rPr lang="en-US" sz="2000" dirty="0" err="1"/>
              <a:t>užíváno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transnacionální</a:t>
            </a:r>
            <a:r>
              <a:rPr lang="en-US" sz="2000" dirty="0"/>
              <a:t> </a:t>
            </a:r>
            <a:r>
              <a:rPr lang="en-US" sz="2000" dirty="0" err="1"/>
              <a:t>paradigma</a:t>
            </a:r>
            <a:r>
              <a:rPr lang="en-US" sz="2000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Termín</a:t>
            </a:r>
            <a:r>
              <a:rPr lang="en-US" sz="2000" dirty="0"/>
              <a:t>, </a:t>
            </a:r>
            <a:r>
              <a:rPr lang="en-US" sz="2000" dirty="0" err="1"/>
              <a:t>který</a:t>
            </a:r>
            <a:r>
              <a:rPr lang="en-US" sz="2000" dirty="0"/>
              <a:t> </a:t>
            </a:r>
            <a:r>
              <a:rPr lang="en-US" sz="2000" dirty="0" err="1"/>
              <a:t>zastřešuje</a:t>
            </a:r>
            <a:r>
              <a:rPr lang="en-US" sz="2000" dirty="0"/>
              <a:t> </a:t>
            </a:r>
            <a:r>
              <a:rPr lang="en-US" sz="2000" dirty="0" err="1"/>
              <a:t>způsoby</a:t>
            </a:r>
            <a:r>
              <a:rPr lang="en-US" sz="2000" dirty="0"/>
              <a:t>, </a:t>
            </a:r>
            <a:r>
              <a:rPr lang="en-US" sz="2000" dirty="0" err="1"/>
              <a:t>jimiž</a:t>
            </a:r>
            <a:r>
              <a:rPr lang="en-US" sz="2000" dirty="0"/>
              <a:t> se </a:t>
            </a:r>
            <a:r>
              <a:rPr lang="en-US" sz="2000" dirty="0" err="1"/>
              <a:t>různé</a:t>
            </a:r>
            <a:r>
              <a:rPr lang="en-US" sz="2000" dirty="0"/>
              <a:t> </a:t>
            </a:r>
            <a:r>
              <a:rPr lang="en-US" sz="2000" dirty="0" err="1"/>
              <a:t>národní</a:t>
            </a:r>
            <a:r>
              <a:rPr lang="en-US" sz="2000" dirty="0"/>
              <a:t> </a:t>
            </a:r>
            <a:r>
              <a:rPr lang="en-US" sz="2000" dirty="0" err="1"/>
              <a:t>kinematografie</a:t>
            </a:r>
            <a:r>
              <a:rPr lang="en-US" sz="2000" dirty="0"/>
              <a:t> a v </a:t>
            </a:r>
            <a:r>
              <a:rPr lang="en-US" sz="2000" dirty="0" err="1"/>
              <a:t>různých</a:t>
            </a:r>
            <a:r>
              <a:rPr lang="en-US" sz="2000" dirty="0"/>
              <a:t> </a:t>
            </a:r>
            <a:r>
              <a:rPr lang="en-US" sz="2000" dirty="0" err="1"/>
              <a:t>okamžicích</a:t>
            </a:r>
            <a:r>
              <a:rPr lang="en-US" sz="2000" dirty="0"/>
              <a:t> </a:t>
            </a:r>
            <a:r>
              <a:rPr lang="en-US" sz="2000" dirty="0" err="1"/>
              <a:t>obracejí</a:t>
            </a:r>
            <a:r>
              <a:rPr lang="en-US" sz="2000" dirty="0"/>
              <a:t> do </a:t>
            </a:r>
            <a:r>
              <a:rPr lang="en-US" sz="2000" dirty="0" err="1"/>
              <a:t>minulosti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Často</a:t>
            </a:r>
            <a:r>
              <a:rPr lang="en-US" sz="2000" dirty="0"/>
              <a:t> </a:t>
            </a:r>
            <a:r>
              <a:rPr lang="en-US" sz="2000" dirty="0" err="1"/>
              <a:t>adaptace</a:t>
            </a:r>
            <a:r>
              <a:rPr lang="en-US" sz="2000" dirty="0"/>
              <a:t> </a:t>
            </a:r>
            <a:r>
              <a:rPr lang="en-US" sz="2000" dirty="0" err="1"/>
              <a:t>literatury</a:t>
            </a:r>
            <a:r>
              <a:rPr lang="en-US" sz="2000" dirty="0"/>
              <a:t> </a:t>
            </a:r>
            <a:r>
              <a:rPr lang="en-US" sz="2000" dirty="0" err="1"/>
              <a:t>chápané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klasické</a:t>
            </a:r>
            <a:r>
              <a:rPr lang="en-US" sz="2000" dirty="0"/>
              <a:t>; </a:t>
            </a:r>
            <a:r>
              <a:rPr lang="en-US" sz="2000" dirty="0" err="1"/>
              <a:t>tato</a:t>
            </a:r>
            <a:r>
              <a:rPr lang="en-US" sz="2000" dirty="0"/>
              <a:t> </a:t>
            </a:r>
            <a:r>
              <a:rPr lang="en-US" sz="2000" dirty="0" err="1"/>
              <a:t>vazba</a:t>
            </a:r>
            <a:r>
              <a:rPr lang="en-US" sz="2000" dirty="0"/>
              <a:t> </a:t>
            </a:r>
            <a:r>
              <a:rPr lang="en-US" sz="2000" dirty="0" err="1"/>
              <a:t>filmům</a:t>
            </a:r>
            <a:r>
              <a:rPr lang="en-US" sz="2000" dirty="0"/>
              <a:t> </a:t>
            </a:r>
            <a:r>
              <a:rPr lang="en-US" sz="2000" dirty="0" err="1"/>
              <a:t>automaticky</a:t>
            </a:r>
            <a:r>
              <a:rPr lang="en-US" sz="2000" dirty="0"/>
              <a:t> </a:t>
            </a:r>
            <a:r>
              <a:rPr lang="en-US" sz="2000" dirty="0" err="1"/>
              <a:t>propůjčuje</a:t>
            </a:r>
            <a:r>
              <a:rPr lang="en-US" sz="2000" dirty="0"/>
              <a:t> </a:t>
            </a:r>
            <a:r>
              <a:rPr lang="en-US" sz="2000" dirty="0" err="1"/>
              <a:t>vysoký</a:t>
            </a:r>
            <a:r>
              <a:rPr lang="en-US" sz="2000" dirty="0"/>
              <a:t> </a:t>
            </a:r>
            <a:r>
              <a:rPr lang="en-US" sz="2000" dirty="0" err="1"/>
              <a:t>kulturní</a:t>
            </a:r>
            <a:r>
              <a:rPr lang="en-US" sz="2000" dirty="0"/>
              <a:t> status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Romantizovaná</a:t>
            </a:r>
            <a:r>
              <a:rPr lang="en-US" sz="2000" dirty="0"/>
              <a:t> a </a:t>
            </a:r>
            <a:r>
              <a:rPr lang="en-US" sz="2000" dirty="0" err="1"/>
              <a:t>spektakulární</a:t>
            </a:r>
            <a:r>
              <a:rPr lang="en-US" sz="2000" dirty="0"/>
              <a:t> </a:t>
            </a:r>
            <a:r>
              <a:rPr lang="en-US" sz="2000" dirty="0" err="1"/>
              <a:t>vize</a:t>
            </a:r>
            <a:r>
              <a:rPr lang="en-US" sz="2000" dirty="0"/>
              <a:t> </a:t>
            </a:r>
            <a:r>
              <a:rPr lang="en-US" sz="2000" dirty="0" err="1"/>
              <a:t>minulosti</a:t>
            </a:r>
            <a:r>
              <a:rPr lang="en-US" sz="2000" dirty="0">
                <a:effectLst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Přírodní</a:t>
            </a:r>
            <a:r>
              <a:rPr lang="en-US" sz="2000" dirty="0"/>
              <a:t> </a:t>
            </a:r>
            <a:r>
              <a:rPr lang="en-US" sz="2000" dirty="0" err="1"/>
              <a:t>scenérie</a:t>
            </a:r>
            <a:r>
              <a:rPr lang="en-US" sz="2000" dirty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Specifická</a:t>
            </a:r>
            <a:r>
              <a:rPr lang="en-US" sz="2000" dirty="0"/>
              <a:t> forma </a:t>
            </a:r>
            <a:r>
              <a:rPr lang="en-US" sz="2000" dirty="0" err="1"/>
              <a:t>pastiše</a:t>
            </a:r>
            <a:endParaRPr lang="en-US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226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2113D6-6682-3143-9759-0075F895E9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F98CF2-0CE2-354A-9361-433F3F812B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D8ACCD-2F50-8C4B-87A1-E401F6D54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Levicová</a:t>
            </a:r>
            <a:r>
              <a:rPr lang="en-US" b="1" dirty="0"/>
              <a:t> </a:t>
            </a:r>
            <a:r>
              <a:rPr lang="en-US" b="1" dirty="0" err="1"/>
              <a:t>kritika</a:t>
            </a:r>
            <a:r>
              <a:rPr lang="en-US" b="1" dirty="0"/>
              <a:t> heritage cinema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6263429-9FC7-694D-B414-8ADD50476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2000" dirty="0" err="1"/>
              <a:t>Nejvýrazněji</a:t>
            </a:r>
            <a:r>
              <a:rPr lang="en-US" sz="2000" dirty="0"/>
              <a:t> HIGSON, Andrew (1996): </a:t>
            </a:r>
            <a:r>
              <a:rPr lang="en-US" sz="2000" i="1" dirty="0"/>
              <a:t>The Heritage Film and British cinema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Nekritická</a:t>
            </a:r>
            <a:r>
              <a:rPr lang="en-US" sz="2000" dirty="0"/>
              <a:t> </a:t>
            </a:r>
            <a:r>
              <a:rPr lang="en-US" sz="2000" dirty="0" err="1"/>
              <a:t>transformace</a:t>
            </a:r>
            <a:r>
              <a:rPr lang="en-US" sz="2000" dirty="0"/>
              <a:t> </a:t>
            </a:r>
            <a:r>
              <a:rPr lang="en-US" sz="2000" dirty="0" err="1"/>
              <a:t>národní</a:t>
            </a:r>
            <a:r>
              <a:rPr lang="en-US" sz="2000" dirty="0"/>
              <a:t> </a:t>
            </a:r>
            <a:r>
              <a:rPr lang="en-US" sz="2000" dirty="0" err="1"/>
              <a:t>minulosti</a:t>
            </a:r>
            <a:r>
              <a:rPr lang="en-US" sz="2000" dirty="0"/>
              <a:t> do </a:t>
            </a:r>
            <a:r>
              <a:rPr lang="en-US" sz="2000" dirty="0" err="1"/>
              <a:t>kulturní</a:t>
            </a:r>
            <a:r>
              <a:rPr lang="en-US" sz="2000" dirty="0"/>
              <a:t> </a:t>
            </a:r>
            <a:r>
              <a:rPr lang="en-US" sz="2000" dirty="0" err="1"/>
              <a:t>komodity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Nostalgické</a:t>
            </a:r>
            <a:r>
              <a:rPr lang="en-US" sz="2000" dirty="0"/>
              <a:t> </a:t>
            </a:r>
            <a:r>
              <a:rPr lang="en-US" sz="2000" dirty="0" err="1"/>
              <a:t>obrazy</a:t>
            </a:r>
            <a:r>
              <a:rPr lang="en-US" sz="2000" dirty="0"/>
              <a:t> </a:t>
            </a:r>
            <a:r>
              <a:rPr lang="en-US" sz="2000" dirty="0" err="1"/>
              <a:t>ze</a:t>
            </a:r>
            <a:r>
              <a:rPr lang="en-US" sz="2000" dirty="0"/>
              <a:t> </a:t>
            </a:r>
            <a:r>
              <a:rPr lang="en-US" sz="2000" dirty="0" err="1"/>
              <a:t>života</a:t>
            </a:r>
            <a:r>
              <a:rPr lang="en-US" sz="2000" dirty="0"/>
              <a:t> </a:t>
            </a:r>
            <a:r>
              <a:rPr lang="en-US" sz="2000" dirty="0" err="1"/>
              <a:t>vyšších</a:t>
            </a:r>
            <a:r>
              <a:rPr lang="en-US" sz="2000" dirty="0"/>
              <a:t> </a:t>
            </a:r>
            <a:r>
              <a:rPr lang="en-US" sz="2000" dirty="0" err="1"/>
              <a:t>tříd</a:t>
            </a:r>
            <a:r>
              <a:rPr lang="en-US" sz="2000" dirty="0"/>
              <a:t> a </a:t>
            </a:r>
            <a:r>
              <a:rPr lang="en-US" sz="2000" dirty="0" err="1"/>
              <a:t>vytěsnění</a:t>
            </a:r>
            <a:r>
              <a:rPr lang="en-US" sz="2000" dirty="0"/>
              <a:t> </a:t>
            </a:r>
            <a:r>
              <a:rPr lang="en-US" sz="2000" dirty="0" err="1"/>
              <a:t>některých</a:t>
            </a:r>
            <a:r>
              <a:rPr lang="en-US" sz="2000" dirty="0"/>
              <a:t> </a:t>
            </a:r>
            <a:r>
              <a:rPr lang="en-US" sz="2000" dirty="0" err="1"/>
              <a:t>tříd</a:t>
            </a:r>
            <a:r>
              <a:rPr lang="en-US" sz="2000" dirty="0"/>
              <a:t>, </a:t>
            </a:r>
            <a:r>
              <a:rPr lang="en-US" sz="2000" dirty="0" err="1"/>
              <a:t>ras</a:t>
            </a:r>
            <a:r>
              <a:rPr lang="en-US" sz="2000" dirty="0"/>
              <a:t> a </a:t>
            </a:r>
            <a:r>
              <a:rPr lang="en-US" sz="2000" dirty="0" err="1"/>
              <a:t>etnik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Únik</a:t>
            </a:r>
            <a:r>
              <a:rPr lang="en-US" sz="2000" dirty="0"/>
              <a:t> z </a:t>
            </a:r>
            <a:r>
              <a:rPr lang="en-US" sz="2000" dirty="0" err="1"/>
              <a:t>thatcherovské</a:t>
            </a:r>
            <a:r>
              <a:rPr lang="en-US" sz="2000" dirty="0"/>
              <a:t> </a:t>
            </a:r>
            <a:r>
              <a:rPr lang="en-US" sz="2000" dirty="0" err="1"/>
              <a:t>Anglie</a:t>
            </a:r>
            <a:r>
              <a:rPr lang="en-US" sz="2000" dirty="0"/>
              <a:t> do </a:t>
            </a:r>
            <a:r>
              <a:rPr lang="en-US" sz="2000" dirty="0" err="1"/>
              <a:t>idealizované</a:t>
            </a:r>
            <a:r>
              <a:rPr lang="en-US" sz="2000" dirty="0"/>
              <a:t> </a:t>
            </a:r>
            <a:r>
              <a:rPr lang="en-US" sz="2000" dirty="0" err="1"/>
              <a:t>verze</a:t>
            </a:r>
            <a:r>
              <a:rPr lang="en-US" sz="2000" dirty="0"/>
              <a:t> </a:t>
            </a:r>
            <a:r>
              <a:rPr lang="en-US" sz="2000" dirty="0" err="1"/>
              <a:t>minulosti</a:t>
            </a:r>
            <a:r>
              <a:rPr lang="en-US" sz="2000" dirty="0"/>
              <a:t> 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Nezdravá</a:t>
            </a:r>
            <a:r>
              <a:rPr lang="en-US" sz="2000" dirty="0"/>
              <a:t> </a:t>
            </a:r>
            <a:r>
              <a:rPr lang="en-US" sz="2000" dirty="0" err="1"/>
              <a:t>obsese</a:t>
            </a:r>
            <a:r>
              <a:rPr lang="en-US" sz="2000" dirty="0"/>
              <a:t> </a:t>
            </a:r>
            <a:r>
              <a:rPr lang="en-US" sz="2000" dirty="0" err="1"/>
              <a:t>historickými</a:t>
            </a:r>
            <a:r>
              <a:rPr lang="en-US" sz="2000" dirty="0"/>
              <a:t> </a:t>
            </a:r>
            <a:r>
              <a:rPr lang="en-US" sz="2000" dirty="0" err="1"/>
              <a:t>detaily</a:t>
            </a:r>
            <a:r>
              <a:rPr lang="en-US" sz="2000" dirty="0"/>
              <a:t>, </a:t>
            </a:r>
            <a:r>
              <a:rPr lang="en-US" sz="2000" dirty="0" err="1"/>
              <a:t>dekorem</a:t>
            </a:r>
            <a:r>
              <a:rPr lang="en-US" sz="2000" dirty="0"/>
              <a:t>, </a:t>
            </a:r>
            <a:r>
              <a:rPr lang="en-US" sz="2000" dirty="0" err="1"/>
              <a:t>kostýmy</a:t>
            </a:r>
            <a:r>
              <a:rPr lang="en-US" sz="2000" dirty="0"/>
              <a:t>; v </a:t>
            </a:r>
            <a:r>
              <a:rPr lang="en-US" sz="2000" dirty="0" err="1"/>
              <a:t>důsledku</a:t>
            </a:r>
            <a:r>
              <a:rPr lang="en-US" sz="2000" dirty="0"/>
              <a:t> </a:t>
            </a:r>
            <a:r>
              <a:rPr lang="en-US" sz="2000" dirty="0" err="1"/>
              <a:t>oslabuje</a:t>
            </a:r>
            <a:r>
              <a:rPr lang="en-US" sz="2000" dirty="0"/>
              <a:t> </a:t>
            </a:r>
            <a:r>
              <a:rPr lang="en-US" sz="2000" dirty="0" err="1"/>
              <a:t>možnou</a:t>
            </a:r>
            <a:r>
              <a:rPr lang="en-US" sz="2000" dirty="0"/>
              <a:t> </a:t>
            </a:r>
            <a:r>
              <a:rPr lang="en-US" sz="2000" dirty="0" err="1"/>
              <a:t>subverzi</a:t>
            </a:r>
            <a:r>
              <a:rPr lang="en-US" sz="2000" dirty="0"/>
              <a:t> </a:t>
            </a:r>
            <a:r>
              <a:rPr lang="en-US" sz="2000" dirty="0" err="1"/>
              <a:t>narativu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Také</a:t>
            </a:r>
            <a:r>
              <a:rPr lang="en-US" sz="2000" dirty="0"/>
              <a:t> </a:t>
            </a:r>
            <a:r>
              <a:rPr lang="en-US" sz="2000" dirty="0" err="1"/>
              <a:t>kritika</a:t>
            </a:r>
            <a:r>
              <a:rPr lang="en-US" sz="2000" dirty="0"/>
              <a:t> z </a:t>
            </a:r>
            <a:r>
              <a:rPr lang="en-US" sz="2000" dirty="0" err="1"/>
              <a:t>praxe</a:t>
            </a:r>
            <a:r>
              <a:rPr lang="en-US" sz="2000" dirty="0"/>
              <a:t>; filmy </a:t>
            </a:r>
            <a:r>
              <a:rPr lang="en-US" sz="2000" dirty="0" err="1"/>
              <a:t>vymezující</a:t>
            </a:r>
            <a:r>
              <a:rPr lang="en-US" sz="2000" dirty="0"/>
              <a:t> se </a:t>
            </a:r>
            <a:r>
              <a:rPr lang="en-US" sz="2000" dirty="0" err="1"/>
              <a:t>proti</a:t>
            </a:r>
            <a:r>
              <a:rPr lang="en-US" sz="2000" dirty="0"/>
              <a:t> </a:t>
            </a:r>
            <a:r>
              <a:rPr lang="en-US" sz="2000" dirty="0" err="1"/>
              <a:t>režimu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zasazené</a:t>
            </a:r>
            <a:r>
              <a:rPr lang="en-US" sz="2000" dirty="0"/>
              <a:t> v </a:t>
            </a:r>
            <a:r>
              <a:rPr lang="en-US" sz="2000" dirty="0" err="1"/>
              <a:t>současnosti</a:t>
            </a:r>
            <a:r>
              <a:rPr lang="en-US" sz="2000" dirty="0"/>
              <a:t>, </a:t>
            </a:r>
            <a:r>
              <a:rPr lang="en-US" sz="2000" dirty="0" err="1"/>
              <a:t>namísto</a:t>
            </a:r>
            <a:r>
              <a:rPr lang="en-US" sz="2000" dirty="0"/>
              <a:t> </a:t>
            </a:r>
            <a:r>
              <a:rPr lang="en-US" sz="2000" dirty="0" err="1"/>
              <a:t>romantické</a:t>
            </a:r>
            <a:r>
              <a:rPr lang="en-US" sz="2000" dirty="0"/>
              <a:t> </a:t>
            </a:r>
            <a:r>
              <a:rPr lang="en-US" sz="2000" dirty="0" err="1"/>
              <a:t>zápletky</a:t>
            </a:r>
            <a:r>
              <a:rPr lang="en-US" sz="2000" dirty="0"/>
              <a:t> </a:t>
            </a:r>
            <a:r>
              <a:rPr lang="en-US" sz="2000" dirty="0" err="1"/>
              <a:t>nabízejí</a:t>
            </a:r>
            <a:r>
              <a:rPr lang="en-US" sz="2000" dirty="0"/>
              <a:t> </a:t>
            </a:r>
            <a:r>
              <a:rPr lang="en-US" sz="2000" dirty="0" err="1"/>
              <a:t>sociálně</a:t>
            </a:r>
            <a:r>
              <a:rPr lang="en-US" sz="2000" dirty="0"/>
              <a:t> </a:t>
            </a:r>
            <a:r>
              <a:rPr lang="en-US" sz="2000" dirty="0" err="1"/>
              <a:t>kritický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politický</a:t>
            </a:r>
            <a:r>
              <a:rPr lang="en-US" sz="2000" dirty="0"/>
              <a:t> </a:t>
            </a:r>
            <a:r>
              <a:rPr lang="en-US" sz="2000" dirty="0" err="1"/>
              <a:t>děj</a:t>
            </a:r>
            <a:r>
              <a:rPr lang="en-US" sz="2000" dirty="0"/>
              <a:t> – </a:t>
            </a:r>
            <a:r>
              <a:rPr lang="en-US" sz="2000" dirty="0" err="1"/>
              <a:t>např</a:t>
            </a:r>
            <a:r>
              <a:rPr lang="en-US" sz="2000" i="1" dirty="0"/>
              <a:t>. Moje </a:t>
            </a:r>
            <a:r>
              <a:rPr lang="en-US" sz="2000" i="1" dirty="0" err="1"/>
              <a:t>krásná</a:t>
            </a:r>
            <a:r>
              <a:rPr lang="en-US" sz="2000" i="1" dirty="0"/>
              <a:t> </a:t>
            </a:r>
            <a:r>
              <a:rPr lang="en-US" sz="2000" i="1" dirty="0" err="1"/>
              <a:t>prádelnička</a:t>
            </a:r>
            <a:r>
              <a:rPr lang="en-US" sz="2000" i="1" dirty="0"/>
              <a:t> </a:t>
            </a:r>
            <a:r>
              <a:rPr lang="en-US" sz="2000" dirty="0"/>
              <a:t>(1985, Stephen </a:t>
            </a:r>
            <a:r>
              <a:rPr lang="en-US" sz="2000" dirty="0" err="1"/>
              <a:t>Frears</a:t>
            </a:r>
            <a:r>
              <a:rPr lang="en-US" sz="2000" dirty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“Laura Ashley Cinema”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2029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9017079-AAC3-6249-BEEB-1795FB4A45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780EC9-57BD-AE41-B57D-36AF949611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C2538FC-40D4-9B4F-A091-66A709F9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Post-heritage cinema?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636BB3A-A1BC-6C4A-8E09-A9A080D2F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6371"/>
            <a:ext cx="8064900" cy="4139998"/>
          </a:xfrm>
        </p:spPr>
        <p:txBody>
          <a:bodyPr/>
          <a:lstStyle/>
          <a:p>
            <a:r>
              <a:rPr lang="en-US" dirty="0" err="1"/>
              <a:t>Vlna</a:t>
            </a:r>
            <a:r>
              <a:rPr lang="en-US" dirty="0"/>
              <a:t> </a:t>
            </a:r>
            <a:r>
              <a:rPr lang="en-US" dirty="0" err="1"/>
              <a:t>filmů</a:t>
            </a:r>
            <a:r>
              <a:rPr lang="en-US" dirty="0"/>
              <a:t> </a:t>
            </a:r>
            <a:r>
              <a:rPr lang="en-US" dirty="0" err="1"/>
              <a:t>tematizujících</a:t>
            </a:r>
            <a:r>
              <a:rPr lang="en-US" dirty="0"/>
              <a:t>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formy</a:t>
            </a:r>
            <a:r>
              <a:rPr lang="en-US" dirty="0"/>
              <a:t> sexuality</a:t>
            </a:r>
          </a:p>
          <a:p>
            <a:endParaRPr lang="en-US" dirty="0"/>
          </a:p>
          <a:p>
            <a:r>
              <a:rPr lang="en-US" dirty="0" err="1"/>
              <a:t>Životopisné</a:t>
            </a:r>
            <a:r>
              <a:rPr lang="en-US" dirty="0"/>
              <a:t> filmy se </a:t>
            </a:r>
            <a:r>
              <a:rPr lang="en-US" dirty="0" err="1"/>
              <a:t>věnují</a:t>
            </a:r>
            <a:r>
              <a:rPr lang="en-US" dirty="0"/>
              <a:t> </a:t>
            </a:r>
            <a:r>
              <a:rPr lang="en-US" dirty="0" err="1"/>
              <a:t>spíš</a:t>
            </a:r>
            <a:r>
              <a:rPr lang="en-US" dirty="0"/>
              <a:t> </a:t>
            </a:r>
            <a:r>
              <a:rPr lang="en-US" dirty="0" err="1"/>
              <a:t>psychosexuálním</a:t>
            </a:r>
            <a:r>
              <a:rPr lang="en-US" dirty="0"/>
              <a:t> </a:t>
            </a:r>
            <a:r>
              <a:rPr lang="en-US" dirty="0" err="1"/>
              <a:t>aspektům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uměleckým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politickým</a:t>
            </a:r>
            <a:r>
              <a:rPr lang="en-US" dirty="0"/>
              <a:t> </a:t>
            </a:r>
            <a:r>
              <a:rPr lang="en-US" dirty="0" err="1"/>
              <a:t>zásluhám</a:t>
            </a:r>
            <a:endParaRPr lang="en-US" dirty="0"/>
          </a:p>
          <a:p>
            <a:pPr lvl="1"/>
            <a:r>
              <a:rPr lang="en-US" i="1" dirty="0" err="1"/>
              <a:t>Zamilovaný</a:t>
            </a:r>
            <a:r>
              <a:rPr lang="en-US" i="1" dirty="0"/>
              <a:t> Shakespeare, </a:t>
            </a:r>
            <a:r>
              <a:rPr lang="en-US" i="1" dirty="0" err="1"/>
              <a:t>Královna</a:t>
            </a:r>
            <a:r>
              <a:rPr lang="en-US" i="1" dirty="0"/>
              <a:t> </a:t>
            </a:r>
            <a:r>
              <a:rPr lang="en-US" i="1" dirty="0" err="1"/>
              <a:t>Alžběta</a:t>
            </a:r>
            <a:r>
              <a:rPr lang="en-US" i="1" dirty="0"/>
              <a:t>, Quills, </a:t>
            </a:r>
            <a:r>
              <a:rPr lang="en-US" i="1" dirty="0" err="1"/>
              <a:t>Vášeň</a:t>
            </a:r>
            <a:r>
              <a:rPr lang="en-US" i="1" dirty="0"/>
              <a:t> a </a:t>
            </a:r>
            <a:r>
              <a:rPr lang="en-US" i="1" dirty="0" err="1"/>
              <a:t>cit</a:t>
            </a:r>
            <a:endParaRPr lang="en-US" i="1" dirty="0"/>
          </a:p>
          <a:p>
            <a:pPr lvl="1"/>
            <a:endParaRPr lang="en-US" i="1" dirty="0"/>
          </a:p>
          <a:p>
            <a:r>
              <a:rPr lang="en-US" dirty="0" err="1"/>
              <a:t>Přímá</a:t>
            </a:r>
            <a:r>
              <a:rPr lang="en-US" dirty="0"/>
              <a:t> </a:t>
            </a:r>
            <a:r>
              <a:rPr lang="en-US" dirty="0" err="1"/>
              <a:t>tematizace</a:t>
            </a:r>
            <a:r>
              <a:rPr lang="en-US" dirty="0"/>
              <a:t> </a:t>
            </a:r>
            <a:r>
              <a:rPr lang="en-US" dirty="0" err="1"/>
              <a:t>vztahu</a:t>
            </a:r>
            <a:r>
              <a:rPr lang="en-US" dirty="0"/>
              <a:t> </a:t>
            </a:r>
            <a:r>
              <a:rPr lang="en-US" dirty="0" err="1"/>
              <a:t>fyzického</a:t>
            </a:r>
            <a:r>
              <a:rPr lang="en-US" dirty="0"/>
              <a:t> </a:t>
            </a:r>
            <a:r>
              <a:rPr lang="en-US" dirty="0" err="1"/>
              <a:t>těla</a:t>
            </a:r>
            <a:r>
              <a:rPr lang="en-US" dirty="0"/>
              <a:t> a </a:t>
            </a:r>
            <a:r>
              <a:rPr lang="en-US" dirty="0" err="1"/>
              <a:t>limitujících</a:t>
            </a:r>
            <a:r>
              <a:rPr lang="en-US" dirty="0"/>
              <a:t> </a:t>
            </a:r>
            <a:r>
              <a:rPr lang="en-US" dirty="0" err="1"/>
              <a:t>společensko-politických</a:t>
            </a:r>
            <a:r>
              <a:rPr lang="en-US" dirty="0"/>
              <a:t> </a:t>
            </a:r>
            <a:r>
              <a:rPr lang="en-US" dirty="0" err="1"/>
              <a:t>podmínek</a:t>
            </a:r>
            <a:r>
              <a:rPr lang="en-US" dirty="0"/>
              <a:t> </a:t>
            </a:r>
          </a:p>
          <a:p>
            <a:pPr lvl="1"/>
            <a:r>
              <a:rPr lang="en-US" i="1" dirty="0"/>
              <a:t>Piano, </a:t>
            </a:r>
            <a:r>
              <a:rPr lang="en-US" i="1" dirty="0" err="1"/>
              <a:t>Portrét</a:t>
            </a:r>
            <a:r>
              <a:rPr lang="en-US" i="1" dirty="0"/>
              <a:t> </a:t>
            </a:r>
            <a:r>
              <a:rPr lang="en-US" i="1" dirty="0" err="1"/>
              <a:t>dámy</a:t>
            </a:r>
            <a:r>
              <a:rPr lang="en-US" i="1" dirty="0"/>
              <a:t>, Washington square, The House of Mirth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 err="1"/>
              <a:t>Sexuální</a:t>
            </a:r>
            <a:r>
              <a:rPr lang="en-US" dirty="0"/>
              <a:t> </a:t>
            </a:r>
            <a:r>
              <a:rPr lang="en-US" dirty="0" err="1"/>
              <a:t>probuzení</a:t>
            </a:r>
            <a:r>
              <a:rPr lang="en-US" dirty="0"/>
              <a:t> a </a:t>
            </a:r>
            <a:r>
              <a:rPr lang="en-US" dirty="0" err="1"/>
              <a:t>smyslná</a:t>
            </a:r>
            <a:r>
              <a:rPr lang="en-US" dirty="0"/>
              <a:t> </a:t>
            </a:r>
            <a:r>
              <a:rPr lang="en-US" dirty="0" err="1"/>
              <a:t>poblouznění</a:t>
            </a:r>
            <a:r>
              <a:rPr lang="en-US" dirty="0"/>
              <a:t> v </a:t>
            </a:r>
            <a:r>
              <a:rPr lang="en-US" dirty="0" err="1"/>
              <a:t>prostoru</a:t>
            </a:r>
            <a:r>
              <a:rPr lang="en-US" dirty="0"/>
              <a:t> </a:t>
            </a:r>
            <a:r>
              <a:rPr lang="en-US" dirty="0" err="1"/>
              <a:t>Jižní</a:t>
            </a:r>
            <a:r>
              <a:rPr lang="en-US" dirty="0"/>
              <a:t> </a:t>
            </a:r>
            <a:r>
              <a:rPr lang="en-US" dirty="0" err="1"/>
              <a:t>Evropy</a:t>
            </a:r>
            <a:r>
              <a:rPr lang="en-US" dirty="0"/>
              <a:t> </a:t>
            </a:r>
          </a:p>
          <a:p>
            <a:pPr lvl="1"/>
            <a:r>
              <a:rPr lang="en-US" i="1" dirty="0"/>
              <a:t>Kam se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andělé</a:t>
            </a:r>
            <a:r>
              <a:rPr lang="en-US" i="1" dirty="0"/>
              <a:t> </a:t>
            </a:r>
            <a:r>
              <a:rPr lang="en-US" i="1" dirty="0" err="1"/>
              <a:t>bojí</a:t>
            </a:r>
            <a:r>
              <a:rPr lang="en-US" i="1" dirty="0"/>
              <a:t> </a:t>
            </a:r>
            <a:r>
              <a:rPr lang="en-US" i="1" dirty="0" err="1"/>
              <a:t>vstoupit</a:t>
            </a:r>
            <a:r>
              <a:rPr lang="en-US" i="1" dirty="0"/>
              <a:t>, </a:t>
            </a:r>
            <a:r>
              <a:rPr lang="en-US" i="1" dirty="0" err="1"/>
              <a:t>Křídla</a:t>
            </a:r>
            <a:r>
              <a:rPr lang="en-US" i="1" dirty="0"/>
              <a:t> </a:t>
            </a:r>
            <a:r>
              <a:rPr lang="en-US" i="1" dirty="0" err="1"/>
              <a:t>vášně</a:t>
            </a:r>
            <a:r>
              <a:rPr lang="en-US" i="1" dirty="0"/>
              <a:t>, </a:t>
            </a:r>
            <a:r>
              <a:rPr lang="en-US" i="1" dirty="0" err="1"/>
              <a:t>Portrét</a:t>
            </a:r>
            <a:r>
              <a:rPr lang="en-US" i="1" dirty="0"/>
              <a:t> </a:t>
            </a:r>
            <a:r>
              <a:rPr lang="en-US" i="1" dirty="0" err="1"/>
              <a:t>dámy</a:t>
            </a:r>
            <a:endParaRPr lang="en-US" i="1" dirty="0"/>
          </a:p>
          <a:p>
            <a:pPr lvl="1"/>
            <a:endParaRPr lang="en-US" i="1" dirty="0"/>
          </a:p>
          <a:p>
            <a:r>
              <a:rPr lang="en-US" dirty="0"/>
              <a:t>Queer </a:t>
            </a:r>
            <a:r>
              <a:rPr lang="en-US" dirty="0" err="1"/>
              <a:t>redefinice</a:t>
            </a:r>
            <a:endParaRPr lang="en-US" dirty="0"/>
          </a:p>
          <a:p>
            <a:pPr lvl="1"/>
            <a:r>
              <a:rPr lang="en-US" i="1" dirty="0"/>
              <a:t>Maurice, </a:t>
            </a:r>
            <a:r>
              <a:rPr lang="en-US" i="1" dirty="0" err="1"/>
              <a:t>Mansfieldské</a:t>
            </a:r>
            <a:r>
              <a:rPr lang="en-US" i="1" dirty="0"/>
              <a:t> </a:t>
            </a:r>
            <a:r>
              <a:rPr lang="en-US" i="1" dirty="0" err="1"/>
              <a:t>panství</a:t>
            </a:r>
            <a:r>
              <a:rPr lang="en-US" i="1" dirty="0"/>
              <a:t>, </a:t>
            </a:r>
            <a:r>
              <a:rPr lang="en-US" i="1" dirty="0" err="1"/>
              <a:t>Bostoňané</a:t>
            </a:r>
            <a:r>
              <a:rPr lang="en-US" i="1" dirty="0"/>
              <a:t>, Oscar Wild</a:t>
            </a:r>
            <a:r>
              <a:rPr lang="en-US" dirty="0"/>
              <a:t>e  </a:t>
            </a: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6771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F72FEB-F265-E846-8B3C-0E61E5D12A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315CF05-5802-414D-ABC0-CC239D81B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733797"/>
            <a:ext cx="3934889" cy="2338148"/>
          </a:xfrm>
        </p:spPr>
        <p:txBody>
          <a:bodyPr/>
          <a:lstStyle/>
          <a:p>
            <a:r>
              <a:rPr lang="en-US" sz="3200" b="1" i="1" dirty="0"/>
              <a:t>Marie </a:t>
            </a:r>
            <a:r>
              <a:rPr lang="en-US" sz="3200" b="1" i="1" dirty="0" err="1"/>
              <a:t>Antoinetta</a:t>
            </a:r>
            <a:br>
              <a:rPr lang="en-US" sz="4000" i="1" dirty="0"/>
            </a:br>
            <a:r>
              <a:rPr lang="en-US" sz="2000" dirty="0"/>
              <a:t>USA 2006</a:t>
            </a:r>
            <a:br>
              <a:rPr lang="en-US" sz="2000" dirty="0"/>
            </a:br>
            <a:r>
              <a:rPr lang="en-US" sz="2000" dirty="0"/>
              <a:t>r. Sofia Coppola </a:t>
            </a:r>
            <a:br>
              <a:rPr lang="en-US" sz="2000" dirty="0"/>
            </a:br>
            <a:r>
              <a:rPr lang="en-US" sz="2000" dirty="0" err="1"/>
              <a:t>Kostýmy</a:t>
            </a:r>
            <a:r>
              <a:rPr lang="en-US" sz="2000" dirty="0"/>
              <a:t>: Milena Canonero, Manolo </a:t>
            </a:r>
            <a:r>
              <a:rPr lang="en-US" sz="2000" dirty="0" err="1"/>
              <a:t>Blahnik</a:t>
            </a:r>
            <a:endParaRPr lang="cs-CZ" sz="2000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37C56391-2DEF-7F4E-8EF7-7273AF3F6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4116403"/>
            <a:ext cx="3934889" cy="1833135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Marie </a:t>
            </a:r>
            <a:r>
              <a:rPr lang="en-US" sz="1800" dirty="0" err="1"/>
              <a:t>Antoinetta</a:t>
            </a:r>
            <a:r>
              <a:rPr lang="en-US" sz="1800" dirty="0"/>
              <a:t> </a:t>
            </a:r>
            <a:r>
              <a:rPr lang="en-US" sz="1800" dirty="0" err="1"/>
              <a:t>jako</a:t>
            </a:r>
            <a:r>
              <a:rPr lang="en-US" sz="1800" dirty="0"/>
              <a:t> </a:t>
            </a:r>
            <a:r>
              <a:rPr lang="en-US" sz="1800" dirty="0" err="1"/>
              <a:t>revoluční</a:t>
            </a:r>
            <a:r>
              <a:rPr lang="en-US" sz="1800" dirty="0"/>
              <a:t> </a:t>
            </a:r>
            <a:r>
              <a:rPr lang="en-US" sz="1800" dirty="0" err="1"/>
              <a:t>figura</a:t>
            </a:r>
            <a:r>
              <a:rPr lang="en-US" sz="1800" dirty="0"/>
              <a:t> </a:t>
            </a:r>
            <a:r>
              <a:rPr lang="en-US" sz="1800" dirty="0" err="1"/>
              <a:t>ve</a:t>
            </a:r>
            <a:r>
              <a:rPr lang="en-US" sz="1800" dirty="0"/>
              <a:t> </a:t>
            </a:r>
            <a:r>
              <a:rPr lang="en-US" sz="1800" dirty="0" err="1"/>
              <a:t>smyslu</a:t>
            </a:r>
            <a:r>
              <a:rPr lang="en-US" sz="1800" dirty="0"/>
              <a:t> </a:t>
            </a:r>
            <a:r>
              <a:rPr lang="en-US" sz="1800" dirty="0" err="1"/>
              <a:t>vědomí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důležitosti</a:t>
            </a:r>
            <a:r>
              <a:rPr lang="en-US" sz="1800" dirty="0"/>
              <a:t> </a:t>
            </a:r>
            <a:r>
              <a:rPr lang="en-US" sz="1800" dirty="0" err="1"/>
              <a:t>osobního</a:t>
            </a:r>
            <a:r>
              <a:rPr lang="en-US" sz="1800" dirty="0"/>
              <a:t> </a:t>
            </a:r>
            <a:r>
              <a:rPr lang="en-US" sz="1800" dirty="0" err="1"/>
              <a:t>vzezření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Podvratné</a:t>
            </a:r>
            <a:r>
              <a:rPr lang="en-US" sz="1800" dirty="0"/>
              <a:t> </a:t>
            </a:r>
            <a:r>
              <a:rPr lang="en-US" sz="1800" dirty="0" err="1"/>
              <a:t>užití</a:t>
            </a:r>
            <a:r>
              <a:rPr lang="en-US" sz="1800" dirty="0"/>
              <a:t> </a:t>
            </a:r>
            <a:r>
              <a:rPr lang="en-US" sz="1800" dirty="0" err="1"/>
              <a:t>módy</a:t>
            </a:r>
            <a:r>
              <a:rPr lang="en-US" sz="1800" dirty="0"/>
              <a:t> pro </a:t>
            </a:r>
            <a:r>
              <a:rPr lang="en-US" sz="1800" dirty="0" err="1"/>
              <a:t>potřeby</a:t>
            </a:r>
            <a:r>
              <a:rPr lang="en-US" sz="1800" dirty="0"/>
              <a:t> </a:t>
            </a:r>
            <a:r>
              <a:rPr lang="en-US" sz="1800" dirty="0" err="1"/>
              <a:t>historického</a:t>
            </a:r>
            <a:r>
              <a:rPr lang="en-US" sz="1800" dirty="0"/>
              <a:t> </a:t>
            </a:r>
            <a:r>
              <a:rPr lang="en-US" sz="1800" dirty="0" err="1"/>
              <a:t>velkofilmu</a:t>
            </a:r>
            <a:endParaRPr lang="en-US" sz="1800" dirty="0"/>
          </a:p>
          <a:p>
            <a:endParaRPr lang="cs-CZ" dirty="0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0B2F367F-C124-2545-88F4-E3E4F334B8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025DBB-93B5-4A42-96E7-0FC608B7A5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Content Placeholder 4" descr="Marie Antoinette Vogue.jpg">
            <a:extLst>
              <a:ext uri="{FF2B5EF4-FFF2-40B4-BE49-F238E27FC236}">
                <a16:creationId xmlns:a16="http://schemas.microsoft.com/office/drawing/2014/main" id="{E509D8E3-2E8B-174E-A676-87D58FB51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64" r="-21964"/>
          <a:stretch>
            <a:fillRect/>
          </a:stretch>
        </p:blipFill>
        <p:spPr>
          <a:xfrm>
            <a:off x="3802788" y="447113"/>
            <a:ext cx="6110424" cy="596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4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34974F-10B8-8443-9086-CD9768ED41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04822B5-8BDA-2E48-88B8-C872F3C62E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16</a:t>
            </a:fld>
            <a:endParaRPr lang="cs-CZ" altLang="cs-CZ" noProof="0" dirty="0"/>
          </a:p>
        </p:txBody>
      </p:sp>
      <p:pic>
        <p:nvPicPr>
          <p:cNvPr id="7" name="Picture 3" descr="Marie_Antoinette_Vogue_Edition_by_DiLancreRoyalty.jpg">
            <a:extLst>
              <a:ext uri="{FF2B5EF4-FFF2-40B4-BE49-F238E27FC236}">
                <a16:creationId xmlns:a16="http://schemas.microsoft.com/office/drawing/2014/main" id="{238B29F3-08F9-6641-9EA4-B1C71C1719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5" r="8993"/>
          <a:stretch/>
        </p:blipFill>
        <p:spPr>
          <a:xfrm>
            <a:off x="4899904" y="442708"/>
            <a:ext cx="4225098" cy="5954632"/>
          </a:xfrm>
          <a:prstGeom prst="rect">
            <a:avLst/>
          </a:prstGeom>
        </p:spPr>
      </p:pic>
      <p:pic>
        <p:nvPicPr>
          <p:cNvPr id="8" name="Picture 2" descr="MA_Let them.jpg">
            <a:extLst>
              <a:ext uri="{FF2B5EF4-FFF2-40B4-BE49-F238E27FC236}">
                <a16:creationId xmlns:a16="http://schemas.microsoft.com/office/drawing/2014/main" id="{6C5EEE6F-6EF4-534F-BBAD-2CD6B50E3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r="7450"/>
          <a:stretch/>
        </p:blipFill>
        <p:spPr>
          <a:xfrm>
            <a:off x="208757" y="3576012"/>
            <a:ext cx="4957984" cy="317839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C58E6F2-5554-F34E-8E4D-498E869E0FD3}"/>
              </a:ext>
            </a:extLst>
          </p:cNvPr>
          <p:cNvSpPr txBox="1"/>
          <p:nvPr/>
        </p:nvSpPr>
        <p:spPr>
          <a:xfrm>
            <a:off x="208757" y="285008"/>
            <a:ext cx="4920001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 </a:t>
            </a:r>
            <a:r>
              <a:rPr lang="en-US" sz="1800" dirty="0" err="1"/>
              <a:t>případě</a:t>
            </a:r>
            <a:r>
              <a:rPr lang="en-US" sz="1800" dirty="0"/>
              <a:t> </a:t>
            </a:r>
            <a:r>
              <a:rPr lang="en-US" sz="1800" i="1" dirty="0"/>
              <a:t>Marie </a:t>
            </a:r>
            <a:r>
              <a:rPr lang="en-US" sz="1800" i="1" dirty="0" err="1"/>
              <a:t>Antoinetty</a:t>
            </a:r>
            <a:r>
              <a:rPr lang="en-US" sz="1800" i="1" dirty="0"/>
              <a:t> </a:t>
            </a:r>
            <a:r>
              <a:rPr lang="en-US" sz="1800" dirty="0" err="1"/>
              <a:t>slouží</a:t>
            </a:r>
            <a:r>
              <a:rPr lang="en-US" sz="1800" dirty="0"/>
              <a:t> </a:t>
            </a:r>
            <a:r>
              <a:rPr lang="en-US" sz="1800" dirty="0" err="1"/>
              <a:t>reálná</a:t>
            </a:r>
            <a:endParaRPr lang="en-US" sz="1800" dirty="0"/>
          </a:p>
          <a:p>
            <a:r>
              <a:rPr lang="en-US" sz="1800" dirty="0" err="1"/>
              <a:t>historická</a:t>
            </a:r>
            <a:r>
              <a:rPr lang="en-US" sz="1800" dirty="0"/>
              <a:t> </a:t>
            </a:r>
            <a:r>
              <a:rPr lang="en-US" sz="1800" dirty="0" err="1"/>
              <a:t>postava</a:t>
            </a:r>
            <a:r>
              <a:rPr lang="en-US" sz="1800" dirty="0"/>
              <a:t> </a:t>
            </a:r>
            <a:r>
              <a:rPr lang="en-US" sz="1800" dirty="0" err="1"/>
              <a:t>jako</a:t>
            </a:r>
            <a:r>
              <a:rPr lang="en-US" sz="1800" dirty="0"/>
              <a:t> </a:t>
            </a:r>
            <a:r>
              <a:rPr lang="en-US" sz="1800" dirty="0" err="1"/>
              <a:t>komentář</a:t>
            </a:r>
            <a:r>
              <a:rPr lang="en-US" sz="1800" dirty="0"/>
              <a:t> k </a:t>
            </a:r>
          </a:p>
          <a:p>
            <a:r>
              <a:rPr lang="en-US" sz="1800" dirty="0" err="1"/>
              <a:t>současnosti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Děje</a:t>
            </a:r>
            <a:r>
              <a:rPr lang="en-US" sz="1800" dirty="0"/>
              <a:t> se </a:t>
            </a:r>
            <a:r>
              <a:rPr lang="en-US" sz="1800" dirty="0" err="1"/>
              <a:t>tak</a:t>
            </a:r>
            <a:r>
              <a:rPr lang="en-US" sz="1800" dirty="0"/>
              <a:t> </a:t>
            </a:r>
            <a:r>
              <a:rPr lang="en-US" sz="1800" dirty="0" err="1"/>
              <a:t>prostřednictvím</a:t>
            </a:r>
            <a:r>
              <a:rPr lang="en-US" sz="1800" dirty="0"/>
              <a:t> </a:t>
            </a:r>
            <a:r>
              <a:rPr lang="en-US" sz="1800" dirty="0" err="1"/>
              <a:t>hudby</a:t>
            </a:r>
            <a:r>
              <a:rPr lang="en-US" sz="1800" dirty="0"/>
              <a:t> </a:t>
            </a:r>
          </a:p>
          <a:p>
            <a:r>
              <a:rPr lang="en-US" sz="1800" dirty="0"/>
              <a:t>(</a:t>
            </a:r>
            <a:r>
              <a:rPr lang="en-US" sz="1800" dirty="0" err="1"/>
              <a:t>postpunkové</a:t>
            </a:r>
            <a:r>
              <a:rPr lang="en-US" sz="1800" dirty="0"/>
              <a:t> a </a:t>
            </a:r>
            <a:r>
              <a:rPr lang="en-US" sz="1800" dirty="0" err="1"/>
              <a:t>novoromantické</a:t>
            </a:r>
            <a:r>
              <a:rPr lang="en-US" sz="1800" dirty="0"/>
              <a:t> </a:t>
            </a:r>
            <a:r>
              <a:rPr lang="en-US" sz="1800" dirty="0" err="1"/>
              <a:t>songy</a:t>
            </a:r>
            <a:r>
              <a:rPr lang="en-US" sz="1800" dirty="0"/>
              <a:t>), </a:t>
            </a:r>
          </a:p>
          <a:p>
            <a:r>
              <a:rPr lang="en-US" sz="1800" dirty="0" err="1"/>
              <a:t>herectvím</a:t>
            </a:r>
            <a:r>
              <a:rPr lang="en-US" sz="1800" dirty="0"/>
              <a:t> (</a:t>
            </a:r>
            <a:r>
              <a:rPr lang="en-US" sz="1800" dirty="0" err="1"/>
              <a:t>akcent</a:t>
            </a:r>
            <a:r>
              <a:rPr lang="en-US" sz="1800" dirty="0"/>
              <a:t> </a:t>
            </a:r>
            <a:r>
              <a:rPr lang="en-US" sz="1800" dirty="0" err="1"/>
              <a:t>východního</a:t>
            </a:r>
            <a:r>
              <a:rPr lang="en-US" sz="1800" dirty="0"/>
              <a:t> </a:t>
            </a:r>
            <a:r>
              <a:rPr lang="en-US" sz="1800" dirty="0" err="1"/>
              <a:t>pobřeží</a:t>
            </a:r>
            <a:r>
              <a:rPr lang="en-US" sz="1800" dirty="0"/>
              <a:t> </a:t>
            </a:r>
          </a:p>
          <a:p>
            <a:r>
              <a:rPr lang="en-US" sz="1800" dirty="0"/>
              <a:t>USA), </a:t>
            </a:r>
            <a:r>
              <a:rPr lang="en-US" sz="1800" dirty="0" err="1"/>
              <a:t>zcizujícími</a:t>
            </a:r>
            <a:r>
              <a:rPr lang="en-US" sz="1800" dirty="0"/>
              <a:t> </a:t>
            </a:r>
            <a:r>
              <a:rPr lang="en-US" sz="1800" dirty="0" err="1"/>
              <a:t>efekty</a:t>
            </a:r>
            <a:r>
              <a:rPr lang="en-US" sz="1800" dirty="0"/>
              <a:t> (Direct address), </a:t>
            </a:r>
          </a:p>
          <a:p>
            <a:r>
              <a:rPr lang="en-US" sz="1800" dirty="0" err="1"/>
              <a:t>lakoničností</a:t>
            </a:r>
            <a:r>
              <a:rPr lang="en-US" sz="1800" dirty="0"/>
              <a:t> </a:t>
            </a:r>
            <a:r>
              <a:rPr lang="en-US" sz="1800" dirty="0" err="1"/>
              <a:t>dialogů</a:t>
            </a:r>
            <a:r>
              <a:rPr lang="en-US" sz="1800" dirty="0"/>
              <a:t> (</a:t>
            </a:r>
            <a:r>
              <a:rPr lang="en-US" sz="1800" dirty="0" err="1"/>
              <a:t>narace</a:t>
            </a:r>
            <a:r>
              <a:rPr lang="en-US" sz="1800" dirty="0"/>
              <a:t> </a:t>
            </a:r>
            <a:r>
              <a:rPr lang="en-US" sz="1800" dirty="0" err="1"/>
              <a:t>nesená</a:t>
            </a:r>
            <a:r>
              <a:rPr lang="en-US" sz="1800" dirty="0"/>
              <a:t> </a:t>
            </a:r>
            <a:r>
              <a:rPr lang="en-US" sz="1800" dirty="0" err="1"/>
              <a:t>obrazem</a:t>
            </a:r>
            <a:r>
              <a:rPr lang="en-US" sz="1800" dirty="0"/>
              <a:t>) </a:t>
            </a:r>
          </a:p>
          <a:p>
            <a:r>
              <a:rPr lang="en-US" sz="1800" dirty="0"/>
              <a:t>a </a:t>
            </a:r>
            <a:r>
              <a:rPr lang="en-US" sz="1800" dirty="0" err="1"/>
              <a:t>kostýmy</a:t>
            </a:r>
            <a:r>
              <a:rPr lang="en-US" sz="1800" dirty="0"/>
              <a:t> (</a:t>
            </a:r>
            <a:r>
              <a:rPr lang="en-US" sz="1800" dirty="0" err="1"/>
              <a:t>střihově</a:t>
            </a:r>
            <a:r>
              <a:rPr lang="en-US" sz="1800" dirty="0"/>
              <a:t> </a:t>
            </a:r>
            <a:r>
              <a:rPr lang="en-US" sz="1800" dirty="0" err="1"/>
              <a:t>šaty</a:t>
            </a:r>
            <a:r>
              <a:rPr lang="en-US" sz="1800" dirty="0"/>
              <a:t> </a:t>
            </a:r>
            <a:r>
              <a:rPr lang="en-US" sz="1800" dirty="0" err="1"/>
              <a:t>odpovídají</a:t>
            </a:r>
            <a:r>
              <a:rPr lang="en-US" sz="1800" dirty="0"/>
              <a:t>, </a:t>
            </a:r>
            <a:r>
              <a:rPr lang="en-US" sz="1800" dirty="0" err="1"/>
              <a:t>avšak</a:t>
            </a:r>
            <a:r>
              <a:rPr lang="en-US" sz="1800" dirty="0"/>
              <a:t> </a:t>
            </a:r>
          </a:p>
          <a:p>
            <a:r>
              <a:rPr lang="en-US" sz="1800" dirty="0" err="1"/>
              <a:t>barevná</a:t>
            </a:r>
            <a:r>
              <a:rPr lang="en-US" sz="1800" dirty="0"/>
              <a:t> </a:t>
            </a:r>
            <a:r>
              <a:rPr lang="en-US" sz="1800" dirty="0" err="1"/>
              <a:t>škála</a:t>
            </a:r>
            <a:r>
              <a:rPr lang="en-US" sz="1800" dirty="0"/>
              <a:t> </a:t>
            </a:r>
            <a:r>
              <a:rPr lang="en-US" sz="1800" dirty="0" err="1"/>
              <a:t>nekopíruje</a:t>
            </a:r>
            <a:r>
              <a:rPr lang="en-US" sz="1800" dirty="0"/>
              <a:t> </a:t>
            </a:r>
            <a:r>
              <a:rPr lang="en-US" sz="1800" dirty="0" err="1"/>
              <a:t>typické</a:t>
            </a:r>
            <a:r>
              <a:rPr lang="en-US" sz="1800" dirty="0"/>
              <a:t> </a:t>
            </a:r>
            <a:r>
              <a:rPr lang="en-US" sz="1800" dirty="0" err="1"/>
              <a:t>barvy</a:t>
            </a:r>
            <a:r>
              <a:rPr lang="en-US" sz="1800" dirty="0"/>
              <a:t> </a:t>
            </a:r>
          </a:p>
          <a:p>
            <a:r>
              <a:rPr lang="en-US" sz="1800" dirty="0" err="1"/>
              <a:t>Bourbonů</a:t>
            </a:r>
            <a:r>
              <a:rPr lang="en-US" sz="1800" dirty="0"/>
              <a:t>). 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0690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FDE3F8-7E94-8F41-A81D-75867510DF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D67771-7C06-744D-9DD4-4693A17A30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D61FB27-A8DD-7B47-9C3E-C499F84F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i="1" dirty="0"/>
              <a:t>Marie Antoinetta</a:t>
            </a:r>
            <a:r>
              <a:rPr lang="cs-CZ" dirty="0"/>
              <a:t>: I </a:t>
            </a:r>
            <a:r>
              <a:rPr lang="cs-CZ" dirty="0" err="1"/>
              <a:t>want</a:t>
            </a:r>
            <a:r>
              <a:rPr lang="cs-CZ" dirty="0"/>
              <a:t> </a:t>
            </a:r>
            <a:r>
              <a:rPr lang="cs-CZ" dirty="0" err="1"/>
              <a:t>candy</a:t>
            </a:r>
            <a:endParaRPr lang="cs-CZ" dirty="0"/>
          </a:p>
        </p:txBody>
      </p:sp>
      <p:pic>
        <p:nvPicPr>
          <p:cNvPr id="6" name="Marie Antoinette - Shopping Scene (Sofia Coppola, 2006) (youtubemp4.to)" descr="Marie Antoinette - Shopping Scene (Sofia Coppola, 2006) (youtubemp4.to)">
            <a:hlinkClick r:id="" action="ppaction://media"/>
            <a:extLst>
              <a:ext uri="{FF2B5EF4-FFF2-40B4-BE49-F238E27FC236}">
                <a16:creationId xmlns:a16="http://schemas.microsoft.com/office/drawing/2014/main" id="{B301345D-8498-304A-8AC5-9BD52D7CDB7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" y="1692275"/>
            <a:ext cx="7658100" cy="4140200"/>
          </a:xfrm>
        </p:spPr>
      </p:pic>
    </p:spTree>
    <p:extLst>
      <p:ext uri="{BB962C8B-B14F-4D97-AF65-F5344CB8AC3E}">
        <p14:creationId xmlns:p14="http://schemas.microsoft.com/office/powerpoint/2010/main" val="173984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9E07603-E46E-F945-8579-C77B997283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F4B9F2-BA62-E847-AC47-84A7DEB2D0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6" name="Picture 2" descr="MA_Converse.jpg">
            <a:extLst>
              <a:ext uri="{FF2B5EF4-FFF2-40B4-BE49-F238E27FC236}">
                <a16:creationId xmlns:a16="http://schemas.microsoft.com/office/drawing/2014/main" id="{18EF4B0F-AFCC-D54F-B483-96657BBE8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8" b="7220"/>
          <a:stretch/>
        </p:blipFill>
        <p:spPr>
          <a:xfrm>
            <a:off x="0" y="0"/>
            <a:ext cx="9144000" cy="401825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12B95B3-57A6-6E41-BE31-A972E6EC3410}"/>
              </a:ext>
            </a:extLst>
          </p:cNvPr>
          <p:cNvSpPr txBox="1"/>
          <p:nvPr/>
        </p:nvSpPr>
        <p:spPr>
          <a:xfrm>
            <a:off x="-23749" y="4203865"/>
            <a:ext cx="91583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err="1"/>
              <a:t>Kolekce</a:t>
            </a:r>
            <a:r>
              <a:rPr lang="en-US" sz="1800" dirty="0"/>
              <a:t> bot z </a:t>
            </a:r>
            <a:r>
              <a:rPr lang="en-US" sz="1800" dirty="0" err="1"/>
              <a:t>dílny</a:t>
            </a:r>
            <a:r>
              <a:rPr lang="en-US" sz="1800" dirty="0"/>
              <a:t> Manolo </a:t>
            </a:r>
            <a:r>
              <a:rPr lang="en-US" sz="1800" dirty="0" err="1"/>
              <a:t>Blahnika</a:t>
            </a:r>
            <a:r>
              <a:rPr lang="en-US" sz="1800" dirty="0"/>
              <a:t> </a:t>
            </a:r>
            <a:r>
              <a:rPr lang="en-US" sz="1800" dirty="0" err="1"/>
              <a:t>ušitá</a:t>
            </a:r>
            <a:r>
              <a:rPr lang="en-US" sz="1800" dirty="0"/>
              <a:t> </a:t>
            </a:r>
            <a:r>
              <a:rPr lang="en-US" sz="1800" dirty="0" err="1"/>
              <a:t>speciálně</a:t>
            </a:r>
            <a:r>
              <a:rPr lang="en-US" sz="1800" dirty="0"/>
              <a:t> pro film vs </a:t>
            </a:r>
            <a:r>
              <a:rPr lang="en-US" sz="1800" dirty="0" err="1"/>
              <a:t>pohozené</a:t>
            </a:r>
            <a:r>
              <a:rPr lang="en-US" sz="1800" dirty="0"/>
              <a:t> </a:t>
            </a:r>
            <a:r>
              <a:rPr lang="en-US" sz="1800" dirty="0" err="1"/>
              <a:t>Conversky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err="1"/>
              <a:t>Objekty</a:t>
            </a:r>
            <a:r>
              <a:rPr lang="en-US" sz="1800" dirty="0"/>
              <a:t> </a:t>
            </a:r>
            <a:r>
              <a:rPr lang="en-US" sz="1800" dirty="0" err="1"/>
              <a:t>vytržené</a:t>
            </a:r>
            <a:r>
              <a:rPr lang="en-US" sz="1800" dirty="0"/>
              <a:t> </a:t>
            </a:r>
            <a:r>
              <a:rPr lang="en-US" sz="1800" dirty="0" err="1"/>
              <a:t>ze</a:t>
            </a:r>
            <a:r>
              <a:rPr lang="en-US" sz="1800" dirty="0"/>
              <a:t> </a:t>
            </a:r>
            <a:r>
              <a:rPr lang="en-US" sz="1800" dirty="0" err="1"/>
              <a:t>své</a:t>
            </a:r>
            <a:r>
              <a:rPr lang="en-US" sz="1800" dirty="0"/>
              <a:t> </a:t>
            </a:r>
            <a:r>
              <a:rPr lang="en-US" sz="1800" dirty="0" err="1"/>
              <a:t>přirozené</a:t>
            </a:r>
            <a:r>
              <a:rPr lang="en-US" sz="1800" dirty="0"/>
              <a:t> temporality a </a:t>
            </a:r>
            <a:r>
              <a:rPr lang="en-US" sz="1800" dirty="0" err="1"/>
              <a:t>ledabyle</a:t>
            </a:r>
            <a:r>
              <a:rPr lang="en-US" sz="1800" dirty="0"/>
              <a:t> </a:t>
            </a:r>
            <a:r>
              <a:rPr lang="en-US" sz="1800" dirty="0" err="1"/>
              <a:t>položené</a:t>
            </a:r>
            <a:r>
              <a:rPr lang="en-US" sz="1800" dirty="0"/>
              <a:t> </a:t>
            </a:r>
            <a:r>
              <a:rPr lang="en-US" sz="1800" dirty="0" err="1"/>
              <a:t>vedle</a:t>
            </a:r>
            <a:r>
              <a:rPr lang="en-US" sz="1800" dirty="0"/>
              <a:t> </a:t>
            </a:r>
            <a:r>
              <a:rPr lang="en-US" sz="1800" dirty="0" err="1"/>
              <a:t>sebe</a:t>
            </a:r>
            <a:r>
              <a:rPr lang="en-US" sz="1800" dirty="0"/>
              <a:t> </a:t>
            </a:r>
            <a:r>
              <a:rPr lang="en-US" sz="1800" dirty="0" err="1"/>
              <a:t>mají</a:t>
            </a:r>
            <a:r>
              <a:rPr lang="en-US" sz="1800" dirty="0"/>
              <a:t> </a:t>
            </a:r>
          </a:p>
          <a:p>
            <a:r>
              <a:rPr lang="en-US" sz="1800" dirty="0"/>
              <a:t>	</a:t>
            </a:r>
            <a:r>
              <a:rPr lang="en-US" sz="1800" dirty="0" err="1"/>
              <a:t>potenciálně</a:t>
            </a:r>
            <a:r>
              <a:rPr lang="en-US" sz="1800" dirty="0"/>
              <a:t> </a:t>
            </a:r>
            <a:r>
              <a:rPr lang="en-US" sz="1800" dirty="0" err="1"/>
              <a:t>explozivní</a:t>
            </a:r>
            <a:r>
              <a:rPr lang="en-US" sz="1800" dirty="0"/>
              <a:t> a </a:t>
            </a:r>
            <a:r>
              <a:rPr lang="en-US" sz="1800" dirty="0" err="1"/>
              <a:t>podvratný</a:t>
            </a:r>
            <a:r>
              <a:rPr lang="en-US" sz="1800" dirty="0"/>
              <a:t> </a:t>
            </a:r>
            <a:r>
              <a:rPr lang="en-US" sz="1800" dirty="0" err="1"/>
              <a:t>charakter</a:t>
            </a:r>
            <a:r>
              <a:rPr lang="en-US" sz="1800" dirty="0"/>
              <a:t> &gt;&gt; </a:t>
            </a:r>
            <a:r>
              <a:rPr lang="en-US" sz="1800" dirty="0" err="1"/>
              <a:t>jeden</a:t>
            </a:r>
            <a:r>
              <a:rPr lang="en-US" sz="1800" dirty="0"/>
              <a:t> z </a:t>
            </a:r>
            <a:r>
              <a:rPr lang="en-US" sz="1800" dirty="0" err="1"/>
              <a:t>nejčastěji</a:t>
            </a:r>
            <a:r>
              <a:rPr lang="en-US" sz="1800" dirty="0"/>
              <a:t> </a:t>
            </a:r>
            <a:r>
              <a:rPr lang="en-US" sz="1800" dirty="0" err="1"/>
              <a:t>citovaných</a:t>
            </a:r>
            <a:r>
              <a:rPr lang="en-US" sz="1800" dirty="0"/>
              <a:t> </a:t>
            </a:r>
          </a:p>
          <a:p>
            <a:r>
              <a:rPr lang="en-US" sz="1800" dirty="0"/>
              <a:t>	a </a:t>
            </a:r>
            <a:r>
              <a:rPr lang="en-US" sz="1800" dirty="0" err="1"/>
              <a:t>zároveň</a:t>
            </a:r>
            <a:r>
              <a:rPr lang="en-US" sz="1800" dirty="0"/>
              <a:t> </a:t>
            </a:r>
            <a:r>
              <a:rPr lang="en-US" sz="1800" dirty="0" err="1"/>
              <a:t>napadaných</a:t>
            </a:r>
            <a:r>
              <a:rPr lang="en-US" sz="1800" dirty="0"/>
              <a:t> </a:t>
            </a:r>
            <a:r>
              <a:rPr lang="en-US" sz="1800" dirty="0" err="1"/>
              <a:t>výjevů</a:t>
            </a:r>
            <a:r>
              <a:rPr lang="en-US" sz="1800" dirty="0"/>
              <a:t> v </a:t>
            </a:r>
            <a:r>
              <a:rPr lang="en-US" sz="1800" i="1" dirty="0" err="1"/>
              <a:t>Marii</a:t>
            </a:r>
            <a:r>
              <a:rPr lang="en-US" sz="1800" i="1" dirty="0"/>
              <a:t> </a:t>
            </a:r>
            <a:r>
              <a:rPr lang="en-US" sz="1800" i="1" dirty="0" err="1"/>
              <a:t>Antoinettě</a:t>
            </a:r>
            <a:endParaRPr lang="en-US" sz="1800" i="1" dirty="0"/>
          </a:p>
          <a:p>
            <a:pPr marL="285750" indent="-285750">
              <a:buFont typeface="Arial"/>
              <a:buChar char="•"/>
            </a:pPr>
            <a:r>
              <a:rPr lang="en-US" sz="1800" dirty="0" err="1"/>
              <a:t>Který</a:t>
            </a:r>
            <a:r>
              <a:rPr lang="en-US" sz="1800" dirty="0"/>
              <a:t> z </a:t>
            </a:r>
            <a:r>
              <a:rPr lang="en-US" sz="1800" dirty="0" err="1"/>
              <a:t>objektů</a:t>
            </a:r>
            <a:r>
              <a:rPr lang="en-US" sz="1800" dirty="0"/>
              <a:t> v </a:t>
            </a:r>
            <a:r>
              <a:rPr lang="en-US" sz="1800" dirty="0" err="1"/>
              <a:t>tomto</a:t>
            </a:r>
            <a:r>
              <a:rPr lang="en-US" sz="1800" dirty="0"/>
              <a:t> </a:t>
            </a:r>
            <a:r>
              <a:rPr lang="en-US" sz="1800" dirty="0" err="1"/>
              <a:t>záběru</a:t>
            </a:r>
            <a:r>
              <a:rPr lang="en-US" sz="1800" dirty="0"/>
              <a:t> je </a:t>
            </a:r>
            <a:r>
              <a:rPr lang="en-US" sz="1800" dirty="0" err="1"/>
              <a:t>vlastně</a:t>
            </a:r>
            <a:r>
              <a:rPr lang="en-US" sz="1800" dirty="0"/>
              <a:t> </a:t>
            </a:r>
            <a:r>
              <a:rPr lang="en-US" sz="1800" dirty="0" err="1"/>
              <a:t>bližší</a:t>
            </a:r>
            <a:r>
              <a:rPr lang="en-US" sz="1800" dirty="0"/>
              <a:t> </a:t>
            </a:r>
            <a:r>
              <a:rPr lang="en-US" sz="1800" dirty="0" err="1"/>
              <a:t>naší</a:t>
            </a:r>
            <a:r>
              <a:rPr lang="en-US" sz="1800" dirty="0"/>
              <a:t> </a:t>
            </a:r>
            <a:r>
              <a:rPr lang="en-US" sz="1800" dirty="0" err="1"/>
              <a:t>době</a:t>
            </a:r>
            <a:r>
              <a:rPr lang="en-US" sz="1800" dirty="0"/>
              <a:t>? </a:t>
            </a:r>
            <a:r>
              <a:rPr lang="en-US" sz="1800" dirty="0" err="1"/>
              <a:t>Basketbalová</a:t>
            </a:r>
            <a:r>
              <a:rPr lang="en-US" sz="1800" dirty="0"/>
              <a:t> </a:t>
            </a:r>
            <a:r>
              <a:rPr lang="en-US" sz="1800" dirty="0" err="1"/>
              <a:t>obuv</a:t>
            </a:r>
            <a:r>
              <a:rPr lang="en-US" sz="1800" dirty="0"/>
              <a:t> z </a:t>
            </a:r>
            <a:r>
              <a:rPr lang="en-US" sz="1800" dirty="0" err="1"/>
              <a:t>roku</a:t>
            </a:r>
            <a:r>
              <a:rPr lang="en-US" sz="1800" dirty="0"/>
              <a:t> </a:t>
            </a:r>
          </a:p>
          <a:p>
            <a:r>
              <a:rPr lang="en-US" sz="1800" dirty="0"/>
              <a:t>	1917 </a:t>
            </a:r>
            <a:r>
              <a:rPr lang="en-US" sz="1800" dirty="0" err="1"/>
              <a:t>nebo</a:t>
            </a:r>
            <a:r>
              <a:rPr lang="en-US" sz="1800" dirty="0"/>
              <a:t> </a:t>
            </a:r>
            <a:r>
              <a:rPr lang="en-US" sz="1800" dirty="0" err="1"/>
              <a:t>boty</a:t>
            </a:r>
            <a:r>
              <a:rPr lang="en-US" sz="1800" dirty="0"/>
              <a:t> z </a:t>
            </a:r>
            <a:r>
              <a:rPr lang="en-US" sz="1800" dirty="0" err="1"/>
              <a:t>dílny</a:t>
            </a:r>
            <a:r>
              <a:rPr lang="en-US" sz="1800" dirty="0"/>
              <a:t> </a:t>
            </a:r>
            <a:r>
              <a:rPr lang="en-US" sz="1800" dirty="0" err="1"/>
              <a:t>současného</a:t>
            </a:r>
            <a:r>
              <a:rPr lang="en-US" sz="1800" dirty="0"/>
              <a:t> </a:t>
            </a:r>
            <a:r>
              <a:rPr lang="en-US" sz="1800" dirty="0" err="1"/>
              <a:t>oslavovaného</a:t>
            </a:r>
            <a:r>
              <a:rPr lang="en-US" sz="1800" dirty="0"/>
              <a:t> </a:t>
            </a:r>
            <a:r>
              <a:rPr lang="en-US" sz="1800" dirty="0" err="1"/>
              <a:t>návrháře</a:t>
            </a:r>
            <a:r>
              <a:rPr lang="en-US" sz="1800" dirty="0"/>
              <a:t>?</a:t>
            </a:r>
          </a:p>
          <a:p>
            <a:pPr algn="l"/>
            <a:endParaRPr lang="cs-CZ" sz="1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403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3631565-F432-9D44-AB1E-2CF79BAD91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FB7B669-3E0A-FB4A-8AA7-8FCF1CFF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4" y="1816925"/>
            <a:ext cx="4572000" cy="1377537"/>
          </a:xfrm>
        </p:spPr>
        <p:txBody>
          <a:bodyPr/>
          <a:lstStyle/>
          <a:p>
            <a:r>
              <a:rPr lang="cs-CZ" sz="2700" i="1" dirty="0"/>
              <a:t>Manželství Marie Braunové </a:t>
            </a:r>
            <a:br>
              <a:rPr lang="cs-CZ" dirty="0"/>
            </a:br>
            <a:r>
              <a:rPr lang="cs-CZ" sz="1800" dirty="0"/>
              <a:t>(Německo 1978, r. Rainer W. </a:t>
            </a:r>
            <a:r>
              <a:rPr lang="cs-CZ" sz="1800" dirty="0" err="1"/>
              <a:t>Fassbinder</a:t>
            </a:r>
            <a:r>
              <a:rPr lang="cs-CZ" sz="1800" dirty="0"/>
              <a:t>)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1FD80C06-E019-B54A-AFFF-3669218D3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3194462"/>
            <a:ext cx="3934889" cy="2433451"/>
          </a:xfrm>
        </p:spPr>
        <p:txBody>
          <a:bodyPr/>
          <a:lstStyle/>
          <a:p>
            <a:pPr algn="ctr"/>
            <a:r>
              <a:rPr lang="cs-CZ" dirty="0"/>
              <a:t>Výprava: Norbert </a:t>
            </a:r>
            <a:r>
              <a:rPr lang="cs-CZ" dirty="0" err="1"/>
              <a:t>Scherer</a:t>
            </a:r>
            <a:endParaRPr lang="cs-CZ" dirty="0"/>
          </a:p>
          <a:p>
            <a:pPr algn="ctr"/>
            <a:r>
              <a:rPr lang="cs-CZ" b="1" dirty="0"/>
              <a:t>Kostýmy: Barbara </a:t>
            </a:r>
            <a:r>
              <a:rPr lang="cs-CZ" b="1" dirty="0" err="1"/>
              <a:t>Baum</a:t>
            </a:r>
            <a:r>
              <a:rPr lang="cs-CZ" b="1" dirty="0"/>
              <a:t> </a:t>
            </a:r>
          </a:p>
          <a:p>
            <a:pPr algn="ctr"/>
            <a:r>
              <a:rPr lang="cs-CZ" dirty="0"/>
              <a:t>Masky: </a:t>
            </a:r>
            <a:r>
              <a:rPr lang="cs-CZ" dirty="0" err="1"/>
              <a:t>Anni</a:t>
            </a:r>
            <a:r>
              <a:rPr lang="cs-CZ" dirty="0"/>
              <a:t> </a:t>
            </a:r>
            <a:r>
              <a:rPr lang="cs-CZ" dirty="0" err="1"/>
              <a:t>Nöbauer</a:t>
            </a:r>
            <a:endParaRPr lang="cs-CZ" dirty="0"/>
          </a:p>
        </p:txBody>
      </p:sp>
      <p:pic>
        <p:nvPicPr>
          <p:cNvPr id="10" name="Zástupný symbol obrázku 9" descr="Obsah obrázku text&#10;&#10;Popis byl vytvořen automaticky">
            <a:extLst>
              <a:ext uri="{FF2B5EF4-FFF2-40B4-BE49-F238E27FC236}">
                <a16:creationId xmlns:a16="http://schemas.microsoft.com/office/drawing/2014/main" id="{2065AC63-1C86-1643-BE1F-3D3C7C884F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" b="430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6B35CE-9290-7948-B107-51C792A8AC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530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64A7C9-B66F-2441-A794-A4E85AE231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0497AF0-39FE-E340-8236-BEFDAB41B9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</a:t>
            </a:fld>
            <a:endParaRPr lang="cs-CZ" altLang="cs-CZ" noProof="0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BD19651C-BD47-8543-8D2D-6AA2349754E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40000" y="300264"/>
            <a:ext cx="8064900" cy="5139850"/>
          </a:xfrm>
        </p:spPr>
        <p:txBody>
          <a:bodyPr/>
          <a:lstStyle/>
          <a:p>
            <a:pPr marL="396900" indent="-342900">
              <a:buFont typeface="Arial" panose="020B0604020202020204" pitchFamily="34" charset="0"/>
              <a:buChar char="•"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Manželství Marie Braunové 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 první film z trilogie o obnově poválečné Spolkové republiky Německo. Následovala </a:t>
            </a:r>
            <a:r>
              <a:rPr lang="cs-CZ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Lola 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(1981) a </a:t>
            </a:r>
            <a:r>
              <a:rPr lang="cs-CZ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Touha Veroniky </a:t>
            </a:r>
            <a:r>
              <a:rPr lang="cs-CZ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Vossové</a:t>
            </a:r>
            <a:r>
              <a:rPr lang="cs-CZ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(1982); všechno snímky s postavami, které přinášejí obrazy měnícího se ženství v souladu s německou poválečnou historií.</a:t>
            </a:r>
          </a:p>
          <a:p>
            <a:pPr marL="396900" indent="-34290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Německý režisér, scenárista a herec pravidelně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spolupracoval s kost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ýmní výtvarnicí Barbarou </a:t>
            </a:r>
            <a:r>
              <a:rPr lang="cs-CZ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Baum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herečkou </a:t>
            </a:r>
            <a:r>
              <a:rPr lang="cs-CZ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Hannou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Schygullou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Právě kostýmy adekvátně vyjadřují některé cíleně rozvíjené paradoxní rysy nejen tohoto snímku, ale celého </a:t>
            </a:r>
            <a:r>
              <a:rPr lang="cs-CZ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Fassbinderova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díla.</a:t>
            </a:r>
          </a:p>
          <a:p>
            <a:pPr marL="396900" indent="-342900">
              <a:buFont typeface="Arial" panose="020B0604020202020204" pitchFamily="34" charset="0"/>
              <a:buChar char="•"/>
            </a:pPr>
            <a:endParaRPr lang="cs-CZ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11200" indent="-457200">
              <a:buFont typeface="+mj-lt"/>
              <a:buAutoNum type="arabicPeriod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 filmu a jeho hlavní hrdince se mluví jako o symbolu vývoje Německa v letech 1945–1954. Poznamenejte si některé důvody proč.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Jaký vztah má Marie Braunová k šatům/dobové módě? Jak byste charakterizovali její šatník a její měnící se vzhled (zejména s ohledem na dojem autenticity a hledisko funkčnosti)?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 podle vás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Fassbinder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vůči módě kritický anebo naopak oslavuje její formativní potenciál pro budování nové identity? </a:t>
            </a:r>
          </a:p>
        </p:txBody>
      </p:sp>
    </p:spTree>
    <p:extLst>
      <p:ext uri="{BB962C8B-B14F-4D97-AF65-F5344CB8AC3E}">
        <p14:creationId xmlns:p14="http://schemas.microsoft.com/office/powerpoint/2010/main" val="343789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810497-4636-1648-9736-7F9C3382E4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EED1BBE-90A2-2B47-AADC-F450B9735A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6" name="Obrázek 5" descr="Obsah obrázku budova, osoba&#10;&#10;Popis byl vytvořen automaticky">
            <a:extLst>
              <a:ext uri="{FF2B5EF4-FFF2-40B4-BE49-F238E27FC236}">
                <a16:creationId xmlns:a16="http://schemas.microsoft.com/office/drawing/2014/main" id="{26733C52-FD05-0B43-B566-56D8977B9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" y="134587"/>
            <a:ext cx="6350000" cy="3810000"/>
          </a:xfrm>
          <a:prstGeom prst="rect">
            <a:avLst/>
          </a:prstGeom>
        </p:spPr>
      </p:pic>
      <p:pic>
        <p:nvPicPr>
          <p:cNvPr id="8" name="Obrázek 7" descr="Obsah obrázku osoba, interiér&#10;&#10;Popis byl vytvořen automaticky">
            <a:extLst>
              <a:ext uri="{FF2B5EF4-FFF2-40B4-BE49-F238E27FC236}">
                <a16:creationId xmlns:a16="http://schemas.microsoft.com/office/drawing/2014/main" id="{A2685A4C-15C2-4A4E-BBFE-06EE39F1D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65" y="3717472"/>
            <a:ext cx="4809506" cy="300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76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2DE69A-41A1-8B45-9E4C-41EA4E755E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7D057B-B20D-5149-9BAE-AE7341D24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5" name="Obrázek 4" descr="Obsah obrázku osoba, interiér&#10;&#10;Popis byl vytvořen automaticky">
            <a:extLst>
              <a:ext uri="{FF2B5EF4-FFF2-40B4-BE49-F238E27FC236}">
                <a16:creationId xmlns:a16="http://schemas.microsoft.com/office/drawing/2014/main" id="{58611F19-DEF3-1840-BE65-84CEB058B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3" y="261807"/>
            <a:ext cx="4963448" cy="2796309"/>
          </a:xfrm>
          <a:prstGeom prst="rect">
            <a:avLst/>
          </a:prstGeom>
        </p:spPr>
      </p:pic>
      <p:pic>
        <p:nvPicPr>
          <p:cNvPr id="7" name="Obrázek 6" descr="Obsah obrázku osoba, interiér, zeď, čepice&#10;&#10;Popis byl vytvořen automaticky">
            <a:extLst>
              <a:ext uri="{FF2B5EF4-FFF2-40B4-BE49-F238E27FC236}">
                <a16:creationId xmlns:a16="http://schemas.microsoft.com/office/drawing/2014/main" id="{D62FF4D2-EE5F-E64E-B249-221D77AC6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60" y="261807"/>
            <a:ext cx="3806962" cy="2534187"/>
          </a:xfrm>
          <a:prstGeom prst="rect">
            <a:avLst/>
          </a:prstGeom>
        </p:spPr>
      </p:pic>
      <p:pic>
        <p:nvPicPr>
          <p:cNvPr id="9" name="Obrázek 8" descr="Obsah obrázku osoba, interiér&#10;&#10;Popis byl vytvořen automaticky">
            <a:extLst>
              <a:ext uri="{FF2B5EF4-FFF2-40B4-BE49-F238E27FC236}">
                <a16:creationId xmlns:a16="http://schemas.microsoft.com/office/drawing/2014/main" id="{70482902-089D-FA46-A320-39167DDB1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885" y="2950852"/>
            <a:ext cx="5080697" cy="2935514"/>
          </a:xfrm>
          <a:prstGeom prst="rect">
            <a:avLst/>
          </a:prstGeom>
        </p:spPr>
      </p:pic>
      <p:pic>
        <p:nvPicPr>
          <p:cNvPr id="11" name="Obrázek 10" descr="Obsah obrázku osoba, zeď, interiér, muž&#10;&#10;Popis byl vytvořen automaticky">
            <a:extLst>
              <a:ext uri="{FF2B5EF4-FFF2-40B4-BE49-F238E27FC236}">
                <a16:creationId xmlns:a16="http://schemas.microsoft.com/office/drawing/2014/main" id="{FA6B9C8A-B33E-D94E-AF8B-C2F4E4C5F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0" y="3228933"/>
            <a:ext cx="3806962" cy="237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4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7FB6B13-9EF3-6548-A2E0-8CB85053BC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F5D7C59-C7CB-DD42-B924-60BBDA23B0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6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3DCB5E7-FEDB-AC4F-9806-7D2F7190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17228"/>
            <a:ext cx="8064900" cy="451576"/>
          </a:xfrm>
        </p:spPr>
        <p:txBody>
          <a:bodyPr/>
          <a:lstStyle/>
          <a:p>
            <a:pPr algn="ctr"/>
            <a:r>
              <a:rPr lang="cs-CZ" dirty="0"/>
              <a:t>Protichůdné interpretace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C18025AF-B9E1-ED4F-BE08-47FB8A46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528" y="853801"/>
            <a:ext cx="8833500" cy="4139998"/>
          </a:xfrm>
        </p:spPr>
        <p:txBody>
          <a:bodyPr/>
          <a:lstStyle/>
          <a:p>
            <a:r>
              <a:rPr lang="cs-CZ" dirty="0"/>
              <a:t>„Věrné rekonstrukce, ať už jde o poválečné železniční stanice, obývací pokoje zařízené v dekoru 50. let, spojenecké uniformy nebo ženské účesy, evokují historický čas v letech 1945–1954 prostřednictvím vizuálních motivů známých ze starých fotografií a filmových týdeníků. Obrazy žen s vlasy ovázanými šátkem, jak čistí sutiny, jsou okamžitě rozpoznatelné“</a:t>
            </a:r>
          </a:p>
          <a:p>
            <a:pPr marL="243000" lvl="1" indent="0">
              <a:buNone/>
            </a:pPr>
            <a:r>
              <a:rPr lang="cs-CZ" dirty="0"/>
              <a:t>(Anton </a:t>
            </a:r>
            <a:r>
              <a:rPr lang="cs-CZ" dirty="0" err="1"/>
              <a:t>Kaes</a:t>
            </a:r>
            <a:r>
              <a:rPr lang="cs-CZ" dirty="0"/>
              <a:t>: </a:t>
            </a:r>
            <a:r>
              <a:rPr lang="cs-CZ" dirty="0" err="1"/>
              <a:t>From</a:t>
            </a:r>
            <a:r>
              <a:rPr lang="cs-CZ" dirty="0"/>
              <a:t> Hitler to </a:t>
            </a:r>
            <a:r>
              <a:rPr lang="cs-CZ" dirty="0" err="1"/>
              <a:t>Heimat</a:t>
            </a:r>
            <a:r>
              <a:rPr lang="cs-CZ" dirty="0"/>
              <a:t>. </a:t>
            </a:r>
            <a:r>
              <a:rPr lang="cs-CZ" dirty="0" err="1"/>
              <a:t>The</a:t>
            </a:r>
            <a:r>
              <a:rPr lang="cs-CZ" dirty="0"/>
              <a:t> Return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History</a:t>
            </a:r>
            <a:r>
              <a:rPr lang="cs-CZ" dirty="0"/>
              <a:t> as Film).</a:t>
            </a:r>
          </a:p>
          <a:p>
            <a:pPr marL="243000" lvl="1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b="1" dirty="0">
                <a:solidFill>
                  <a:srgbClr val="FF0000"/>
                </a:solidFill>
              </a:rPr>
              <a:t>	</a:t>
            </a:r>
            <a:r>
              <a:rPr lang="cs-CZ" sz="2800" b="1" dirty="0">
                <a:solidFill>
                  <a:srgbClr val="FF0000"/>
                </a:solidFill>
              </a:rPr>
              <a:t>X</a:t>
            </a:r>
          </a:p>
          <a:p>
            <a:endParaRPr lang="cs-CZ" dirty="0"/>
          </a:p>
          <a:p>
            <a:r>
              <a:rPr lang="cs-CZ" dirty="0"/>
              <a:t>„Děláme film o určité době, ale z naší perspektivy.“</a:t>
            </a:r>
          </a:p>
          <a:p>
            <a:pPr marL="243000" lvl="1" indent="0">
              <a:buNone/>
            </a:pPr>
            <a:r>
              <a:rPr lang="cs-CZ" dirty="0"/>
              <a:t>(Rainer Werner </a:t>
            </a:r>
            <a:r>
              <a:rPr lang="cs-CZ" dirty="0" err="1"/>
              <a:t>Fassbinder</a:t>
            </a:r>
            <a:r>
              <a:rPr lang="cs-CZ" dirty="0"/>
              <a:t>)</a:t>
            </a:r>
          </a:p>
          <a:p>
            <a:r>
              <a:rPr lang="cs-CZ" dirty="0"/>
              <a:t>„Ty úžasné kostýmy představovaly jeho (</a:t>
            </a:r>
            <a:r>
              <a:rPr lang="cs-CZ" dirty="0" err="1"/>
              <a:t>Fassbinderův</a:t>
            </a:r>
            <a:r>
              <a:rPr lang="cs-CZ" dirty="0"/>
              <a:t>) způsob, jak obrazem ukázat myšlenku, že než aby si Německo po válce posypalo hlavu popelem, kochalo se představou, že z onoho popela povstává.“</a:t>
            </a:r>
          </a:p>
          <a:p>
            <a:pPr marL="243000" lvl="1" indent="0">
              <a:buNone/>
            </a:pPr>
            <a:r>
              <a:rPr lang="cs-CZ" dirty="0"/>
              <a:t>(Hana </a:t>
            </a:r>
            <a:r>
              <a:rPr lang="cs-CZ" dirty="0" err="1"/>
              <a:t>Schygulla</a:t>
            </a:r>
            <a:r>
              <a:rPr lang="cs-CZ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305820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C32CA10-2C35-2C4E-90DE-083149D555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88E744-3937-354F-8D96-FFDB01BBD1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5" name="Obrázek 4" descr="Obsah obrázku osoba, interiér, závěs, oblečený&#10;&#10;Popis byl vytvořen automaticky">
            <a:extLst>
              <a:ext uri="{FF2B5EF4-FFF2-40B4-BE49-F238E27FC236}">
                <a16:creationId xmlns:a16="http://schemas.microsoft.com/office/drawing/2014/main" id="{FB6BD759-8BA8-E743-B680-5B591685E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56" y="259536"/>
            <a:ext cx="4226591" cy="2451423"/>
          </a:xfrm>
          <a:prstGeom prst="rect">
            <a:avLst/>
          </a:prstGeom>
        </p:spPr>
      </p:pic>
      <p:pic>
        <p:nvPicPr>
          <p:cNvPr id="7" name="Obrázek 6" descr="Obsah obrázku osoba, interiér&#10;&#10;Popis byl vytvořen automaticky">
            <a:extLst>
              <a:ext uri="{FF2B5EF4-FFF2-40B4-BE49-F238E27FC236}">
                <a16:creationId xmlns:a16="http://schemas.microsoft.com/office/drawing/2014/main" id="{0C709F7E-B3A1-C246-AF99-E5AE02241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125523"/>
            <a:ext cx="4572000" cy="27432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F65C731-5E84-8042-99BA-624D78852B00}"/>
              </a:ext>
            </a:extLst>
          </p:cNvPr>
          <p:cNvSpPr txBox="1"/>
          <p:nvPr/>
        </p:nvSpPr>
        <p:spPr>
          <a:xfrm>
            <a:off x="-10132" y="2968833"/>
            <a:ext cx="52691042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i="1" dirty="0">
                <a:effectLst/>
                <a:latin typeface="Helvetica" pitchFamily="2" charset="0"/>
              </a:rPr>
              <a:t>Manželství Marie Braunové </a:t>
            </a:r>
            <a:r>
              <a:rPr lang="cs-CZ" sz="1500" dirty="0">
                <a:effectLst/>
                <a:latin typeface="Helvetica" pitchFamily="2" charset="0"/>
              </a:rPr>
              <a:t>je historizující a </a:t>
            </a:r>
            <a:r>
              <a:rPr lang="cs-CZ" sz="1500" dirty="0" err="1">
                <a:effectLst/>
                <a:latin typeface="Helvetica" pitchFamily="2" charset="0"/>
              </a:rPr>
              <a:t>sebereflexivní</a:t>
            </a:r>
            <a:r>
              <a:rPr lang="cs-CZ" sz="1500" dirty="0">
                <a:effectLst/>
                <a:latin typeface="Helvetica" pitchFamily="2" charset="0"/>
              </a:rPr>
              <a:t> rekonstrukcí poválečné dekády Německé </a:t>
            </a:r>
          </a:p>
          <a:p>
            <a:r>
              <a:rPr lang="cs-CZ" sz="1500" dirty="0">
                <a:effectLst/>
                <a:latin typeface="Helvetica" pitchFamily="2" charset="0"/>
              </a:rPr>
              <a:t>spolkové republiky. Nutnost pružně reagovat na proměnlivou situaci ztělesňuje hlavní hrdinka, která </a:t>
            </a:r>
          </a:p>
          <a:p>
            <a:r>
              <a:rPr lang="cs-CZ" sz="1500" dirty="0">
                <a:effectLst/>
                <a:latin typeface="Helvetica" pitchFamily="2" charset="0"/>
              </a:rPr>
              <a:t>v průběhu příběhu vystřídá celou řadu tehdy módních oděvních kombinací. Dojem autenticity, o němž píše </a:t>
            </a:r>
          </a:p>
          <a:p>
            <a:r>
              <a:rPr lang="cs-CZ" sz="1500" dirty="0">
                <a:effectLst/>
                <a:latin typeface="Helvetica" pitchFamily="2" charset="0"/>
              </a:rPr>
              <a:t>například německý historik Anton </a:t>
            </a:r>
            <a:r>
              <a:rPr lang="cs-CZ" sz="1500" dirty="0" err="1">
                <a:effectLst/>
                <a:latin typeface="Helvetica" pitchFamily="2" charset="0"/>
              </a:rPr>
              <a:t>Kaes</a:t>
            </a:r>
            <a:r>
              <a:rPr lang="cs-CZ" sz="1500" dirty="0">
                <a:effectLst/>
                <a:latin typeface="Helvetica" pitchFamily="2" charset="0"/>
              </a:rPr>
              <a:t>, však narušují použité materiály, které se s prostředím nejednou </a:t>
            </a:r>
          </a:p>
          <a:p>
            <a:r>
              <a:rPr lang="cs-CZ" sz="1500" dirty="0">
                <a:effectLst/>
                <a:latin typeface="Helvetica" pitchFamily="2" charset="0"/>
              </a:rPr>
              <a:t>významově sráží (kožešiny v sutinách, podpatky na ruinách).</a:t>
            </a:r>
          </a:p>
          <a:p>
            <a:r>
              <a:rPr lang="cs-CZ" sz="1500" dirty="0">
                <a:effectLst/>
                <a:latin typeface="Helvetica" pitchFamily="2" charset="0"/>
              </a:rPr>
              <a:t>Mnohem pravděpodobněji tak máme co do činění s fantazií o poválečném přerodu Německa, která se </a:t>
            </a:r>
          </a:p>
          <a:p>
            <a:r>
              <a:rPr lang="cs-CZ" sz="1500" dirty="0">
                <a:effectLst/>
                <a:latin typeface="Helvetica" pitchFamily="2" charset="0"/>
              </a:rPr>
              <a:t>podle </a:t>
            </a:r>
            <a:r>
              <a:rPr lang="cs-CZ" sz="1500" dirty="0" err="1">
                <a:effectLst/>
                <a:latin typeface="Helvetica" pitchFamily="2" charset="0"/>
              </a:rPr>
              <a:t>Fassbindera</a:t>
            </a:r>
            <a:r>
              <a:rPr lang="cs-CZ" sz="1500" dirty="0">
                <a:effectLst/>
                <a:latin typeface="Helvetica" pitchFamily="2" charset="0"/>
              </a:rPr>
              <a:t> tak docela nepodařila. Minulost je stále živá, a stále křehčí, zranitelnější a odhalenější </a:t>
            </a:r>
          </a:p>
          <a:p>
            <a:r>
              <a:rPr lang="cs-CZ" sz="1500" dirty="0">
                <a:effectLst/>
                <a:latin typeface="Helvetica" pitchFamily="2" charset="0"/>
              </a:rPr>
              <a:t>hrdinka jí nedovede uniknout. To je v bytostném rozporu s jejím vztahem k módě. Stejně jako móda i Marie </a:t>
            </a:r>
          </a:p>
          <a:p>
            <a:r>
              <a:rPr lang="cs-CZ" sz="1500" dirty="0">
                <a:effectLst/>
                <a:latin typeface="Helvetica" pitchFamily="2" charset="0"/>
              </a:rPr>
              <a:t>dovede odhadnout budoucnost: jaké dovednosti budou zapotřebí, jaké chování bude žádoucí a co se bude </a:t>
            </a:r>
          </a:p>
          <a:p>
            <a:r>
              <a:rPr lang="cs-CZ" sz="1500" dirty="0">
                <a:effectLst/>
                <a:latin typeface="Helvetica" pitchFamily="2" charset="0"/>
              </a:rPr>
              <a:t>nosit. </a:t>
            </a:r>
          </a:p>
          <a:p>
            <a:r>
              <a:rPr lang="cs-CZ" sz="1500" dirty="0">
                <a:effectLst/>
                <a:latin typeface="Helvetica" pitchFamily="2" charset="0"/>
              </a:rPr>
              <a:t>Stejně jako předchozí </a:t>
            </a:r>
            <a:r>
              <a:rPr lang="cs-CZ" sz="1500" dirty="0" err="1">
                <a:effectLst/>
                <a:latin typeface="Helvetica" pitchFamily="2" charset="0"/>
              </a:rPr>
              <a:t>Fassbinderovy</a:t>
            </a:r>
            <a:r>
              <a:rPr lang="cs-CZ" sz="1500" dirty="0">
                <a:effectLst/>
                <a:latin typeface="Helvetica" pitchFamily="2" charset="0"/>
              </a:rPr>
              <a:t> filmy, i tento zamezuje identifikaci konečného a uzavřeného významu. </a:t>
            </a:r>
          </a:p>
          <a:p>
            <a:r>
              <a:rPr lang="cs-CZ" sz="1500" dirty="0">
                <a:effectLst/>
                <a:latin typeface="Helvetica" pitchFamily="2" charset="0"/>
              </a:rPr>
              <a:t>Módu lze tak číst i značně negativně, jako prvek podporující ženská těla a emoce redukované na pouhé </a:t>
            </a:r>
          </a:p>
          <a:p>
            <a:r>
              <a:rPr lang="cs-CZ" sz="1500" dirty="0">
                <a:effectLst/>
                <a:latin typeface="Helvetica" pitchFamily="2" charset="0"/>
              </a:rPr>
              <a:t>účastnice ekonomicko-sociálních transakcí. </a:t>
            </a:r>
          </a:p>
          <a:p>
            <a:pPr algn="l"/>
            <a:endParaRPr lang="cs-CZ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0967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9E42A55-F1A6-5047-AC62-E6B4D31616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60EDB5D-A458-F44D-9257-FCF23DD00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8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5F97FFC-B781-5040-9E7A-73B32F36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51866"/>
            <a:ext cx="8064900" cy="451576"/>
          </a:xfrm>
        </p:spPr>
        <p:txBody>
          <a:bodyPr/>
          <a:lstStyle/>
          <a:p>
            <a:pPr algn="ctr"/>
            <a:r>
              <a:rPr lang="cs-CZ" dirty="0"/>
              <a:t>L2: Četba</a:t>
            </a: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877B33D7-5F65-A74E-AF67-4955AA2DB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27" y="743368"/>
            <a:ext cx="2461356" cy="3319849"/>
          </a:xfrm>
          <a:prstGeom prst="rect">
            <a:avLst/>
          </a:prstGeom>
        </p:spPr>
      </p:pic>
      <p:pic>
        <p:nvPicPr>
          <p:cNvPr id="11" name="Obrázek 10" descr="Obsah obrázku text, podepsat, exteriér&#10;&#10;Popis byl vytvořen automaticky">
            <a:extLst>
              <a:ext uri="{FF2B5EF4-FFF2-40B4-BE49-F238E27FC236}">
                <a16:creationId xmlns:a16="http://schemas.microsoft.com/office/drawing/2014/main" id="{4D5FED07-972F-D54B-9FD2-B070C8619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25" y="1135255"/>
            <a:ext cx="2180855" cy="3355162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41F66774-E19C-8C41-87D3-B30580459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00" y="1289633"/>
            <a:ext cx="2214046" cy="331984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775C5D-12EE-BE4F-8DE2-96272BE87861}"/>
              </a:ext>
            </a:extLst>
          </p:cNvPr>
          <p:cNvSpPr txBox="1"/>
          <p:nvPr/>
        </p:nvSpPr>
        <p:spPr>
          <a:xfrm>
            <a:off x="95002" y="4727539"/>
            <a:ext cx="3372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HOLE, Kristin. </a:t>
            </a:r>
            <a:r>
              <a:rPr lang="cs-CZ" sz="1400" dirty="0" err="1">
                <a:latin typeface="+mn-lt"/>
              </a:rPr>
              <a:t>Does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Dress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Tell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the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Nation‘s</a:t>
            </a:r>
            <a:r>
              <a:rPr lang="cs-CZ" sz="1400" dirty="0">
                <a:latin typeface="+mn-lt"/>
              </a:rPr>
              <a:t> Story? </a:t>
            </a:r>
            <a:r>
              <a:rPr lang="cs-CZ" sz="1400" dirty="0" err="1">
                <a:latin typeface="+mn-lt"/>
              </a:rPr>
              <a:t>Fashion</a:t>
            </a:r>
            <a:r>
              <a:rPr lang="cs-CZ" sz="1400" dirty="0">
                <a:latin typeface="+mn-lt"/>
              </a:rPr>
              <a:t>, </a:t>
            </a:r>
            <a:r>
              <a:rPr lang="cs-CZ" sz="1400" dirty="0" err="1">
                <a:latin typeface="+mn-lt"/>
              </a:rPr>
              <a:t>History</a:t>
            </a:r>
            <a:r>
              <a:rPr lang="cs-CZ" sz="1400" dirty="0">
                <a:latin typeface="+mn-lt"/>
              </a:rPr>
              <a:t> and </a:t>
            </a:r>
            <a:r>
              <a:rPr lang="cs-CZ" sz="1400" dirty="0" err="1">
                <a:latin typeface="+mn-lt"/>
              </a:rPr>
              <a:t>Nation</a:t>
            </a:r>
            <a:r>
              <a:rPr lang="cs-CZ" sz="1400" dirty="0">
                <a:latin typeface="+mn-lt"/>
              </a:rPr>
              <a:t> in </a:t>
            </a:r>
            <a:r>
              <a:rPr lang="cs-CZ" sz="1400" dirty="0" err="1">
                <a:latin typeface="+mn-lt"/>
              </a:rPr>
              <a:t>the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Films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of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Fassbinder</a:t>
            </a:r>
            <a:r>
              <a:rPr lang="cs-CZ" sz="1400" dirty="0">
                <a:latin typeface="+mn-lt"/>
              </a:rPr>
              <a:t>. In: </a:t>
            </a:r>
            <a:r>
              <a:rPr lang="cs-CZ" sz="1400" dirty="0" err="1">
                <a:latin typeface="+mn-lt"/>
              </a:rPr>
              <a:t>Adrienne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Munich</a:t>
            </a:r>
            <a:r>
              <a:rPr lang="cs-CZ" sz="1400" dirty="0">
                <a:latin typeface="+mn-lt"/>
              </a:rPr>
              <a:t> (</a:t>
            </a:r>
            <a:r>
              <a:rPr lang="cs-CZ" sz="1400" dirty="0" err="1">
                <a:latin typeface="+mn-lt"/>
              </a:rPr>
              <a:t>ed</a:t>
            </a:r>
            <a:r>
              <a:rPr lang="cs-CZ" sz="1400" dirty="0">
                <a:latin typeface="+mn-lt"/>
              </a:rPr>
              <a:t>.). </a:t>
            </a:r>
            <a:r>
              <a:rPr lang="cs-CZ" sz="1400" i="1" dirty="0" err="1">
                <a:latin typeface="+mn-lt"/>
              </a:rPr>
              <a:t>Fashion</a:t>
            </a:r>
            <a:r>
              <a:rPr lang="cs-CZ" sz="1400" i="1" dirty="0">
                <a:latin typeface="+mn-lt"/>
              </a:rPr>
              <a:t> in Film. </a:t>
            </a:r>
            <a:r>
              <a:rPr lang="cs-CZ" sz="1400" dirty="0" err="1">
                <a:latin typeface="+mn-lt"/>
              </a:rPr>
              <a:t>Bloomington</a:t>
            </a:r>
            <a:r>
              <a:rPr lang="cs-CZ" sz="1400" dirty="0">
                <a:latin typeface="+mn-lt"/>
              </a:rPr>
              <a:t> &amp; </a:t>
            </a:r>
            <a:r>
              <a:rPr lang="cs-CZ" sz="1400" dirty="0" err="1">
                <a:latin typeface="+mn-lt"/>
              </a:rPr>
              <a:t>Indianpolis</a:t>
            </a:r>
            <a:r>
              <a:rPr lang="cs-CZ" sz="1400" dirty="0">
                <a:latin typeface="+mn-lt"/>
              </a:rPr>
              <a:t>: Indiana University </a:t>
            </a:r>
            <a:r>
              <a:rPr lang="cs-CZ" sz="1400" dirty="0" err="1">
                <a:latin typeface="+mn-lt"/>
              </a:rPr>
              <a:t>Press</a:t>
            </a:r>
            <a:r>
              <a:rPr lang="cs-CZ" sz="1400" dirty="0">
                <a:latin typeface="+mn-lt"/>
              </a:rPr>
              <a:t>, 2011, s. 281–300.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26D57E9-F537-5248-9D86-154557B9E392}"/>
              </a:ext>
            </a:extLst>
          </p:cNvPr>
          <p:cNvSpPr txBox="1"/>
          <p:nvPr/>
        </p:nvSpPr>
        <p:spPr>
          <a:xfrm>
            <a:off x="3336966" y="4762005"/>
            <a:ext cx="27669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b="1" dirty="0">
                <a:latin typeface="+mn-lt"/>
              </a:rPr>
              <a:t>VINCENDEAU, </a:t>
            </a:r>
            <a:r>
              <a:rPr lang="cs-CZ" sz="1400" b="1" dirty="0" err="1">
                <a:latin typeface="+mn-lt"/>
              </a:rPr>
              <a:t>Ginette</a:t>
            </a:r>
            <a:r>
              <a:rPr lang="cs-CZ" sz="1400" b="1" dirty="0">
                <a:latin typeface="+mn-lt"/>
              </a:rPr>
              <a:t>. </a:t>
            </a:r>
            <a:r>
              <a:rPr lang="cs-CZ" sz="1400" b="1" dirty="0" err="1">
                <a:latin typeface="+mn-lt"/>
              </a:rPr>
              <a:t>Introduction</a:t>
            </a:r>
            <a:r>
              <a:rPr lang="cs-CZ" sz="1400" b="1" dirty="0">
                <a:latin typeface="+mn-lt"/>
              </a:rPr>
              <a:t>. In: Táž (</a:t>
            </a:r>
            <a:r>
              <a:rPr lang="cs-CZ" sz="1400" b="1" dirty="0" err="1">
                <a:latin typeface="+mn-lt"/>
              </a:rPr>
              <a:t>ed</a:t>
            </a:r>
            <a:r>
              <a:rPr lang="cs-CZ" sz="1400" b="1" dirty="0">
                <a:latin typeface="+mn-lt"/>
              </a:rPr>
              <a:t>.). </a:t>
            </a:r>
            <a:r>
              <a:rPr lang="cs-CZ" sz="1400" b="1" i="1" dirty="0">
                <a:latin typeface="+mn-lt"/>
              </a:rPr>
              <a:t>Film/</a:t>
            </a:r>
            <a:r>
              <a:rPr lang="cs-CZ" sz="1400" b="1" i="1" dirty="0" err="1">
                <a:latin typeface="+mn-lt"/>
              </a:rPr>
              <a:t>Literature</a:t>
            </a:r>
            <a:r>
              <a:rPr lang="cs-CZ" sz="1400" b="1" i="1" dirty="0">
                <a:latin typeface="+mn-lt"/>
              </a:rPr>
              <a:t>/</a:t>
            </a:r>
            <a:r>
              <a:rPr lang="cs-CZ" sz="1400" b="1" i="1" dirty="0" err="1">
                <a:latin typeface="+mn-lt"/>
              </a:rPr>
              <a:t>Heritage</a:t>
            </a:r>
            <a:r>
              <a:rPr lang="cs-CZ" sz="1400" b="1" i="1" dirty="0">
                <a:latin typeface="+mn-lt"/>
              </a:rPr>
              <a:t>. A </a:t>
            </a:r>
            <a:r>
              <a:rPr lang="cs-CZ" sz="1400" b="1" i="1" dirty="0" err="1">
                <a:latin typeface="+mn-lt"/>
              </a:rPr>
              <a:t>Sight</a:t>
            </a:r>
            <a:r>
              <a:rPr lang="cs-CZ" sz="1400" b="1" i="1" dirty="0">
                <a:latin typeface="+mn-lt"/>
              </a:rPr>
              <a:t> and </a:t>
            </a:r>
            <a:r>
              <a:rPr lang="cs-CZ" sz="1400" b="1" i="1" dirty="0" err="1">
                <a:latin typeface="+mn-lt"/>
              </a:rPr>
              <a:t>Sound</a:t>
            </a:r>
            <a:r>
              <a:rPr lang="cs-CZ" sz="1400" b="1" i="1" dirty="0">
                <a:latin typeface="+mn-lt"/>
              </a:rPr>
              <a:t> </a:t>
            </a:r>
            <a:r>
              <a:rPr lang="cs-CZ" sz="1400" b="1" i="1" dirty="0" err="1">
                <a:latin typeface="+mn-lt"/>
              </a:rPr>
              <a:t>Reader</a:t>
            </a:r>
            <a:r>
              <a:rPr lang="cs-CZ" sz="1400" b="1" dirty="0">
                <a:latin typeface="+mn-lt"/>
              </a:rPr>
              <a:t>. London: BFI, 2001, s. </a:t>
            </a:r>
            <a:r>
              <a:rPr lang="cs-CZ" sz="1400" b="1" dirty="0" err="1">
                <a:latin typeface="+mn-lt"/>
              </a:rPr>
              <a:t>xi</a:t>
            </a:r>
            <a:r>
              <a:rPr lang="cs-CZ" sz="1400" b="1" dirty="0">
                <a:latin typeface="+mn-lt"/>
              </a:rPr>
              <a:t>–</a:t>
            </a:r>
            <a:r>
              <a:rPr lang="cs-CZ" sz="1400" b="1" dirty="0" err="1">
                <a:latin typeface="+mn-lt"/>
              </a:rPr>
              <a:t>xxvi</a:t>
            </a:r>
            <a:r>
              <a:rPr lang="cs-CZ" sz="1400" b="1" dirty="0">
                <a:latin typeface="+mn-lt"/>
              </a:rPr>
              <a:t>.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C025AF2-19DD-154A-B0DC-B27DA00CAD3F}"/>
              </a:ext>
            </a:extLst>
          </p:cNvPr>
          <p:cNvSpPr txBox="1"/>
          <p:nvPr/>
        </p:nvSpPr>
        <p:spPr>
          <a:xfrm>
            <a:off x="6246421" y="4215740"/>
            <a:ext cx="27780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BUOVOLO, Marisa. Body </a:t>
            </a:r>
            <a:r>
              <a:rPr lang="cs-CZ" sz="1400" dirty="0" err="1">
                <a:latin typeface="+mn-lt"/>
              </a:rPr>
              <a:t>Images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Between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Seduction</a:t>
            </a:r>
            <a:r>
              <a:rPr lang="cs-CZ" sz="1400" dirty="0">
                <a:latin typeface="+mn-lt"/>
              </a:rPr>
              <a:t> and </a:t>
            </a:r>
            <a:r>
              <a:rPr lang="cs-CZ" sz="1400" dirty="0" err="1">
                <a:latin typeface="+mn-lt"/>
              </a:rPr>
              <a:t>Metamorphosis</a:t>
            </a:r>
            <a:r>
              <a:rPr lang="cs-CZ" sz="1400" dirty="0">
                <a:latin typeface="+mn-lt"/>
              </a:rPr>
              <a:t>. In: Isabelle Louise </a:t>
            </a:r>
            <a:r>
              <a:rPr lang="cs-CZ" sz="1400" dirty="0" err="1">
                <a:latin typeface="+mn-lt"/>
              </a:rPr>
              <a:t>Bastian</a:t>
            </a:r>
            <a:r>
              <a:rPr lang="cs-CZ" sz="1400" dirty="0">
                <a:latin typeface="+mn-lt"/>
              </a:rPr>
              <a:t> a Hans-Peter </a:t>
            </a:r>
            <a:r>
              <a:rPr lang="cs-CZ" sz="1400" dirty="0" err="1">
                <a:latin typeface="+mn-lt"/>
              </a:rPr>
              <a:t>Reichmann</a:t>
            </a:r>
            <a:r>
              <a:rPr lang="cs-CZ" sz="1400" dirty="0">
                <a:latin typeface="+mn-lt"/>
              </a:rPr>
              <a:t> (</a:t>
            </a:r>
            <a:r>
              <a:rPr lang="cs-CZ" sz="1400" dirty="0" err="1">
                <a:latin typeface="+mn-lt"/>
              </a:rPr>
              <a:t>eds</a:t>
            </a:r>
            <a:r>
              <a:rPr lang="cs-CZ" sz="1400" dirty="0">
                <a:latin typeface="+mn-lt"/>
              </a:rPr>
              <a:t>.). </a:t>
            </a:r>
            <a:r>
              <a:rPr lang="cs-CZ" sz="1400" i="1" dirty="0" err="1">
                <a:latin typeface="+mn-lt"/>
              </a:rPr>
              <a:t>Close</a:t>
            </a:r>
            <a:r>
              <a:rPr lang="cs-CZ" sz="1400" i="1" dirty="0">
                <a:latin typeface="+mn-lt"/>
              </a:rPr>
              <a:t>-up: </a:t>
            </a:r>
            <a:r>
              <a:rPr lang="cs-CZ" sz="1400" i="1" dirty="0" err="1">
                <a:latin typeface="+mn-lt"/>
              </a:rPr>
              <a:t>The</a:t>
            </a:r>
            <a:r>
              <a:rPr lang="cs-CZ" sz="1400" i="1" dirty="0">
                <a:latin typeface="+mn-lt"/>
              </a:rPr>
              <a:t> Film </a:t>
            </a:r>
            <a:r>
              <a:rPr lang="cs-CZ" sz="1400" i="1" dirty="0" err="1">
                <a:latin typeface="+mn-lt"/>
              </a:rPr>
              <a:t>Costumes</a:t>
            </a:r>
            <a:r>
              <a:rPr lang="cs-CZ" sz="1400" i="1" dirty="0">
                <a:latin typeface="+mn-lt"/>
              </a:rPr>
              <a:t> </a:t>
            </a:r>
            <a:r>
              <a:rPr lang="cs-CZ" sz="1400" i="1" dirty="0" err="1">
                <a:latin typeface="+mn-lt"/>
              </a:rPr>
              <a:t>of</a:t>
            </a:r>
            <a:r>
              <a:rPr lang="cs-CZ" sz="1400" i="1" dirty="0">
                <a:latin typeface="+mn-lt"/>
              </a:rPr>
              <a:t> Barbara </a:t>
            </a:r>
            <a:r>
              <a:rPr lang="cs-CZ" sz="1400" i="1" dirty="0" err="1">
                <a:latin typeface="+mn-lt"/>
              </a:rPr>
              <a:t>Baum</a:t>
            </a:r>
            <a:r>
              <a:rPr lang="cs-CZ" sz="1400" i="1" dirty="0">
                <a:latin typeface="+mn-lt"/>
              </a:rPr>
              <a:t>. </a:t>
            </a:r>
            <a:r>
              <a:rPr lang="cs-CZ" sz="1400" dirty="0">
                <a:latin typeface="+mn-lt"/>
              </a:rPr>
              <a:t>Frankfurt: </a:t>
            </a:r>
            <a:r>
              <a:rPr lang="cs-CZ" sz="1400" dirty="0" err="1">
                <a:latin typeface="+mn-lt"/>
              </a:rPr>
              <a:t>Deutches</a:t>
            </a:r>
            <a:r>
              <a:rPr lang="cs-CZ" sz="1400" dirty="0">
                <a:latin typeface="+mn-lt"/>
              </a:rPr>
              <a:t> Film Institut, 2019, s. 45 – 73. </a:t>
            </a:r>
          </a:p>
        </p:txBody>
      </p:sp>
    </p:spTree>
    <p:extLst>
      <p:ext uri="{BB962C8B-B14F-4D97-AF65-F5344CB8AC3E}">
        <p14:creationId xmlns:p14="http://schemas.microsoft.com/office/powerpoint/2010/main" val="479271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6FABFF4-C504-9947-959A-E416B2CFE3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C4BB52-2359-9046-9F77-F432F678DB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EF22BB-EAD2-6849-A9B5-B3C9F343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Historické</a:t>
            </a:r>
            <a:r>
              <a:rPr lang="en-US" b="1" dirty="0"/>
              <a:t> </a:t>
            </a:r>
            <a:r>
              <a:rPr lang="en-US" b="1" dirty="0" err="1"/>
              <a:t>kostýmní</a:t>
            </a:r>
            <a:r>
              <a:rPr lang="en-US" b="1" dirty="0"/>
              <a:t> drama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A650723-7A67-1941-9F30-04E786D90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95122"/>
            <a:ext cx="8064900" cy="4139998"/>
          </a:xfrm>
        </p:spPr>
        <p:txBody>
          <a:bodyPr/>
          <a:lstStyle/>
          <a:p>
            <a:pPr marL="285750" lvl="0" indent="-285750">
              <a:buFont typeface="Arial"/>
              <a:buChar char="•"/>
            </a:pPr>
            <a:r>
              <a:rPr lang="en-US" sz="2000" dirty="0" err="1"/>
              <a:t>Historický</a:t>
            </a:r>
            <a:r>
              <a:rPr lang="en-US" sz="2000" dirty="0"/>
              <a:t> </a:t>
            </a:r>
            <a:r>
              <a:rPr lang="en-US" sz="2000" dirty="0" err="1"/>
              <a:t>kostým</a:t>
            </a:r>
            <a:r>
              <a:rPr lang="en-US" sz="2000" dirty="0"/>
              <a:t> – </a:t>
            </a:r>
            <a:r>
              <a:rPr lang="en-US" sz="2000" dirty="0" err="1"/>
              <a:t>napomáhá</a:t>
            </a:r>
            <a:r>
              <a:rPr lang="en-US" sz="2000" dirty="0"/>
              <a:t> </a:t>
            </a:r>
            <a:r>
              <a:rPr lang="en-US" sz="2000" dirty="0" err="1"/>
              <a:t>rekonstrukci</a:t>
            </a:r>
            <a:r>
              <a:rPr lang="en-US" sz="2000" dirty="0"/>
              <a:t> </a:t>
            </a:r>
            <a:r>
              <a:rPr lang="en-US" sz="2000" dirty="0" err="1"/>
              <a:t>konkrétní</a:t>
            </a:r>
            <a:r>
              <a:rPr lang="en-US" sz="2000" dirty="0"/>
              <a:t> </a:t>
            </a:r>
            <a:r>
              <a:rPr lang="en-US" sz="2000" dirty="0" err="1"/>
              <a:t>éry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epochy</a:t>
            </a:r>
            <a:r>
              <a:rPr lang="en-US" sz="2000" dirty="0"/>
              <a:t>, ale </a:t>
            </a:r>
            <a:r>
              <a:rPr lang="en-US" sz="2000" dirty="0" err="1"/>
              <a:t>také</a:t>
            </a:r>
            <a:r>
              <a:rPr lang="en-US" sz="2000" dirty="0"/>
              <a:t> do </a:t>
            </a:r>
            <a:r>
              <a:rPr lang="en-US" sz="2000" dirty="0" err="1"/>
              <a:t>jisté</a:t>
            </a:r>
            <a:r>
              <a:rPr lang="en-US" sz="2000" dirty="0"/>
              <a:t> </a:t>
            </a:r>
            <a:r>
              <a:rPr lang="en-US" sz="2000" dirty="0" err="1"/>
              <a:t>míry</a:t>
            </a:r>
            <a:r>
              <a:rPr lang="en-US" sz="2000" dirty="0"/>
              <a:t> </a:t>
            </a:r>
            <a:r>
              <a:rPr lang="en-US" sz="2000" dirty="0" err="1"/>
              <a:t>odráží</a:t>
            </a:r>
            <a:r>
              <a:rPr lang="en-US" sz="2000" dirty="0"/>
              <a:t> </a:t>
            </a:r>
            <a:r>
              <a:rPr lang="en-US" sz="2000" dirty="0" err="1"/>
              <a:t>současnost</a:t>
            </a:r>
            <a:r>
              <a:rPr lang="en-US" sz="2000" dirty="0"/>
              <a:t>; a to </a:t>
            </a:r>
            <a:r>
              <a:rPr lang="en-US" sz="2000" dirty="0" err="1"/>
              <a:t>formou</a:t>
            </a:r>
            <a:r>
              <a:rPr lang="en-US" sz="2000" dirty="0"/>
              <a:t> </a:t>
            </a:r>
            <a:r>
              <a:rPr lang="en-US" sz="2000" dirty="0" err="1"/>
              <a:t>zažitých</a:t>
            </a:r>
            <a:r>
              <a:rPr lang="en-US" sz="2000" dirty="0"/>
              <a:t> </a:t>
            </a:r>
            <a:r>
              <a:rPr lang="en-US" sz="2000" dirty="0" err="1"/>
              <a:t>stereotypů</a:t>
            </a:r>
            <a:r>
              <a:rPr lang="en-US" sz="2000" dirty="0"/>
              <a:t> a </a:t>
            </a:r>
            <a:r>
              <a:rPr lang="en-US" sz="2000" dirty="0" err="1"/>
              <a:t>představ</a:t>
            </a:r>
            <a:r>
              <a:rPr lang="en-US" sz="2000" dirty="0"/>
              <a:t> </a:t>
            </a:r>
            <a:r>
              <a:rPr lang="en-US" sz="2000" dirty="0" err="1"/>
              <a:t>týkajících</a:t>
            </a:r>
            <a:r>
              <a:rPr lang="en-US" sz="2000" dirty="0"/>
              <a:t> se </a:t>
            </a:r>
            <a:r>
              <a:rPr lang="en-US" sz="2000" dirty="0" err="1"/>
              <a:t>vzhledu</a:t>
            </a:r>
            <a:r>
              <a:rPr lang="en-US" sz="2000" dirty="0"/>
              <a:t> </a:t>
            </a:r>
            <a:r>
              <a:rPr lang="en-US" sz="2000" dirty="0" err="1"/>
              <a:t>konkrétních</a:t>
            </a:r>
            <a:r>
              <a:rPr lang="en-US" sz="2000" dirty="0"/>
              <a:t> </a:t>
            </a:r>
            <a:r>
              <a:rPr lang="en-US" sz="2000" dirty="0" err="1"/>
              <a:t>historických</a:t>
            </a:r>
            <a:r>
              <a:rPr lang="en-US" sz="2000" dirty="0"/>
              <a:t> </a:t>
            </a:r>
            <a:r>
              <a:rPr lang="en-US" sz="2000" dirty="0" err="1"/>
              <a:t>postav</a:t>
            </a:r>
            <a:r>
              <a:rPr lang="en-US" sz="2000" dirty="0"/>
              <a:t>.</a:t>
            </a:r>
          </a:p>
          <a:p>
            <a:pPr lvl="0"/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“</a:t>
            </a:r>
            <a:r>
              <a:rPr lang="en-US" sz="2000" dirty="0" err="1"/>
              <a:t>Archeologická</a:t>
            </a:r>
            <a:r>
              <a:rPr lang="en-US" sz="2000" dirty="0"/>
              <a:t>” </a:t>
            </a:r>
            <a:r>
              <a:rPr lang="en-US" sz="2000" dirty="0" err="1"/>
              <a:t>přesnost</a:t>
            </a:r>
            <a:r>
              <a:rPr lang="en-US" sz="2000" dirty="0"/>
              <a:t> </a:t>
            </a:r>
            <a:r>
              <a:rPr lang="en-US" sz="2000" dirty="0" err="1"/>
              <a:t>není</a:t>
            </a:r>
            <a:r>
              <a:rPr lang="en-US" sz="2000" dirty="0"/>
              <a:t> </a:t>
            </a:r>
            <a:r>
              <a:rPr lang="en-US" sz="2000" dirty="0" err="1"/>
              <a:t>cílem</a:t>
            </a:r>
            <a:r>
              <a:rPr lang="en-US" sz="2000" dirty="0"/>
              <a:t>. </a:t>
            </a:r>
            <a:r>
              <a:rPr lang="en-US" sz="2000" dirty="0" err="1"/>
              <a:t>Látky</a:t>
            </a:r>
            <a:r>
              <a:rPr lang="en-US" sz="2000" dirty="0"/>
              <a:t> </a:t>
            </a:r>
            <a:r>
              <a:rPr lang="en-US" sz="2000" dirty="0" err="1"/>
              <a:t>vždy</a:t>
            </a:r>
            <a:r>
              <a:rPr lang="en-US" sz="2000" dirty="0"/>
              <a:t> </a:t>
            </a:r>
            <a:r>
              <a:rPr lang="en-US" sz="2000" dirty="0" err="1"/>
              <a:t>vypadají</a:t>
            </a:r>
            <a:r>
              <a:rPr lang="en-US" sz="2000" dirty="0"/>
              <a:t> </a:t>
            </a:r>
            <a:r>
              <a:rPr lang="en-US" sz="2000" dirty="0" err="1"/>
              <a:t>jinak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idealizovaných</a:t>
            </a:r>
            <a:r>
              <a:rPr lang="en-US" sz="2000" dirty="0"/>
              <a:t> </a:t>
            </a:r>
            <a:r>
              <a:rPr lang="en-US" sz="2000" dirty="0" err="1"/>
              <a:t>statických</a:t>
            </a:r>
            <a:r>
              <a:rPr lang="en-US" sz="2000" dirty="0"/>
              <a:t> </a:t>
            </a:r>
            <a:r>
              <a:rPr lang="en-US" sz="2000" dirty="0" err="1"/>
              <a:t>vyobrazeních</a:t>
            </a:r>
            <a:r>
              <a:rPr lang="en-US" sz="2000" dirty="0"/>
              <a:t> a </a:t>
            </a:r>
            <a:r>
              <a:rPr lang="en-US" sz="2000" dirty="0" err="1"/>
              <a:t>jinak</a:t>
            </a:r>
            <a:r>
              <a:rPr lang="en-US" sz="2000" dirty="0"/>
              <a:t> se </a:t>
            </a:r>
            <a:r>
              <a:rPr lang="en-US" sz="2000" dirty="0" err="1"/>
              <a:t>chovají</a:t>
            </a:r>
            <a:r>
              <a:rPr lang="en-US" sz="2000" dirty="0"/>
              <a:t> </a:t>
            </a:r>
            <a:r>
              <a:rPr lang="en-US" sz="2000" dirty="0" err="1"/>
              <a:t>při</a:t>
            </a:r>
            <a:r>
              <a:rPr lang="en-US" sz="2000" dirty="0"/>
              <a:t>       </a:t>
            </a:r>
            <a:r>
              <a:rPr lang="en-US" sz="2000" dirty="0" err="1"/>
              <a:t>pohybu</a:t>
            </a:r>
            <a:r>
              <a:rPr lang="en-US" sz="2000" dirty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Dobový</a:t>
            </a:r>
            <a:r>
              <a:rPr lang="en-US" sz="2000" dirty="0"/>
              <a:t> </a:t>
            </a:r>
            <a:r>
              <a:rPr lang="en-US" sz="2000" dirty="0" err="1"/>
              <a:t>kostým</a:t>
            </a:r>
            <a:r>
              <a:rPr lang="en-US" sz="2000" dirty="0"/>
              <a:t> - 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amalgám</a:t>
            </a:r>
            <a:r>
              <a:rPr lang="en-US" sz="2000" dirty="0"/>
              <a:t> </a:t>
            </a:r>
            <a:r>
              <a:rPr lang="en-US" sz="2000" dirty="0" err="1"/>
              <a:t>spojující</a:t>
            </a:r>
            <a:r>
              <a:rPr lang="en-US" sz="2000" dirty="0"/>
              <a:t> </a:t>
            </a:r>
            <a:r>
              <a:rPr lang="en-US" sz="2000" dirty="0" err="1"/>
              <a:t>historický</a:t>
            </a:r>
            <a:r>
              <a:rPr lang="en-US" sz="2000" dirty="0"/>
              <a:t> </a:t>
            </a:r>
            <a:r>
              <a:rPr lang="en-US" sz="2000" dirty="0" err="1"/>
              <a:t>vizuální</a:t>
            </a:r>
            <a:r>
              <a:rPr lang="en-US" sz="2000" dirty="0"/>
              <a:t> detail a </a:t>
            </a:r>
            <a:r>
              <a:rPr lang="en-US" sz="2000" dirty="0" err="1"/>
              <a:t>současný</a:t>
            </a:r>
            <a:r>
              <a:rPr lang="en-US" sz="2000" dirty="0"/>
              <a:t> </a:t>
            </a:r>
            <a:r>
              <a:rPr lang="en-US" sz="2000" dirty="0" err="1"/>
              <a:t>střih</a:t>
            </a:r>
            <a:r>
              <a:rPr lang="en-US" sz="2000" dirty="0"/>
              <a:t>, </a:t>
            </a:r>
            <a:r>
              <a:rPr lang="en-US" sz="2000" dirty="0" err="1"/>
              <a:t>úpravu</a:t>
            </a:r>
            <a:r>
              <a:rPr lang="en-US" sz="2000" dirty="0"/>
              <a:t> a </a:t>
            </a:r>
            <a:r>
              <a:rPr lang="en-US" sz="2000" dirty="0" err="1"/>
              <a:t>způsob</a:t>
            </a:r>
            <a:r>
              <a:rPr lang="en-US" sz="2000" dirty="0"/>
              <a:t> </a:t>
            </a:r>
            <a:r>
              <a:rPr lang="en-US" sz="2000" dirty="0" err="1"/>
              <a:t>nošení</a:t>
            </a:r>
            <a:r>
              <a:rPr lang="en-US" sz="2000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Proto </a:t>
            </a:r>
            <a:r>
              <a:rPr lang="en-US" sz="2000" dirty="0" err="1"/>
              <a:t>tento</a:t>
            </a:r>
            <a:r>
              <a:rPr lang="en-US" sz="2000" dirty="0"/>
              <a:t> </a:t>
            </a:r>
            <a:r>
              <a:rPr lang="en-US" sz="2000" dirty="0" err="1"/>
              <a:t>druh</a:t>
            </a:r>
            <a:r>
              <a:rPr lang="en-US" sz="2000" dirty="0"/>
              <a:t> </a:t>
            </a:r>
            <a:r>
              <a:rPr lang="en-US" sz="2000" dirty="0" err="1"/>
              <a:t>kostýmu</a:t>
            </a:r>
            <a:r>
              <a:rPr lang="en-US" sz="2000" dirty="0"/>
              <a:t> </a:t>
            </a:r>
            <a:r>
              <a:rPr lang="en-US" sz="2000" dirty="0" err="1"/>
              <a:t>často</a:t>
            </a:r>
            <a:r>
              <a:rPr lang="en-US" sz="2000" dirty="0"/>
              <a:t> </a:t>
            </a:r>
            <a:r>
              <a:rPr lang="en-US" sz="2000" dirty="0" err="1"/>
              <a:t>pracuje</a:t>
            </a:r>
            <a:r>
              <a:rPr lang="en-US" sz="2000" dirty="0"/>
              <a:t> </a:t>
            </a:r>
            <a:r>
              <a:rPr lang="en-US" sz="2000" dirty="0" err="1"/>
              <a:t>formou</a:t>
            </a:r>
            <a:r>
              <a:rPr lang="en-US" sz="2000" dirty="0"/>
              <a:t> </a:t>
            </a:r>
            <a:r>
              <a:rPr lang="en-US" sz="2000" dirty="0" err="1"/>
              <a:t>část</a:t>
            </a:r>
            <a:r>
              <a:rPr lang="en-US" sz="2000" dirty="0"/>
              <a:t> za </a:t>
            </a:r>
            <a:r>
              <a:rPr lang="en-US" sz="2000" dirty="0" err="1"/>
              <a:t>celek</a:t>
            </a:r>
            <a:r>
              <a:rPr lang="en-US" sz="2000" dirty="0"/>
              <a:t> a </a:t>
            </a:r>
            <a:r>
              <a:rPr lang="en-US" sz="2000" dirty="0" err="1"/>
              <a:t>užívá</a:t>
            </a:r>
            <a:r>
              <a:rPr lang="en-US" sz="2000" dirty="0"/>
              <a:t> </a:t>
            </a:r>
            <a:r>
              <a:rPr lang="en-US" sz="2000" dirty="0" err="1"/>
              <a:t>výrazných</a:t>
            </a:r>
            <a:r>
              <a:rPr lang="en-US" sz="2000" dirty="0"/>
              <a:t> </a:t>
            </a:r>
            <a:r>
              <a:rPr lang="en-US" sz="2000" dirty="0" err="1"/>
              <a:t>symbolů</a:t>
            </a:r>
            <a:r>
              <a:rPr lang="en-US" sz="2000" dirty="0"/>
              <a:t> a </a:t>
            </a:r>
            <a:r>
              <a:rPr lang="en-US" sz="2000" dirty="0" err="1"/>
              <a:t>signálů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samy</a:t>
            </a:r>
            <a:r>
              <a:rPr lang="en-US" sz="2000" dirty="0"/>
              <a:t> o </a:t>
            </a:r>
            <a:r>
              <a:rPr lang="en-US" sz="2000" dirty="0" err="1"/>
              <a:t>sobě</a:t>
            </a:r>
            <a:r>
              <a:rPr lang="en-US" sz="2000" dirty="0"/>
              <a:t> </a:t>
            </a:r>
            <a:r>
              <a:rPr lang="en-US" sz="2000" dirty="0" err="1"/>
              <a:t>zvládnou</a:t>
            </a:r>
            <a:r>
              <a:rPr lang="en-US" sz="2000" dirty="0"/>
              <a:t> </a:t>
            </a:r>
            <a:r>
              <a:rPr lang="en-US" sz="2000" dirty="0" err="1"/>
              <a:t>celý</a:t>
            </a:r>
            <a:r>
              <a:rPr lang="en-US" sz="2000" dirty="0"/>
              <a:t> </a:t>
            </a:r>
            <a:r>
              <a:rPr lang="en-US" sz="2000" dirty="0" err="1"/>
              <a:t>oděv</a:t>
            </a:r>
            <a:r>
              <a:rPr lang="en-US" sz="2000" dirty="0"/>
              <a:t> </a:t>
            </a:r>
            <a:r>
              <a:rPr lang="en-US" sz="2000" dirty="0" err="1"/>
              <a:t>ukotvit</a:t>
            </a:r>
            <a:r>
              <a:rPr lang="en-US" sz="2000" dirty="0"/>
              <a:t> v </a:t>
            </a:r>
            <a:r>
              <a:rPr lang="en-US" sz="2000" dirty="0" err="1"/>
              <a:t>konkrétním</a:t>
            </a:r>
            <a:r>
              <a:rPr lang="en-US" sz="2000" dirty="0"/>
              <a:t> </a:t>
            </a:r>
            <a:r>
              <a:rPr lang="en-US" sz="2000" dirty="0" err="1"/>
              <a:t>historickém</a:t>
            </a:r>
            <a:r>
              <a:rPr lang="en-US" sz="2000" dirty="0"/>
              <a:t> </a:t>
            </a:r>
            <a:r>
              <a:rPr lang="en-US" sz="2000" dirty="0" err="1"/>
              <a:t>období</a:t>
            </a:r>
            <a:r>
              <a:rPr lang="en-US" sz="2000" dirty="0"/>
              <a:t> </a:t>
            </a:r>
            <a:r>
              <a:rPr lang="en-US" sz="2000" dirty="0" err="1"/>
              <a:t>anebo</a:t>
            </a:r>
            <a:r>
              <a:rPr lang="en-US" sz="2000" dirty="0"/>
              <a:t> v </a:t>
            </a:r>
            <a:r>
              <a:rPr lang="en-US" sz="2000" dirty="0" err="1"/>
              <a:t>našich</a:t>
            </a:r>
            <a:r>
              <a:rPr lang="en-US" sz="2000" dirty="0"/>
              <a:t> </a:t>
            </a:r>
            <a:r>
              <a:rPr lang="en-US" sz="2000" dirty="0" err="1"/>
              <a:t>ustálených</a:t>
            </a:r>
            <a:r>
              <a:rPr lang="en-US" sz="2000" dirty="0"/>
              <a:t> </a:t>
            </a:r>
            <a:r>
              <a:rPr lang="en-US" sz="2000" dirty="0" err="1"/>
              <a:t>představách</a:t>
            </a:r>
            <a:r>
              <a:rPr lang="en-US" sz="2000" dirty="0"/>
              <a:t> o </a:t>
            </a:r>
            <a:r>
              <a:rPr lang="en-US" sz="2000" dirty="0" err="1"/>
              <a:t>vzhledu</a:t>
            </a:r>
            <a:r>
              <a:rPr lang="en-US" sz="2000" dirty="0"/>
              <a:t> </a:t>
            </a:r>
            <a:r>
              <a:rPr lang="en-US" sz="2000" dirty="0" err="1"/>
              <a:t>dané</a:t>
            </a:r>
            <a:r>
              <a:rPr lang="en-US" sz="2000" dirty="0"/>
              <a:t> </a:t>
            </a:r>
            <a:r>
              <a:rPr lang="en-US" sz="2000" dirty="0" err="1"/>
              <a:t>éry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675799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910</TotalTime>
  <Words>1308</Words>
  <Application>Microsoft Macintosh PowerPoint</Application>
  <PresentationFormat>Předvádění na obrazovce (4:3)</PresentationFormat>
  <Paragraphs>138</Paragraphs>
  <Slides>18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Calibri</vt:lpstr>
      <vt:lpstr>Helvetica</vt:lpstr>
      <vt:lpstr>Tahoma</vt:lpstr>
      <vt:lpstr>Wingdings</vt:lpstr>
      <vt:lpstr>Prezentace_MU_CZ</vt:lpstr>
      <vt:lpstr>FAVh048 Kostým, maska a výprava v kinematografii</vt:lpstr>
      <vt:lpstr>Manželství Marie Braunové  (Německo 1978, r. Rainer W. Fassbinder)</vt:lpstr>
      <vt:lpstr>Prezentace aplikace PowerPoint</vt:lpstr>
      <vt:lpstr>Prezentace aplikace PowerPoint</vt:lpstr>
      <vt:lpstr>Prezentace aplikace PowerPoint</vt:lpstr>
      <vt:lpstr>Protichůdné interpretace</vt:lpstr>
      <vt:lpstr>Prezentace aplikace PowerPoint</vt:lpstr>
      <vt:lpstr>L2: Četba</vt:lpstr>
      <vt:lpstr>Historické kostýmní drama</vt:lpstr>
      <vt:lpstr>Vyobrazení královny Alžběty I. </vt:lpstr>
      <vt:lpstr>Kostým v historickém romantickém dramatu</vt:lpstr>
      <vt:lpstr>Heritage Cinema</vt:lpstr>
      <vt:lpstr>Levicová kritika heritage cinema</vt:lpstr>
      <vt:lpstr>Post-heritage cinema?</vt:lpstr>
      <vt:lpstr>Marie Antoinetta USA 2006 r. Sofia Coppola  Kostýmy: Milena Canonero, Manolo Blahnik</vt:lpstr>
      <vt:lpstr>Prezentace aplikace PowerPoint</vt:lpstr>
      <vt:lpstr>Marie Antoinetta: I want candy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FAVh048 Kostým, maska a výprava v kinematografii</dc:title>
  <dc:creator>Šárka Gmiterková</dc:creator>
  <cp:lastModifiedBy>Šárka Gmiterková</cp:lastModifiedBy>
  <cp:revision>6</cp:revision>
  <dcterms:created xsi:type="dcterms:W3CDTF">2023-02-19T14:29:05Z</dcterms:created>
  <dcterms:modified xsi:type="dcterms:W3CDTF">2023-02-20T05:39:14Z</dcterms:modified>
</cp:coreProperties>
</file>