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9" r:id="rId4"/>
    <p:sldId id="270" r:id="rId5"/>
    <p:sldId id="264" r:id="rId6"/>
    <p:sldId id="262" r:id="rId7"/>
    <p:sldId id="263" r:id="rId8"/>
    <p:sldId id="258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200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FD17-8ADC-5F4D-9B52-6B4318EC27DC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E35B-5EC1-F54D-899E-37E00766E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FZ7hH8o3Q&amp;t=492s" TargetMode="External"/><Relationship Id="rId2" Type="http://schemas.openxmlformats.org/officeDocument/2006/relationships/hyperlink" Target="https://www.youtube.com/watch?v=_FrG35ULtO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dirty="0"/>
              <a:t>Kostým, maska a výprava v kinematografii</a:t>
            </a:r>
            <a:br>
              <a:rPr lang="cs-CZ" dirty="0"/>
            </a:br>
            <a:r>
              <a:rPr lang="cs-CZ" sz="2400" dirty="0"/>
              <a:t>FAVh048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4. 4. 2023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259836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CFC3CF-6420-5E4A-841E-5F2C6BA282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1731E-E02E-3547-91A7-48B1E3F09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2B860-7CF0-6D44-85A3-52252269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Rozpad studiového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BEE3F-8BB3-3740-B3E9-FF037AF2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Úpadek jak profese kostýmního výtvarníka, tak maskéra (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Čelisti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roku 1975 mají v titulcích uvedených 15 trikařů, ale žádného ze tří maskérů ani ze tří kostymérů)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 se v řadě autorských projektů líčí sami a upravují nakoupené oděvy (souvisí s oblibou metodického herectví)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Kostýmní výtvarníky a maskéry zajímá hlavně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postava na úkor hvězdných obrazů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Zneviditelnění profese: v rozporu s předchozím obdobím a s Hollywoodskou tendencí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stavět se jako neviditelný, zakrýt působení všech profesí ve prospěch vytváření bezešvého světa.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očích široké veřejnosti byli známí pouze maskéři a kostýmní výtvarníci, vždy v součinnosti s hvězdami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(ekonomické hledisko)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1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CE8032-C1E2-4B4C-A8BC-37EE7219D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8B7D6-A987-BB47-B861-9DAB5E0C3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0C5026-33FF-0144-8C06-72A1D26A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Nové výzvy pro „</a:t>
            </a:r>
            <a:r>
              <a:rPr lang="cs-CZ" dirty="0" err="1"/>
              <a:t>character</a:t>
            </a:r>
            <a:r>
              <a:rPr lang="cs-CZ" dirty="0"/>
              <a:t>“ </a:t>
            </a:r>
            <a:r>
              <a:rPr lang="cs-CZ" dirty="0" err="1"/>
              <a:t>makeup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55491C-041B-1A40-A752-9AB261A89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2000 výraznější zásah CGI do maskérské profese</a:t>
            </a:r>
          </a:p>
          <a:p>
            <a:endParaRPr lang="cs-CZ" dirty="0"/>
          </a:p>
          <a:p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cs-CZ" dirty="0" err="1"/>
              <a:t>Capture</a:t>
            </a:r>
            <a:r>
              <a:rPr lang="cs-CZ" dirty="0"/>
              <a:t> &gt;&gt; Performance </a:t>
            </a:r>
            <a:r>
              <a:rPr lang="cs-CZ" dirty="0" err="1"/>
              <a:t>Capture</a:t>
            </a:r>
            <a:endParaRPr lang="cs-CZ" dirty="0"/>
          </a:p>
          <a:p>
            <a:endParaRPr lang="cs-CZ" dirty="0"/>
          </a:p>
          <a:p>
            <a:r>
              <a:rPr lang="cs-CZ" dirty="0"/>
              <a:t>Kde leží hranice animace / zvláštních efektů / tradičního maskérského řemesla?</a:t>
            </a:r>
          </a:p>
          <a:p>
            <a:endParaRPr lang="cs-CZ" dirty="0"/>
          </a:p>
          <a:p>
            <a:r>
              <a:rPr lang="cs-CZ" b="1" strike="sngStrike" dirty="0"/>
              <a:t>Digitální </a:t>
            </a:r>
            <a:r>
              <a:rPr lang="cs-CZ" b="1" strike="sngStrike" dirty="0" err="1"/>
              <a:t>makeup</a:t>
            </a:r>
            <a:r>
              <a:rPr lang="cs-CZ" dirty="0"/>
              <a:t>: termín, proti němuž se ohrazují jak animátoři („tradiční maska umrtvuje herecký výkon, </a:t>
            </a:r>
            <a:r>
              <a:rPr lang="cs-CZ" dirty="0" err="1"/>
              <a:t>mocap</a:t>
            </a:r>
            <a:r>
              <a:rPr lang="cs-CZ" dirty="0"/>
              <a:t> jej aktivizuje“), tak maskéři („spojit dohromady několik </a:t>
            </a:r>
            <a:r>
              <a:rPr lang="cs-CZ" dirty="0" err="1"/>
              <a:t>mocapových</a:t>
            </a:r>
            <a:r>
              <a:rPr lang="cs-CZ" dirty="0"/>
              <a:t> teček nemá nic společného s profesí maskéra“)</a:t>
            </a:r>
          </a:p>
          <a:p>
            <a:endParaRPr lang="cs-CZ" strike="sngStrike" dirty="0"/>
          </a:p>
        </p:txBody>
      </p:sp>
    </p:spTree>
    <p:extLst>
      <p:ext uri="{BB962C8B-B14F-4D97-AF65-F5344CB8AC3E}">
        <p14:creationId xmlns:p14="http://schemas.microsoft.com/office/powerpoint/2010/main" val="330573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C59841-EBF5-844E-AD2A-82820B7A0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16127A-BC4A-2D47-BDFF-35F3D2960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A19AC8-D0DE-DB46-A61D-C9B12311130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515878"/>
            <a:ext cx="8295528" cy="5139850"/>
          </a:xfrm>
        </p:spPr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 zaměstnávající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maskéry, kteří se specializují na tvorbu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makeupu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(ve smyslu emulze roztírané po tvářích a tělech herců), které dovedou maximalizovat efekt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oCapu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Vývoj v souladu s tradicí, kdy v reakci na nové technologické postupy a inovace se musí maskéři přizpůsobovat kamerám a technice snímání.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4E82D8-4486-7649-B3FF-387D5296D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13" y="2609875"/>
            <a:ext cx="5940000" cy="35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6CA265-8797-6549-A447-848F73812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6EA60BB-BB8B-F944-87F1-1BA7A32A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29845"/>
            <a:ext cx="3934889" cy="842245"/>
          </a:xfrm>
        </p:spPr>
        <p:txBody>
          <a:bodyPr/>
          <a:lstStyle/>
          <a:p>
            <a:pPr algn="ctr"/>
            <a:r>
              <a:rPr lang="cs-CZ" i="1" dirty="0"/>
              <a:t>Úsvit planety opic</a:t>
            </a:r>
            <a:br>
              <a:rPr lang="cs-CZ" dirty="0"/>
            </a:br>
            <a:r>
              <a:rPr lang="cs-CZ" dirty="0"/>
              <a:t>USA 2014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81CE9FA-C674-324B-8365-D637C7E16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032358"/>
            <a:ext cx="3934889" cy="1972548"/>
          </a:xfrm>
        </p:spPr>
        <p:txBody>
          <a:bodyPr/>
          <a:lstStyle/>
          <a:p>
            <a:r>
              <a:rPr lang="cs-CZ" b="1" dirty="0"/>
              <a:t>Kostýmy</a:t>
            </a:r>
            <a:r>
              <a:rPr lang="cs-CZ" dirty="0"/>
              <a:t>: Melissa </a:t>
            </a:r>
            <a:r>
              <a:rPr lang="cs-CZ" dirty="0" err="1"/>
              <a:t>Bruning</a:t>
            </a:r>
            <a:endParaRPr lang="cs-CZ" dirty="0"/>
          </a:p>
          <a:p>
            <a:r>
              <a:rPr lang="cs-CZ" b="1" u="sng" dirty="0"/>
              <a:t>Masky</a:t>
            </a:r>
            <a:r>
              <a:rPr lang="cs-CZ" dirty="0"/>
              <a:t>: Lisa Love (maskérka), Anji </a:t>
            </a:r>
            <a:r>
              <a:rPr lang="cs-CZ" dirty="0" err="1"/>
              <a:t>Bemben</a:t>
            </a:r>
            <a:r>
              <a:rPr lang="cs-CZ" dirty="0"/>
              <a:t> (kadeřník) a tým pracovníků speciálních efektů </a:t>
            </a:r>
          </a:p>
          <a:p>
            <a:r>
              <a:rPr lang="cs-CZ" b="1" dirty="0"/>
              <a:t>Výprava: </a:t>
            </a:r>
            <a:r>
              <a:rPr lang="cs-CZ" dirty="0"/>
              <a:t>James </a:t>
            </a:r>
            <a:r>
              <a:rPr lang="cs-CZ" dirty="0" err="1"/>
              <a:t>Cinlun</a:t>
            </a:r>
            <a:r>
              <a:rPr lang="cs-CZ" dirty="0"/>
              <a:t> a </a:t>
            </a:r>
            <a:r>
              <a:rPr lang="cs-CZ" dirty="0" err="1"/>
              <a:t>Naaman</a:t>
            </a:r>
            <a:r>
              <a:rPr lang="cs-CZ" dirty="0"/>
              <a:t> </a:t>
            </a:r>
            <a:r>
              <a:rPr lang="cs-CZ" dirty="0" err="1"/>
              <a:t>Marshall</a:t>
            </a:r>
            <a:endParaRPr lang="cs-CZ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8BE2E84A-4ADC-804B-94E4-041ECA640C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259358-BBFC-3449-A0FB-C9E50B37C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6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22DC14-8EEA-2C40-BF27-B750F6F2B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874C40-45A7-1E47-9852-3470F2502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b="0" kern="1200" noProof="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cs-CZ" altLang="cs-CZ" b="0" kern="1200" noProof="0">
              <a:latin typeface="+mj-lt"/>
              <a:ea typeface="+mn-ea"/>
              <a:cs typeface="+mn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708E9EB-8188-B73A-CA9B-2F259510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8B8838-A2AA-DD42-98CB-943D0132F5DF}"/>
              </a:ext>
            </a:extLst>
          </p:cNvPr>
          <p:cNvSpPr txBox="1"/>
          <p:nvPr/>
        </p:nvSpPr>
        <p:spPr>
          <a:xfrm>
            <a:off x="266868" y="1701505"/>
            <a:ext cx="3914999" cy="413999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Oblíbený námět o střetech mezi lidstvem a vyvinutými primáty má má dlouhou tradici v inovaci maskérského oboru.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Verze z roku 2014 ukazuje možnosti těsného propojení tří oblastí: herectví, masek a speciálních efektů.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Jaký efekt má takový přístup na konstrukci hlavní postavy Césara (ve smyslu herectví a/</a:t>
            </a:r>
            <a:r>
              <a:rPr lang="cs-CZ" sz="2100" dirty="0" err="1">
                <a:latin typeface="+mn-lt"/>
              </a:rPr>
              <a:t>vs</a:t>
            </a:r>
            <a:r>
              <a:rPr lang="cs-CZ" sz="2100" dirty="0">
                <a:latin typeface="+mn-lt"/>
              </a:rPr>
              <a:t> masky)? Jak takové rozhodnutí ovlivňuje další možnosti konstrukce fikčního světa?</a:t>
            </a:r>
          </a:p>
        </p:txBody>
      </p:sp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0313AD9-8A89-B442-97EB-351C598B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74" y="475013"/>
            <a:ext cx="4816425" cy="536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09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7D6676-4B87-0F49-AA80-D888CACA8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948B6-B8DB-8A4F-9681-684CE8A1C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CFDA343-506F-A74B-8AF1-00552456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720000"/>
            <a:ext cx="8823366" cy="451576"/>
          </a:xfrm>
        </p:spPr>
        <p:txBody>
          <a:bodyPr/>
          <a:lstStyle/>
          <a:p>
            <a:r>
              <a:rPr lang="cs-CZ" i="1" dirty="0"/>
              <a:t>Planeta opic </a:t>
            </a:r>
            <a:r>
              <a:rPr lang="cs-CZ" dirty="0"/>
              <a:t>(2001)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i="1" dirty="0"/>
              <a:t>Úsvit planety opic </a:t>
            </a:r>
            <a:r>
              <a:rPr lang="cs-CZ" dirty="0"/>
              <a:t>(2014)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15193CB-9E26-904C-989C-5B3F3C6D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0" y="1171576"/>
            <a:ext cx="8064900" cy="4139998"/>
          </a:xfrm>
        </p:spPr>
        <p:txBody>
          <a:bodyPr/>
          <a:lstStyle/>
          <a:p>
            <a:r>
              <a:rPr lang="cs-CZ" dirty="0"/>
              <a:t>Verze </a:t>
            </a:r>
            <a:r>
              <a:rPr lang="cs-CZ" dirty="0" err="1"/>
              <a:t>Tima</a:t>
            </a:r>
            <a:r>
              <a:rPr lang="cs-CZ" dirty="0"/>
              <a:t> </a:t>
            </a:r>
            <a:r>
              <a:rPr lang="cs-CZ" dirty="0" err="1"/>
              <a:t>Burtona</a:t>
            </a:r>
            <a:r>
              <a:rPr lang="cs-CZ" dirty="0"/>
              <a:t> z roku 2001 představuje maximum možného ve smyslu provázání masky s tvářemi a těly hereckých představitelů (protézy, paruky, obličejové konstrukce), bez digitální postprodukce </a:t>
            </a:r>
          </a:p>
          <a:p>
            <a:r>
              <a:rPr lang="cs-CZ" dirty="0"/>
              <a:t>Nutí herce k posílení některých výrazových prostředků na úkor jiných (zakrytý obličej X hlas a výrazné pohyby)</a:t>
            </a:r>
          </a:p>
          <a:p>
            <a:r>
              <a:rPr lang="cs-CZ" dirty="0">
                <a:hlinkClick r:id="rId2"/>
              </a:rPr>
              <a:t>https://www.youtube.com/watch?v=_FrG35ULtOI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https://www.youtube.com/watch?v=zOFZ7hH8o3Q&amp;t=492s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 descr="Obsah obrázku interiér, primát, savec&#10;&#10;Popis byl vytvořen automaticky">
            <a:extLst>
              <a:ext uri="{FF2B5EF4-FFF2-40B4-BE49-F238E27FC236}">
                <a16:creationId xmlns:a16="http://schemas.microsoft.com/office/drawing/2014/main" id="{9613D34A-1491-D141-AAA3-0164B4D9A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0" y="4007378"/>
            <a:ext cx="3788229" cy="2130622"/>
          </a:xfrm>
          <a:prstGeom prst="rect">
            <a:avLst/>
          </a:prstGeom>
        </p:spPr>
      </p:pic>
      <p:pic>
        <p:nvPicPr>
          <p:cNvPr id="12" name="Obrázek 11" descr="Obsah obrázku primát&#10;&#10;Popis byl vytvořen automaticky">
            <a:extLst>
              <a:ext uri="{FF2B5EF4-FFF2-40B4-BE49-F238E27FC236}">
                <a16:creationId xmlns:a16="http://schemas.microsoft.com/office/drawing/2014/main" id="{8C092BA8-E320-A94C-B52C-9BB0A9F10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37" y="4229712"/>
            <a:ext cx="2999918" cy="1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B97256-D8E9-684D-B486-F0C0CB641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4E13258-9E4B-F34C-AB55-91FFF876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39817"/>
            <a:ext cx="3934889" cy="2974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CC384F6-F7E8-694F-9092-7C8AFC01A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082184"/>
            <a:ext cx="3934889" cy="2038649"/>
          </a:xfrm>
        </p:spPr>
        <p:txBody>
          <a:bodyPr/>
          <a:lstStyle/>
          <a:p>
            <a:r>
              <a:rPr lang="cs-CZ" dirty="0"/>
              <a:t>STACEY, </a:t>
            </a:r>
            <a:r>
              <a:rPr lang="cs-CZ" dirty="0" err="1"/>
              <a:t>Jackie</a:t>
            </a:r>
            <a:r>
              <a:rPr lang="cs-CZ" dirty="0"/>
              <a:t>. </a:t>
            </a:r>
            <a:r>
              <a:rPr lang="cs-CZ" dirty="0" err="1"/>
              <a:t>Feminine</a:t>
            </a:r>
            <a:r>
              <a:rPr lang="cs-CZ" dirty="0"/>
              <a:t> </a:t>
            </a:r>
            <a:r>
              <a:rPr lang="cs-CZ" dirty="0" err="1"/>
              <a:t>Fascinations</a:t>
            </a:r>
            <a:r>
              <a:rPr lang="cs-CZ" dirty="0"/>
              <a:t>.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r>
              <a:rPr lang="cs-CZ" dirty="0"/>
              <a:t> in </a:t>
            </a:r>
            <a:r>
              <a:rPr lang="cs-CZ" dirty="0" err="1"/>
              <a:t>star</a:t>
            </a:r>
            <a:r>
              <a:rPr lang="cs-CZ" dirty="0"/>
              <a:t>-audience relations. In: Christine </a:t>
            </a:r>
            <a:r>
              <a:rPr lang="cs-CZ" dirty="0" err="1"/>
              <a:t>Gledhill</a:t>
            </a:r>
            <a:r>
              <a:rPr lang="cs-CZ" dirty="0"/>
              <a:t> (</a:t>
            </a:r>
            <a:r>
              <a:rPr lang="cs-CZ" dirty="0" err="1"/>
              <a:t>ed</a:t>
            </a:r>
            <a:r>
              <a:rPr lang="cs-CZ" dirty="0"/>
              <a:t>.): </a:t>
            </a:r>
            <a:r>
              <a:rPr lang="cs-CZ" i="1" dirty="0" err="1"/>
              <a:t>Stardom</a:t>
            </a:r>
            <a:r>
              <a:rPr lang="cs-CZ" i="1" dirty="0"/>
              <a:t>. </a:t>
            </a:r>
            <a:r>
              <a:rPr lang="cs-CZ" i="1" dirty="0" err="1"/>
              <a:t>Industry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Desire</a:t>
            </a:r>
            <a:r>
              <a:rPr lang="cs-CZ" dirty="0"/>
              <a:t>. London: </a:t>
            </a:r>
            <a:r>
              <a:rPr lang="cs-CZ" dirty="0" err="1"/>
              <a:t>Routledge</a:t>
            </a:r>
            <a:r>
              <a:rPr lang="cs-CZ" dirty="0"/>
              <a:t>, 2001, s. 145–168. </a:t>
            </a:r>
          </a:p>
          <a:p>
            <a:endParaRPr lang="cs-CZ" dirty="0"/>
          </a:p>
          <a:p>
            <a:r>
              <a:rPr lang="cs-CZ" sz="1600" dirty="0"/>
              <a:t>Pozor! Vložený text je staršího data a z jiné publikace než je ta na obrázku (kapitola otištěná na základě probíhajícího výzkumu, z něhož poté vzešla monografie.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911AEA90-1E65-4D4F-8B04-C7294D2AAA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2C1F65-06B0-8B4B-9471-B0A32144C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9F9FCB-47F4-B148-A135-B972557E6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30452-018C-EC42-8212-77500B598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E096F6-1ADC-0F4D-89A5-918BD04B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2543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Klasický Hollywoodský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2DAFAD-14AA-0948-BE01-2A92D7D8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185226"/>
            <a:ext cx="8538073" cy="413999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organizovaná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vertikální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celého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filmového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životního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cyklu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námětu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casting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natáčení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distribuci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uvádění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vlastní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kin)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Vertikální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funguje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bázi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šatů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“screen styles”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propagované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návaznosti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konkrétní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hvězdu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“Filmový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makeup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s filmovou hvězdou ztotožněný natolik silně, že celý moderní kosmetický průmysl je založený na jménech Max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Elizabeth Arden, maskéři hollywoodských hvězd.” (Edgar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Morin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1957).</a:t>
            </a:r>
          </a:p>
          <a:p>
            <a:pPr marL="285750" indent="-285750">
              <a:buFont typeface="Arial"/>
              <a:buChar char="•"/>
            </a:pPr>
            <a:endParaRPr lang="cs-C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Ester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Blogget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Vicky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Lester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vynikající vzor, protože tady sledujeme proměnu obyčejné dívky v neobyčejnou hvězdu. (Hvězdný paradox, proto se systému dařilo i v době ekonomické krize) </a:t>
            </a:r>
          </a:p>
          <a:p>
            <a:pPr marL="285750" indent="-285750">
              <a:buFont typeface="Arial"/>
              <a:buChar char="•"/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5601DC-DFDD-9345-8BDF-8BE408759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EF6176-ACFF-CB44-9813-EDEBB455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386D3D-2193-3A44-A06D-308B67F7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3392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Glamour</a:t>
            </a:r>
            <a:r>
              <a:rPr lang="cs-CZ" dirty="0"/>
              <a:t> (</a:t>
            </a:r>
            <a:r>
              <a:rPr lang="cs-CZ" dirty="0" err="1"/>
              <a:t>Stepen</a:t>
            </a:r>
            <a:r>
              <a:rPr lang="cs-CZ" dirty="0"/>
              <a:t> </a:t>
            </a:r>
            <a:r>
              <a:rPr lang="cs-CZ" dirty="0" err="1"/>
              <a:t>Gundle</a:t>
            </a:r>
            <a:r>
              <a:rPr lang="cs-CZ" dirty="0"/>
              <a:t>, 2008)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50B65F-BD05-2E4C-B9F5-B6A3EBC7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09805"/>
            <a:ext cx="8064900" cy="4139998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Umí pozvednout věci, osoby a místa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primárně ženská charakteristika (pojí se s ženami, které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nemají přístup k moci nebo jejím strukturám, ale na ekonomické bázi jsou vlivné, viditelné a důležité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Okamžitě rozeznatelný &gt;&gt; výrazný vizuální efekt, exces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Příslib dostupnosti a zároveň aura exkluzivity jako únik od každodennosti a průměru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Okázalý X střídmosti a skromnosti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krása jako forma fyzického kapitálu a prostředek sociální mobility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Pohyblivost a distance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Performativní aspekt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414475-D6F5-CA42-97A6-32C010FC1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51" y="3429000"/>
            <a:ext cx="3536414" cy="25243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649AB5-7EED-434F-8F22-02C5BC3D5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64" y="3766218"/>
            <a:ext cx="1646787" cy="28368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2746722-3324-5F4E-BC9C-9A29BE22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34" y="4052799"/>
            <a:ext cx="1885012" cy="2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Jackie Stacey: </a:t>
            </a:r>
            <a:r>
              <a:rPr lang="en-US" i="1" dirty="0"/>
              <a:t>Star gazing </a:t>
            </a:r>
            <a:r>
              <a:rPr lang="en-US" dirty="0"/>
              <a:t>(1994</a:t>
            </a:r>
            <a:r>
              <a:rPr lang="en-US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1" y="1463434"/>
            <a:ext cx="5778349" cy="48768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/>
              <a:t>Vymezování</a:t>
            </a:r>
            <a:r>
              <a:rPr lang="en-US" sz="2000" dirty="0"/>
              <a:t> se jak </a:t>
            </a:r>
            <a:r>
              <a:rPr lang="en-US" sz="2000" dirty="0" err="1"/>
              <a:t>vůči</a:t>
            </a:r>
            <a:r>
              <a:rPr lang="en-US" sz="2000" dirty="0"/>
              <a:t> </a:t>
            </a:r>
            <a:r>
              <a:rPr lang="en-US" sz="2000" dirty="0" err="1"/>
              <a:t>dominatnímu</a:t>
            </a:r>
            <a:r>
              <a:rPr lang="en-US" sz="2000" dirty="0"/>
              <a:t> </a:t>
            </a:r>
            <a:r>
              <a:rPr lang="en-US" sz="2000" dirty="0" err="1"/>
              <a:t>pojetí</a:t>
            </a:r>
            <a:r>
              <a:rPr lang="en-US" sz="2000" dirty="0"/>
              <a:t> </a:t>
            </a:r>
            <a:r>
              <a:rPr lang="en-US" sz="2000" dirty="0" err="1"/>
              <a:t>konzumpce</a:t>
            </a:r>
            <a:r>
              <a:rPr lang="en-US" sz="2000" dirty="0"/>
              <a:t>, </a:t>
            </a:r>
            <a:r>
              <a:rPr lang="en-US" sz="2000" dirty="0" err="1"/>
              <a:t>chápané</a:t>
            </a:r>
            <a:r>
              <a:rPr lang="en-US" sz="2000" dirty="0"/>
              <a:t> v </a:t>
            </a:r>
            <a:r>
              <a:rPr lang="en-US" sz="2000" dirty="0" err="1"/>
              <a:t>binárních</a:t>
            </a:r>
            <a:r>
              <a:rPr lang="en-US" sz="2000" dirty="0"/>
              <a:t> </a:t>
            </a:r>
            <a:r>
              <a:rPr lang="en-US" sz="2000" dirty="0" err="1"/>
              <a:t>kategoriích</a:t>
            </a:r>
            <a:r>
              <a:rPr lang="en-US" sz="2000" dirty="0"/>
              <a:t> (</a:t>
            </a:r>
            <a:r>
              <a:rPr lang="en-US" sz="2000" dirty="0" err="1"/>
              <a:t>aktivní</a:t>
            </a:r>
            <a:r>
              <a:rPr lang="en-US" sz="2000" dirty="0"/>
              <a:t> top-down, </a:t>
            </a:r>
            <a:r>
              <a:rPr lang="en-US" sz="2000" dirty="0" err="1"/>
              <a:t>pasivní</a:t>
            </a:r>
            <a:r>
              <a:rPr lang="en-US" sz="2000" dirty="0"/>
              <a:t> </a:t>
            </a:r>
            <a:r>
              <a:rPr lang="en-US" sz="2000" dirty="0" err="1"/>
              <a:t>recepce</a:t>
            </a:r>
            <a:r>
              <a:rPr lang="en-US" sz="2000" dirty="0"/>
              <a:t> bottom-up),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vůči</a:t>
            </a:r>
            <a:r>
              <a:rPr lang="en-US" sz="2000" dirty="0"/>
              <a:t> </a:t>
            </a:r>
            <a:r>
              <a:rPr lang="en-US" sz="2000" dirty="0" err="1"/>
              <a:t>převládajícím</a:t>
            </a:r>
            <a:r>
              <a:rPr lang="en-US" sz="2000" dirty="0"/>
              <a:t> </a:t>
            </a:r>
            <a:r>
              <a:rPr lang="en-US" sz="2000" dirty="0" err="1"/>
              <a:t>feministickým</a:t>
            </a:r>
            <a:r>
              <a:rPr lang="en-US" sz="2000" dirty="0"/>
              <a:t> </a:t>
            </a:r>
            <a:r>
              <a:rPr lang="en-US" sz="2000" dirty="0" err="1"/>
              <a:t>paradigmatům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Do </a:t>
            </a:r>
            <a:r>
              <a:rPr lang="en-US" sz="2000" dirty="0" err="1"/>
              <a:t>počátku</a:t>
            </a:r>
            <a:r>
              <a:rPr lang="en-US" sz="2000" dirty="0"/>
              <a:t> 80. let </a:t>
            </a:r>
            <a:r>
              <a:rPr lang="en-US" sz="2000" dirty="0" err="1"/>
              <a:t>diváctví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diferencované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bázi</a:t>
            </a:r>
            <a:r>
              <a:rPr lang="en-US" sz="2000" dirty="0"/>
              <a:t> </a:t>
            </a:r>
            <a:r>
              <a:rPr lang="en-US" sz="2000" dirty="0" err="1"/>
              <a:t>genderu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Aktivní</a:t>
            </a:r>
            <a:r>
              <a:rPr lang="en-US" sz="2000" dirty="0"/>
              <a:t> (</a:t>
            </a:r>
            <a:r>
              <a:rPr lang="en-US" sz="2000" dirty="0" err="1"/>
              <a:t>mužské</a:t>
            </a:r>
            <a:r>
              <a:rPr lang="en-US" sz="2000" dirty="0"/>
              <a:t>) vs </a:t>
            </a:r>
            <a:r>
              <a:rPr lang="en-US" sz="2000" dirty="0" err="1"/>
              <a:t>pasivní</a:t>
            </a:r>
            <a:r>
              <a:rPr lang="en-US" sz="2000" dirty="0"/>
              <a:t> (</a:t>
            </a:r>
            <a:r>
              <a:rPr lang="en-US" sz="2000" dirty="0" err="1"/>
              <a:t>ženské</a:t>
            </a:r>
            <a:r>
              <a:rPr lang="en-US" sz="2000" dirty="0"/>
              <a:t>) </a:t>
            </a:r>
            <a:r>
              <a:rPr lang="en-US" sz="2000" dirty="0" err="1"/>
              <a:t>diváctví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Bytí</a:t>
            </a:r>
            <a:r>
              <a:rPr lang="en-US" sz="2000" dirty="0"/>
              <a:t>-pro-</a:t>
            </a:r>
            <a:r>
              <a:rPr lang="en-US" sz="2000" dirty="0" err="1"/>
              <a:t>pohled</a:t>
            </a:r>
            <a:r>
              <a:rPr lang="en-US" sz="2000" dirty="0"/>
              <a:t> (to-be-looked-at-ness)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Obrázek 6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0DC67A85-4590-5744-87B6-866648D8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64" y="1931930"/>
            <a:ext cx="3302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72EE1-2802-DB40-B6DF-C60A07EEF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4D038D-9947-DB44-B5ED-8A47064FF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92BE7B-D245-7743-B632-DA9023BC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Historická a geografická situovanost recepce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626BB6-BF4C-374D-B8B1-7888D47D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32" y="1339461"/>
            <a:ext cx="6698082" cy="4139998"/>
          </a:xfrm>
        </p:spPr>
        <p:txBody>
          <a:bodyPr/>
          <a:lstStyle/>
          <a:p>
            <a:r>
              <a:rPr lang="en-US" sz="2000" dirty="0" err="1"/>
              <a:t>Recepce</a:t>
            </a:r>
            <a:r>
              <a:rPr lang="en-US" sz="2000" dirty="0"/>
              <a:t> </a:t>
            </a:r>
            <a:r>
              <a:rPr lang="en-US" sz="2000" dirty="0" err="1"/>
              <a:t>hvězdných</a:t>
            </a:r>
            <a:r>
              <a:rPr lang="en-US" sz="2000" dirty="0"/>
              <a:t> </a:t>
            </a:r>
            <a:r>
              <a:rPr lang="en-US" sz="2000" dirty="0" err="1"/>
              <a:t>obrazů</a:t>
            </a:r>
            <a:r>
              <a:rPr lang="en-US" sz="2000" dirty="0"/>
              <a:t> (</a:t>
            </a:r>
            <a:r>
              <a:rPr lang="en-US" sz="2000" dirty="0" err="1"/>
              <a:t>stylů</a:t>
            </a:r>
            <a:r>
              <a:rPr lang="en-US" sz="2000" dirty="0"/>
              <a:t>) je </a:t>
            </a:r>
            <a:r>
              <a:rPr lang="en-US" sz="2000" dirty="0" err="1"/>
              <a:t>geograficky</a:t>
            </a:r>
            <a:r>
              <a:rPr lang="en-US" sz="2000" dirty="0"/>
              <a:t> a </a:t>
            </a:r>
            <a:r>
              <a:rPr lang="en-US" sz="2000" dirty="0" err="1"/>
              <a:t>historicky</a:t>
            </a:r>
            <a:r>
              <a:rPr lang="en-US" sz="2000" dirty="0"/>
              <a:t> </a:t>
            </a:r>
            <a:r>
              <a:rPr lang="en-US" sz="2000" dirty="0" err="1"/>
              <a:t>podmíněná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Recipientky</a:t>
            </a:r>
            <a:r>
              <a:rPr lang="en-US" sz="2000" dirty="0"/>
              <a:t> </a:t>
            </a:r>
            <a:r>
              <a:rPr lang="en-US" sz="2000" dirty="0" err="1"/>
              <a:t>vstupují</a:t>
            </a:r>
            <a:r>
              <a:rPr lang="en-US" sz="2000" dirty="0"/>
              <a:t> do </a:t>
            </a:r>
            <a:r>
              <a:rPr lang="en-US" sz="2000" dirty="0" err="1"/>
              <a:t>hvězdných</a:t>
            </a:r>
            <a:r>
              <a:rPr lang="en-US" sz="2000" dirty="0"/>
              <a:t> </a:t>
            </a:r>
            <a:r>
              <a:rPr lang="en-US" sz="2000" dirty="0" err="1"/>
              <a:t>stylů</a:t>
            </a:r>
            <a:r>
              <a:rPr lang="en-US" sz="2000" dirty="0"/>
              <a:t> </a:t>
            </a:r>
            <a:r>
              <a:rPr lang="en-US" sz="2000" dirty="0" err="1"/>
              <a:t>formou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“poaching” (</a:t>
            </a:r>
            <a:r>
              <a:rPr lang="en-US" sz="2000" dirty="0" err="1"/>
              <a:t>napichování</a:t>
            </a:r>
            <a:r>
              <a:rPr lang="en-US" sz="2000" dirty="0"/>
              <a:t>); </a:t>
            </a:r>
            <a:r>
              <a:rPr lang="en-US" sz="2000" dirty="0" err="1"/>
              <a:t>jednotlivé</a:t>
            </a:r>
            <a:r>
              <a:rPr lang="en-US" sz="2000" dirty="0"/>
              <a:t> </a:t>
            </a:r>
            <a:r>
              <a:rPr lang="en-US" sz="2000" dirty="0" err="1"/>
              <a:t>styly</a:t>
            </a:r>
            <a:r>
              <a:rPr lang="en-US" sz="2000" dirty="0"/>
              <a:t> </a:t>
            </a:r>
            <a:r>
              <a:rPr lang="en-US" sz="2000" dirty="0" err="1"/>
              <a:t>nejsou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pasivně</a:t>
            </a:r>
            <a:r>
              <a:rPr lang="en-US" sz="2000" dirty="0"/>
              <a:t> </a:t>
            </a:r>
            <a:r>
              <a:rPr lang="en-US" sz="2000" dirty="0" err="1"/>
              <a:t>kopírované</a:t>
            </a:r>
            <a:r>
              <a:rPr lang="en-US" sz="2000" dirty="0"/>
              <a:t>, ale </a:t>
            </a:r>
            <a:r>
              <a:rPr lang="en-US" sz="2000" dirty="0" err="1"/>
              <a:t>vždy</a:t>
            </a:r>
            <a:r>
              <a:rPr lang="en-US" sz="2000" dirty="0"/>
              <a:t> je z </a:t>
            </a:r>
            <a:r>
              <a:rPr lang="en-US" sz="2000" dirty="0" err="1"/>
              <a:t>nich</a:t>
            </a:r>
            <a:r>
              <a:rPr lang="en-US" sz="2000" dirty="0"/>
              <a:t> </a:t>
            </a:r>
            <a:r>
              <a:rPr lang="en-US" sz="2000" dirty="0" err="1"/>
              <a:t>selektováno</a:t>
            </a:r>
            <a:r>
              <a:rPr lang="en-US" sz="2000" dirty="0"/>
              <a:t> a </a:t>
            </a:r>
            <a:r>
              <a:rPr lang="en-US" sz="2000" dirty="0" err="1"/>
              <a:t>jednotlivé</a:t>
            </a:r>
            <a:r>
              <a:rPr lang="en-US" sz="2000" dirty="0"/>
              <a:t> </a:t>
            </a:r>
            <a:r>
              <a:rPr lang="en-US" sz="2000" dirty="0" err="1"/>
              <a:t>prvky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adaptovány</a:t>
            </a:r>
            <a:r>
              <a:rPr lang="en-US" sz="2000" dirty="0"/>
              <a:t> a </a:t>
            </a:r>
            <a:r>
              <a:rPr lang="en-US" sz="2000" dirty="0" err="1"/>
              <a:t>transformovány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míru</a:t>
            </a:r>
            <a:r>
              <a:rPr lang="en-US" sz="2000" dirty="0"/>
              <a:t> </a:t>
            </a:r>
            <a:r>
              <a:rPr lang="en-US" sz="2000" dirty="0" err="1"/>
              <a:t>konkrétním</a:t>
            </a:r>
            <a:r>
              <a:rPr lang="en-US" sz="2000" dirty="0"/>
              <a:t> </a:t>
            </a:r>
            <a:r>
              <a:rPr lang="en-US" sz="2000" dirty="0" err="1"/>
              <a:t>potřebám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Respondentky</a:t>
            </a:r>
            <a:r>
              <a:rPr lang="en-US" sz="2000" dirty="0"/>
              <a:t> </a:t>
            </a:r>
            <a:r>
              <a:rPr lang="en-US" sz="2000" dirty="0" err="1"/>
              <a:t>vzpomínají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dobu</a:t>
            </a:r>
            <a:r>
              <a:rPr lang="en-US" sz="2000" dirty="0"/>
              <a:t> </a:t>
            </a:r>
            <a:r>
              <a:rPr lang="en-US" sz="2000" dirty="0" err="1"/>
              <a:t>dospívání</a:t>
            </a:r>
            <a:r>
              <a:rPr lang="en-US" sz="2000" dirty="0"/>
              <a:t> – </a:t>
            </a:r>
            <a:r>
              <a:rPr lang="en-US" sz="2000" dirty="0" err="1"/>
              <a:t>Hollywoodské</a:t>
            </a:r>
            <a:r>
              <a:rPr lang="en-US" sz="2000" dirty="0"/>
              <a:t> </a:t>
            </a:r>
            <a:r>
              <a:rPr lang="en-US" sz="2000" dirty="0" err="1"/>
              <a:t>hvězdy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alternativní</a:t>
            </a:r>
            <a:r>
              <a:rPr lang="en-US" sz="2000" dirty="0"/>
              <a:t> </a:t>
            </a:r>
            <a:r>
              <a:rPr lang="en-US" sz="2000" dirty="0" err="1"/>
              <a:t>vzory</a:t>
            </a:r>
            <a:r>
              <a:rPr lang="en-US" sz="2000" dirty="0"/>
              <a:t> pro </a:t>
            </a:r>
            <a:r>
              <a:rPr lang="en-US" sz="2000" dirty="0" err="1"/>
              <a:t>učení</a:t>
            </a:r>
            <a:r>
              <a:rPr lang="en-US" sz="2000" dirty="0"/>
              <a:t> se “</a:t>
            </a:r>
            <a:r>
              <a:rPr lang="en-US" sz="2000" dirty="0" err="1"/>
              <a:t>ženské</a:t>
            </a:r>
            <a:r>
              <a:rPr lang="en-US" sz="2000" dirty="0"/>
              <a:t> </a:t>
            </a:r>
            <a:r>
              <a:rPr lang="en-US" sz="2000" dirty="0" err="1"/>
              <a:t>kulturní</a:t>
            </a:r>
            <a:r>
              <a:rPr lang="en-US" sz="2000" dirty="0"/>
              <a:t> </a:t>
            </a:r>
            <a:r>
              <a:rPr lang="en-US" sz="2000" dirty="0" err="1"/>
              <a:t>kompetenci</a:t>
            </a:r>
            <a:r>
              <a:rPr lang="en-US" sz="2000" dirty="0"/>
              <a:t>” (jak se </a:t>
            </a:r>
            <a:r>
              <a:rPr lang="en-US" sz="2000" dirty="0" err="1"/>
              <a:t>vhodně</a:t>
            </a:r>
            <a:r>
              <a:rPr lang="en-US" sz="2000" dirty="0"/>
              <a:t> </a:t>
            </a:r>
            <a:r>
              <a:rPr lang="en-US" sz="2000" dirty="0" err="1"/>
              <a:t>obléct</a:t>
            </a:r>
            <a:r>
              <a:rPr lang="en-US" sz="2000" dirty="0"/>
              <a:t> pro </a:t>
            </a:r>
            <a:r>
              <a:rPr lang="en-US" sz="2000" dirty="0" err="1"/>
              <a:t>různé</a:t>
            </a:r>
            <a:r>
              <a:rPr lang="en-US" sz="2000" dirty="0"/>
              <a:t> </a:t>
            </a:r>
            <a:r>
              <a:rPr lang="en-US" sz="2000" dirty="0" err="1"/>
              <a:t>příležitosti</a:t>
            </a:r>
            <a:r>
              <a:rPr lang="en-US" sz="2000" dirty="0"/>
              <a:t>, jak </a:t>
            </a:r>
            <a:r>
              <a:rPr lang="en-US" sz="2000" dirty="0" err="1"/>
              <a:t>správně</a:t>
            </a:r>
            <a:r>
              <a:rPr lang="en-US" sz="2000" dirty="0"/>
              <a:t> </a:t>
            </a:r>
            <a:r>
              <a:rPr lang="en-US" sz="2000" dirty="0" err="1"/>
              <a:t>vystupovat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veřejnosti</a:t>
            </a:r>
            <a:r>
              <a:rPr lang="en-US" sz="2000" dirty="0"/>
              <a:t>, jak se </a:t>
            </a:r>
            <a:r>
              <a:rPr lang="en-US" sz="2000" dirty="0" err="1"/>
              <a:t>česat</a:t>
            </a:r>
            <a:r>
              <a:rPr lang="en-US" sz="2000" dirty="0"/>
              <a:t> a </a:t>
            </a:r>
            <a:r>
              <a:rPr lang="en-US" sz="2000" dirty="0" err="1"/>
              <a:t>líčit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cs-CZ" sz="20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6619B26-9ABD-1649-9828-23C64757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41" y="1171576"/>
            <a:ext cx="1715421" cy="2627523"/>
          </a:xfrm>
          <a:prstGeom prst="rect">
            <a:avLst/>
          </a:prstGeom>
        </p:spPr>
      </p:pic>
      <p:pic>
        <p:nvPicPr>
          <p:cNvPr id="9" name="Obrázek 8" descr="Obsah obrázku text, kniha, staré&#10;&#10;Popis byl vytvořen automaticky">
            <a:extLst>
              <a:ext uri="{FF2B5EF4-FFF2-40B4-BE49-F238E27FC236}">
                <a16:creationId xmlns:a16="http://schemas.microsoft.com/office/drawing/2014/main" id="{BD6D818D-489F-5144-AF64-44C9064EF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14" y="3799099"/>
            <a:ext cx="1545136" cy="21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03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906</Words>
  <Application>Microsoft Macintosh PowerPoint</Application>
  <PresentationFormat>Předvádění na obrazovce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Prezentace_MU_CZ</vt:lpstr>
      <vt:lpstr>Kostým, maska a výprava v kinematografii FAVh048</vt:lpstr>
      <vt:lpstr>Úsvit planety opic USA 2014</vt:lpstr>
      <vt:lpstr>Prezentace aplikace PowerPoint</vt:lpstr>
      <vt:lpstr>Planeta opic (2001) vs Úsvit planety opic (2014)</vt:lpstr>
      <vt:lpstr>Prezentace aplikace PowerPoint</vt:lpstr>
      <vt:lpstr>Klasický Hollywoodský Systém</vt:lpstr>
      <vt:lpstr>Glamour (Stepen Gundle, 2008)</vt:lpstr>
      <vt:lpstr>Jackie Stacey: Star gazing (1994)</vt:lpstr>
      <vt:lpstr>Historická a geografická situovanost recepce</vt:lpstr>
      <vt:lpstr>Rozpad studiového systému</vt:lpstr>
      <vt:lpstr>Nové výzvy pro „character“ makeup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Kostým, maska a výprava v kinematografii FAVh048</dc:title>
  <dc:creator>Šárka Gmiterková</dc:creator>
  <cp:lastModifiedBy>Šárka Gmiterková</cp:lastModifiedBy>
  <cp:revision>1</cp:revision>
  <dcterms:created xsi:type="dcterms:W3CDTF">2023-04-04T03:03:08Z</dcterms:created>
  <dcterms:modified xsi:type="dcterms:W3CDTF">2023-04-04T04:38:15Z</dcterms:modified>
</cp:coreProperties>
</file>