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4" d="100"/>
          <a:sy n="114" d="100"/>
        </p:scale>
        <p:origin x="1200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FAVh048</a:t>
            </a:r>
            <a:br>
              <a:rPr lang="cs-CZ" dirty="0"/>
            </a:br>
            <a:r>
              <a:rPr lang="cs-CZ" dirty="0"/>
              <a:t>Kostým, maska a výprava v kinematografii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Mgr. Šárka </a:t>
            </a:r>
            <a:r>
              <a:rPr lang="cs-CZ" b="1" dirty="0" err="1"/>
              <a:t>Gmiterková</a:t>
            </a:r>
            <a:r>
              <a:rPr lang="cs-CZ" b="1" dirty="0"/>
              <a:t>, Ph.D.</a:t>
            </a:r>
          </a:p>
          <a:p>
            <a:pPr algn="ctr"/>
            <a:r>
              <a:rPr lang="cs-CZ" b="1" dirty="0"/>
              <a:t>24. 4. 2023</a:t>
            </a:r>
          </a:p>
          <a:p>
            <a:pPr algn="ctr"/>
            <a:r>
              <a:rPr lang="cs-CZ" b="1" dirty="0"/>
              <a:t>JS 2023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6EC241-5708-E249-B176-52E54B4857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5E1CF6-14F6-3942-AD4E-7E8A27A30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A21E26-4980-BF45-BFC9-68840687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Organizace práce uvnitř studií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7CEBDC-7145-A343-882B-F559281F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2" y="1435525"/>
            <a:ext cx="6150732" cy="4139998"/>
          </a:xfrm>
        </p:spPr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Vedoucí výpravy („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Supervising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“) dohlížel na celou fázi přípravy a realizace výpravy,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tzn.schvaloval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nákresy, plány, technické rysy, modely a rozpočty a hlavně zadával konkrétní filmy jednotlivým scénografům („Unit art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“) &gt;&gt; výprava jako architektonické plánování a urbanismus</a:t>
            </a:r>
          </a:p>
          <a:p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Cedric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Gibbons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vedoucí výpravy studia MGM v letech 1924 až 1956</a:t>
            </a:r>
            <a:r>
              <a:rPr lang="cs-CZ" dirty="0">
                <a:effectLst/>
              </a:rPr>
              <a:t> </a:t>
            </a:r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Nest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Polglase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vedoucí výpravy studia RKO od roku 1933–1957.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Hans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Dreier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vedoucí výpravy studia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Paramount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1923–1950</a:t>
            </a:r>
            <a:r>
              <a:rPr lang="cs-CZ" dirty="0">
                <a:effectLst/>
              </a:rPr>
              <a:t> </a:t>
            </a:r>
            <a:endParaRPr lang="cs-CZ" sz="1800" dirty="0">
              <a:effectLst/>
              <a:latin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Anton Grot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vedoucí výpravy studia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Warner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1927–1948 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Richard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Lyle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Wheeler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vedoucí výpravy studia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Twentieth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Fox (první v letech 1931–1946, druhý 1947–1962).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B8FD21-B7E5-6646-BF35-7D44A6D75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23" y="1626543"/>
            <a:ext cx="2844160" cy="37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1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AD0965-173E-B446-8008-F2EB02641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5469E-808F-D14D-A1E1-2C304B85B6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934EF6-494E-9446-8C0C-E6C86A6B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5895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Za války a po 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3AD450-CD74-0B4D-B04E-5A21C884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654944"/>
            <a:ext cx="8064900" cy="4139998"/>
          </a:xfrm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války vzestup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filmu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noir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&gt;&gt;  levný žánr X žádné prosvětlené, optimistické art deco; naopak špinavé ulice velkoměsta, zaměnitelné detektivní kanceláře a hotelové pokoje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válce příklon k exteriérům (zahraniční vlivy, rozvoj turismu, nástup televize, nové formáty)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roce 1948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Paramountský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výnos) postupné vyvazování autorů výpravy ze studiových struktur (na volné noze, balíčkový systém)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Vincente Minelli +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Preston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Sharaff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na prestižních projektech pouze pro ty osobnosti, které v předchozím období vystoupali uvnitř studiových struktur a měli tudíž dostatek zkušeností pro realizaci těchto projektů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Adam, Boris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C2CE7C-AED2-FA43-80F1-84FBF6F57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0" y="4498135"/>
            <a:ext cx="4114800" cy="23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17D72B-75F6-7F45-92B3-1C236578B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57D4E6-931C-5846-BC7C-5543100C6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8B5207-E212-8B4C-BDE2-33057AED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3024"/>
            <a:ext cx="8064900" cy="948552"/>
          </a:xfrm>
        </p:spPr>
        <p:txBody>
          <a:bodyPr/>
          <a:lstStyle/>
          <a:p>
            <a:pPr algn="ctr"/>
            <a:r>
              <a:rPr lang="cs-CZ" i="1" dirty="0"/>
              <a:t>Obr </a:t>
            </a:r>
            <a:br>
              <a:rPr lang="cs-CZ" i="1" dirty="0"/>
            </a:br>
            <a:r>
              <a:rPr lang="cs-CZ" sz="2000" dirty="0"/>
              <a:t>(1956, r. George </a:t>
            </a:r>
            <a:r>
              <a:rPr lang="cs-CZ" sz="2000" dirty="0" err="1"/>
              <a:t>Stevens</a:t>
            </a:r>
            <a:r>
              <a:rPr lang="cs-CZ" sz="2000" dirty="0"/>
              <a:t>, výprava Boris </a:t>
            </a:r>
            <a:r>
              <a:rPr lang="cs-CZ" sz="2000" dirty="0" err="1"/>
              <a:t>Leven</a:t>
            </a:r>
            <a:r>
              <a:rPr lang="cs-CZ" sz="20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F3D08B-BE59-1E48-9144-BFA62979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67896"/>
            <a:ext cx="5135971" cy="4139998"/>
          </a:xfrm>
        </p:spPr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výprava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umocňuje sociální a ekonomické tenze příběhu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kombinace konkrétní topografie a kreativity</a:t>
            </a:r>
            <a:r>
              <a:rPr lang="cs-CZ" dirty="0">
                <a:effectLst/>
              </a:rPr>
              <a:t>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rodák z Moskvy, studoval architekturu ve 30.letech. Roku 1948 se osamostatnil, častá spolupráce s Robertem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Wisem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Story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zvuků hudby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filmu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rozděl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ení kompetencí: režisér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Stevens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soustředil na práci s herci (jejich řeč, vzezření a pohyb na scéně),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vytvořil fyzické a prostorové pozadí příběhu („</a:t>
            </a: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place“)</a:t>
            </a:r>
          </a:p>
          <a:p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Klíčovou lokací je ranč „</a:t>
            </a: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Reata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“: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sídlo rodiny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Benedictů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kde panuje dlouho potlačované napětí a spory </a:t>
            </a:r>
          </a:p>
          <a:p>
            <a:pPr lvl="1"/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iktoriánský novogotický dům s horizontálními liniemi</a:t>
            </a:r>
            <a:r>
              <a:rPr lang="cs-CZ" sz="800" dirty="0">
                <a:effectLst/>
              </a:rPr>
              <a:t>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A4287D-7550-E34B-A8F1-31F781A16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06" y="1037528"/>
            <a:ext cx="3187700" cy="25527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BE3E88-B0BD-074F-A40F-711A18685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99" y="3810195"/>
            <a:ext cx="3267307" cy="19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0BFDED-034D-864A-A497-36C89CAC3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9632BAC-9D3E-3A4F-87A7-1604CA8F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4" y="1952512"/>
            <a:ext cx="4021892" cy="1171580"/>
          </a:xfrm>
        </p:spPr>
        <p:txBody>
          <a:bodyPr/>
          <a:lstStyle/>
          <a:p>
            <a:pPr algn="ctr"/>
            <a:r>
              <a:rPr lang="cs-CZ" i="1" dirty="0"/>
              <a:t>Síla psa </a:t>
            </a:r>
            <a:br>
              <a:rPr lang="cs-CZ" dirty="0"/>
            </a:br>
            <a:r>
              <a:rPr lang="cs-CZ" sz="2000" dirty="0"/>
              <a:t>Velká Británie / Kanada / Austrálie / Nový Zéland, 2021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0610C5C-7B6F-0146-8ABB-ECEE79AA3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3429000"/>
            <a:ext cx="3934889" cy="1745165"/>
          </a:xfrm>
        </p:spPr>
        <p:txBody>
          <a:bodyPr/>
          <a:lstStyle/>
          <a:p>
            <a:r>
              <a:rPr lang="cs-CZ" dirty="0"/>
              <a:t>Kostýmy: </a:t>
            </a:r>
            <a:r>
              <a:rPr lang="cs-CZ" dirty="0" err="1"/>
              <a:t>Kirsty</a:t>
            </a:r>
            <a:r>
              <a:rPr lang="cs-CZ" dirty="0"/>
              <a:t> </a:t>
            </a:r>
            <a:r>
              <a:rPr lang="cs-CZ" dirty="0" err="1"/>
              <a:t>Cameron</a:t>
            </a:r>
            <a:endParaRPr lang="cs-CZ" dirty="0"/>
          </a:p>
          <a:p>
            <a:r>
              <a:rPr lang="cs-CZ" dirty="0"/>
              <a:t>Masky a vlasový styling: </a:t>
            </a:r>
            <a:r>
              <a:rPr lang="cs-CZ" dirty="0" err="1"/>
              <a:t>Deirdre</a:t>
            </a:r>
            <a:r>
              <a:rPr lang="cs-CZ" dirty="0"/>
              <a:t> </a:t>
            </a:r>
            <a:r>
              <a:rPr lang="cs-CZ" dirty="0" err="1"/>
              <a:t>Cowley</a:t>
            </a:r>
            <a:endParaRPr lang="cs-CZ" dirty="0"/>
          </a:p>
          <a:p>
            <a:r>
              <a:rPr lang="cs-CZ" b="1" dirty="0"/>
              <a:t>Výprava: Grant Major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43F1C1-73D9-6A4C-98D1-00073CEB7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B82022F1-86A7-6D40-8F32-EF6CC2B1DE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r="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89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D7CBAC-043C-334F-99A4-1CAF35E0E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CC2374-35FA-B045-A9F4-5A20D37EC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C8D6583-43AD-9B48-80FC-E554BC78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/>
              <a:t>Síla psa</a:t>
            </a:r>
            <a:r>
              <a:rPr lang="cs-CZ" dirty="0"/>
              <a:t>: Otázky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20B93C7-F3EF-E34C-88A6-35066D844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Návrat Jane Campionové k režii s sebou přinesl také obnovenou spolupráci s Grantem Majorem, s nímž naposledy spolupracovala na filmu Anděl u mého stolu (1990). Výprava filmové adaptace románu Thomase </a:t>
            </a:r>
            <a:r>
              <a:rPr lang="cs-CZ" dirty="0" err="1"/>
              <a:t>Savage</a:t>
            </a:r>
            <a:r>
              <a:rPr lang="cs-CZ" dirty="0"/>
              <a:t> se původně měla natáčet v Montaně (USA), z důvodu nevyhovujících lokací se produkce nakonec přesunula na Nový Zéland. 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/>
              <a:t>Nejprve se pokuste rekonstruovat vládnoucí dynamiku mezi čtveřicí hlavních protagonistů. Jaké jsou jejich motivace, co skrývají, co je trápí?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/>
              <a:t>Který prostor ve filmu nejlépe vystihuje jejich vzájemné vztahy, a jakým způsobem?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/>
              <a:t>Podporuje styl filmu “výmluvnost“ prostoru? Pomocí jakých prostředků a v jakých scénách tak činí?</a:t>
            </a:r>
          </a:p>
          <a:p>
            <a:pPr marL="511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37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26FA09-C29B-B745-A7E4-D31CA88B8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DEA3753-CE15-6C4A-A38D-93A8EC6B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51102"/>
            <a:ext cx="3934889" cy="591015"/>
          </a:xfrm>
        </p:spPr>
        <p:txBody>
          <a:bodyPr/>
          <a:lstStyle/>
          <a:p>
            <a:pPr algn="ctr"/>
            <a:r>
              <a:rPr lang="cs-CZ" dirty="0"/>
              <a:t>Čtení L10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13E72372-2908-9D42-9AB8-6192D9F83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575933"/>
            <a:ext cx="3934889" cy="2238968"/>
          </a:xfrm>
        </p:spPr>
        <p:txBody>
          <a:bodyPr/>
          <a:lstStyle/>
          <a:p>
            <a:r>
              <a:rPr lang="cs-CZ" dirty="0"/>
              <a:t>PRINCE, </a:t>
            </a:r>
            <a:r>
              <a:rPr lang="cs-CZ" dirty="0" err="1"/>
              <a:t>Stephen</a:t>
            </a:r>
            <a:r>
              <a:rPr lang="cs-CZ" dirty="0"/>
              <a:t> (2015): </a:t>
            </a:r>
            <a:r>
              <a:rPr lang="cs-CZ" dirty="0" err="1"/>
              <a:t>Hollywood‘s</a:t>
            </a:r>
            <a:r>
              <a:rPr lang="cs-CZ" dirty="0"/>
              <a:t> Digital </a:t>
            </a:r>
            <a:r>
              <a:rPr lang="cs-CZ" dirty="0" err="1"/>
              <a:t>Backlot</a:t>
            </a:r>
            <a:r>
              <a:rPr lang="cs-CZ" dirty="0"/>
              <a:t>, 2000–</a:t>
            </a:r>
            <a:r>
              <a:rPr lang="cs-CZ" dirty="0" err="1"/>
              <a:t>Present</a:t>
            </a:r>
            <a:r>
              <a:rPr lang="cs-CZ" dirty="0"/>
              <a:t>. In: Lucy Fischer (</a:t>
            </a:r>
            <a:r>
              <a:rPr lang="cs-CZ" dirty="0" err="1"/>
              <a:t>ed</a:t>
            </a:r>
            <a:r>
              <a:rPr lang="cs-CZ" dirty="0"/>
              <a:t>.). Art </a:t>
            </a:r>
            <a:r>
              <a:rPr lang="cs-CZ" dirty="0" err="1"/>
              <a:t>direction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Design. New </a:t>
            </a:r>
            <a:r>
              <a:rPr lang="cs-CZ" dirty="0" err="1"/>
              <a:t>Brunswick</a:t>
            </a:r>
            <a:r>
              <a:rPr lang="cs-CZ" dirty="0"/>
              <a:t>: </a:t>
            </a:r>
            <a:r>
              <a:rPr lang="cs-CZ" dirty="0" err="1"/>
              <a:t>Rutgers</a:t>
            </a:r>
            <a:r>
              <a:rPr lang="cs-CZ" dirty="0"/>
              <a:t>, s. 139–156. 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0F447630-BBB3-A94D-BE87-921015F375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FEEDAB-C11D-6744-89BD-D02D03C38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28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4EF368-5AC3-3A47-9D59-9E2AFA11A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FBBDEA-2D7B-8345-AF65-949ECF3C0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E4A5C1-9D7C-804C-AC55-23ED44B1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Výprava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4F6289-AAFE-4249-995C-2769599D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dosud probíraných profesí je nejméně viditelná napříč dějinami kinematografie</a:t>
            </a:r>
          </a:p>
          <a:p>
            <a:r>
              <a:rPr lang="cs-CZ" dirty="0"/>
              <a:t>Nejasné pojmenování: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Hollywoodském kontextu zprvu jako “technický režisér” nebo „návrhář interiérů“ k “art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čili umělecký režisér až k „</a:t>
            </a: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roduction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designer “, tj. šéf výpravy”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Německu profese známá jako „architekt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SSSR jako „uměleck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malíř“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Francii 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ako „vedoucí architekt“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ílem je vytvořit místo (nebo alespoň představu 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něm), ve kterém se odehrává příběh a které obývají fikční postavy.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 místo může mít být vytvořené ve studiu nebo se příběh může odehrávat na existující autentické lokaci; ve většině případů jde o kombinaci obojího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D09F62-C532-5940-B70F-A62DFE457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BC65D-F928-D045-BFBA-3FB120DB7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28B477-B9DD-084D-AAD9-4A5E9E91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18557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Profese jako syntéza dovedností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669592-EE3B-B449-B6F1-835D61563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5232"/>
            <a:ext cx="8064900" cy="5182767"/>
          </a:xfrm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„[…] vedoucí výpravy je školený architekt, kreslič, zásobárna historických informací, specialista na audio a vizuální vlastnosti různých materiálů a nátěrů; inženýr a účetní v jednom.“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3000" lvl="1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Angeles </a:t>
            </a:r>
            <a:r>
              <a:rPr lang="cs-CZ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Times</a:t>
            </a: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(„Art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Directors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Show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Films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Money“)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r>
              <a:rPr lang="cs-CZ" dirty="0"/>
              <a:t>Původně architekti, malíři, sochaři, scénografové, bytoví návrháři </a:t>
            </a:r>
          </a:p>
          <a:p>
            <a:r>
              <a:rPr lang="cs-CZ" dirty="0"/>
              <a:t>Do procesu přípravy vstupují už v první přípravné fázi (</a:t>
            </a:r>
            <a:r>
              <a:rPr lang="cs-CZ" dirty="0" err="1"/>
              <a:t>script</a:t>
            </a:r>
            <a:r>
              <a:rPr lang="cs-CZ" dirty="0"/>
              <a:t> a </a:t>
            </a:r>
            <a:r>
              <a:rPr lang="cs-CZ" dirty="0" err="1"/>
              <a:t>shooting</a:t>
            </a:r>
            <a:r>
              <a:rPr lang="cs-CZ" dirty="0"/>
              <a:t> </a:t>
            </a:r>
            <a:r>
              <a:rPr lang="cs-CZ" dirty="0" err="1"/>
              <a:t>script</a:t>
            </a:r>
            <a:r>
              <a:rPr lang="cs-CZ" dirty="0"/>
              <a:t>)</a:t>
            </a:r>
          </a:p>
          <a:p>
            <a:r>
              <a:rPr lang="cs-CZ" dirty="0"/>
              <a:t>Vytvoření rozpočtu (=</a:t>
            </a:r>
            <a:r>
              <a:rPr lang="cs-CZ" dirty="0" err="1"/>
              <a:t>vědmí</a:t>
            </a:r>
            <a:r>
              <a:rPr lang="cs-CZ" dirty="0"/>
              <a:t> ceny surovin, </a:t>
            </a:r>
            <a:r>
              <a:rPr lang="cs-CZ" dirty="0" err="1"/>
              <a:t>materilů</a:t>
            </a:r>
            <a:r>
              <a:rPr lang="cs-CZ" dirty="0"/>
              <a:t>, pohonných hmot a práce)</a:t>
            </a:r>
          </a:p>
          <a:p>
            <a:r>
              <a:rPr lang="cs-CZ" dirty="0"/>
              <a:t>Historické, sociální, topografické rešerše</a:t>
            </a:r>
          </a:p>
          <a:p>
            <a:r>
              <a:rPr lang="cs-CZ" dirty="0"/>
              <a:t>Koncepce </a:t>
            </a:r>
          </a:p>
          <a:p>
            <a:r>
              <a:rPr lang="cs-CZ" dirty="0"/>
              <a:t>Hledání lokací</a:t>
            </a:r>
          </a:p>
          <a:p>
            <a:r>
              <a:rPr lang="cs-CZ" dirty="0"/>
              <a:t>Vytvoření scén a interiérů, včetně jejich kompletního zařízení</a:t>
            </a:r>
          </a:p>
          <a:p>
            <a:r>
              <a:rPr lang="cs-CZ" dirty="0" err="1"/>
              <a:t>Storyboardy</a:t>
            </a:r>
            <a:r>
              <a:rPr lang="cs-CZ" dirty="0"/>
              <a:t>, </a:t>
            </a:r>
            <a:r>
              <a:rPr lang="cs-CZ" dirty="0" err="1"/>
              <a:t>skicy</a:t>
            </a:r>
            <a:r>
              <a:rPr lang="cs-CZ" dirty="0"/>
              <a:t>, modely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47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693652-7D84-1546-BED0-B364BD80C8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B1CA19-6ADD-F743-9948-4FF301183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FAB8A5-EFA2-7446-A4D5-405BF033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Prvopočátky výpravy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C50EB8-8931-9A44-9909-EB2DBD40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5525"/>
            <a:ext cx="5587478" cy="4139998"/>
          </a:xfrm>
        </p:spPr>
        <p:txBody>
          <a:bodyPr/>
          <a:lstStyle/>
          <a:p>
            <a:r>
              <a:rPr lang="cs-CZ" dirty="0"/>
              <a:t>První americké studio tzv. Černá Marie (Black Mary)</a:t>
            </a:r>
          </a:p>
          <a:p>
            <a:r>
              <a:rPr lang="cs-CZ" dirty="0"/>
              <a:t>Standardní černé/bílé pozadí, postupně se dekorace barví na hnědou, později šedou a v průběhu 20.let experimenty s barevným nátěrem</a:t>
            </a:r>
          </a:p>
          <a:p>
            <a:r>
              <a:rPr lang="cs-CZ" dirty="0"/>
              <a:t>V průběhu nultých let 20. století se staví studia s prosklenými stěnami</a:t>
            </a:r>
          </a:p>
          <a:p>
            <a:r>
              <a:rPr lang="cs-CZ" dirty="0"/>
              <a:t>S přechodem na filmy o vícero kotoučích roste potřeba trojrozměrných dekorací</a:t>
            </a:r>
          </a:p>
          <a:p>
            <a:r>
              <a:rPr lang="cs-CZ" dirty="0"/>
              <a:t>Filmy </a:t>
            </a:r>
            <a:r>
              <a:rPr lang="cs-CZ" dirty="0" err="1"/>
              <a:t>D.W.Griffithe</a:t>
            </a:r>
            <a:r>
              <a:rPr lang="cs-CZ" dirty="0"/>
              <a:t> a vedoucího výpravy Waltera L. </a:t>
            </a:r>
            <a:r>
              <a:rPr lang="cs-CZ" dirty="0" err="1"/>
              <a:t>Halla</a:t>
            </a:r>
            <a:r>
              <a:rPr lang="cs-CZ" dirty="0"/>
              <a:t> (</a:t>
            </a:r>
            <a:r>
              <a:rPr lang="cs-CZ" i="1" dirty="0"/>
              <a:t>Zrození národa </a:t>
            </a:r>
            <a:r>
              <a:rPr lang="cs-CZ" dirty="0"/>
              <a:t>1915, </a:t>
            </a:r>
            <a:r>
              <a:rPr lang="cs-CZ" i="1" dirty="0"/>
              <a:t>Intolerance</a:t>
            </a:r>
            <a:r>
              <a:rPr lang="cs-CZ" dirty="0"/>
              <a:t> 1916)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156524-7024-B842-9249-6FA3E52A6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0" y="252496"/>
            <a:ext cx="1873405" cy="15472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D33FD7-B706-9F43-98B5-D78024FC3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00" y="2015287"/>
            <a:ext cx="2050785" cy="149023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D4503F2-D7CB-4442-90E1-B485118EC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77" y="3676704"/>
            <a:ext cx="2810108" cy="22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1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8C4296-3E22-0143-852F-5486B1E867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C8AD7D-871A-DE45-817D-B68AA2302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D392B7-68B9-4E45-843A-DF42CCFC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2801"/>
            <a:ext cx="8064900" cy="451576"/>
          </a:xfrm>
        </p:spPr>
        <p:txBody>
          <a:bodyPr/>
          <a:lstStyle/>
          <a:p>
            <a:pPr algn="ctr"/>
            <a:r>
              <a:rPr lang="cs-CZ" sz="2400" dirty="0"/>
              <a:t>Němé období – výpravná romantická dobrodružství </a:t>
            </a:r>
            <a:br>
              <a:rPr lang="cs-CZ" sz="2400" dirty="0"/>
            </a:br>
            <a:r>
              <a:rPr lang="cs-CZ" sz="2400" dirty="0"/>
              <a:t>a nástup zvuku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163306-521B-8E4E-A48D-F97953BF2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7" y="1112140"/>
            <a:ext cx="5693532" cy="4139998"/>
          </a:xfrm>
        </p:spPr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Cameron</a:t>
            </a:r>
            <a:r>
              <a:rPr lang="cs-CZ" dirty="0"/>
              <a:t> </a:t>
            </a:r>
            <a:r>
              <a:rPr lang="cs-CZ" dirty="0" err="1"/>
              <a:t>Menzies</a:t>
            </a:r>
            <a:r>
              <a:rPr lang="cs-CZ" dirty="0"/>
              <a:t> jako autor výpravy pro film </a:t>
            </a:r>
            <a:r>
              <a:rPr lang="cs-CZ" i="1" dirty="0"/>
              <a:t>Zloděj z Bagdádu</a:t>
            </a:r>
            <a:r>
              <a:rPr lang="cs-CZ" dirty="0"/>
              <a:t> (1924)</a:t>
            </a:r>
          </a:p>
          <a:p>
            <a:r>
              <a:rPr lang="cs-CZ" dirty="0"/>
              <a:t>ustavil základní postupy této profese: rozkreslení příběhu do jednotlivých scén, </a:t>
            </a:r>
            <a:r>
              <a:rPr lang="cs-CZ" dirty="0" err="1"/>
              <a:t>storyboardy</a:t>
            </a:r>
            <a:r>
              <a:rPr lang="cs-CZ" dirty="0"/>
              <a:t>, rozmístění techniky a herců. </a:t>
            </a:r>
          </a:p>
          <a:p>
            <a:r>
              <a:rPr lang="cs-CZ" dirty="0"/>
              <a:t>Secesní = orientální dekor</a:t>
            </a:r>
          </a:p>
          <a:p>
            <a:endParaRPr lang="cs-CZ" dirty="0"/>
          </a:p>
          <a:p>
            <a:r>
              <a:rPr lang="cs-CZ" dirty="0"/>
              <a:t>Po nástupu zvuku drtivě převládají studiové filmy</a:t>
            </a:r>
          </a:p>
          <a:p>
            <a:r>
              <a:rPr lang="cs-CZ" dirty="0"/>
              <a:t>Exteriéry, stejně jako recyklace dekorací, jsou výsady B produkce, jako způsob šetření nákladů X v produkci </a:t>
            </a:r>
            <a:r>
              <a:rPr lang="cs-CZ" dirty="0" err="1"/>
              <a:t>majors</a:t>
            </a:r>
            <a:r>
              <a:rPr lang="cs-CZ" dirty="0"/>
              <a:t> studií tvoří výprava nejvýznamnější položku hned po honoráři pro scenáristu, režiséra a hlavní hvězdy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FF189F-4786-F54D-9AB6-079A4F55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17" y="714377"/>
            <a:ext cx="2518752" cy="31484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01A1AAB-E318-5542-BB89-CD0A509FB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74" y="3943116"/>
            <a:ext cx="3066586" cy="20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2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24510A-7D1D-604D-BDAB-50D791C63C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538F16-89FE-9549-8CB2-59CE11914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F6F2F0-82BF-514B-BB74-40B68053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720000"/>
            <a:ext cx="8697952" cy="451576"/>
          </a:xfrm>
        </p:spPr>
        <p:txBody>
          <a:bodyPr/>
          <a:lstStyle/>
          <a:p>
            <a:pPr algn="ctr"/>
            <a:r>
              <a:rPr lang="cs-CZ" sz="2800" dirty="0"/>
              <a:t>Klasické období: 30.roky a první polovina 40. let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A39CAD-6590-1749-9F57-5BBA27169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580492"/>
            <a:ext cx="8294400" cy="4139998"/>
          </a:xfrm>
        </p:spPr>
        <p:txBody>
          <a:bodyPr/>
          <a:lstStyle/>
          <a:p>
            <a:r>
              <a:rPr lang="cs-CZ" dirty="0"/>
              <a:t>Hodně standardizované, žánrové produkce, vázané na konkrétní hvězdné typy nebo produkční cykly X diverzita v různých profilech jednotlivých </a:t>
            </a:r>
            <a:r>
              <a:rPr lang="cs-CZ" dirty="0" err="1"/>
              <a:t>majors</a:t>
            </a:r>
            <a:r>
              <a:rPr lang="cs-CZ" dirty="0"/>
              <a:t> studií a jejich vedoucích výpravy. </a:t>
            </a:r>
          </a:p>
          <a:p>
            <a:r>
              <a:rPr lang="cs-CZ" dirty="0"/>
              <a:t>Studio ve svém materiálním, řemeslném rozměru, ne jako podnikatelská činnost (dřevo, konstrukce, obklady, štuky…) </a:t>
            </a:r>
          </a:p>
          <a:p>
            <a:r>
              <a:rPr lang="cs-CZ" dirty="0"/>
              <a:t>Citlivější surovina a ostřejší obraz umožňuje detailní práci se zadním plánem</a:t>
            </a:r>
          </a:p>
          <a:p>
            <a:r>
              <a:rPr lang="cs-CZ" dirty="0"/>
              <a:t>Exotické lokace a výpravné </a:t>
            </a:r>
            <a:r>
              <a:rPr lang="cs-CZ" dirty="0" err="1"/>
              <a:t>spektákly</a:t>
            </a:r>
            <a:r>
              <a:rPr lang="cs-CZ" dirty="0"/>
              <a:t> na ústupu, naopak preference současných žánrů typu komedií, </a:t>
            </a:r>
            <a:r>
              <a:rPr lang="cs-CZ" dirty="0" err="1"/>
              <a:t>gansterek</a:t>
            </a:r>
            <a:r>
              <a:rPr lang="cs-CZ" dirty="0"/>
              <a:t>, muzikálů – velmi moderní stylizace, které těžily z městských prostorů a jejich různých variant </a:t>
            </a:r>
          </a:p>
          <a:p>
            <a:r>
              <a:rPr lang="cs-CZ" dirty="0"/>
              <a:t>cílem je „support and </a:t>
            </a:r>
            <a:r>
              <a:rPr lang="cs-CZ" dirty="0" err="1"/>
              <a:t>enhance</a:t>
            </a:r>
            <a:r>
              <a:rPr lang="cs-CZ" dirty="0"/>
              <a:t>“ – podpořit příběh a esteticky povznést jednotlivá prostředí a dekorace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61774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1507</TotalTime>
  <Words>1104</Words>
  <Application>Microsoft Macintosh PowerPoint</Application>
  <PresentationFormat>Předvádění na obrazovce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Prezentace_MU_CZ</vt:lpstr>
      <vt:lpstr>FAVh048 Kostým, maska a výprava v kinematografii</vt:lpstr>
      <vt:lpstr>Síla psa  Velká Británie / Kanada / Austrálie / Nový Zéland, 2021</vt:lpstr>
      <vt:lpstr>Síla psa: Otázky </vt:lpstr>
      <vt:lpstr>Čtení L10</vt:lpstr>
      <vt:lpstr>Výprava</vt:lpstr>
      <vt:lpstr>Profese jako syntéza dovedností</vt:lpstr>
      <vt:lpstr>Prvopočátky výpravy </vt:lpstr>
      <vt:lpstr>Němé období – výpravná romantická dobrodružství  a nástup zvuku</vt:lpstr>
      <vt:lpstr>Klasické období: 30.roky a první polovina 40. let</vt:lpstr>
      <vt:lpstr>Organizace práce uvnitř studií</vt:lpstr>
      <vt:lpstr>Za války a po ní</vt:lpstr>
      <vt:lpstr>Obr  (1956, r. George Stevens, výprava Boris Leven)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FAVh048 Kostým, maska a výprava v kinematografii</dc:title>
  <dc:creator>Šárka Gmiterková</dc:creator>
  <cp:lastModifiedBy>Šárka Gmiterková</cp:lastModifiedBy>
  <cp:revision>11</cp:revision>
  <dcterms:created xsi:type="dcterms:W3CDTF">2023-04-10T18:57:01Z</dcterms:created>
  <dcterms:modified xsi:type="dcterms:W3CDTF">2023-04-24T06:02:43Z</dcterms:modified>
</cp:coreProperties>
</file>