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60" r:id="rId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Avenir Next Condensed Regular"/>
        <a:ea typeface="Avenir Next Condensed Regular"/>
        <a:cs typeface="Avenir Next Condensed Regular"/>
        <a:sym typeface="Avenir Next Condensed Regular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58" d="100"/>
          <a:sy n="58" d="100"/>
        </p:scale>
        <p:origin x="47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8" name="Shape 1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ázev prezentac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Název prezentace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Podtitul prezentace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ýpi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8277" y="4927600"/>
            <a:ext cx="21863646" cy="3853767"/>
          </a:xfrm>
          <a:prstGeom prst="rect">
            <a:avLst/>
          </a:prstGeom>
        </p:spPr>
        <p:txBody>
          <a:bodyPr anchor="ctr"/>
          <a:lstStyle>
            <a:lvl1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1160859">
              <a:defRPr sz="10200" b="1" spc="-408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Výpis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ůležitý fak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3587043"/>
            <a:ext cx="21869400" cy="4730168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1pPr>
            <a:lvl2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2pPr>
            <a:lvl3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3pPr>
            <a:lvl4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4pPr>
            <a:lvl5pPr algn="ctr" defTabSz="825500">
              <a:lnSpc>
                <a:spcPct val="70000"/>
              </a:lnSpc>
              <a:defRPr sz="22400" b="1" spc="-448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Více o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8117284"/>
            <a:ext cx="21869400" cy="592456"/>
          </a:xfrm>
          <a:prstGeom prst="rect">
            <a:avLst/>
          </a:prstGeom>
        </p:spPr>
        <p:txBody>
          <a:bodyPr/>
          <a:lstStyle>
            <a:lvl1pPr algn="ctr" defTabSz="473201">
              <a:spcBef>
                <a:spcPts val="2500"/>
              </a:spcBef>
              <a:defRPr sz="2835" spc="-85"/>
            </a:lvl1pPr>
          </a:lstStyle>
          <a:p>
            <a:r>
              <a:t>Více o faktu</a:t>
            </a:r>
          </a:p>
        </p:txBody>
      </p:sp>
      <p:sp>
        <p:nvSpPr>
          <p:cNvPr id="11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Zdroj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252674" y="10353079"/>
            <a:ext cx="20691414" cy="567945"/>
          </a:xfrm>
          <a:prstGeom prst="rect">
            <a:avLst/>
          </a:prstGeom>
        </p:spPr>
        <p:txBody>
          <a:bodyPr/>
          <a:lstStyle>
            <a:lvl1pPr defTabSz="572516">
              <a:defRPr sz="2744" spc="-82"/>
            </a:lvl1pPr>
          </a:lstStyle>
          <a:p>
            <a:r>
              <a:t>Zdroj </a:t>
            </a:r>
          </a:p>
        </p:txBody>
      </p:sp>
      <p:sp>
        <p:nvSpPr>
          <p:cNvPr id="125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439912" y="4332885"/>
            <a:ext cx="21504176" cy="5497468"/>
          </a:xfrm>
          <a:prstGeom prst="rect">
            <a:avLst/>
          </a:prstGeom>
        </p:spPr>
        <p:txBody>
          <a:bodyPr anchor="b"/>
          <a:lstStyle>
            <a:lvl1pPr marL="714375" indent="-7143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1pPr>
            <a:lvl2pPr marL="714375" indent="-25717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2pPr>
            <a:lvl3pPr marL="714375" indent="2000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3pPr>
            <a:lvl4pPr marL="714375" indent="6572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4pPr>
            <a:lvl5pPr marL="714375" indent="1114425" defTabSz="1160859">
              <a:lnSpc>
                <a:spcPct val="70000"/>
              </a:lnSpc>
              <a:defRPr sz="13300" b="1" i="1" spc="-532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„Význačný citát“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ohled shora na růžový nafukovací vor v bazénu"/>
          <p:cNvSpPr>
            <a:spLocks noGrp="1"/>
          </p:cNvSpPr>
          <p:nvPr>
            <p:ph type="pic" idx="21"/>
          </p:nvPr>
        </p:nvSpPr>
        <p:spPr>
          <a:xfrm>
            <a:off x="5867400" y="0"/>
            <a:ext cx="20573997" cy="137159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4" name="Palmy focené proti růžové a fialové obloze po západu slunce"/>
          <p:cNvSpPr>
            <a:spLocks noGrp="1"/>
          </p:cNvSpPr>
          <p:nvPr>
            <p:ph type="pic" sz="half" idx="22"/>
          </p:nvPr>
        </p:nvSpPr>
        <p:spPr>
          <a:xfrm>
            <a:off x="-1" y="-1159934"/>
            <a:ext cx="12065001" cy="90508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Růžový nafukovací kruh plovoucí v bazénu"/>
          <p:cNvSpPr>
            <a:spLocks noGrp="1"/>
          </p:cNvSpPr>
          <p:nvPr>
            <p:ph type="pic" sz="half" idx="23"/>
          </p:nvPr>
        </p:nvSpPr>
        <p:spPr>
          <a:xfrm>
            <a:off x="-1" y="6326054"/>
            <a:ext cx="12065001" cy="80433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almy na Miami Beach rýsující se proti růžové obloze po západu slunce s budovami ve stylu art deco v pozadí"/>
          <p:cNvSpPr>
            <a:spLocks noGrp="1"/>
          </p:cNvSpPr>
          <p:nvPr>
            <p:ph type="pic" idx="21"/>
          </p:nvPr>
        </p:nvSpPr>
        <p:spPr>
          <a:xfrm>
            <a:off x="-368300" y="-482600"/>
            <a:ext cx="25133300" cy="167527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fotk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ohled od země na budovu a palmy pod jasnou oblohou"/>
          <p:cNvSpPr>
            <a:spLocks noGrp="1"/>
          </p:cNvSpPr>
          <p:nvPr>
            <p:ph type="pic" idx="21"/>
          </p:nvPr>
        </p:nvSpPr>
        <p:spPr>
          <a:xfrm>
            <a:off x="-254000" y="-3937000"/>
            <a:ext cx="24980900" cy="187399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95400" y="4384675"/>
            <a:ext cx="21869400" cy="4699000"/>
          </a:xfrm>
          <a:prstGeom prst="rect">
            <a:avLst/>
          </a:prstGeom>
        </p:spPr>
        <p:txBody>
          <a:bodyPr/>
          <a:lstStyle/>
          <a:p>
            <a:r>
              <a:t>Název prezentace</a:t>
            </a:r>
          </a:p>
        </p:txBody>
      </p:sp>
      <p:sp>
        <p:nvSpPr>
          <p:cNvPr id="22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68776"/>
            <a:ext cx="21869400" cy="1422714"/>
          </a:xfrm>
          <a:prstGeom prst="rect">
            <a:avLst/>
          </a:prstGeom>
        </p:spPr>
        <p:txBody>
          <a:bodyPr/>
          <a:lstStyle/>
          <a:p>
            <a:r>
              <a:t>Podtitul prezentace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ternativní název a fotk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bdélník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31" name="Pohled od země na palmu s dubajskými mrakodrapy v pozadí"/>
          <p:cNvSpPr>
            <a:spLocks noGrp="1"/>
          </p:cNvSpPr>
          <p:nvPr>
            <p:ph type="pic" idx="21"/>
          </p:nvPr>
        </p:nvSpPr>
        <p:spPr>
          <a:xfrm>
            <a:off x="14033251" y="-897806"/>
            <a:ext cx="10349536" cy="1551160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2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95400" y="3743016"/>
            <a:ext cx="11442700" cy="5334001"/>
          </a:xfrm>
          <a:prstGeom prst="rect">
            <a:avLst/>
          </a:prstGeom>
        </p:spPr>
        <p:txBody>
          <a:bodyPr/>
          <a:lstStyle/>
          <a:p>
            <a:r>
              <a:t>Název snímku</a:t>
            </a:r>
          </a:p>
        </p:txBody>
      </p:sp>
      <p:sp>
        <p:nvSpPr>
          <p:cNvPr id="33" name="Text úrovně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400" y="9271000"/>
            <a:ext cx="11442700" cy="3175000"/>
          </a:xfrm>
          <a:prstGeom prst="rect">
            <a:avLst/>
          </a:prstGeom>
        </p:spPr>
        <p:txBody>
          <a:bodyPr/>
          <a:lstStyle/>
          <a:p>
            <a:r>
              <a:t>Podtitul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Obdélník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2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43" name="Podtitul snímk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Podtitul snímku</a:t>
            </a:r>
          </a:p>
        </p:txBody>
      </p:sp>
      <p:sp>
        <p:nvSpPr>
          <p:cNvPr id="44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386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Název snímku</a:t>
            </a:r>
          </a:p>
        </p:txBody>
      </p:sp>
      <p:sp>
        <p:nvSpPr>
          <p:cNvPr id="45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7400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6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22784562" y="12966045"/>
            <a:ext cx="379477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bdélník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4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55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270500"/>
            <a:ext cx="21869400" cy="7135317"/>
          </a:xfrm>
          <a:prstGeom prst="rect">
            <a:avLst/>
          </a:prstGeom>
        </p:spPr>
        <p:txBody>
          <a:bodyPr numCol="2" spcCol="1093469"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bdélník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9014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64" name="Modrobílé režisérské křeslo vedle bazénu s plovoucím modrým nafukovacím kruhem"/>
          <p:cNvSpPr>
            <a:spLocks noGrp="1"/>
          </p:cNvSpPr>
          <p:nvPr>
            <p:ph type="pic" idx="21"/>
          </p:nvPr>
        </p:nvSpPr>
        <p:spPr>
          <a:xfrm>
            <a:off x="14034290" y="-250431"/>
            <a:ext cx="10358781" cy="142295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Text úrovně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95400" y="5257800"/>
            <a:ext cx="11442700" cy="6886575"/>
          </a:xfrm>
          <a:prstGeom prst="rect">
            <a:avLst/>
          </a:prstGeom>
        </p:spPr>
        <p:txBody>
          <a:bodyPr/>
          <a:lstStyle>
            <a:lvl1pPr defTabSz="584200">
              <a:spcBef>
                <a:spcPts val="3300"/>
              </a:spcBef>
              <a:defRPr sz="4000" cap="none" spc="0"/>
            </a:lvl1pPr>
            <a:lvl2pPr defTabSz="584200">
              <a:spcBef>
                <a:spcPts val="3300"/>
              </a:spcBef>
              <a:defRPr sz="4000" cap="none" spc="0"/>
            </a:lvl2pPr>
            <a:lvl3pPr defTabSz="584200">
              <a:spcBef>
                <a:spcPts val="3300"/>
              </a:spcBef>
              <a:defRPr sz="4000" cap="none" spc="0"/>
            </a:lvl3pPr>
            <a:lvl4pPr defTabSz="584200">
              <a:spcBef>
                <a:spcPts val="3300"/>
              </a:spcBef>
              <a:defRPr sz="4000" cap="none" spc="0"/>
            </a:lvl4pPr>
            <a:lvl5pPr defTabSz="584200">
              <a:spcBef>
                <a:spcPts val="3300"/>
              </a:spcBef>
              <a:defRPr sz="4000" cap="none" spc="0"/>
            </a:lvl5pPr>
          </a:lstStyle>
          <a:p>
            <a:r>
              <a:t>Text s odrážkami na snímku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Autor a datum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12955885"/>
            <a:ext cx="114427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67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95400" y="1625600"/>
            <a:ext cx="11442700" cy="2466975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Název snímku</a:t>
            </a:r>
          </a:p>
        </p:txBody>
      </p:sp>
      <p:sp>
        <p:nvSpPr>
          <p:cNvPr id="68" name="Podtitul snímku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295400" y="4092575"/>
            <a:ext cx="11442701" cy="678372"/>
          </a:xfrm>
          <a:prstGeom prst="rect">
            <a:avLst/>
          </a:prstGeom>
        </p:spPr>
        <p:txBody>
          <a:bodyPr/>
          <a:lstStyle>
            <a:lvl1pPr defTabSz="554990">
              <a:defRPr sz="3325" spc="-99"/>
            </a:lvl1pPr>
          </a:lstStyle>
          <a:p>
            <a:r>
              <a:t>Podtitul snímku</a:t>
            </a:r>
          </a:p>
        </p:txBody>
      </p:sp>
      <p:sp>
        <p:nvSpPr>
          <p:cNvPr id="6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dí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Název oddílu"/>
          <p:cNvSpPr txBox="1">
            <a:spLocks noGrp="1"/>
          </p:cNvSpPr>
          <p:nvPr>
            <p:ph type="title" hasCustomPrompt="1"/>
          </p:nvPr>
        </p:nvSpPr>
        <p:spPr>
          <a:xfrm>
            <a:off x="1295400" y="5404408"/>
            <a:ext cx="21869400" cy="2881785"/>
          </a:xfrm>
          <a:prstGeom prst="rect">
            <a:avLst/>
          </a:prstGeom>
        </p:spPr>
        <p:txBody>
          <a:bodyPr anchor="ctr"/>
          <a:lstStyle>
            <a:lvl1pPr defTabSz="825500">
              <a:defRPr sz="10200" spc="-408"/>
            </a:lvl1pPr>
          </a:lstStyle>
          <a:p>
            <a:r>
              <a:t>Název oddílu</a:t>
            </a:r>
          </a:p>
        </p:txBody>
      </p:sp>
      <p:sp>
        <p:nvSpPr>
          <p:cNvPr id="77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Jen název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bdélník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85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86" name="Podtitul snímk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Podtitul snímku </a:t>
            </a:r>
          </a:p>
        </p:txBody>
      </p:sp>
      <p:sp>
        <p:nvSpPr>
          <p:cNvPr id="87" name="Název snímku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Název snímku</a:t>
            </a:r>
          </a:p>
        </p:txBody>
      </p:sp>
      <p:sp>
        <p:nvSpPr>
          <p:cNvPr id="8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Obdélník"/>
          <p:cNvSpPr/>
          <p:nvPr/>
        </p:nvSpPr>
        <p:spPr>
          <a:xfrm>
            <a:off x="-1" y="1270000"/>
            <a:ext cx="24384001" cy="12446000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96" name="Autor a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95400" y="12955885"/>
            <a:ext cx="21869400" cy="429261"/>
          </a:xfrm>
          <a:prstGeom prst="rect">
            <a:avLst/>
          </a:prstGeom>
        </p:spPr>
        <p:txBody>
          <a:bodyPr/>
          <a:lstStyle>
            <a:lvl1pPr defTabSz="566674">
              <a:spcBef>
                <a:spcPts val="3100"/>
              </a:spcBef>
              <a:defRPr sz="1940" spc="-58"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</a:lstStyle>
          <a:p>
            <a:r>
              <a:t>Autor a datum</a:t>
            </a:r>
          </a:p>
        </p:txBody>
      </p:sp>
      <p:sp>
        <p:nvSpPr>
          <p:cNvPr id="97" name="Program – podtitu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5400" y="3543455"/>
            <a:ext cx="21869400" cy="694056"/>
          </a:xfrm>
          <a:prstGeom prst="rect">
            <a:avLst/>
          </a:prstGeom>
        </p:spPr>
        <p:txBody>
          <a:bodyPr/>
          <a:lstStyle>
            <a:lvl1pPr defTabSz="572516">
              <a:defRPr sz="3430" spc="-102"/>
            </a:lvl1pPr>
          </a:lstStyle>
          <a:p>
            <a:r>
              <a:t>Program – podtitul</a:t>
            </a:r>
          </a:p>
        </p:txBody>
      </p:sp>
      <p:sp>
        <p:nvSpPr>
          <p:cNvPr id="98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95400" y="5118100"/>
            <a:ext cx="21869400" cy="7137400"/>
          </a:xfrm>
          <a:prstGeom prst="rect">
            <a:avLst/>
          </a:prstGeom>
        </p:spPr>
        <p:txBody>
          <a:bodyPr/>
          <a:lstStyle>
            <a:lvl1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1pPr>
            <a:lvl2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2pPr>
            <a:lvl3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3pPr>
            <a:lvl4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4pPr>
            <a:lvl5pPr defTabSz="825500">
              <a:spcBef>
                <a:spcPts val="3200"/>
              </a:spcBef>
              <a:defRPr sz="5400" b="1" u="sng" cap="none" spc="-53">
                <a:latin typeface="+mn-lt"/>
                <a:ea typeface="+mn-ea"/>
                <a:cs typeface="+mn-cs"/>
                <a:sym typeface="Avenir Next Regular"/>
              </a:defRPr>
            </a:lvl5pPr>
          </a:lstStyle>
          <a:p>
            <a:r>
              <a:t>Body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ázev programu"/>
          <p:cNvSpPr txBox="1">
            <a:spLocks noGrp="1"/>
          </p:cNvSpPr>
          <p:nvPr>
            <p:ph type="title" hasCustomPrompt="1"/>
          </p:nvPr>
        </p:nvSpPr>
        <p:spPr>
          <a:xfrm>
            <a:off x="1295400" y="1620697"/>
            <a:ext cx="21869400" cy="1778001"/>
          </a:xfrm>
          <a:prstGeom prst="rect">
            <a:avLst/>
          </a:prstGeom>
        </p:spPr>
        <p:txBody>
          <a:bodyPr anchor="t"/>
          <a:lstStyle>
            <a:lvl1pPr defTabSz="584200">
              <a:defRPr sz="10000" spc="-400"/>
            </a:lvl1pPr>
          </a:lstStyle>
          <a:p>
            <a:r>
              <a:t>Název programu</a:t>
            </a:r>
          </a:p>
        </p:txBody>
      </p:sp>
      <p:sp>
        <p:nvSpPr>
          <p:cNvPr id="10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prezentace"/>
          <p:cNvSpPr txBox="1">
            <a:spLocks noGrp="1"/>
          </p:cNvSpPr>
          <p:nvPr>
            <p:ph type="title" hasCustomPrompt="1"/>
          </p:nvPr>
        </p:nvSpPr>
        <p:spPr>
          <a:xfrm>
            <a:off x="1298349" y="4384675"/>
            <a:ext cx="21869401" cy="469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Název prezentace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 hasCustomPrompt="1"/>
          </p:nvPr>
        </p:nvSpPr>
        <p:spPr>
          <a:xfrm>
            <a:off x="1298349" y="9268776"/>
            <a:ext cx="21869401" cy="1402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Podtitul prezentace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22788372" y="12964160"/>
            <a:ext cx="379477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1800" spc="0">
                <a:latin typeface="+mn-lt"/>
                <a:ea typeface="+mn-ea"/>
                <a:cs typeface="+mn-cs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l" defTabSz="116085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00" b="1" i="0" u="none" strike="noStrike" cap="all" spc="-665" baseline="0">
          <a:solidFill>
            <a:srgbClr val="000000"/>
          </a:solidFill>
          <a:uFillTx/>
          <a:latin typeface="+mn-lt"/>
          <a:ea typeface="+mn-ea"/>
          <a:cs typeface="+mn-cs"/>
          <a:sym typeface="Avenir Next Regular"/>
        </a:defRPr>
      </a:lvl9pPr>
    </p:titleStyle>
    <p:body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0" i="0" u="none" strike="noStrike" cap="all" spc="-104" baseline="0">
          <a:solidFill>
            <a:srgbClr val="000000"/>
          </a:solidFill>
          <a:uFillTx/>
          <a:latin typeface="Avenir Next Demi Bold"/>
          <a:ea typeface="Avenir Next Demi Bold"/>
          <a:cs typeface="Avenir Next Demi Bold"/>
          <a:sym typeface="Avenir Next Demi Bold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eskatelevize.cz/porady/14021364946-bilance/222452801250003/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Kulturní politika…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Kulturní politika</a:t>
            </a:r>
          </a:p>
          <a:p>
            <a:r>
              <a:t>a Kreativní průmysly</a:t>
            </a:r>
          </a:p>
        </p:txBody>
      </p:sp>
      <p:sp>
        <p:nvSpPr>
          <p:cNvPr id="161" name="Jarní semestr 2023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Jarní semestr 2023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Autor a datu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Podtitul snímku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Literatu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9600" spc="-384"/>
            </a:lvl1pPr>
          </a:lstStyle>
          <a:p>
            <a:r>
              <a:t>Literatura</a:t>
            </a:r>
          </a:p>
        </p:txBody>
      </p:sp>
      <p:pic>
        <p:nvPicPr>
          <p:cNvPr id="166" name="kralova.jpg" descr="kralov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8776" y="5452088"/>
            <a:ext cx="3983000" cy="493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 Industries in East-Central Europe.pdf" descr="Screen Industries in East-Central Europ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083" y="5452088"/>
            <a:ext cx="3293185" cy="4939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Caldwell_Production_culture_reader.PDF" descr="Caldwell_Production_culture_reader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425" y="5452088"/>
            <a:ext cx="3298275" cy="4939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Bilik.jpg" descr="Bilik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6650" y="5452088"/>
            <a:ext cx="3513743" cy="49424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utor a datu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Podtitul snímku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Hodnocení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60831">
              <a:defRPr sz="9600" spc="-384"/>
            </a:lvl1pPr>
          </a:lstStyle>
          <a:p>
            <a:r>
              <a:t>Hodnocení</a:t>
            </a:r>
          </a:p>
        </p:txBody>
      </p:sp>
      <p:pic>
        <p:nvPicPr>
          <p:cNvPr id="174" name="IMG_6426.png" descr="IMG_64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6600" y="1877926"/>
            <a:ext cx="10287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– Průběžné úkoly:   max 40/45 bodů…"/>
          <p:cNvSpPr txBox="1"/>
          <p:nvPr/>
        </p:nvSpPr>
        <p:spPr>
          <a:xfrm>
            <a:off x="1759369" y="4357370"/>
            <a:ext cx="6173801" cy="1953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3900" spc="-39"/>
            </a:pPr>
            <a:r>
              <a:t>– Průběžné úkoly:   max 40/45 bodů</a:t>
            </a:r>
          </a:p>
          <a:p>
            <a:pPr algn="l">
              <a:defRPr sz="3900" spc="-39"/>
            </a:pPr>
            <a:endParaRPr/>
          </a:p>
          <a:p>
            <a:pPr algn="l">
              <a:defRPr sz="3900" spc="-39"/>
            </a:pPr>
            <a:r>
              <a:t>– Závěrečný test :  max 60 bodů</a:t>
            </a:r>
          </a:p>
        </p:txBody>
      </p:sp>
      <p:sp>
        <p:nvSpPr>
          <p:cNvPr id="176" name="A…"/>
          <p:cNvSpPr txBox="1"/>
          <p:nvPr/>
        </p:nvSpPr>
        <p:spPr>
          <a:xfrm>
            <a:off x="2648369" y="7296150"/>
            <a:ext cx="669773" cy="389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228600" algn="l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A</a:t>
            </a:r>
          </a:p>
          <a:p>
            <a:pPr indent="228600" algn="l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B</a:t>
            </a:r>
          </a:p>
          <a:p>
            <a:pPr indent="228600" algn="l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C</a:t>
            </a:r>
          </a:p>
          <a:p>
            <a:pPr indent="228600" algn="l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D</a:t>
            </a:r>
          </a:p>
          <a:p>
            <a:pPr indent="228600" algn="l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E</a:t>
            </a:r>
          </a:p>
          <a:p>
            <a:pPr indent="228600" algn="l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F</a:t>
            </a:r>
          </a:p>
        </p:txBody>
      </p:sp>
      <p:sp>
        <p:nvSpPr>
          <p:cNvPr id="177" name="100–91…"/>
          <p:cNvSpPr txBox="1"/>
          <p:nvPr/>
        </p:nvSpPr>
        <p:spPr>
          <a:xfrm>
            <a:off x="3918368" y="7296150"/>
            <a:ext cx="2416405" cy="389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indent="228600" algn="r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100–91</a:t>
            </a:r>
          </a:p>
          <a:p>
            <a:pPr indent="228600" algn="r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90–81</a:t>
            </a:r>
          </a:p>
          <a:p>
            <a:pPr indent="228600" algn="r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80–71</a:t>
            </a:r>
          </a:p>
          <a:p>
            <a:pPr indent="228600" algn="r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70–61</a:t>
            </a:r>
          </a:p>
          <a:p>
            <a:pPr indent="228600" algn="r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60–51</a:t>
            </a:r>
          </a:p>
          <a:p>
            <a:pPr indent="228600" algn="r" defTabSz="12700">
              <a:lnSpc>
                <a:spcPct val="110000"/>
              </a:lnSpc>
              <a:spcBef>
                <a:spcPts val="0"/>
              </a:spcBef>
              <a:tabLst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  <a:defRPr sz="3400" spc="0">
                <a:latin typeface="+mn-lt"/>
                <a:ea typeface="+mn-ea"/>
                <a:cs typeface="+mn-cs"/>
                <a:sym typeface="Avenir Next Regular"/>
              </a:defRPr>
            </a:pPr>
            <a:r>
              <a:t>50 a méně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Autor a datu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Podtitul snímku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Název snímk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560831">
              <a:defRPr sz="9600" spc="-384"/>
            </a:pPr>
            <a:endParaRPr/>
          </a:p>
        </p:txBody>
      </p:sp>
      <p:sp>
        <p:nvSpPr>
          <p:cNvPr id="187" name="https://www.ceskatelevize.cz/porady/14021364946-bilance/222452801250003/"/>
          <p:cNvSpPr txBox="1"/>
          <p:nvPr/>
        </p:nvSpPr>
        <p:spPr>
          <a:xfrm>
            <a:off x="3175000" y="6509511"/>
            <a:ext cx="18151349" cy="696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ct val="100000"/>
              </a:lnSpc>
              <a:spcBef>
                <a:spcPts val="0"/>
              </a:spcBef>
              <a:tabLst/>
              <a:defRPr sz="4000" u="sng" spc="0">
                <a:solidFill>
                  <a:srgbClr val="0000EE"/>
                </a:solidFill>
                <a:uFill>
                  <a:solidFill>
                    <a:srgbClr val="0000EE"/>
                  </a:solidFill>
                </a:uFill>
                <a:latin typeface="Helvetica Neue"/>
                <a:ea typeface="Helvetica Neue"/>
                <a:cs typeface="Helvetica Neue"/>
                <a:sym typeface="Helvetica Neue"/>
                <a:hlinkClick r:id="rId2"/>
              </a:defRPr>
            </a:lvl1pPr>
          </a:lstStyle>
          <a:p>
            <a:r>
              <a:rPr>
                <a:hlinkClick r:id="rId2"/>
              </a:rPr>
              <a:t>https://www.ceskatelevize.cz/porady/14021364946-bilance/222452801250003/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4_DynamicRainbow">
  <a:themeElements>
    <a:clrScheme name="34_DynamicRainbow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34_DynamicRainbow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34_DynamicRainb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4_DynamicRainbow">
  <a:themeElements>
    <a:clrScheme name="34_DynamicRainbow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34_DynamicRainbow">
      <a:majorFont>
        <a:latin typeface="Avenir Next Regular"/>
        <a:ea typeface="Avenir Next Regular"/>
        <a:cs typeface="Avenir Next Regular"/>
      </a:majorFont>
      <a:minorFont>
        <a:latin typeface="Avenir Next Regular"/>
        <a:ea typeface="Avenir Next Regular"/>
        <a:cs typeface="Avenir Next Regular"/>
      </a:minorFont>
    </a:fontScheme>
    <a:fmtScheme name="34_DynamicRainbow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Next Demi Bold"/>
            <a:ea typeface="Avenir Next Demi Bold"/>
            <a:cs typeface="Avenir Next Demi Bold"/>
            <a:sym typeface="Avenir Next Demi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Condensed Regular"/>
            <a:ea typeface="Avenir Next Condensed Regular"/>
            <a:cs typeface="Avenir Next Condensed Regular"/>
            <a:sym typeface="Avenir Next Condensed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</Words>
  <Application>Microsoft Macintosh PowerPoint</Application>
  <PresentationFormat>Vlastní</PresentationFormat>
  <Paragraphs>21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10" baseType="lpstr">
      <vt:lpstr>Avenir Next Condensed Regular</vt:lpstr>
      <vt:lpstr>Avenir Next Demi Bold</vt:lpstr>
      <vt:lpstr>Avenir Next Medium</vt:lpstr>
      <vt:lpstr>Avenir Next Regular</vt:lpstr>
      <vt:lpstr>Helvetica Neue</vt:lpstr>
      <vt:lpstr>34_DynamicRainbow</vt:lpstr>
      <vt:lpstr>Kulturní politika a Kreativní průmysly</vt:lpstr>
      <vt:lpstr>Literatura</vt:lpstr>
      <vt:lpstr>Hodnocení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Kulturní politika a Kreativní průmysly</dc:title>
  <cp:lastModifiedBy>Veronika Lengálová</cp:lastModifiedBy>
  <cp:revision>1</cp:revision>
  <dcterms:modified xsi:type="dcterms:W3CDTF">2023-02-14T16:29:03Z</dcterms:modified>
</cp:coreProperties>
</file>