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92"/>
  </p:notesMasterIdLst>
  <p:handoutMasterIdLst>
    <p:handoutMasterId r:id="rId293"/>
  </p:handoutMasterIdLst>
  <p:sldIdLst>
    <p:sldId id="256" r:id="rId2"/>
    <p:sldId id="262" r:id="rId3"/>
    <p:sldId id="557" r:id="rId4"/>
    <p:sldId id="260" r:id="rId5"/>
    <p:sldId id="267" r:id="rId6"/>
    <p:sldId id="261" r:id="rId7"/>
    <p:sldId id="564" r:id="rId8"/>
    <p:sldId id="259" r:id="rId9"/>
    <p:sldId id="264" r:id="rId10"/>
    <p:sldId id="263" r:id="rId11"/>
    <p:sldId id="265" r:id="rId12"/>
    <p:sldId id="271" r:id="rId13"/>
    <p:sldId id="266" r:id="rId14"/>
    <p:sldId id="268" r:id="rId15"/>
    <p:sldId id="306" r:id="rId16"/>
    <p:sldId id="269" r:id="rId17"/>
    <p:sldId id="270" r:id="rId18"/>
    <p:sldId id="273" r:id="rId19"/>
    <p:sldId id="304" r:id="rId20"/>
    <p:sldId id="274" r:id="rId21"/>
    <p:sldId id="305" r:id="rId22"/>
    <p:sldId id="307" r:id="rId23"/>
    <p:sldId id="308" r:id="rId24"/>
    <p:sldId id="543" r:id="rId25"/>
    <p:sldId id="544" r:id="rId26"/>
    <p:sldId id="521" r:id="rId27"/>
    <p:sldId id="523" r:id="rId28"/>
    <p:sldId id="520" r:id="rId29"/>
    <p:sldId id="275" r:id="rId30"/>
    <p:sldId id="522" r:id="rId31"/>
    <p:sldId id="303" r:id="rId32"/>
    <p:sldId id="298" r:id="rId33"/>
    <p:sldId id="525" r:id="rId34"/>
    <p:sldId id="526" r:id="rId35"/>
    <p:sldId id="527" r:id="rId36"/>
    <p:sldId id="529" r:id="rId37"/>
    <p:sldId id="530" r:id="rId38"/>
    <p:sldId id="533" r:id="rId39"/>
    <p:sldId id="531" r:id="rId40"/>
    <p:sldId id="532" r:id="rId41"/>
    <p:sldId id="534" r:id="rId42"/>
    <p:sldId id="538" r:id="rId43"/>
    <p:sldId id="535" r:id="rId44"/>
    <p:sldId id="537" r:id="rId45"/>
    <p:sldId id="539" r:id="rId46"/>
    <p:sldId id="540" r:id="rId47"/>
    <p:sldId id="565" r:id="rId48"/>
    <p:sldId id="566" r:id="rId49"/>
    <p:sldId id="567" r:id="rId50"/>
    <p:sldId id="568" r:id="rId51"/>
    <p:sldId id="561" r:id="rId52"/>
    <p:sldId id="562" r:id="rId53"/>
    <p:sldId id="569" r:id="rId54"/>
    <p:sldId id="570" r:id="rId55"/>
    <p:sldId id="563" r:id="rId56"/>
    <p:sldId id="560" r:id="rId57"/>
    <p:sldId id="577" r:id="rId58"/>
    <p:sldId id="556" r:id="rId59"/>
    <p:sldId id="559" r:id="rId60"/>
    <p:sldId id="571" r:id="rId61"/>
    <p:sldId id="545" r:id="rId62"/>
    <p:sldId id="546" r:id="rId63"/>
    <p:sldId id="547" r:id="rId64"/>
    <p:sldId id="548" r:id="rId65"/>
    <p:sldId id="550" r:id="rId66"/>
    <p:sldId id="558" r:id="rId67"/>
    <p:sldId id="572" r:id="rId68"/>
    <p:sldId id="276" r:id="rId69"/>
    <p:sldId id="277" r:id="rId70"/>
    <p:sldId id="573" r:id="rId71"/>
    <p:sldId id="551" r:id="rId72"/>
    <p:sldId id="574" r:id="rId73"/>
    <p:sldId id="589" r:id="rId74"/>
    <p:sldId id="272" r:id="rId75"/>
    <p:sldId id="585" r:id="rId76"/>
    <p:sldId id="590" r:id="rId77"/>
    <p:sldId id="578" r:id="rId78"/>
    <p:sldId id="579" r:id="rId79"/>
    <p:sldId id="580" r:id="rId80"/>
    <p:sldId id="586" r:id="rId81"/>
    <p:sldId id="581" r:id="rId82"/>
    <p:sldId id="582" r:id="rId83"/>
    <p:sldId id="583" r:id="rId84"/>
    <p:sldId id="584" r:id="rId85"/>
    <p:sldId id="587" r:id="rId86"/>
    <p:sldId id="542" r:id="rId87"/>
    <p:sldId id="541" r:id="rId88"/>
    <p:sldId id="403" r:id="rId89"/>
    <p:sldId id="588" r:id="rId90"/>
    <p:sldId id="404" r:id="rId91"/>
    <p:sldId id="405" r:id="rId92"/>
    <p:sldId id="406" r:id="rId93"/>
    <p:sldId id="408" r:id="rId94"/>
    <p:sldId id="591" r:id="rId95"/>
    <p:sldId id="592" r:id="rId96"/>
    <p:sldId id="593" r:id="rId97"/>
    <p:sldId id="595" r:id="rId98"/>
    <p:sldId id="596" r:id="rId99"/>
    <p:sldId id="600" r:id="rId100"/>
    <p:sldId id="597" r:id="rId101"/>
    <p:sldId id="598" r:id="rId102"/>
    <p:sldId id="599" r:id="rId103"/>
    <p:sldId id="601" r:id="rId104"/>
    <p:sldId id="602" r:id="rId105"/>
    <p:sldId id="594" r:id="rId106"/>
    <p:sldId id="603" r:id="rId107"/>
    <p:sldId id="604" r:id="rId108"/>
    <p:sldId id="605" r:id="rId109"/>
    <p:sldId id="606" r:id="rId110"/>
    <p:sldId id="608" r:id="rId111"/>
    <p:sldId id="610" r:id="rId112"/>
    <p:sldId id="620" r:id="rId113"/>
    <p:sldId id="609" r:id="rId114"/>
    <p:sldId id="611" r:id="rId115"/>
    <p:sldId id="612" r:id="rId116"/>
    <p:sldId id="617" r:id="rId117"/>
    <p:sldId id="621" r:id="rId118"/>
    <p:sldId id="613" r:id="rId119"/>
    <p:sldId id="614" r:id="rId120"/>
    <p:sldId id="615" r:id="rId121"/>
    <p:sldId id="616" r:id="rId122"/>
    <p:sldId id="618" r:id="rId123"/>
    <p:sldId id="619" r:id="rId124"/>
    <p:sldId id="622" r:id="rId125"/>
    <p:sldId id="607" r:id="rId126"/>
    <p:sldId id="672" r:id="rId127"/>
    <p:sldId id="575" r:id="rId128"/>
    <p:sldId id="624" r:id="rId129"/>
    <p:sldId id="626" r:id="rId130"/>
    <p:sldId id="625" r:id="rId131"/>
    <p:sldId id="628" r:id="rId132"/>
    <p:sldId id="629" r:id="rId133"/>
    <p:sldId id="630" r:id="rId134"/>
    <p:sldId id="631" r:id="rId135"/>
    <p:sldId id="627" r:id="rId136"/>
    <p:sldId id="632" r:id="rId137"/>
    <p:sldId id="633" r:id="rId138"/>
    <p:sldId id="634" r:id="rId139"/>
    <p:sldId id="635" r:id="rId140"/>
    <p:sldId id="636" r:id="rId141"/>
    <p:sldId id="637" r:id="rId142"/>
    <p:sldId id="638" r:id="rId143"/>
    <p:sldId id="643" r:id="rId144"/>
    <p:sldId id="639" r:id="rId145"/>
    <p:sldId id="640" r:id="rId146"/>
    <p:sldId id="641" r:id="rId147"/>
    <p:sldId id="642" r:id="rId148"/>
    <p:sldId id="623" r:id="rId149"/>
    <p:sldId id="644" r:id="rId150"/>
    <p:sldId id="646" r:id="rId151"/>
    <p:sldId id="645" r:id="rId152"/>
    <p:sldId id="647" r:id="rId153"/>
    <p:sldId id="648" r:id="rId154"/>
    <p:sldId id="649" r:id="rId155"/>
    <p:sldId id="650" r:id="rId156"/>
    <p:sldId id="651" r:id="rId157"/>
    <p:sldId id="652" r:id="rId158"/>
    <p:sldId id="654" r:id="rId159"/>
    <p:sldId id="665" r:id="rId160"/>
    <p:sldId id="655" r:id="rId161"/>
    <p:sldId id="656" r:id="rId162"/>
    <p:sldId id="657" r:id="rId163"/>
    <p:sldId id="662" r:id="rId164"/>
    <p:sldId id="658" r:id="rId165"/>
    <p:sldId id="659" r:id="rId166"/>
    <p:sldId id="663" r:id="rId167"/>
    <p:sldId id="660" r:id="rId168"/>
    <p:sldId id="664" r:id="rId169"/>
    <p:sldId id="661" r:id="rId170"/>
    <p:sldId id="669" r:id="rId171"/>
    <p:sldId id="670" r:id="rId172"/>
    <p:sldId id="666" r:id="rId173"/>
    <p:sldId id="671" r:id="rId174"/>
    <p:sldId id="673" r:id="rId175"/>
    <p:sldId id="674" r:id="rId176"/>
    <p:sldId id="675" r:id="rId177"/>
    <p:sldId id="681" r:id="rId178"/>
    <p:sldId id="690" r:id="rId179"/>
    <p:sldId id="682" r:id="rId180"/>
    <p:sldId id="683" r:id="rId181"/>
    <p:sldId id="684" r:id="rId182"/>
    <p:sldId id="676" r:id="rId183"/>
    <p:sldId id="692" r:id="rId184"/>
    <p:sldId id="691" r:id="rId185"/>
    <p:sldId id="677" r:id="rId186"/>
    <p:sldId id="678" r:id="rId187"/>
    <p:sldId id="679" r:id="rId188"/>
    <p:sldId id="680" r:id="rId189"/>
    <p:sldId id="693" r:id="rId190"/>
    <p:sldId id="694" r:id="rId191"/>
    <p:sldId id="689" r:id="rId192"/>
    <p:sldId id="685" r:id="rId193"/>
    <p:sldId id="686" r:id="rId194"/>
    <p:sldId id="667" r:id="rId195"/>
    <p:sldId id="668" r:id="rId196"/>
    <p:sldId id="688" r:id="rId197"/>
    <p:sldId id="687" r:id="rId198"/>
    <p:sldId id="695" r:id="rId199"/>
    <p:sldId id="696" r:id="rId200"/>
    <p:sldId id="697" r:id="rId201"/>
    <p:sldId id="698" r:id="rId202"/>
    <p:sldId id="699" r:id="rId203"/>
    <p:sldId id="700" r:id="rId204"/>
    <p:sldId id="701" r:id="rId205"/>
    <p:sldId id="702" r:id="rId206"/>
    <p:sldId id="703" r:id="rId207"/>
    <p:sldId id="704" r:id="rId208"/>
    <p:sldId id="706" r:id="rId209"/>
    <p:sldId id="710" r:id="rId210"/>
    <p:sldId id="707" r:id="rId211"/>
    <p:sldId id="709" r:id="rId212"/>
    <p:sldId id="711" r:id="rId213"/>
    <p:sldId id="712" r:id="rId214"/>
    <p:sldId id="713" r:id="rId215"/>
    <p:sldId id="714" r:id="rId216"/>
    <p:sldId id="715" r:id="rId217"/>
    <p:sldId id="716" r:id="rId218"/>
    <p:sldId id="720" r:id="rId219"/>
    <p:sldId id="719" r:id="rId220"/>
    <p:sldId id="718" r:id="rId221"/>
    <p:sldId id="721" r:id="rId222"/>
    <p:sldId id="722" r:id="rId223"/>
    <p:sldId id="723" r:id="rId224"/>
    <p:sldId id="724" r:id="rId225"/>
    <p:sldId id="725" r:id="rId226"/>
    <p:sldId id="717" r:id="rId227"/>
    <p:sldId id="726" r:id="rId228"/>
    <p:sldId id="727" r:id="rId229"/>
    <p:sldId id="728" r:id="rId230"/>
    <p:sldId id="729" r:id="rId231"/>
    <p:sldId id="730" r:id="rId232"/>
    <p:sldId id="731" r:id="rId233"/>
    <p:sldId id="737" r:id="rId234"/>
    <p:sldId id="732" r:id="rId235"/>
    <p:sldId id="736" r:id="rId236"/>
    <p:sldId id="738" r:id="rId237"/>
    <p:sldId id="739" r:id="rId238"/>
    <p:sldId id="741" r:id="rId239"/>
    <p:sldId id="742" r:id="rId240"/>
    <p:sldId id="740" r:id="rId241"/>
    <p:sldId id="743" r:id="rId242"/>
    <p:sldId id="744" r:id="rId243"/>
    <p:sldId id="735" r:id="rId244"/>
    <p:sldId id="329" r:id="rId245"/>
    <p:sldId id="330" r:id="rId246"/>
    <p:sldId id="745" r:id="rId247"/>
    <p:sldId id="746" r:id="rId248"/>
    <p:sldId id="747" r:id="rId249"/>
    <p:sldId id="748" r:id="rId250"/>
    <p:sldId id="749" r:id="rId251"/>
    <p:sldId id="750" r:id="rId252"/>
    <p:sldId id="751" r:id="rId253"/>
    <p:sldId id="789" r:id="rId254"/>
    <p:sldId id="790" r:id="rId255"/>
    <p:sldId id="754" r:id="rId256"/>
    <p:sldId id="753" r:id="rId257"/>
    <p:sldId id="752" r:id="rId258"/>
    <p:sldId id="755" r:id="rId259"/>
    <p:sldId id="758" r:id="rId260"/>
    <p:sldId id="785" r:id="rId261"/>
    <p:sldId id="759" r:id="rId262"/>
    <p:sldId id="756" r:id="rId263"/>
    <p:sldId id="762" r:id="rId264"/>
    <p:sldId id="788" r:id="rId265"/>
    <p:sldId id="765" r:id="rId266"/>
    <p:sldId id="763" r:id="rId267"/>
    <p:sldId id="766" r:id="rId268"/>
    <p:sldId id="767" r:id="rId269"/>
    <p:sldId id="768" r:id="rId270"/>
    <p:sldId id="769" r:id="rId271"/>
    <p:sldId id="770" r:id="rId272"/>
    <p:sldId id="771" r:id="rId273"/>
    <p:sldId id="772" r:id="rId274"/>
    <p:sldId id="787" r:id="rId275"/>
    <p:sldId id="773" r:id="rId276"/>
    <p:sldId id="774" r:id="rId277"/>
    <p:sldId id="775" r:id="rId278"/>
    <p:sldId id="776" r:id="rId279"/>
    <p:sldId id="777" r:id="rId280"/>
    <p:sldId id="778" r:id="rId281"/>
    <p:sldId id="779" r:id="rId282"/>
    <p:sldId id="780" r:id="rId283"/>
    <p:sldId id="761" r:id="rId284"/>
    <p:sldId id="781" r:id="rId285"/>
    <p:sldId id="782" r:id="rId286"/>
    <p:sldId id="786" r:id="rId287"/>
    <p:sldId id="764" r:id="rId288"/>
    <p:sldId id="783" r:id="rId289"/>
    <p:sldId id="784" r:id="rId290"/>
    <p:sldId id="760" r:id="rId29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8F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E0CC7A-8D97-4FFA-B45C-C944C83D161A}" v="1041" dt="2023-05-16T06:06:41.50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84" autoAdjust="0"/>
    <p:restoredTop sz="95768" autoAdjust="0"/>
  </p:normalViewPr>
  <p:slideViewPr>
    <p:cSldViewPr snapToGrid="0">
      <p:cViewPr varScale="1">
        <p:scale>
          <a:sx n="70" d="100"/>
          <a:sy n="70" d="100"/>
        </p:scale>
        <p:origin x="72" y="68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handoutMaster" Target="handoutMasters/handout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microsoft.com/office/2015/10/relationships/revisionInfo" Target="revisionInfo.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8302D-C366-4B15-8A58-DB36C1C2880A}"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C7E91E7-4112-4199-8340-AB4267E6161E}">
      <dgm:prSet/>
      <dgm:spPr/>
      <dgm:t>
        <a:bodyPr/>
        <a:lstStyle/>
        <a:p>
          <a:r>
            <a:rPr lang="cs-CZ"/>
            <a:t>Domácí produkce a její (ne)popularita</a:t>
          </a:r>
          <a:endParaRPr lang="en-US"/>
        </a:p>
      </dgm:t>
    </dgm:pt>
    <dgm:pt modelId="{8B8D97B9-8565-4913-86D6-EDB0984FDD5B}" type="parTrans" cxnId="{23AAF85C-F471-4067-8572-878CF954F21D}">
      <dgm:prSet/>
      <dgm:spPr/>
      <dgm:t>
        <a:bodyPr/>
        <a:lstStyle/>
        <a:p>
          <a:endParaRPr lang="en-US"/>
        </a:p>
      </dgm:t>
    </dgm:pt>
    <dgm:pt modelId="{C25CD882-FC2A-425A-847E-E38B97A8D063}" type="sibTrans" cxnId="{23AAF85C-F471-4067-8572-878CF954F21D}">
      <dgm:prSet/>
      <dgm:spPr/>
      <dgm:t>
        <a:bodyPr/>
        <a:lstStyle/>
        <a:p>
          <a:endParaRPr lang="en-US"/>
        </a:p>
      </dgm:t>
    </dgm:pt>
    <dgm:pt modelId="{0125D3BE-1371-446C-9396-D2DA2AEC2F38}">
      <dgm:prSet/>
      <dgm:spPr/>
      <dgm:t>
        <a:bodyPr/>
        <a:lstStyle/>
        <a:p>
          <a:r>
            <a:rPr lang="cs-CZ"/>
            <a:t>Finsky mluvené = méně kvalitní</a:t>
          </a:r>
          <a:endParaRPr lang="en-US"/>
        </a:p>
      </dgm:t>
    </dgm:pt>
    <dgm:pt modelId="{4604B24E-413E-4FA1-AA5F-1B404EAA76CD}" type="parTrans" cxnId="{5F725E30-6323-4A1F-B302-815D3EB24955}">
      <dgm:prSet/>
      <dgm:spPr/>
      <dgm:t>
        <a:bodyPr/>
        <a:lstStyle/>
        <a:p>
          <a:endParaRPr lang="en-US"/>
        </a:p>
      </dgm:t>
    </dgm:pt>
    <dgm:pt modelId="{49F0C882-6703-4AB4-8D02-D73D1D7151AC}" type="sibTrans" cxnId="{5F725E30-6323-4A1F-B302-815D3EB24955}">
      <dgm:prSet/>
      <dgm:spPr/>
      <dgm:t>
        <a:bodyPr/>
        <a:lstStyle/>
        <a:p>
          <a:endParaRPr lang="en-US"/>
        </a:p>
      </dgm:t>
    </dgm:pt>
    <dgm:pt modelId="{3202C489-0B77-4689-8D57-180056589158}">
      <dgm:prSet/>
      <dgm:spPr/>
      <dgm:t>
        <a:bodyPr/>
        <a:lstStyle/>
        <a:p>
          <a:r>
            <a:rPr lang="cs-CZ"/>
            <a:t>Dominance amerických a anglicky mluvených</a:t>
          </a:r>
          <a:endParaRPr lang="en-US"/>
        </a:p>
      </dgm:t>
    </dgm:pt>
    <dgm:pt modelId="{269923C7-7FF0-49D5-98BF-13DA9E86E9AE}" type="parTrans" cxnId="{344668CA-D7BA-4A98-AEB4-E04FF88A741F}">
      <dgm:prSet/>
      <dgm:spPr/>
      <dgm:t>
        <a:bodyPr/>
        <a:lstStyle/>
        <a:p>
          <a:endParaRPr lang="en-US"/>
        </a:p>
      </dgm:t>
    </dgm:pt>
    <dgm:pt modelId="{56ED67CD-10D1-4F25-A762-2598C806C6C3}" type="sibTrans" cxnId="{344668CA-D7BA-4A98-AEB4-E04FF88A741F}">
      <dgm:prSet/>
      <dgm:spPr/>
      <dgm:t>
        <a:bodyPr/>
        <a:lstStyle/>
        <a:p>
          <a:endParaRPr lang="en-US"/>
        </a:p>
      </dgm:t>
    </dgm:pt>
    <dgm:pt modelId="{FEE733A0-F2DE-4194-BB28-78E6A316C283}">
      <dgm:prSet/>
      <dgm:spPr/>
      <dgm:t>
        <a:bodyPr/>
        <a:lstStyle/>
        <a:p>
          <a:r>
            <a:rPr lang="cs-CZ"/>
            <a:t>Průzkum z roku 2008</a:t>
          </a:r>
          <a:endParaRPr lang="en-US"/>
        </a:p>
      </dgm:t>
    </dgm:pt>
    <dgm:pt modelId="{E3FE32C3-988C-4132-8D6E-087EC1697F26}" type="parTrans" cxnId="{9E2CA405-BAFA-43C4-B9C7-4D1A04DDC504}">
      <dgm:prSet/>
      <dgm:spPr/>
      <dgm:t>
        <a:bodyPr/>
        <a:lstStyle/>
        <a:p>
          <a:endParaRPr lang="en-US"/>
        </a:p>
      </dgm:t>
    </dgm:pt>
    <dgm:pt modelId="{A4146AE4-FA87-4A7C-9201-502C1CA5F531}" type="sibTrans" cxnId="{9E2CA405-BAFA-43C4-B9C7-4D1A04DDC504}">
      <dgm:prSet/>
      <dgm:spPr/>
      <dgm:t>
        <a:bodyPr/>
        <a:lstStyle/>
        <a:p>
          <a:endParaRPr lang="en-US"/>
        </a:p>
      </dgm:t>
    </dgm:pt>
    <dgm:pt modelId="{4C976A8C-F16E-48BF-914F-C81923DBCEB3}">
      <dgm:prSet/>
      <dgm:spPr/>
      <dgm:t>
        <a:bodyPr/>
        <a:lstStyle/>
        <a:p>
          <a:r>
            <a:rPr lang="cs-CZ"/>
            <a:t>15-34 let – 69 % považuje domácí za méně zajímavé</a:t>
          </a:r>
          <a:endParaRPr lang="en-US"/>
        </a:p>
      </dgm:t>
    </dgm:pt>
    <dgm:pt modelId="{6E274D96-5323-4051-BE11-072208E57AE7}" type="parTrans" cxnId="{8D86D914-7664-42D2-963E-2AAB46960B68}">
      <dgm:prSet/>
      <dgm:spPr/>
      <dgm:t>
        <a:bodyPr/>
        <a:lstStyle/>
        <a:p>
          <a:endParaRPr lang="en-US"/>
        </a:p>
      </dgm:t>
    </dgm:pt>
    <dgm:pt modelId="{B8DD4E8F-C67A-4225-968A-3DE111EF2AF2}" type="sibTrans" cxnId="{8D86D914-7664-42D2-963E-2AAB46960B68}">
      <dgm:prSet/>
      <dgm:spPr/>
      <dgm:t>
        <a:bodyPr/>
        <a:lstStyle/>
        <a:p>
          <a:endParaRPr lang="en-US"/>
        </a:p>
      </dgm:t>
    </dgm:pt>
    <dgm:pt modelId="{8C0D8EEA-EFD9-452F-9728-285E5CD18258}">
      <dgm:prSet/>
      <dgm:spPr/>
      <dgm:t>
        <a:bodyPr/>
        <a:lstStyle/>
        <a:p>
          <a:r>
            <a:rPr lang="cs-CZ"/>
            <a:t>Respondent, který konstatoval zlepšení stavu tvorby, stále preferoval zahraniční</a:t>
          </a:r>
          <a:endParaRPr lang="en-US"/>
        </a:p>
      </dgm:t>
    </dgm:pt>
    <dgm:pt modelId="{9D80C29E-08A7-4060-9DD7-23494D277526}" type="parTrans" cxnId="{66513F17-A1C2-4829-B88C-12CEF8F4ED5C}">
      <dgm:prSet/>
      <dgm:spPr/>
      <dgm:t>
        <a:bodyPr/>
        <a:lstStyle/>
        <a:p>
          <a:endParaRPr lang="en-US"/>
        </a:p>
      </dgm:t>
    </dgm:pt>
    <dgm:pt modelId="{776111FC-6632-4580-AEAB-64B8BD831395}" type="sibTrans" cxnId="{66513F17-A1C2-4829-B88C-12CEF8F4ED5C}">
      <dgm:prSet/>
      <dgm:spPr/>
      <dgm:t>
        <a:bodyPr/>
        <a:lstStyle/>
        <a:p>
          <a:endParaRPr lang="en-US"/>
        </a:p>
      </dgm:t>
    </dgm:pt>
    <dgm:pt modelId="{105CA78A-A8FB-43CA-9F9C-A72384E720B6}">
      <dgm:prSet/>
      <dgm:spPr/>
      <dgm:t>
        <a:bodyPr/>
        <a:lstStyle/>
        <a:p>
          <a:r>
            <a:rPr lang="cs-CZ"/>
            <a:t>Průzkum 2011</a:t>
          </a:r>
          <a:endParaRPr lang="en-US"/>
        </a:p>
      </dgm:t>
    </dgm:pt>
    <dgm:pt modelId="{0592A008-E59E-4935-9B3C-5A0E282D2256}" type="parTrans" cxnId="{4B05811C-2ACF-4C53-BFC1-0B024B1F505E}">
      <dgm:prSet/>
      <dgm:spPr/>
      <dgm:t>
        <a:bodyPr/>
        <a:lstStyle/>
        <a:p>
          <a:endParaRPr lang="en-US"/>
        </a:p>
      </dgm:t>
    </dgm:pt>
    <dgm:pt modelId="{C8C38A21-B194-48EA-8102-FC957F0DADFD}" type="sibTrans" cxnId="{4B05811C-2ACF-4C53-BFC1-0B024B1F505E}">
      <dgm:prSet/>
      <dgm:spPr/>
      <dgm:t>
        <a:bodyPr/>
        <a:lstStyle/>
        <a:p>
          <a:endParaRPr lang="en-US"/>
        </a:p>
      </dgm:t>
    </dgm:pt>
    <dgm:pt modelId="{23CA2BF3-AE2C-4294-905B-5F170D1B4177}">
      <dgm:prSet/>
      <dgm:spPr/>
      <dgm:t>
        <a:bodyPr/>
        <a:lstStyle/>
        <a:p>
          <a:r>
            <a:rPr lang="cs-CZ"/>
            <a:t>Vares-Pahan suudelma – 5. nejúspěšnější film sezony, 1. – Harry Potter a relikvie smrti: část 2</a:t>
          </a:r>
          <a:endParaRPr lang="en-US"/>
        </a:p>
      </dgm:t>
    </dgm:pt>
    <dgm:pt modelId="{FB17FD3A-B877-42C1-9678-6647712D5B38}" type="parTrans" cxnId="{491BFA8A-28B9-487A-A5E5-5254017AF248}">
      <dgm:prSet/>
      <dgm:spPr/>
      <dgm:t>
        <a:bodyPr/>
        <a:lstStyle/>
        <a:p>
          <a:endParaRPr lang="en-US"/>
        </a:p>
      </dgm:t>
    </dgm:pt>
    <dgm:pt modelId="{E75F5115-6AD8-4E8F-A7F2-E5E26335A4AA}" type="sibTrans" cxnId="{491BFA8A-28B9-487A-A5E5-5254017AF248}">
      <dgm:prSet/>
      <dgm:spPr/>
      <dgm:t>
        <a:bodyPr/>
        <a:lstStyle/>
        <a:p>
          <a:endParaRPr lang="en-US"/>
        </a:p>
      </dgm:t>
    </dgm:pt>
    <dgm:pt modelId="{9D96F9DD-B42F-4957-A6E2-BB4F7641086D}" type="pres">
      <dgm:prSet presAssocID="{A1D8302D-C366-4B15-8A58-DB36C1C2880A}" presName="linear" presStyleCnt="0">
        <dgm:presLayoutVars>
          <dgm:dir/>
          <dgm:animLvl val="lvl"/>
          <dgm:resizeHandles val="exact"/>
        </dgm:presLayoutVars>
      </dgm:prSet>
      <dgm:spPr/>
    </dgm:pt>
    <dgm:pt modelId="{0576D68F-937F-4A6A-B643-791E715622F1}" type="pres">
      <dgm:prSet presAssocID="{4C7E91E7-4112-4199-8340-AB4267E6161E}" presName="parentLin" presStyleCnt="0"/>
      <dgm:spPr/>
    </dgm:pt>
    <dgm:pt modelId="{5F9E38C6-BBA7-4EE0-8ECC-AD14054B7E28}" type="pres">
      <dgm:prSet presAssocID="{4C7E91E7-4112-4199-8340-AB4267E6161E}" presName="parentLeftMargin" presStyleLbl="node1" presStyleIdx="0" presStyleCnt="3"/>
      <dgm:spPr/>
    </dgm:pt>
    <dgm:pt modelId="{2B0FF7DE-027C-4A28-B4A0-931888F3E72D}" type="pres">
      <dgm:prSet presAssocID="{4C7E91E7-4112-4199-8340-AB4267E6161E}" presName="parentText" presStyleLbl="node1" presStyleIdx="0" presStyleCnt="3">
        <dgm:presLayoutVars>
          <dgm:chMax val="0"/>
          <dgm:bulletEnabled val="1"/>
        </dgm:presLayoutVars>
      </dgm:prSet>
      <dgm:spPr/>
    </dgm:pt>
    <dgm:pt modelId="{EFEA2AA1-C16E-49BC-BE4D-AAF192E56C12}" type="pres">
      <dgm:prSet presAssocID="{4C7E91E7-4112-4199-8340-AB4267E6161E}" presName="negativeSpace" presStyleCnt="0"/>
      <dgm:spPr/>
    </dgm:pt>
    <dgm:pt modelId="{42D88738-9065-4DAE-BE6E-2296BB81E51C}" type="pres">
      <dgm:prSet presAssocID="{4C7E91E7-4112-4199-8340-AB4267E6161E}" presName="childText" presStyleLbl="conFgAcc1" presStyleIdx="0" presStyleCnt="3">
        <dgm:presLayoutVars>
          <dgm:bulletEnabled val="1"/>
        </dgm:presLayoutVars>
      </dgm:prSet>
      <dgm:spPr/>
    </dgm:pt>
    <dgm:pt modelId="{7DC3015B-E9D2-4B10-83D7-F0BB5193CBA5}" type="pres">
      <dgm:prSet presAssocID="{C25CD882-FC2A-425A-847E-E38B97A8D063}" presName="spaceBetweenRectangles" presStyleCnt="0"/>
      <dgm:spPr/>
    </dgm:pt>
    <dgm:pt modelId="{ED9A5528-1E72-428D-A591-E24BC91FD7BD}" type="pres">
      <dgm:prSet presAssocID="{FEE733A0-F2DE-4194-BB28-78E6A316C283}" presName="parentLin" presStyleCnt="0"/>
      <dgm:spPr/>
    </dgm:pt>
    <dgm:pt modelId="{D90DE97F-50E8-4936-8C1E-97889816B871}" type="pres">
      <dgm:prSet presAssocID="{FEE733A0-F2DE-4194-BB28-78E6A316C283}" presName="parentLeftMargin" presStyleLbl="node1" presStyleIdx="0" presStyleCnt="3"/>
      <dgm:spPr/>
    </dgm:pt>
    <dgm:pt modelId="{1FF674CC-0FA9-4C77-9295-C8FA84152837}" type="pres">
      <dgm:prSet presAssocID="{FEE733A0-F2DE-4194-BB28-78E6A316C283}" presName="parentText" presStyleLbl="node1" presStyleIdx="1" presStyleCnt="3">
        <dgm:presLayoutVars>
          <dgm:chMax val="0"/>
          <dgm:bulletEnabled val="1"/>
        </dgm:presLayoutVars>
      </dgm:prSet>
      <dgm:spPr/>
    </dgm:pt>
    <dgm:pt modelId="{4BA5DB6D-9138-4622-9C42-59CFEF93942F}" type="pres">
      <dgm:prSet presAssocID="{FEE733A0-F2DE-4194-BB28-78E6A316C283}" presName="negativeSpace" presStyleCnt="0"/>
      <dgm:spPr/>
    </dgm:pt>
    <dgm:pt modelId="{9B31A076-C776-4885-8FF3-F1FC2B4A88C3}" type="pres">
      <dgm:prSet presAssocID="{FEE733A0-F2DE-4194-BB28-78E6A316C283}" presName="childText" presStyleLbl="conFgAcc1" presStyleIdx="1" presStyleCnt="3">
        <dgm:presLayoutVars>
          <dgm:bulletEnabled val="1"/>
        </dgm:presLayoutVars>
      </dgm:prSet>
      <dgm:spPr/>
    </dgm:pt>
    <dgm:pt modelId="{0D82B03C-5DE8-4D9E-ACDB-2A7E6D44A5BF}" type="pres">
      <dgm:prSet presAssocID="{A4146AE4-FA87-4A7C-9201-502C1CA5F531}" presName="spaceBetweenRectangles" presStyleCnt="0"/>
      <dgm:spPr/>
    </dgm:pt>
    <dgm:pt modelId="{19EAC3EA-9552-475F-8DCC-1E2A84E247A4}" type="pres">
      <dgm:prSet presAssocID="{105CA78A-A8FB-43CA-9F9C-A72384E720B6}" presName="parentLin" presStyleCnt="0"/>
      <dgm:spPr/>
    </dgm:pt>
    <dgm:pt modelId="{D2368AD2-1CF5-41D9-8882-FED5FA8E0A54}" type="pres">
      <dgm:prSet presAssocID="{105CA78A-A8FB-43CA-9F9C-A72384E720B6}" presName="parentLeftMargin" presStyleLbl="node1" presStyleIdx="1" presStyleCnt="3"/>
      <dgm:spPr/>
    </dgm:pt>
    <dgm:pt modelId="{066C65EF-D8EC-43BC-8385-287FCED3C78E}" type="pres">
      <dgm:prSet presAssocID="{105CA78A-A8FB-43CA-9F9C-A72384E720B6}" presName="parentText" presStyleLbl="node1" presStyleIdx="2" presStyleCnt="3">
        <dgm:presLayoutVars>
          <dgm:chMax val="0"/>
          <dgm:bulletEnabled val="1"/>
        </dgm:presLayoutVars>
      </dgm:prSet>
      <dgm:spPr/>
    </dgm:pt>
    <dgm:pt modelId="{3325F949-4A7C-42BB-8E68-B3E64DBB33C3}" type="pres">
      <dgm:prSet presAssocID="{105CA78A-A8FB-43CA-9F9C-A72384E720B6}" presName="negativeSpace" presStyleCnt="0"/>
      <dgm:spPr/>
    </dgm:pt>
    <dgm:pt modelId="{2AEAFB0D-06BF-470E-8F50-8693FDFBC05F}" type="pres">
      <dgm:prSet presAssocID="{105CA78A-A8FB-43CA-9F9C-A72384E720B6}" presName="childText" presStyleLbl="conFgAcc1" presStyleIdx="2" presStyleCnt="3">
        <dgm:presLayoutVars>
          <dgm:bulletEnabled val="1"/>
        </dgm:presLayoutVars>
      </dgm:prSet>
      <dgm:spPr/>
    </dgm:pt>
  </dgm:ptLst>
  <dgm:cxnLst>
    <dgm:cxn modelId="{9E2CA405-BAFA-43C4-B9C7-4D1A04DDC504}" srcId="{A1D8302D-C366-4B15-8A58-DB36C1C2880A}" destId="{FEE733A0-F2DE-4194-BB28-78E6A316C283}" srcOrd="1" destOrd="0" parTransId="{E3FE32C3-988C-4132-8D6E-087EC1697F26}" sibTransId="{A4146AE4-FA87-4A7C-9201-502C1CA5F531}"/>
    <dgm:cxn modelId="{7BC65110-961D-449D-8478-8597EC9EA1DC}" type="presOf" srcId="{0125D3BE-1371-446C-9396-D2DA2AEC2F38}" destId="{42D88738-9065-4DAE-BE6E-2296BB81E51C}" srcOrd="0" destOrd="0" presId="urn:microsoft.com/office/officeart/2005/8/layout/list1"/>
    <dgm:cxn modelId="{8D86D914-7664-42D2-963E-2AAB46960B68}" srcId="{FEE733A0-F2DE-4194-BB28-78E6A316C283}" destId="{4C976A8C-F16E-48BF-914F-C81923DBCEB3}" srcOrd="0" destOrd="0" parTransId="{6E274D96-5323-4051-BE11-072208E57AE7}" sibTransId="{B8DD4E8F-C67A-4225-968A-3DE111EF2AF2}"/>
    <dgm:cxn modelId="{66513F17-A1C2-4829-B88C-12CEF8F4ED5C}" srcId="{FEE733A0-F2DE-4194-BB28-78E6A316C283}" destId="{8C0D8EEA-EFD9-452F-9728-285E5CD18258}" srcOrd="1" destOrd="0" parTransId="{9D80C29E-08A7-4060-9DD7-23494D277526}" sibTransId="{776111FC-6632-4580-AEAB-64B8BD831395}"/>
    <dgm:cxn modelId="{FBACC118-0BFA-4ED5-92B3-350B2A760750}" type="presOf" srcId="{A1D8302D-C366-4B15-8A58-DB36C1C2880A}" destId="{9D96F9DD-B42F-4957-A6E2-BB4F7641086D}" srcOrd="0" destOrd="0" presId="urn:microsoft.com/office/officeart/2005/8/layout/list1"/>
    <dgm:cxn modelId="{413F931A-CB5A-42CD-8AF4-09D81EEF70A9}" type="presOf" srcId="{FEE733A0-F2DE-4194-BB28-78E6A316C283}" destId="{1FF674CC-0FA9-4C77-9295-C8FA84152837}" srcOrd="1" destOrd="0" presId="urn:microsoft.com/office/officeart/2005/8/layout/list1"/>
    <dgm:cxn modelId="{4B05811C-2ACF-4C53-BFC1-0B024B1F505E}" srcId="{A1D8302D-C366-4B15-8A58-DB36C1C2880A}" destId="{105CA78A-A8FB-43CA-9F9C-A72384E720B6}" srcOrd="2" destOrd="0" parTransId="{0592A008-E59E-4935-9B3C-5A0E282D2256}" sibTransId="{C8C38A21-B194-48EA-8102-FC957F0DADFD}"/>
    <dgm:cxn modelId="{5F725E30-6323-4A1F-B302-815D3EB24955}" srcId="{4C7E91E7-4112-4199-8340-AB4267E6161E}" destId="{0125D3BE-1371-446C-9396-D2DA2AEC2F38}" srcOrd="0" destOrd="0" parTransId="{4604B24E-413E-4FA1-AA5F-1B404EAA76CD}" sibTransId="{49F0C882-6703-4AB4-8D02-D73D1D7151AC}"/>
    <dgm:cxn modelId="{00522439-C630-4ED1-9A7E-7D62F0A30B79}" type="presOf" srcId="{8C0D8EEA-EFD9-452F-9728-285E5CD18258}" destId="{9B31A076-C776-4885-8FF3-F1FC2B4A88C3}" srcOrd="0" destOrd="1" presId="urn:microsoft.com/office/officeart/2005/8/layout/list1"/>
    <dgm:cxn modelId="{23AAF85C-F471-4067-8572-878CF954F21D}" srcId="{A1D8302D-C366-4B15-8A58-DB36C1C2880A}" destId="{4C7E91E7-4112-4199-8340-AB4267E6161E}" srcOrd="0" destOrd="0" parTransId="{8B8D97B9-8565-4913-86D6-EDB0984FDD5B}" sibTransId="{C25CD882-FC2A-425A-847E-E38B97A8D063}"/>
    <dgm:cxn modelId="{B7A13B64-B210-4CC1-903B-0A2F920AA9D4}" type="presOf" srcId="{FEE733A0-F2DE-4194-BB28-78E6A316C283}" destId="{D90DE97F-50E8-4936-8C1E-97889816B871}" srcOrd="0" destOrd="0" presId="urn:microsoft.com/office/officeart/2005/8/layout/list1"/>
    <dgm:cxn modelId="{5CC8F37B-25D1-4143-A9AE-0C6D06FB9012}" type="presOf" srcId="{4C7E91E7-4112-4199-8340-AB4267E6161E}" destId="{5F9E38C6-BBA7-4EE0-8ECC-AD14054B7E28}" srcOrd="0" destOrd="0" presId="urn:microsoft.com/office/officeart/2005/8/layout/list1"/>
    <dgm:cxn modelId="{CF4EC280-67EE-491F-900F-8CE72BACAA1E}" type="presOf" srcId="{3202C489-0B77-4689-8D57-180056589158}" destId="{42D88738-9065-4DAE-BE6E-2296BB81E51C}" srcOrd="0" destOrd="1" presId="urn:microsoft.com/office/officeart/2005/8/layout/list1"/>
    <dgm:cxn modelId="{491BFA8A-28B9-487A-A5E5-5254017AF248}" srcId="{105CA78A-A8FB-43CA-9F9C-A72384E720B6}" destId="{23CA2BF3-AE2C-4294-905B-5F170D1B4177}" srcOrd="0" destOrd="0" parTransId="{FB17FD3A-B877-42C1-9678-6647712D5B38}" sibTransId="{E75F5115-6AD8-4E8F-A7F2-E5E26335A4AA}"/>
    <dgm:cxn modelId="{47891D92-5BCA-4839-8B0C-B7CCA538212B}" type="presOf" srcId="{4C976A8C-F16E-48BF-914F-C81923DBCEB3}" destId="{9B31A076-C776-4885-8FF3-F1FC2B4A88C3}" srcOrd="0" destOrd="0" presId="urn:microsoft.com/office/officeart/2005/8/layout/list1"/>
    <dgm:cxn modelId="{E9555599-CA45-4DC4-8A0D-FF7A1D17C897}" type="presOf" srcId="{105CA78A-A8FB-43CA-9F9C-A72384E720B6}" destId="{066C65EF-D8EC-43BC-8385-287FCED3C78E}" srcOrd="1" destOrd="0" presId="urn:microsoft.com/office/officeart/2005/8/layout/list1"/>
    <dgm:cxn modelId="{488995BE-A37C-4072-AA88-08D3A8CF33C2}" type="presOf" srcId="{4C7E91E7-4112-4199-8340-AB4267E6161E}" destId="{2B0FF7DE-027C-4A28-B4A0-931888F3E72D}" srcOrd="1" destOrd="0" presId="urn:microsoft.com/office/officeart/2005/8/layout/list1"/>
    <dgm:cxn modelId="{94D11AC1-C398-4C70-96C1-B87DEF4BD22B}" type="presOf" srcId="{23CA2BF3-AE2C-4294-905B-5F170D1B4177}" destId="{2AEAFB0D-06BF-470E-8F50-8693FDFBC05F}" srcOrd="0" destOrd="0" presId="urn:microsoft.com/office/officeart/2005/8/layout/list1"/>
    <dgm:cxn modelId="{344668CA-D7BA-4A98-AEB4-E04FF88A741F}" srcId="{4C7E91E7-4112-4199-8340-AB4267E6161E}" destId="{3202C489-0B77-4689-8D57-180056589158}" srcOrd="1" destOrd="0" parTransId="{269923C7-7FF0-49D5-98BF-13DA9E86E9AE}" sibTransId="{56ED67CD-10D1-4F25-A762-2598C806C6C3}"/>
    <dgm:cxn modelId="{B417D2D2-65B7-4E3C-86B8-081121B8D60C}" type="presOf" srcId="{105CA78A-A8FB-43CA-9F9C-A72384E720B6}" destId="{D2368AD2-1CF5-41D9-8882-FED5FA8E0A54}" srcOrd="0" destOrd="0" presId="urn:microsoft.com/office/officeart/2005/8/layout/list1"/>
    <dgm:cxn modelId="{2C61DA2C-DCD7-4FA0-99AF-1C635D04EE5B}" type="presParOf" srcId="{9D96F9DD-B42F-4957-A6E2-BB4F7641086D}" destId="{0576D68F-937F-4A6A-B643-791E715622F1}" srcOrd="0" destOrd="0" presId="urn:microsoft.com/office/officeart/2005/8/layout/list1"/>
    <dgm:cxn modelId="{1A163841-850D-4009-8915-6F97867956B1}" type="presParOf" srcId="{0576D68F-937F-4A6A-B643-791E715622F1}" destId="{5F9E38C6-BBA7-4EE0-8ECC-AD14054B7E28}" srcOrd="0" destOrd="0" presId="urn:microsoft.com/office/officeart/2005/8/layout/list1"/>
    <dgm:cxn modelId="{E15AA56E-C582-42E4-923B-54D2E72FAB7F}" type="presParOf" srcId="{0576D68F-937F-4A6A-B643-791E715622F1}" destId="{2B0FF7DE-027C-4A28-B4A0-931888F3E72D}" srcOrd="1" destOrd="0" presId="urn:microsoft.com/office/officeart/2005/8/layout/list1"/>
    <dgm:cxn modelId="{240B21D0-7D3A-4FB7-AD64-30B1D76B6897}" type="presParOf" srcId="{9D96F9DD-B42F-4957-A6E2-BB4F7641086D}" destId="{EFEA2AA1-C16E-49BC-BE4D-AAF192E56C12}" srcOrd="1" destOrd="0" presId="urn:microsoft.com/office/officeart/2005/8/layout/list1"/>
    <dgm:cxn modelId="{080F96D3-D30C-4C51-9CA8-6B7174C54C77}" type="presParOf" srcId="{9D96F9DD-B42F-4957-A6E2-BB4F7641086D}" destId="{42D88738-9065-4DAE-BE6E-2296BB81E51C}" srcOrd="2" destOrd="0" presId="urn:microsoft.com/office/officeart/2005/8/layout/list1"/>
    <dgm:cxn modelId="{6B96F220-29F4-4C85-A6E5-85F2FBC9B9AA}" type="presParOf" srcId="{9D96F9DD-B42F-4957-A6E2-BB4F7641086D}" destId="{7DC3015B-E9D2-4B10-83D7-F0BB5193CBA5}" srcOrd="3" destOrd="0" presId="urn:microsoft.com/office/officeart/2005/8/layout/list1"/>
    <dgm:cxn modelId="{8A220563-C5A8-46ED-B713-0827B88E296D}" type="presParOf" srcId="{9D96F9DD-B42F-4957-A6E2-BB4F7641086D}" destId="{ED9A5528-1E72-428D-A591-E24BC91FD7BD}" srcOrd="4" destOrd="0" presId="urn:microsoft.com/office/officeart/2005/8/layout/list1"/>
    <dgm:cxn modelId="{1E3BFC2D-66DB-47CE-A74A-E437CC948BC9}" type="presParOf" srcId="{ED9A5528-1E72-428D-A591-E24BC91FD7BD}" destId="{D90DE97F-50E8-4936-8C1E-97889816B871}" srcOrd="0" destOrd="0" presId="urn:microsoft.com/office/officeart/2005/8/layout/list1"/>
    <dgm:cxn modelId="{E49664B3-A4CC-4DC4-8FE3-88E7502D68FE}" type="presParOf" srcId="{ED9A5528-1E72-428D-A591-E24BC91FD7BD}" destId="{1FF674CC-0FA9-4C77-9295-C8FA84152837}" srcOrd="1" destOrd="0" presId="urn:microsoft.com/office/officeart/2005/8/layout/list1"/>
    <dgm:cxn modelId="{B8A3D0BB-F971-4F52-A030-1FD3BEE947F6}" type="presParOf" srcId="{9D96F9DD-B42F-4957-A6E2-BB4F7641086D}" destId="{4BA5DB6D-9138-4622-9C42-59CFEF93942F}" srcOrd="5" destOrd="0" presId="urn:microsoft.com/office/officeart/2005/8/layout/list1"/>
    <dgm:cxn modelId="{8BB49F04-EEE2-4DBD-9CD0-97F230263457}" type="presParOf" srcId="{9D96F9DD-B42F-4957-A6E2-BB4F7641086D}" destId="{9B31A076-C776-4885-8FF3-F1FC2B4A88C3}" srcOrd="6" destOrd="0" presId="urn:microsoft.com/office/officeart/2005/8/layout/list1"/>
    <dgm:cxn modelId="{E77ED2BD-0BFD-4CAF-9C6A-09F7C20FBE54}" type="presParOf" srcId="{9D96F9DD-B42F-4957-A6E2-BB4F7641086D}" destId="{0D82B03C-5DE8-4D9E-ACDB-2A7E6D44A5BF}" srcOrd="7" destOrd="0" presId="urn:microsoft.com/office/officeart/2005/8/layout/list1"/>
    <dgm:cxn modelId="{1C8ECAA4-D72C-42B8-BFE0-78ED33DFE912}" type="presParOf" srcId="{9D96F9DD-B42F-4957-A6E2-BB4F7641086D}" destId="{19EAC3EA-9552-475F-8DCC-1E2A84E247A4}" srcOrd="8" destOrd="0" presId="urn:microsoft.com/office/officeart/2005/8/layout/list1"/>
    <dgm:cxn modelId="{C13FE5C3-4920-438A-A1E4-7FCF06C5CCDD}" type="presParOf" srcId="{19EAC3EA-9552-475F-8DCC-1E2A84E247A4}" destId="{D2368AD2-1CF5-41D9-8882-FED5FA8E0A54}" srcOrd="0" destOrd="0" presId="urn:microsoft.com/office/officeart/2005/8/layout/list1"/>
    <dgm:cxn modelId="{0D9DE14F-B01E-4CD9-8B8E-19120990130E}" type="presParOf" srcId="{19EAC3EA-9552-475F-8DCC-1E2A84E247A4}" destId="{066C65EF-D8EC-43BC-8385-287FCED3C78E}" srcOrd="1" destOrd="0" presId="urn:microsoft.com/office/officeart/2005/8/layout/list1"/>
    <dgm:cxn modelId="{B6229C0C-8DA1-48EF-BC7C-EF1C62374FE3}" type="presParOf" srcId="{9D96F9DD-B42F-4957-A6E2-BB4F7641086D}" destId="{3325F949-4A7C-42BB-8E68-B3E64DBB33C3}" srcOrd="9" destOrd="0" presId="urn:microsoft.com/office/officeart/2005/8/layout/list1"/>
    <dgm:cxn modelId="{06AD5890-DA86-4165-8866-8995D6C3C3F7}" type="presParOf" srcId="{9D96F9DD-B42F-4957-A6E2-BB4F7641086D}" destId="{2AEAFB0D-06BF-470E-8F50-8693FDFBC05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88738-9065-4DAE-BE6E-2296BB81E51C}">
      <dsp:nvSpPr>
        <dsp:cNvPr id="0" name=""/>
        <dsp:cNvSpPr/>
      </dsp:nvSpPr>
      <dsp:spPr>
        <a:xfrm>
          <a:off x="0" y="323233"/>
          <a:ext cx="10753200" cy="1020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568" tIns="374904" rIns="834568"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a:t>Finsky mluvené = méně kvalitní</a:t>
          </a:r>
          <a:endParaRPr lang="en-US" sz="1800" kern="1200"/>
        </a:p>
        <a:p>
          <a:pPr marL="171450" lvl="1" indent="-171450" algn="l" defTabSz="800100">
            <a:lnSpc>
              <a:spcPct val="90000"/>
            </a:lnSpc>
            <a:spcBef>
              <a:spcPct val="0"/>
            </a:spcBef>
            <a:spcAft>
              <a:spcPct val="15000"/>
            </a:spcAft>
            <a:buChar char="•"/>
          </a:pPr>
          <a:r>
            <a:rPr lang="cs-CZ" sz="1800" kern="1200"/>
            <a:t>Dominance amerických a anglicky mluvených</a:t>
          </a:r>
          <a:endParaRPr lang="en-US" sz="1800" kern="1200"/>
        </a:p>
      </dsp:txBody>
      <dsp:txXfrm>
        <a:off x="0" y="323233"/>
        <a:ext cx="10753200" cy="1020600"/>
      </dsp:txXfrm>
    </dsp:sp>
    <dsp:sp modelId="{2B0FF7DE-027C-4A28-B4A0-931888F3E72D}">
      <dsp:nvSpPr>
        <dsp:cNvPr id="0" name=""/>
        <dsp:cNvSpPr/>
      </dsp:nvSpPr>
      <dsp:spPr>
        <a:xfrm>
          <a:off x="537660" y="57553"/>
          <a:ext cx="752724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12" tIns="0" rIns="284512" bIns="0" numCol="1" spcCol="1270" anchor="ctr" anchorCtr="0">
          <a:noAutofit/>
        </a:bodyPr>
        <a:lstStyle/>
        <a:p>
          <a:pPr marL="0" lvl="0" indent="0" algn="l" defTabSz="800100">
            <a:lnSpc>
              <a:spcPct val="90000"/>
            </a:lnSpc>
            <a:spcBef>
              <a:spcPct val="0"/>
            </a:spcBef>
            <a:spcAft>
              <a:spcPct val="35000"/>
            </a:spcAft>
            <a:buNone/>
          </a:pPr>
          <a:r>
            <a:rPr lang="cs-CZ" sz="1800" kern="1200"/>
            <a:t>Domácí produkce a její (ne)popularita</a:t>
          </a:r>
          <a:endParaRPr lang="en-US" sz="1800" kern="1200"/>
        </a:p>
      </dsp:txBody>
      <dsp:txXfrm>
        <a:off x="563599" y="83492"/>
        <a:ext cx="7475362" cy="479482"/>
      </dsp:txXfrm>
    </dsp:sp>
    <dsp:sp modelId="{9B31A076-C776-4885-8FF3-F1FC2B4A88C3}">
      <dsp:nvSpPr>
        <dsp:cNvPr id="0" name=""/>
        <dsp:cNvSpPr/>
      </dsp:nvSpPr>
      <dsp:spPr>
        <a:xfrm>
          <a:off x="0" y="1706713"/>
          <a:ext cx="10753200" cy="1020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568" tIns="374904" rIns="834568"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a:t>15-34 let – 69 % považuje domácí za méně zajímavé</a:t>
          </a:r>
          <a:endParaRPr lang="en-US" sz="1800" kern="1200"/>
        </a:p>
        <a:p>
          <a:pPr marL="171450" lvl="1" indent="-171450" algn="l" defTabSz="800100">
            <a:lnSpc>
              <a:spcPct val="90000"/>
            </a:lnSpc>
            <a:spcBef>
              <a:spcPct val="0"/>
            </a:spcBef>
            <a:spcAft>
              <a:spcPct val="15000"/>
            </a:spcAft>
            <a:buChar char="•"/>
          </a:pPr>
          <a:r>
            <a:rPr lang="cs-CZ" sz="1800" kern="1200"/>
            <a:t>Respondent, který konstatoval zlepšení stavu tvorby, stále preferoval zahraniční</a:t>
          </a:r>
          <a:endParaRPr lang="en-US" sz="1800" kern="1200"/>
        </a:p>
      </dsp:txBody>
      <dsp:txXfrm>
        <a:off x="0" y="1706713"/>
        <a:ext cx="10753200" cy="1020600"/>
      </dsp:txXfrm>
    </dsp:sp>
    <dsp:sp modelId="{1FF674CC-0FA9-4C77-9295-C8FA84152837}">
      <dsp:nvSpPr>
        <dsp:cNvPr id="0" name=""/>
        <dsp:cNvSpPr/>
      </dsp:nvSpPr>
      <dsp:spPr>
        <a:xfrm>
          <a:off x="537660" y="1441033"/>
          <a:ext cx="752724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12" tIns="0" rIns="284512" bIns="0" numCol="1" spcCol="1270" anchor="ctr" anchorCtr="0">
          <a:noAutofit/>
        </a:bodyPr>
        <a:lstStyle/>
        <a:p>
          <a:pPr marL="0" lvl="0" indent="0" algn="l" defTabSz="800100">
            <a:lnSpc>
              <a:spcPct val="90000"/>
            </a:lnSpc>
            <a:spcBef>
              <a:spcPct val="0"/>
            </a:spcBef>
            <a:spcAft>
              <a:spcPct val="35000"/>
            </a:spcAft>
            <a:buNone/>
          </a:pPr>
          <a:r>
            <a:rPr lang="cs-CZ" sz="1800" kern="1200"/>
            <a:t>Průzkum z roku 2008</a:t>
          </a:r>
          <a:endParaRPr lang="en-US" sz="1800" kern="1200"/>
        </a:p>
      </dsp:txBody>
      <dsp:txXfrm>
        <a:off x="563599" y="1466972"/>
        <a:ext cx="7475362" cy="479482"/>
      </dsp:txXfrm>
    </dsp:sp>
    <dsp:sp modelId="{2AEAFB0D-06BF-470E-8F50-8693FDFBC05F}">
      <dsp:nvSpPr>
        <dsp:cNvPr id="0" name=""/>
        <dsp:cNvSpPr/>
      </dsp:nvSpPr>
      <dsp:spPr>
        <a:xfrm>
          <a:off x="0" y="3090194"/>
          <a:ext cx="10753200" cy="992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568" tIns="374904" rIns="834568"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a:t>Vares-Pahan suudelma – 5. nejúspěšnější film sezony, 1. – Harry Potter a relikvie smrti: část 2</a:t>
          </a:r>
          <a:endParaRPr lang="en-US" sz="1800" kern="1200"/>
        </a:p>
      </dsp:txBody>
      <dsp:txXfrm>
        <a:off x="0" y="3090194"/>
        <a:ext cx="10753200" cy="992250"/>
      </dsp:txXfrm>
    </dsp:sp>
    <dsp:sp modelId="{066C65EF-D8EC-43BC-8385-287FCED3C78E}">
      <dsp:nvSpPr>
        <dsp:cNvPr id="0" name=""/>
        <dsp:cNvSpPr/>
      </dsp:nvSpPr>
      <dsp:spPr>
        <a:xfrm>
          <a:off x="537660" y="2824514"/>
          <a:ext cx="752724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12" tIns="0" rIns="284512" bIns="0" numCol="1" spcCol="1270" anchor="ctr" anchorCtr="0">
          <a:noAutofit/>
        </a:bodyPr>
        <a:lstStyle/>
        <a:p>
          <a:pPr marL="0" lvl="0" indent="0" algn="l" defTabSz="800100">
            <a:lnSpc>
              <a:spcPct val="90000"/>
            </a:lnSpc>
            <a:spcBef>
              <a:spcPct val="0"/>
            </a:spcBef>
            <a:spcAft>
              <a:spcPct val="35000"/>
            </a:spcAft>
            <a:buNone/>
          </a:pPr>
          <a:r>
            <a:rPr lang="cs-CZ" sz="1800" kern="1200"/>
            <a:t>Průzkum 2011</a:t>
          </a:r>
          <a:endParaRPr lang="en-US" sz="1800" kern="1200"/>
        </a:p>
      </dsp:txBody>
      <dsp:txXfrm>
        <a:off x="563599" y="2850453"/>
        <a:ext cx="747536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23:45:18.789"/>
    </inkml:context>
    <inkml:brush xml:id="br0">
      <inkml:brushProperty name="width" value="0.35" units="cm"/>
      <inkml:brushProperty name="height" value="0.35" units="cm"/>
    </inkml:brush>
  </inkml:definitions>
  <inkml:trace contextRef="#ctx0" brushRef="#br0">17349 17261 24575,'-147'-91'0,"-183"-131"0,-215-162-164,-151-126-655,-998-814-1390,65-87-497,1209 1017 1723,83 64 0,103 94 280,-180-175-1450,-19 28 2060,250 239 970,-280-238 485,195 127-229,-413-509 0,329 299-1080,-96-121-47,-47 41-16,-38 85 10,-29 34 0,217 168 0,-170-182 0,415 339 0,5-4 0,-146-210 0,152 171 38,7-4-1,6-3 0,-79-228 0,-109-498 112,126 316-26,-96-339 318,188 758-417,-7 2 0,-99-188 0,96 227 743,-5 3 0,-3 3 0,-129-145 0,159 202 96,11 12-214,-43-40 1,57 58-640,-1 1 1,0 0 0,0 1-1,0 0 1,-1 0-1,0 1 1,-1 0 0,-18-5-1,-200-39-10,-84-23 0,288 64 0,1-2 0,1 0 0,-1-2 0,-42-28 0,51 32 0,0 0 0,0 1 0,-1 1 0,0 1 0,0 0 0,-22-3 0,-32-9 0,-154-49 0,-236-106 0,423 154 0,1-1 0,1-2 0,1-2 0,1-1 0,1-1 0,1-2 0,1-1 0,2-2 0,-31-40 0,42 51 0,0 1 0,-2 0 0,1 2 0,-2 0 0,0 2 0,-30-17 0,-50-35 0,-134-94 0,75 55 0,67 41 0,-114-82 0,170 116 0,1-2 0,2-1 0,-40-50 0,47 48 0,10 13 0,0 0 0,-2 0 0,0 2 0,-29-23 0,22 21-1365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23:45:21.801"/>
    </inkml:context>
    <inkml:brush xml:id="br0">
      <inkml:brushProperty name="width" value="0.35" units="cm"/>
      <inkml:brushProperty name="height" value="0.35" units="cm"/>
    </inkml:brush>
  </inkml:definitions>
  <inkml:trace contextRef="#ctx0" brushRef="#br0">1 16292 24575,'27'-20'0,"42"-41"0,-25 19 0,137-128 0,81-70-164,1179-1213-3604,-589 446 1560,211-235 1035,923-705-892,-1191 1257 913,154-136-583,-28-17 638,-271 182 1051,-492 480 501,246-368-1,-270 324-296,189-443 0,22-268 881,-325 878-835,26-82 942,88-183-1,-112 280-791,1 1 0,3 2-1,1 0 1,2 1-1,2 2 1,1 1-1,2 2 1,48-38-1,37-15 901,243-131-1,155-31-1105,268-93 204,240-109 180,199-87 245,-1200 529-708,-2 1-119,0-1-1,26-16 1,-41 21 134,0-1 1,-1 0-1,1 0 1,-1-1-1,0 0 1,-1 0-1,1 0 1,-1-1 0,-1 0-1,5-7 1,8-11-26,0 0-1,2 1 1,1 1 0,42-38 0,4-5-50,526-516-9,-474 483 0,3 5 0,4 5 0,195-103 0,-59 62 0,-149 73 0,-38 18 0,113-43 0,-98 51-1365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7:11</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114</a:t>
            </a:fld>
            <a:endParaRPr lang="cs-CZ" altLang="cs-CZ"/>
          </a:p>
        </p:txBody>
      </p:sp>
    </p:spTree>
    <p:extLst>
      <p:ext uri="{BB962C8B-B14F-4D97-AF65-F5344CB8AC3E}">
        <p14:creationId xmlns:p14="http://schemas.microsoft.com/office/powerpoint/2010/main" val="37025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25:06, 40:55</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163</a:t>
            </a:fld>
            <a:endParaRPr lang="cs-CZ" altLang="cs-CZ"/>
          </a:p>
        </p:txBody>
      </p:sp>
    </p:spTree>
    <p:extLst>
      <p:ext uri="{BB962C8B-B14F-4D97-AF65-F5344CB8AC3E}">
        <p14:creationId xmlns:p14="http://schemas.microsoft.com/office/powerpoint/2010/main" val="428119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1:21:30</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186</a:t>
            </a:fld>
            <a:endParaRPr lang="cs-CZ" altLang="cs-CZ"/>
          </a:p>
        </p:txBody>
      </p:sp>
    </p:spTree>
    <p:extLst>
      <p:ext uri="{BB962C8B-B14F-4D97-AF65-F5344CB8AC3E}">
        <p14:creationId xmlns:p14="http://schemas.microsoft.com/office/powerpoint/2010/main" val="1903030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2:01</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190</a:t>
            </a:fld>
            <a:endParaRPr lang="cs-CZ" altLang="cs-CZ"/>
          </a:p>
        </p:txBody>
      </p:sp>
    </p:spTree>
    <p:extLst>
      <p:ext uri="{BB962C8B-B14F-4D97-AF65-F5344CB8AC3E}">
        <p14:creationId xmlns:p14="http://schemas.microsoft.com/office/powerpoint/2010/main" val="357474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202</a:t>
            </a:fld>
            <a:endParaRPr lang="cs-CZ" altLang="cs-CZ"/>
          </a:p>
        </p:txBody>
      </p:sp>
    </p:spTree>
    <p:extLst>
      <p:ext uri="{BB962C8B-B14F-4D97-AF65-F5344CB8AC3E}">
        <p14:creationId xmlns:p14="http://schemas.microsoft.com/office/powerpoint/2010/main" val="67185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31:30</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214</a:t>
            </a:fld>
            <a:endParaRPr lang="cs-CZ" altLang="cs-CZ"/>
          </a:p>
        </p:txBody>
      </p:sp>
    </p:spTree>
    <p:extLst>
      <p:ext uri="{BB962C8B-B14F-4D97-AF65-F5344CB8AC3E}">
        <p14:creationId xmlns:p14="http://schemas.microsoft.com/office/powerpoint/2010/main" val="231092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4:44</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215</a:t>
            </a:fld>
            <a:endParaRPr lang="cs-CZ" altLang="cs-CZ"/>
          </a:p>
        </p:txBody>
      </p:sp>
    </p:spTree>
    <p:extLst>
      <p:ext uri="{BB962C8B-B14F-4D97-AF65-F5344CB8AC3E}">
        <p14:creationId xmlns:p14="http://schemas.microsoft.com/office/powerpoint/2010/main" val="850292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FE8B4362-9944-7342-B28B-E931E1E862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95976C0B-67C9-FE4D-861B-FEF2C4BECD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4BC8F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6E56905-98EB-4E4B-BB7F-760923651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4BC8F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7CFE304C-B4EC-AE41-83D6-DFCA8039AA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4BC8F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ARTS slide">
    <p:bg>
      <p:bgPr>
        <a:solidFill>
          <a:srgbClr val="4BC8F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1DF8B4D-7050-44A0-A165-906BAFB0D5D0}" type="datetimeFigureOut">
              <a:rPr lang="cs-CZ" smtClean="0"/>
              <a:t>19.05.2023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310349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B2CD8E-7CDA-28C8-1137-B9F3A6731DC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CF4E5A7-C656-A0D3-18DF-ABF5524FE103}"/>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F8CAA63B-C714-EE13-1AB7-546CA1F1B0DB}"/>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42947643-8546-628E-D766-D0465730DB07}"/>
              </a:ext>
            </a:extLst>
          </p:cNvPr>
          <p:cNvSpPr>
            <a:spLocks noGrp="1"/>
          </p:cNvSpPr>
          <p:nvPr>
            <p:ph type="sldNum" sz="quarter" idx="12"/>
          </p:nvPr>
        </p:nvSpPr>
        <p:spPr/>
        <p:txBody>
          <a:bodyPr/>
          <a:lstStyle>
            <a:lvl1pPr>
              <a:defRPr/>
            </a:lvl1pPr>
          </a:lstStyle>
          <a:p>
            <a:fld id="{1A0A5784-BFAE-4B74-9160-749FD32922C1}" type="slidenum">
              <a:rPr lang="cs-CZ" altLang="cs-CZ"/>
              <a:pPr/>
              <a:t>‹#›</a:t>
            </a:fld>
            <a:endParaRPr lang="cs-CZ" altLang="cs-CZ"/>
          </a:p>
        </p:txBody>
      </p:sp>
    </p:spTree>
    <p:extLst>
      <p:ext uri="{BB962C8B-B14F-4D97-AF65-F5344CB8AC3E}">
        <p14:creationId xmlns:p14="http://schemas.microsoft.com/office/powerpoint/2010/main" val="96876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98FE51A2-DFE6-8C4C-AE3B-7EEE5FB3D6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EE10F69E-5BDF-EB4D-A549-99C3B52C04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57CE533F-B2A8-0141-B7C6-76DE53BCD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45470077-C754-D94D-8876-CD951865E4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BA8601A-2E5F-F046-8BEE-D6DFB9D512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2CA3E3DA-40C1-DE49-9B26-0B773DA09A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9" name="Obrázek 8">
            <a:extLst>
              <a:ext uri="{FF2B5EF4-FFF2-40B4-BE49-F238E27FC236}">
                <a16:creationId xmlns:a16="http://schemas.microsoft.com/office/drawing/2014/main" id="{CDE6E024-A30E-2949-8B4D-FC6A4F774D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52CFA366-9799-3646-8C42-F75DED40D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s://www.youtube.com/watch?v=V3WZV64BPWY&amp;ab_channel=DeVaVeldigt" TargetMode="Externa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www.youtube.com/watch?v=rggKrGbjmgs" TargetMode="Externa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s://www.nrk.no/video/norsk-bygdekino-paa-filmavisen-1950_291648" TargetMode="External"/><Relationship Id="rId1" Type="http://schemas.openxmlformats.org/officeDocument/2006/relationships/slideLayout" Target="../slideLayouts/slideLayout11.xml"/><Relationship Id="rId5" Type="http://schemas.openxmlformats.org/officeDocument/2006/relationships/image" Target="../media/image123.jpeg"/><Relationship Id="rId4" Type="http://schemas.openxmlformats.org/officeDocument/2006/relationships/hyperlink" Target="https://www.youtube.com/results?search_query=bygdekinoen"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8.png"/></Relationships>
</file>

<file path=ppt/slides/_rels/slide11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www.youtube.com/watch?v=9SxmVzWuXRc&amp;ab_channel=HeriSimonsen"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hyperlink" Target="https://www.youtube.com/watch?v=dI-0d3q7y0A&amp;ab_channel=MoHa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entry.gozofinder.com/redirect/v2/IQyarRpkZ1I1Xl9znJkyYmuYIGW0IzkiATASpF9xo2Eyov1ypv1yqP1enzSypaEyM24goTRgoKIypaEyYJImYKIhLF1wLKWcL2yuYGR5AQxgMJEcqTtgL2SloT1upv12o3AyYJ1eqvZuJxcVnxkUHwWnE0S4GHcnAHSgEQIOE1WgGUqRoH1YH1AZoHDkE3cOGKOYqHAWISLkGHD9CF1MFayWZxkn?language=cs&amp;service=ulozto&amp;userSessionId=ea42ad36-f39c-41a4-b242-6c4a799df727&amp;platform=web&amp;errorUrl=https%3A%2F%2Fgozofinder.com%2Fcse%2Fulozto%2Fcz%2Ffile-not-found%3Fplatform%3Dweb&amp;rateLimitingUrl=https%3A%2F%2Fgozofinder.com%2Fcse%2Fulozto%2Fcz%2Frate-limiting%3Fplatform%3Dweb&amp;backDomain=uloz.to&amp;id=3266184432d4699dd1bbb84710cefcb8bf1975b0" TargetMode="Externa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hyperlink" Target="https://www.youtube.com/watch?v=SgiwOsvPvs0&amp;ab_channel=OrpheusAnatolian"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s://www.youtube.com/watch?v=CZizTqJJmTA&amp;ab_channel=TheSailingChannel.TV" TargetMode="Externa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uQEPjRog84" TargetMode="External"/><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watch?v=lE-v047GKkY&amp;ab_channel=NordiskFilm%2B" TargetMode="Externa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13p7Sr4ZCVU&amp;ab_channel=JohannesHolopainen" TargetMode="External"/><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3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www.youtube.com/watch?v=AOWT10tzFWM&amp;ab_channel=cinemaundsude"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hyperlink" Target="https://www.csfd.cz/film/119554-vi-pa-saltkrakan/" TargetMode="External"/><Relationship Id="rId13" Type="http://schemas.openxmlformats.org/officeDocument/2006/relationships/hyperlink" Target="https://www.csfd.cz/film/121630-pippi-v-zemi-taka-tuka/" TargetMode="External"/><Relationship Id="rId18" Type="http://schemas.openxmlformats.org/officeDocument/2006/relationships/hyperlink" Target="https://www.csfd.cz/film/120685-nejbajecnejsi-karkulin-na-svete/" TargetMode="External"/><Relationship Id="rId3" Type="http://schemas.openxmlformats.org/officeDocument/2006/relationships/hyperlink" Target="https://www.csfd.cz/film/121629-masterdetektiven-lever-farligt/" TargetMode="External"/><Relationship Id="rId21" Type="http://schemas.openxmlformats.org/officeDocument/2006/relationships/image" Target="../media/image164.png"/><Relationship Id="rId7" Type="http://schemas.openxmlformats.org/officeDocument/2006/relationships/hyperlink" Target="https://www.csfd.cz/film/73480-ztroskotani-na-ostrove/" TargetMode="External"/><Relationship Id="rId12" Type="http://schemas.openxmlformats.org/officeDocument/2006/relationships/hyperlink" Target="https://www.csfd.cz/film/118929-pippi-na-uteku/" TargetMode="External"/><Relationship Id="rId17" Type="http://schemas.openxmlformats.org/officeDocument/2006/relationships/hyperlink" Target="https://www.csfd.cz/film/119530-emil-z-lonnebergy/" TargetMode="External"/><Relationship Id="rId2" Type="http://schemas.openxmlformats.org/officeDocument/2006/relationships/image" Target="../media/image163.jpeg"/><Relationship Id="rId16" Type="http://schemas.openxmlformats.org/officeDocument/2006/relationships/hyperlink" Target="https://www.csfd.cz/film/119493-emil-och-griseknoen/" TargetMode="External"/><Relationship Id="rId20" Type="http://schemas.openxmlformats.org/officeDocument/2006/relationships/hyperlink" Target="https://www.csfd.cz/film/120686-karlsson-pa-taket/" TargetMode="External"/><Relationship Id="rId1" Type="http://schemas.openxmlformats.org/officeDocument/2006/relationships/slideLayout" Target="../slideLayouts/slideLayout2.xml"/><Relationship Id="rId6" Type="http://schemas.openxmlformats.org/officeDocument/2006/relationships/hyperlink" Target="https://www.csfd.cz/film/119557-vi-pa-saltkrakan/" TargetMode="External"/><Relationship Id="rId11" Type="http://schemas.openxmlformats.org/officeDocument/2006/relationships/hyperlink" Target="https://www.csfd.cz/film/136084-pippi-dlouha-puncocha/" TargetMode="External"/><Relationship Id="rId5" Type="http://schemas.openxmlformats.org/officeDocument/2006/relationships/hyperlink" Target="https://www.csfd.cz/film/52766-alla-vi-barn-i-bullerbyn/" TargetMode="External"/><Relationship Id="rId15" Type="http://schemas.openxmlformats.org/officeDocument/2006/relationships/hyperlink" Target="https://www.csfd.cz/film/119516-michal-dela-poradek/" TargetMode="External"/><Relationship Id="rId23" Type="http://schemas.openxmlformats.org/officeDocument/2006/relationships/image" Target="../media/image165.jpeg"/><Relationship Id="rId10" Type="http://schemas.openxmlformats.org/officeDocument/2006/relationships/hyperlink" Target="https://www.csfd.cz/film/121631-pipi-dlouha-puncocha/" TargetMode="External"/><Relationship Id="rId19" Type="http://schemas.openxmlformats.org/officeDocument/2006/relationships/hyperlink" Target="https://www.csfd.cz/film/119486-bratri-lvi-srdce/" TargetMode="External"/><Relationship Id="rId4" Type="http://schemas.openxmlformats.org/officeDocument/2006/relationships/hyperlink" Target="https://www.csfd.cz/film/121627-bara-roligt-i-bullerbyn/" TargetMode="External"/><Relationship Id="rId9" Type="http://schemas.openxmlformats.org/officeDocument/2006/relationships/hyperlink" Target="https://www.csfd.cz/film/121628-pippi-se-pripravuje-na-vanoce/" TargetMode="External"/><Relationship Id="rId14" Type="http://schemas.openxmlformats.org/officeDocument/2006/relationships/hyperlink" Target="https://www.csfd.cz/film/119492-emil-i-lonneberga/" TargetMode="External"/><Relationship Id="rId22" Type="http://schemas.openxmlformats.org/officeDocument/2006/relationships/hyperlink" Target="https://youtu.be/zSnje3M8Di4?t=131"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TeDpK8Z37L0"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5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youtu.be/gJ2cQQfvcdk" TargetMode="External"/><Relationship Id="rId2" Type="http://schemas.openxmlformats.org/officeDocument/2006/relationships/hyperlink" Target="https://youtu.be/NeJQXA6CCuA" TargetMode="Externa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6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16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s://www.youtube.com/watch?v=tDlA_QZmqkM&amp;ab_channel=HDRetroTrailer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areena.yle.fi/1-655912"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8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youtu.be/rUu1sOYuHdQ?t=3390"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image" Target="../media/image205.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https://en.wikipedia.org/wiki/Hasse_%26_Tage" TargetMode="Externa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9M9DykHx7Ds&amp;ab_channel=FilmsbytheYear"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20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21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5.jpeg"/><Relationship Id="rId4" Type="http://schemas.openxmlformats.org/officeDocument/2006/relationships/image" Target="../media/image234.jpeg"/></Relationships>
</file>

<file path=ppt/slides/_rels/slide21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hyperlink" Target="https://www.youtube.com/watch?v=jAe9ONGEx0M&amp;t=25s&amp;ab_channel=Introkungarna" TargetMode="External"/><Relationship Id="rId2" Type="http://schemas.openxmlformats.org/officeDocument/2006/relationships/hyperlink" Target="https://www.netflix.com/browse?jbv=81382191" TargetMode="External"/><Relationship Id="rId1" Type="http://schemas.openxmlformats.org/officeDocument/2006/relationships/slideLayout" Target="../slideLayouts/slideLayout2.xml"/><Relationship Id="rId4" Type="http://schemas.openxmlformats.org/officeDocument/2006/relationships/image" Target="../media/image242.jpeg"/></Relationships>
</file>

<file path=ppt/slides/_rels/slide22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hyperlink" Target="https://vimeo.com/366590530" TargetMode="External"/><Relationship Id="rId1" Type="http://schemas.openxmlformats.org/officeDocument/2006/relationships/slideLayout" Target="../slideLayouts/slideLayout2.xml"/><Relationship Id="rId4" Type="http://schemas.openxmlformats.org/officeDocument/2006/relationships/image" Target="../media/image244.jpeg"/></Relationships>
</file>

<file path=ppt/slides/_rels/slide224.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49.gif"/><Relationship Id="rId2" Type="http://schemas.openxmlformats.org/officeDocument/2006/relationships/hyperlink" Target="https://www.youtube.com/watch?v=QP5JeiJTkIQ&amp;ab_channel=JussiSokuri" TargetMode="External"/><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youtu.be/Vbh6Cx_26qc?t=138"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hyperlink" Target="https://www.youtube.com/watch?v=MFofx9xoBBY&amp;ab_channel=ZahranicniTrailery" TargetMode="Externa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jpeg"/></Relationships>
</file>

<file path=ppt/slides/_rels/slide23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1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9.xml"/><Relationship Id="rId1" Type="http://schemas.openxmlformats.org/officeDocument/2006/relationships/themeOverride" Target="../theme/themeOverride1.xml"/></Relationships>
</file>

<file path=ppt/slides/_rels/slide24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5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70.gif"/><Relationship Id="rId2" Type="http://schemas.openxmlformats.org/officeDocument/2006/relationships/image" Target="../media/image269.gi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hyperlink" Target="https://cs.wikipedia.org/wiki/Re%C5%BEis%C3%A9r" TargetMode="External"/><Relationship Id="rId2" Type="http://schemas.openxmlformats.org/officeDocument/2006/relationships/hyperlink" Target="https://cs.wikipedia.org/wiki/B%C3%A9%C4%8Dkov%C3%BD_film" TargetMode="Externa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7ua4fxHJudU&amp;ab_channel=SilentHallofFame" TargetMode="Externa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https://cs.wikipedia.org/wiki/Re%C5%BEis%C3%A9r" TargetMode="External"/><Relationship Id="rId2" Type="http://schemas.openxmlformats.org/officeDocument/2006/relationships/hyperlink" Target="https://cs.wikipedia.org/wiki/B%C3%A9%C4%8Dkov%C3%BD_film"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O584QrAniQs&amp;t=1s&amp;ab_channel=RudiEndresen"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Y68EdoYJmM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hyperlink" Target="https://www.youtube.com/watch?v=WbK4WTQFf9U&amp;pp=ygUJbWF4IG1hbnVz" TargetMode="External"/><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hyperlink" Target="https://www.youtube.com/watch?v=dFNh6KPH3PI&amp;ab_channel=RabbitReview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youtube.com/watch?v=fnV1rcghz1E"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youtube.com/watch?v=ltDAAu7uEjw&amp;ab_channel=fleshtrashheat" TargetMode="Externa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Die_Gezeichneten_(1922_film)" TargetMode="External"/><Relationship Id="rId13" Type="http://schemas.openxmlformats.org/officeDocument/2006/relationships/hyperlink" Target="https://en.wikipedia.org/wiki/Master_of_the_House" TargetMode="External"/><Relationship Id="rId18" Type="http://schemas.openxmlformats.org/officeDocument/2006/relationships/hyperlink" Target="https://en.wikipedia.org/wiki/Joseph_Delteil" TargetMode="External"/><Relationship Id="rId3" Type="http://schemas.openxmlformats.org/officeDocument/2006/relationships/hyperlink" Target="https://en.wikipedia.org/wiki/Karl_Emil_Franzos" TargetMode="External"/><Relationship Id="rId21" Type="http://schemas.openxmlformats.org/officeDocument/2006/relationships/hyperlink" Target="https://en.wikipedia.org/wiki/Carl_Theodor_Dreyer" TargetMode="External"/><Relationship Id="rId7" Type="http://schemas.openxmlformats.org/officeDocument/2006/relationships/hyperlink" Target="https://en.wikipedia.org/wiki/The_Sorrows_of_Satan" TargetMode="External"/><Relationship Id="rId12" Type="http://schemas.openxmlformats.org/officeDocument/2006/relationships/hyperlink" Target="https://en.wikipedia.org/wiki/Herman_Bang" TargetMode="External"/><Relationship Id="rId17" Type="http://schemas.openxmlformats.org/officeDocument/2006/relationships/hyperlink" Target="https://en.wikipedia.org/wiki/The_Passion_of_Joan_of_Arc" TargetMode="External"/><Relationship Id="rId25" Type="http://schemas.openxmlformats.org/officeDocument/2006/relationships/hyperlink" Target="https://en.wikipedia.org/wiki/Sheridan_Le_Fanu" TargetMode="External"/><Relationship Id="rId2" Type="http://schemas.openxmlformats.org/officeDocument/2006/relationships/hyperlink" Target="https://en.wikipedia.org/wiki/Pr%C3%A6sidenten" TargetMode="External"/><Relationship Id="rId16" Type="http://schemas.openxmlformats.org/officeDocument/2006/relationships/hyperlink" Target="https://en.wikipedia.org/wiki/Jacob_Breda_Bull" TargetMode="External"/><Relationship Id="rId20" Type="http://schemas.openxmlformats.org/officeDocument/2006/relationships/hyperlink" Target="https://en.wikipedia.org/wiki/Toronto_International_Film_Festival" TargetMode="External"/><Relationship Id="rId1" Type="http://schemas.openxmlformats.org/officeDocument/2006/relationships/slideLayout" Target="../slideLayouts/slideLayout3.xml"/><Relationship Id="rId6" Type="http://schemas.openxmlformats.org/officeDocument/2006/relationships/hyperlink" Target="https://en.wikipedia.org/wiki/Leaves_from_Satan%27s_Book" TargetMode="External"/><Relationship Id="rId11" Type="http://schemas.openxmlformats.org/officeDocument/2006/relationships/hyperlink" Target="https://en.wikipedia.org/wiki/Michael_(1924_film)" TargetMode="External"/><Relationship Id="rId24" Type="http://schemas.openxmlformats.org/officeDocument/2006/relationships/hyperlink" Target="https://en.wikipedia.org/wiki/Carmilla" TargetMode="External"/><Relationship Id="rId5" Type="http://schemas.openxmlformats.org/officeDocument/2006/relationships/hyperlink" Target="https://en.wikipedia.org/wiki/Kristofer_Janson" TargetMode="External"/><Relationship Id="rId15" Type="http://schemas.openxmlformats.org/officeDocument/2006/relationships/hyperlink" Target="https://en.wikipedia.org/wiki/The_Bride_of_Glomdal" TargetMode="External"/><Relationship Id="rId23" Type="http://schemas.openxmlformats.org/officeDocument/2006/relationships/hyperlink" Target="https://en.wikipedia.org/wiki/Vampyr" TargetMode="External"/><Relationship Id="rId10" Type="http://schemas.openxmlformats.org/officeDocument/2006/relationships/hyperlink" Target="https://en.wikipedia.org/wiki/Holger_Drachmann" TargetMode="External"/><Relationship Id="rId19" Type="http://schemas.openxmlformats.org/officeDocument/2006/relationships/hyperlink" Target="https://en.wikipedia.org/wiki/Prix_Femina" TargetMode="External"/><Relationship Id="rId4" Type="http://schemas.openxmlformats.org/officeDocument/2006/relationships/hyperlink" Target="https://en.wikipedia.org/wiki/The_Parson%27s_Widow" TargetMode="External"/><Relationship Id="rId9" Type="http://schemas.openxmlformats.org/officeDocument/2006/relationships/hyperlink" Target="https://en.wikipedia.org/w/index.php?title=Aage_Madelung&amp;action=edit&amp;redlink=1" TargetMode="External"/><Relationship Id="rId14" Type="http://schemas.openxmlformats.org/officeDocument/2006/relationships/hyperlink" Target="https://en.wikipedia.org/wiki/Svend_Rindom" TargetMode="External"/><Relationship Id="rId22" Type="http://schemas.openxmlformats.org/officeDocument/2006/relationships/hyperlink" Target="https://www.youtube.com/watch?v=HcbC3i0ZbU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nb.no/items/78e9db9af3bcf956bfe9d1bc81b5cc3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youtu.be/1OqGjLqsqfo?t=138"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youtu.be/16mdvFZaFr0?t=162"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youtu.be/_TA2s99CEVs?t=91"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youtube.com/watch?v=Mb7LBTIk2HI&amp;ab_channel=NordiskFilm%2B"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youtube.com/watch?v=-PcTHsNN31E&amp;ab_channel=StefanAndersson" TargetMode="Externa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youtube.com/watch?v=5Fg144vX2MI&amp;ab_channel=criterioncollection" TargetMode="Externa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hyperlink" Target="https://www.youtube.com/watch?v=P3katScFLLA&amp;ab_channel=TheaestheticoftheImage%3A%5Bworld%5Dcinemaclip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KZeS5JuSJFU&amp;t=5s" TargetMode="External"/><Relationship Id="rId2" Type="http://schemas.openxmlformats.org/officeDocument/2006/relationships/hyperlink" Target="https://www.youtube.com/watch?v=CbrSfc0Cp-c&amp;ab_channel=NordiskFilm%2B" TargetMode="Externa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Počátky kinematografie a předpoklady pro její vznik</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cs-CZ" dirty="0"/>
              <a:t>Skandinávská kinematografie</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1046613"/>
          </a:xfrm>
        </p:spPr>
        <p:txBody>
          <a:bodyPr/>
          <a:lstStyle/>
          <a:p>
            <a:r>
              <a:rPr lang="cs-CZ" dirty="0"/>
              <a:t>FAVh051/FAVKh024</a:t>
            </a:r>
          </a:p>
          <a:p>
            <a:r>
              <a:rPr lang="cs-CZ" dirty="0"/>
              <a:t>Mgr. Michal Večeřa, Ph.D.</a:t>
            </a:r>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8486074-CD8C-03A0-068D-E4E17B69FD3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D98E893-227E-0C90-50C2-FCBDC073A399}"/>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741E9CB3-BE1A-8DEE-0DF2-AE5DFD733271}"/>
              </a:ext>
            </a:extLst>
          </p:cNvPr>
          <p:cNvSpPr>
            <a:spLocks noGrp="1"/>
          </p:cNvSpPr>
          <p:nvPr>
            <p:ph type="title"/>
          </p:nvPr>
        </p:nvSpPr>
        <p:spPr/>
        <p:txBody>
          <a:bodyPr/>
          <a:lstStyle/>
          <a:p>
            <a:r>
              <a:rPr lang="cs-CZ" dirty="0"/>
              <a:t>Ole </a:t>
            </a:r>
            <a:r>
              <a:rPr lang="cs-CZ" dirty="0" err="1"/>
              <a:t>Olsen</a:t>
            </a:r>
            <a:r>
              <a:rPr lang="cs-CZ" dirty="0"/>
              <a:t> &amp; </a:t>
            </a:r>
            <a:r>
              <a:rPr lang="cs-CZ" dirty="0" err="1"/>
              <a:t>Nordisk</a:t>
            </a:r>
            <a:endParaRPr lang="cs-CZ" dirty="0"/>
          </a:p>
        </p:txBody>
      </p:sp>
      <p:sp>
        <p:nvSpPr>
          <p:cNvPr id="5" name="Zástupný obsah 4">
            <a:extLst>
              <a:ext uri="{FF2B5EF4-FFF2-40B4-BE49-F238E27FC236}">
                <a16:creationId xmlns:a16="http://schemas.microsoft.com/office/drawing/2014/main" id="{7B27D52B-8A87-808E-6218-E486577FF076}"/>
              </a:ext>
            </a:extLst>
          </p:cNvPr>
          <p:cNvSpPr>
            <a:spLocks noGrp="1"/>
          </p:cNvSpPr>
          <p:nvPr>
            <p:ph idx="1"/>
          </p:nvPr>
        </p:nvSpPr>
        <p:spPr>
          <a:xfrm>
            <a:off x="720000" y="1692002"/>
            <a:ext cx="6812176" cy="4139998"/>
          </a:xfrm>
        </p:spPr>
        <p:txBody>
          <a:bodyPr/>
          <a:lstStyle/>
          <a:p>
            <a:r>
              <a:rPr lang="cs-CZ" dirty="0"/>
              <a:t>1906 – založení </a:t>
            </a:r>
            <a:r>
              <a:rPr lang="cs-CZ" dirty="0" err="1"/>
              <a:t>Nordisku</a:t>
            </a:r>
            <a:endParaRPr lang="cs-CZ" dirty="0"/>
          </a:p>
          <a:p>
            <a:endParaRPr lang="cs-CZ" dirty="0"/>
          </a:p>
          <a:p>
            <a:r>
              <a:rPr lang="cs-CZ" dirty="0"/>
              <a:t>1906-1908 – zahraniční pobočky</a:t>
            </a:r>
          </a:p>
          <a:p>
            <a:endParaRPr lang="cs-CZ" dirty="0"/>
          </a:p>
          <a:p>
            <a:r>
              <a:rPr lang="cs-CZ" dirty="0"/>
              <a:t>Do roku 1910</a:t>
            </a:r>
          </a:p>
          <a:p>
            <a:pPr lvl="1"/>
            <a:r>
              <a:rPr lang="cs-CZ" dirty="0"/>
              <a:t>Jednodílné filmy - </a:t>
            </a:r>
            <a:r>
              <a:rPr lang="cs-CZ" dirty="0" err="1"/>
              <a:t>Løvejagten</a:t>
            </a:r>
            <a:r>
              <a:rPr lang="cs-CZ" dirty="0"/>
              <a:t> (1907)</a:t>
            </a:r>
          </a:p>
          <a:p>
            <a:endParaRPr lang="cs-CZ" dirty="0"/>
          </a:p>
          <a:p>
            <a:r>
              <a:rPr lang="cs-CZ" dirty="0"/>
              <a:t>Den </a:t>
            </a:r>
            <a:r>
              <a:rPr lang="cs-CZ" dirty="0" err="1"/>
              <a:t>hvide</a:t>
            </a:r>
            <a:r>
              <a:rPr lang="cs-CZ" dirty="0"/>
              <a:t> </a:t>
            </a:r>
            <a:r>
              <a:rPr lang="cs-CZ" dirty="0" err="1"/>
              <a:t>Slavehandel</a:t>
            </a:r>
            <a:r>
              <a:rPr lang="cs-CZ" dirty="0"/>
              <a:t> (1910)</a:t>
            </a:r>
          </a:p>
          <a:p>
            <a:pPr lvl="1"/>
            <a:r>
              <a:rPr lang="cs-CZ" dirty="0" err="1"/>
              <a:t>Fotorama</a:t>
            </a:r>
            <a:r>
              <a:rPr lang="cs-CZ" dirty="0"/>
              <a:t> vs. </a:t>
            </a:r>
            <a:r>
              <a:rPr lang="cs-CZ" dirty="0" err="1"/>
              <a:t>Nordisk</a:t>
            </a:r>
            <a:endParaRPr lang="cs-CZ" dirty="0"/>
          </a:p>
        </p:txBody>
      </p:sp>
      <p:pic>
        <p:nvPicPr>
          <p:cNvPr id="6" name="Picture 2">
            <a:extLst>
              <a:ext uri="{FF2B5EF4-FFF2-40B4-BE49-F238E27FC236}">
                <a16:creationId xmlns:a16="http://schemas.microsoft.com/office/drawing/2014/main" id="{B70ADAE9-2470-A949-CFFB-978A9C8B5C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427" y="1447603"/>
            <a:ext cx="3299462" cy="438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2071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860F5-82FF-52DB-F2EE-CB7B412FFAA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B30E82C-143F-2306-B089-51208B762508}"/>
              </a:ext>
            </a:extLst>
          </p:cNvPr>
          <p:cNvSpPr>
            <a:spLocks noGrp="1"/>
          </p:cNvSpPr>
          <p:nvPr>
            <p:ph type="sldNum" sz="quarter" idx="11"/>
          </p:nvPr>
        </p:nvSpPr>
        <p:spPr/>
        <p:txBody>
          <a:bodyPr/>
          <a:lstStyle/>
          <a:p>
            <a:fld id="{0970407D-EE58-4A0B-824B-1D3AE42DD9CF}" type="slidenum">
              <a:rPr lang="cs-CZ" altLang="cs-CZ" smtClean="0"/>
              <a:pPr/>
              <a:t>100</a:t>
            </a:fld>
            <a:endParaRPr lang="cs-CZ" altLang="cs-CZ" dirty="0"/>
          </a:p>
        </p:txBody>
      </p:sp>
      <p:sp>
        <p:nvSpPr>
          <p:cNvPr id="4" name="Nadpis 3">
            <a:extLst>
              <a:ext uri="{FF2B5EF4-FFF2-40B4-BE49-F238E27FC236}">
                <a16:creationId xmlns:a16="http://schemas.microsoft.com/office/drawing/2014/main" id="{EA6A1C8A-4B1D-AD21-FDAA-513ED3D39A17}"/>
              </a:ext>
            </a:extLst>
          </p:cNvPr>
          <p:cNvSpPr>
            <a:spLocks noGrp="1"/>
          </p:cNvSpPr>
          <p:nvPr>
            <p:ph type="title"/>
          </p:nvPr>
        </p:nvSpPr>
        <p:spPr/>
        <p:txBody>
          <a:bodyPr/>
          <a:lstStyle/>
          <a:p>
            <a:r>
              <a:rPr lang="cs-CZ" dirty="0"/>
              <a:t>Poválečné Dánsko</a:t>
            </a:r>
          </a:p>
        </p:txBody>
      </p:sp>
      <p:sp>
        <p:nvSpPr>
          <p:cNvPr id="5" name="Zástupný obsah 4">
            <a:extLst>
              <a:ext uri="{FF2B5EF4-FFF2-40B4-BE49-F238E27FC236}">
                <a16:creationId xmlns:a16="http://schemas.microsoft.com/office/drawing/2014/main" id="{615F7F91-92A3-23FB-AC61-002499A0929F}"/>
              </a:ext>
            </a:extLst>
          </p:cNvPr>
          <p:cNvSpPr>
            <a:spLocks noGrp="1"/>
          </p:cNvSpPr>
          <p:nvPr>
            <p:ph idx="1"/>
          </p:nvPr>
        </p:nvSpPr>
        <p:spPr>
          <a:xfrm>
            <a:off x="720000" y="1629789"/>
            <a:ext cx="5160100" cy="4139998"/>
          </a:xfrm>
        </p:spPr>
        <p:txBody>
          <a:bodyPr/>
          <a:lstStyle/>
          <a:p>
            <a:r>
              <a:rPr lang="cs-CZ" dirty="0" err="1"/>
              <a:t>Bodil</a:t>
            </a:r>
            <a:r>
              <a:rPr lang="cs-CZ" dirty="0"/>
              <a:t> </a:t>
            </a:r>
            <a:r>
              <a:rPr lang="cs-CZ" dirty="0" err="1"/>
              <a:t>Ipsen</a:t>
            </a:r>
            <a:endParaRPr lang="cs-CZ" dirty="0"/>
          </a:p>
          <a:p>
            <a:endParaRPr lang="cs-CZ" dirty="0"/>
          </a:p>
          <a:p>
            <a:r>
              <a:rPr lang="cs-CZ" dirty="0"/>
              <a:t>Herečka a režisérka</a:t>
            </a:r>
          </a:p>
          <a:p>
            <a:endParaRPr lang="cs-CZ" dirty="0"/>
          </a:p>
          <a:p>
            <a:r>
              <a:rPr lang="cs-CZ" dirty="0" err="1"/>
              <a:t>Afsporet</a:t>
            </a:r>
            <a:r>
              <a:rPr lang="cs-CZ" dirty="0"/>
              <a:t> (1942)</a:t>
            </a:r>
          </a:p>
          <a:p>
            <a:r>
              <a:rPr lang="cs-CZ" dirty="0" err="1"/>
              <a:t>Mordets</a:t>
            </a:r>
            <a:r>
              <a:rPr lang="cs-CZ" dirty="0"/>
              <a:t> </a:t>
            </a:r>
            <a:r>
              <a:rPr lang="cs-CZ" dirty="0" err="1"/>
              <a:t>Melodi</a:t>
            </a:r>
            <a:r>
              <a:rPr lang="cs-CZ" dirty="0"/>
              <a:t> (1944)</a:t>
            </a:r>
          </a:p>
          <a:p>
            <a:r>
              <a:rPr lang="cs-CZ" dirty="0"/>
              <a:t>De </a:t>
            </a:r>
            <a:r>
              <a:rPr lang="cs-CZ" dirty="0" err="1"/>
              <a:t>røde</a:t>
            </a:r>
            <a:r>
              <a:rPr lang="cs-CZ" dirty="0"/>
              <a:t> </a:t>
            </a:r>
            <a:r>
              <a:rPr lang="cs-CZ" dirty="0" err="1"/>
              <a:t>enge</a:t>
            </a:r>
            <a:r>
              <a:rPr lang="cs-CZ" dirty="0"/>
              <a:t> (1945)</a:t>
            </a:r>
          </a:p>
          <a:p>
            <a:r>
              <a:rPr lang="cs-CZ" dirty="0" err="1"/>
              <a:t>Støt</a:t>
            </a:r>
            <a:r>
              <a:rPr lang="cs-CZ" dirty="0"/>
              <a:t> </a:t>
            </a:r>
            <a:r>
              <a:rPr lang="cs-CZ" dirty="0" err="1"/>
              <a:t>står</a:t>
            </a:r>
            <a:r>
              <a:rPr lang="cs-CZ" dirty="0"/>
              <a:t> den </a:t>
            </a:r>
            <a:r>
              <a:rPr lang="cs-CZ" dirty="0" err="1"/>
              <a:t>danske</a:t>
            </a:r>
            <a:r>
              <a:rPr lang="cs-CZ" dirty="0"/>
              <a:t> </a:t>
            </a:r>
            <a:r>
              <a:rPr lang="cs-CZ" dirty="0" err="1"/>
              <a:t>sømand</a:t>
            </a:r>
            <a:r>
              <a:rPr lang="cs-CZ" dirty="0"/>
              <a:t> (1948)</a:t>
            </a:r>
          </a:p>
        </p:txBody>
      </p:sp>
      <p:pic>
        <p:nvPicPr>
          <p:cNvPr id="4098" name="Picture 2">
            <a:extLst>
              <a:ext uri="{FF2B5EF4-FFF2-40B4-BE49-F238E27FC236}">
                <a16:creationId xmlns:a16="http://schemas.microsoft.com/office/drawing/2014/main" id="{2D3C682C-13D8-5222-C407-942C33660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104" y="229106"/>
            <a:ext cx="4277924" cy="576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328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9A2970D-9EA2-2743-8135-21B26F1C532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3DBA935-2C86-B16F-3A87-D43151510E0F}"/>
              </a:ext>
            </a:extLst>
          </p:cNvPr>
          <p:cNvSpPr>
            <a:spLocks noGrp="1"/>
          </p:cNvSpPr>
          <p:nvPr>
            <p:ph type="sldNum" sz="quarter" idx="11"/>
          </p:nvPr>
        </p:nvSpPr>
        <p:spPr/>
        <p:txBody>
          <a:bodyPr/>
          <a:lstStyle/>
          <a:p>
            <a:fld id="{0970407D-EE58-4A0B-824B-1D3AE42DD9CF}" type="slidenum">
              <a:rPr lang="cs-CZ" altLang="cs-CZ" smtClean="0"/>
              <a:pPr/>
              <a:t>101</a:t>
            </a:fld>
            <a:endParaRPr lang="cs-CZ" altLang="cs-CZ" dirty="0"/>
          </a:p>
        </p:txBody>
      </p:sp>
      <p:sp>
        <p:nvSpPr>
          <p:cNvPr id="4" name="Nadpis 3">
            <a:extLst>
              <a:ext uri="{FF2B5EF4-FFF2-40B4-BE49-F238E27FC236}">
                <a16:creationId xmlns:a16="http://schemas.microsoft.com/office/drawing/2014/main" id="{C908D6F2-666A-E620-2FD3-08C7190A808D}"/>
              </a:ext>
            </a:extLst>
          </p:cNvPr>
          <p:cNvSpPr>
            <a:spLocks noGrp="1"/>
          </p:cNvSpPr>
          <p:nvPr>
            <p:ph type="title"/>
          </p:nvPr>
        </p:nvSpPr>
        <p:spPr/>
        <p:txBody>
          <a:bodyPr/>
          <a:lstStyle/>
          <a:p>
            <a:r>
              <a:rPr lang="cs-CZ" dirty="0"/>
              <a:t>Poválečné Švédsko</a:t>
            </a:r>
          </a:p>
        </p:txBody>
      </p:sp>
      <p:sp>
        <p:nvSpPr>
          <p:cNvPr id="5" name="Zástupný obsah 4">
            <a:extLst>
              <a:ext uri="{FF2B5EF4-FFF2-40B4-BE49-F238E27FC236}">
                <a16:creationId xmlns:a16="http://schemas.microsoft.com/office/drawing/2014/main" id="{E51777FC-039C-9015-2928-5BD68D54D18A}"/>
              </a:ext>
            </a:extLst>
          </p:cNvPr>
          <p:cNvSpPr>
            <a:spLocks noGrp="1"/>
          </p:cNvSpPr>
          <p:nvPr>
            <p:ph idx="1"/>
          </p:nvPr>
        </p:nvSpPr>
        <p:spPr/>
        <p:txBody>
          <a:bodyPr/>
          <a:lstStyle/>
          <a:p>
            <a:r>
              <a:rPr lang="cs-CZ" dirty="0"/>
              <a:t>Neutrální politika Švédska</a:t>
            </a:r>
          </a:p>
          <a:p>
            <a:pPr lvl="1"/>
            <a:r>
              <a:rPr lang="cs-CZ" dirty="0"/>
              <a:t>Není součástí poválečných mocenských struktur</a:t>
            </a:r>
          </a:p>
          <a:p>
            <a:pPr lvl="1"/>
            <a:endParaRPr lang="cs-CZ" dirty="0"/>
          </a:p>
          <a:p>
            <a:r>
              <a:rPr lang="cs-CZ" dirty="0"/>
              <a:t>Součástí OSN</a:t>
            </a:r>
          </a:p>
          <a:p>
            <a:endParaRPr lang="cs-CZ" dirty="0"/>
          </a:p>
          <a:p>
            <a:r>
              <a:rPr lang="cs-CZ" dirty="0"/>
              <a:t>Sociální reformy</a:t>
            </a:r>
          </a:p>
          <a:p>
            <a:endParaRPr lang="cs-CZ" dirty="0"/>
          </a:p>
          <a:p>
            <a:r>
              <a:rPr lang="cs-CZ" dirty="0"/>
              <a:t>Vylidňování venkova</a:t>
            </a:r>
          </a:p>
          <a:p>
            <a:endParaRPr lang="cs-CZ" dirty="0"/>
          </a:p>
          <a:p>
            <a:endParaRPr lang="cs-CZ" dirty="0"/>
          </a:p>
        </p:txBody>
      </p:sp>
    </p:spTree>
    <p:extLst>
      <p:ext uri="{BB962C8B-B14F-4D97-AF65-F5344CB8AC3E}">
        <p14:creationId xmlns:p14="http://schemas.microsoft.com/office/powerpoint/2010/main" val="37367994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2D95497-45B6-828E-D282-5B8B36309D5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DB2CB1B-C210-71C9-8DCB-38006F17BEF9}"/>
              </a:ext>
            </a:extLst>
          </p:cNvPr>
          <p:cNvSpPr>
            <a:spLocks noGrp="1"/>
          </p:cNvSpPr>
          <p:nvPr>
            <p:ph type="sldNum" sz="quarter" idx="11"/>
          </p:nvPr>
        </p:nvSpPr>
        <p:spPr/>
        <p:txBody>
          <a:bodyPr/>
          <a:lstStyle/>
          <a:p>
            <a:fld id="{0970407D-EE58-4A0B-824B-1D3AE42DD9CF}" type="slidenum">
              <a:rPr lang="cs-CZ" altLang="cs-CZ" smtClean="0"/>
              <a:pPr/>
              <a:t>102</a:t>
            </a:fld>
            <a:endParaRPr lang="cs-CZ" altLang="cs-CZ" dirty="0"/>
          </a:p>
        </p:txBody>
      </p:sp>
      <p:sp>
        <p:nvSpPr>
          <p:cNvPr id="4" name="Nadpis 3">
            <a:extLst>
              <a:ext uri="{FF2B5EF4-FFF2-40B4-BE49-F238E27FC236}">
                <a16:creationId xmlns:a16="http://schemas.microsoft.com/office/drawing/2014/main" id="{1B161863-B677-9ABA-2FF0-7DADAE6B1AF5}"/>
              </a:ext>
            </a:extLst>
          </p:cNvPr>
          <p:cNvSpPr>
            <a:spLocks noGrp="1"/>
          </p:cNvSpPr>
          <p:nvPr>
            <p:ph type="title"/>
          </p:nvPr>
        </p:nvSpPr>
        <p:spPr/>
        <p:txBody>
          <a:bodyPr/>
          <a:lstStyle/>
          <a:p>
            <a:r>
              <a:rPr lang="cs-CZ" dirty="0"/>
              <a:t>Poválečné Švédsko – venkovská tematika</a:t>
            </a:r>
          </a:p>
        </p:txBody>
      </p:sp>
      <p:sp>
        <p:nvSpPr>
          <p:cNvPr id="5" name="Zástupný obsah 4">
            <a:extLst>
              <a:ext uri="{FF2B5EF4-FFF2-40B4-BE49-F238E27FC236}">
                <a16:creationId xmlns:a16="http://schemas.microsoft.com/office/drawing/2014/main" id="{87556732-2DC6-240F-43F1-52CDD012B348}"/>
              </a:ext>
            </a:extLst>
          </p:cNvPr>
          <p:cNvSpPr>
            <a:spLocks noGrp="1"/>
          </p:cNvSpPr>
          <p:nvPr>
            <p:ph idx="1"/>
          </p:nvPr>
        </p:nvSpPr>
        <p:spPr>
          <a:xfrm>
            <a:off x="720000" y="1692002"/>
            <a:ext cx="5503000" cy="4139998"/>
          </a:xfrm>
        </p:spPr>
        <p:txBody>
          <a:bodyPr/>
          <a:lstStyle/>
          <a:p>
            <a:r>
              <a:rPr lang="cs-CZ" dirty="0"/>
              <a:t>Proč?</a:t>
            </a:r>
          </a:p>
          <a:p>
            <a:endParaRPr lang="cs-CZ" dirty="0"/>
          </a:p>
          <a:p>
            <a:r>
              <a:rPr lang="cs-CZ" dirty="0"/>
              <a:t>Historický selský film</a:t>
            </a:r>
          </a:p>
          <a:p>
            <a:pPr lvl="1"/>
            <a:r>
              <a:rPr lang="cs-CZ" dirty="0"/>
              <a:t>Driver </a:t>
            </a:r>
            <a:r>
              <a:rPr lang="cs-CZ" dirty="0" err="1"/>
              <a:t>dagg</a:t>
            </a:r>
            <a:r>
              <a:rPr lang="cs-CZ" dirty="0"/>
              <a:t> </a:t>
            </a:r>
            <a:r>
              <a:rPr lang="cs-CZ" dirty="0" err="1"/>
              <a:t>faller</a:t>
            </a:r>
            <a:r>
              <a:rPr lang="cs-CZ" dirty="0"/>
              <a:t> </a:t>
            </a:r>
            <a:r>
              <a:rPr lang="cs-CZ" dirty="0" err="1"/>
              <a:t>regn</a:t>
            </a:r>
            <a:r>
              <a:rPr lang="cs-CZ" dirty="0"/>
              <a:t> (1946)</a:t>
            </a:r>
          </a:p>
          <a:p>
            <a:endParaRPr lang="cs-CZ" dirty="0"/>
          </a:p>
          <a:p>
            <a:r>
              <a:rPr lang="cs-CZ" dirty="0"/>
              <a:t>Frašky</a:t>
            </a:r>
          </a:p>
          <a:p>
            <a:pPr lvl="1"/>
            <a:r>
              <a:rPr lang="cs-CZ"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Åsa-Nisse </a:t>
            </a:r>
            <a:r>
              <a:rPr lang="cs-CZ"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(1949-68) </a:t>
            </a:r>
          </a:p>
          <a:p>
            <a:pPr lvl="1"/>
            <a:endPar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„Současné dramatizace“</a:t>
            </a:r>
          </a:p>
          <a:p>
            <a:pPr lvl="1"/>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Hon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dansade</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en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sommar</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(1951)</a:t>
            </a:r>
            <a:endParaRPr lang="cs-CZ" dirty="0"/>
          </a:p>
        </p:txBody>
      </p:sp>
      <p:pic>
        <p:nvPicPr>
          <p:cNvPr id="6146" name="Picture 2">
            <a:extLst>
              <a:ext uri="{FF2B5EF4-FFF2-40B4-BE49-F238E27FC236}">
                <a16:creationId xmlns:a16="http://schemas.microsoft.com/office/drawing/2014/main" id="{32B3F18C-5735-B3BA-6145-6F6EE8F80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468" y="1296002"/>
            <a:ext cx="20955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96E296F-6851-9D73-747B-74AFEA66C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324" y="1296002"/>
            <a:ext cx="2341544" cy="32568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One Summer of Happiness (1951) - IMDb">
            <a:extLst>
              <a:ext uri="{FF2B5EF4-FFF2-40B4-BE49-F238E27FC236}">
                <a16:creationId xmlns:a16="http://schemas.microsoft.com/office/drawing/2014/main" id="{F915B275-E0CC-E3FF-36DC-EAB605A0E9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2747" y="2881125"/>
            <a:ext cx="2264734" cy="325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285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922EC78-9113-0010-527A-1BAEE0E8682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00E95BE-5100-14FF-E3E9-04550C2A9F9B}"/>
              </a:ext>
            </a:extLst>
          </p:cNvPr>
          <p:cNvSpPr>
            <a:spLocks noGrp="1"/>
          </p:cNvSpPr>
          <p:nvPr>
            <p:ph type="sldNum" sz="quarter" idx="11"/>
          </p:nvPr>
        </p:nvSpPr>
        <p:spPr/>
        <p:txBody>
          <a:bodyPr/>
          <a:lstStyle/>
          <a:p>
            <a:fld id="{0970407D-EE58-4A0B-824B-1D3AE42DD9CF}" type="slidenum">
              <a:rPr lang="cs-CZ" altLang="cs-CZ" smtClean="0"/>
              <a:pPr/>
              <a:t>103</a:t>
            </a:fld>
            <a:endParaRPr lang="cs-CZ" altLang="cs-CZ" dirty="0"/>
          </a:p>
        </p:txBody>
      </p:sp>
      <p:sp>
        <p:nvSpPr>
          <p:cNvPr id="4" name="Nadpis 3">
            <a:extLst>
              <a:ext uri="{FF2B5EF4-FFF2-40B4-BE49-F238E27FC236}">
                <a16:creationId xmlns:a16="http://schemas.microsoft.com/office/drawing/2014/main" id="{3AF442C8-0D9B-41BB-AC58-DAC3C4F854FB}"/>
              </a:ext>
            </a:extLst>
          </p:cNvPr>
          <p:cNvSpPr>
            <a:spLocks noGrp="1"/>
          </p:cNvSpPr>
          <p:nvPr>
            <p:ph type="title"/>
          </p:nvPr>
        </p:nvSpPr>
        <p:spPr/>
        <p:txBody>
          <a:bodyPr/>
          <a:lstStyle/>
          <a:p>
            <a:r>
              <a:rPr lang="cs-CZ" dirty="0"/>
              <a:t>Poválečné Švédsko</a:t>
            </a:r>
          </a:p>
        </p:txBody>
      </p:sp>
      <p:sp>
        <p:nvSpPr>
          <p:cNvPr id="5" name="Zástupný obsah 4">
            <a:extLst>
              <a:ext uri="{FF2B5EF4-FFF2-40B4-BE49-F238E27FC236}">
                <a16:creationId xmlns:a16="http://schemas.microsoft.com/office/drawing/2014/main" id="{4A800029-674E-76F7-56C3-3D10A4899D7F}"/>
              </a:ext>
            </a:extLst>
          </p:cNvPr>
          <p:cNvSpPr>
            <a:spLocks noGrp="1"/>
          </p:cNvSpPr>
          <p:nvPr>
            <p:ph idx="1"/>
          </p:nvPr>
        </p:nvSpPr>
        <p:spPr>
          <a:xfrm>
            <a:off x="720000" y="1692002"/>
            <a:ext cx="5376000" cy="4139998"/>
          </a:xfrm>
        </p:spPr>
        <p:txBody>
          <a:bodyPr/>
          <a:lstStyle/>
          <a:p>
            <a:r>
              <a:rPr lang="cs-CZ" dirty="0"/>
              <a:t>„filmy pro hospodyňky“</a:t>
            </a:r>
          </a:p>
          <a:p>
            <a:pPr lvl="1"/>
            <a:r>
              <a:rPr lang="cs-CZ" dirty="0"/>
              <a:t>Až do 70. let</a:t>
            </a:r>
          </a:p>
          <a:p>
            <a:pPr lvl="1"/>
            <a:r>
              <a:rPr lang="cs-CZ" dirty="0"/>
              <a:t>Propagace výrobků</a:t>
            </a:r>
          </a:p>
          <a:p>
            <a:pPr lvl="1"/>
            <a:endParaRPr lang="cs-CZ" dirty="0"/>
          </a:p>
          <a:p>
            <a:pPr lvl="1"/>
            <a:endParaRPr lang="cs-CZ" dirty="0"/>
          </a:p>
          <a:p>
            <a:r>
              <a:rPr lang="cs-CZ" dirty="0"/>
              <a:t>Filmoví tvůrci</a:t>
            </a:r>
          </a:p>
          <a:p>
            <a:pPr lvl="1"/>
            <a:r>
              <a:rPr lang="cs-CZ" dirty="0"/>
              <a:t>Pokračování stávající generace</a:t>
            </a:r>
          </a:p>
          <a:p>
            <a:pPr lvl="1"/>
            <a:endParaRPr lang="cs-CZ" dirty="0"/>
          </a:p>
          <a:p>
            <a:pPr lvl="1"/>
            <a:r>
              <a:rPr lang="cs-CZ" dirty="0"/>
              <a:t>Nastupuje generace nová</a:t>
            </a:r>
          </a:p>
          <a:p>
            <a:pPr lvl="2"/>
            <a:r>
              <a:rPr lang="cs-CZ" dirty="0"/>
              <a:t>Ingmar Bergman</a:t>
            </a:r>
          </a:p>
          <a:p>
            <a:endParaRPr lang="cs-CZ" dirty="0"/>
          </a:p>
        </p:txBody>
      </p:sp>
    </p:spTree>
    <p:extLst>
      <p:ext uri="{BB962C8B-B14F-4D97-AF65-F5344CB8AC3E}">
        <p14:creationId xmlns:p14="http://schemas.microsoft.com/office/powerpoint/2010/main" val="16338992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1B048A1-C09F-EEE0-8687-092C0EC2E93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CCE16F9-79D6-E7D6-C98D-9B64E1FB44AB}"/>
              </a:ext>
            </a:extLst>
          </p:cNvPr>
          <p:cNvSpPr>
            <a:spLocks noGrp="1"/>
          </p:cNvSpPr>
          <p:nvPr>
            <p:ph type="sldNum" sz="quarter" idx="11"/>
          </p:nvPr>
        </p:nvSpPr>
        <p:spPr/>
        <p:txBody>
          <a:bodyPr/>
          <a:lstStyle/>
          <a:p>
            <a:fld id="{0970407D-EE58-4A0B-824B-1D3AE42DD9CF}" type="slidenum">
              <a:rPr lang="cs-CZ" altLang="cs-CZ" smtClean="0"/>
              <a:pPr/>
              <a:t>104</a:t>
            </a:fld>
            <a:endParaRPr lang="cs-CZ" altLang="cs-CZ" dirty="0"/>
          </a:p>
        </p:txBody>
      </p:sp>
      <p:sp>
        <p:nvSpPr>
          <p:cNvPr id="4" name="Nadpis 3">
            <a:extLst>
              <a:ext uri="{FF2B5EF4-FFF2-40B4-BE49-F238E27FC236}">
                <a16:creationId xmlns:a16="http://schemas.microsoft.com/office/drawing/2014/main" id="{87766867-F086-87CD-00BA-0616DC86FA06}"/>
              </a:ext>
            </a:extLst>
          </p:cNvPr>
          <p:cNvSpPr>
            <a:spLocks noGrp="1"/>
          </p:cNvSpPr>
          <p:nvPr>
            <p:ph type="title"/>
          </p:nvPr>
        </p:nvSpPr>
        <p:spPr/>
        <p:txBody>
          <a:bodyPr/>
          <a:lstStyle/>
          <a:p>
            <a:r>
              <a:rPr lang="cs-CZ" dirty="0"/>
              <a:t>Poválečné Švédsko</a:t>
            </a:r>
          </a:p>
        </p:txBody>
      </p:sp>
      <p:sp>
        <p:nvSpPr>
          <p:cNvPr id="5" name="Zástupný obsah 4">
            <a:extLst>
              <a:ext uri="{FF2B5EF4-FFF2-40B4-BE49-F238E27FC236}">
                <a16:creationId xmlns:a16="http://schemas.microsoft.com/office/drawing/2014/main" id="{9BB11993-2F59-D8E8-6E43-A17DA544CE3B}"/>
              </a:ext>
            </a:extLst>
          </p:cNvPr>
          <p:cNvSpPr>
            <a:spLocks noGrp="1"/>
          </p:cNvSpPr>
          <p:nvPr>
            <p:ph idx="1"/>
          </p:nvPr>
        </p:nvSpPr>
        <p:spPr>
          <a:xfrm>
            <a:off x="720000" y="1692002"/>
            <a:ext cx="3534500" cy="4139998"/>
          </a:xfrm>
        </p:spPr>
        <p:txBody>
          <a:bodyPr/>
          <a:lstStyle/>
          <a:p>
            <a:r>
              <a:rPr lang="cs-CZ" dirty="0"/>
              <a:t>Alf </a:t>
            </a:r>
            <a:r>
              <a:rPr lang="cs-CZ" dirty="0" err="1"/>
              <a:t>Sjöberg</a:t>
            </a:r>
            <a:endParaRPr lang="cs-CZ" dirty="0"/>
          </a:p>
          <a:p>
            <a:endParaRPr lang="cs-CZ" dirty="0"/>
          </a:p>
          <a:p>
            <a:r>
              <a:rPr lang="cs-CZ" dirty="0" err="1"/>
              <a:t>Hets</a:t>
            </a:r>
            <a:r>
              <a:rPr lang="cs-CZ" dirty="0"/>
              <a:t> (1944)</a:t>
            </a:r>
          </a:p>
          <a:p>
            <a:r>
              <a:rPr lang="cs-CZ" dirty="0" err="1"/>
              <a:t>Bara</a:t>
            </a:r>
            <a:r>
              <a:rPr lang="cs-CZ" dirty="0"/>
              <a:t> en Mor (1949) </a:t>
            </a:r>
            <a:r>
              <a:rPr lang="cs-CZ" sz="1000" dirty="0"/>
              <a:t>„“</a:t>
            </a:r>
          </a:p>
          <a:p>
            <a:r>
              <a:rPr lang="cs-CZ" dirty="0" err="1"/>
              <a:t>Fröken</a:t>
            </a:r>
            <a:r>
              <a:rPr lang="cs-CZ" dirty="0"/>
              <a:t> Julie (1951)</a:t>
            </a:r>
          </a:p>
          <a:p>
            <a:r>
              <a:rPr lang="cs-CZ" dirty="0"/>
              <a:t>Barabáš (1953)</a:t>
            </a:r>
          </a:p>
          <a:p>
            <a:r>
              <a:rPr lang="cs-CZ" dirty="0"/>
              <a:t>Karin </a:t>
            </a:r>
            <a:r>
              <a:rPr lang="cs-CZ" dirty="0" err="1"/>
              <a:t>Månsdotter</a:t>
            </a:r>
            <a:r>
              <a:rPr lang="cs-CZ" dirty="0"/>
              <a:t> (1954) „“</a:t>
            </a:r>
          </a:p>
        </p:txBody>
      </p:sp>
      <p:pic>
        <p:nvPicPr>
          <p:cNvPr id="7170" name="Picture 2">
            <a:extLst>
              <a:ext uri="{FF2B5EF4-FFF2-40B4-BE49-F238E27FC236}">
                <a16:creationId xmlns:a16="http://schemas.microsoft.com/office/drawing/2014/main" id="{FB0541D3-3741-1149-5E22-24CAD1C8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775" y="442913"/>
            <a:ext cx="256222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573993A-C051-F5EB-F5F7-800C13788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2" y="2751001"/>
            <a:ext cx="20955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DE8CC84E-1E69-F536-F922-8CE88C277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802" y="608256"/>
            <a:ext cx="2095500"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717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D2973CB-C120-47B2-BC30-B29E13C44BBE}"/>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105</a:t>
            </a:fld>
            <a:endParaRPr lang="cs-CZ" altLang="cs-CZ"/>
          </a:p>
        </p:txBody>
      </p:sp>
      <p:sp>
        <p:nvSpPr>
          <p:cNvPr id="4" name="Nadpis 3">
            <a:extLst>
              <a:ext uri="{FF2B5EF4-FFF2-40B4-BE49-F238E27FC236}">
                <a16:creationId xmlns:a16="http://schemas.microsoft.com/office/drawing/2014/main" id="{33A5BBD7-2F66-33DB-ACCD-84AF3C3A4F9C}"/>
              </a:ext>
            </a:extLst>
          </p:cNvPr>
          <p:cNvSpPr>
            <a:spLocks noGrp="1"/>
          </p:cNvSpPr>
          <p:nvPr>
            <p:ph type="title"/>
          </p:nvPr>
        </p:nvSpPr>
        <p:spPr>
          <a:xfrm>
            <a:off x="398502" y="2900365"/>
            <a:ext cx="5246518" cy="1171580"/>
          </a:xfrm>
        </p:spPr>
        <p:txBody>
          <a:bodyPr anchor="t">
            <a:normAutofit/>
          </a:bodyPr>
          <a:lstStyle/>
          <a:p>
            <a:r>
              <a:rPr lang="cs-CZ" dirty="0"/>
              <a:t>Dívka s Hyacinty (1950)</a:t>
            </a:r>
          </a:p>
        </p:txBody>
      </p:sp>
      <p:sp>
        <p:nvSpPr>
          <p:cNvPr id="5" name="Zástupný obsah 4">
            <a:extLst>
              <a:ext uri="{FF2B5EF4-FFF2-40B4-BE49-F238E27FC236}">
                <a16:creationId xmlns:a16="http://schemas.microsoft.com/office/drawing/2014/main" id="{49A5F985-2B66-904B-C288-9485F2877BC4}"/>
              </a:ext>
            </a:extLst>
          </p:cNvPr>
          <p:cNvSpPr>
            <a:spLocks noGrp="1"/>
          </p:cNvSpPr>
          <p:nvPr>
            <p:ph type="subTitle" idx="1"/>
          </p:nvPr>
        </p:nvSpPr>
        <p:spPr>
          <a:xfrm>
            <a:off x="398502" y="4116402"/>
            <a:ext cx="5246518" cy="698497"/>
          </a:xfrm>
        </p:spPr>
        <p:txBody>
          <a:bodyPr anchor="t">
            <a:normAutofit/>
          </a:bodyPr>
          <a:lstStyle/>
          <a:p>
            <a:pPr>
              <a:spcAft>
                <a:spcPts val="600"/>
              </a:spcAft>
            </a:pPr>
            <a:r>
              <a:rPr lang="cs-CZ" dirty="0"/>
              <a:t>- r. </a:t>
            </a:r>
            <a:r>
              <a:rPr lang="cs-CZ" dirty="0" err="1"/>
              <a:t>Hasse</a:t>
            </a:r>
            <a:r>
              <a:rPr lang="cs-CZ" dirty="0"/>
              <a:t> </a:t>
            </a:r>
            <a:r>
              <a:rPr lang="cs-CZ" dirty="0" err="1"/>
              <a:t>Ekman</a:t>
            </a:r>
            <a:endParaRPr lang="cs-CZ" dirty="0"/>
          </a:p>
        </p:txBody>
      </p:sp>
      <p:pic>
        <p:nvPicPr>
          <p:cNvPr id="1026" name="Picture 2" descr="Flicka och hyacinter (1950) | MovieZine">
            <a:extLst>
              <a:ext uri="{FF2B5EF4-FFF2-40B4-BE49-F238E27FC236}">
                <a16:creationId xmlns:a16="http://schemas.microsoft.com/office/drawing/2014/main" id="{01241DAF-672A-DE9D-175E-4111789C9D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83" r="1" b="21280"/>
          <a:stretch/>
        </p:blipFill>
        <p:spPr bwMode="auto">
          <a:xfrm>
            <a:off x="6096000" y="10"/>
            <a:ext cx="6096000" cy="6857989"/>
          </a:xfrm>
          <a:prstGeom prst="rect">
            <a:avLst/>
          </a:prstGeom>
          <a:solidFill>
            <a:srgbClr val="FFFFFF"/>
          </a:solidFill>
        </p:spPr>
      </p:pic>
      <p:sp>
        <p:nvSpPr>
          <p:cNvPr id="2" name="Zástupný symbol pro zápatí 1">
            <a:extLst>
              <a:ext uri="{FF2B5EF4-FFF2-40B4-BE49-F238E27FC236}">
                <a16:creationId xmlns:a16="http://schemas.microsoft.com/office/drawing/2014/main" id="{C145EC5C-738B-9FFB-735B-F6A43C7865E7}"/>
              </a:ext>
            </a:extLst>
          </p:cNvPr>
          <p:cNvSpPr>
            <a:spLocks noGrp="1"/>
          </p:cNvSpPr>
          <p:nvPr>
            <p:ph type="ftr" sz="quarter" idx="10"/>
          </p:nvPr>
        </p:nvSpPr>
        <p:spPr>
          <a:xfrm>
            <a:off x="720000" y="6228000"/>
            <a:ext cx="4925020" cy="252000"/>
          </a:xfrm>
        </p:spPr>
        <p:txBody>
          <a:bodyPr wrap="square" anchor="ctr">
            <a:normAutofit/>
          </a:bodyPr>
          <a:lstStyle/>
          <a:p>
            <a:pPr>
              <a:spcAft>
                <a:spcPts val="600"/>
              </a:spcAft>
            </a:pPr>
            <a:r>
              <a:rPr lang="cs-CZ"/>
              <a:t>Zápatí prezentace</a:t>
            </a:r>
          </a:p>
        </p:txBody>
      </p:sp>
      <p:pic>
        <p:nvPicPr>
          <p:cNvPr id="1028" name="Picture 4" descr="Hasse Ekman - Wikipedia">
            <a:extLst>
              <a:ext uri="{FF2B5EF4-FFF2-40B4-BE49-F238E27FC236}">
                <a16:creationId xmlns:a16="http://schemas.microsoft.com/office/drawing/2014/main" id="{348FFEA9-3D53-1E14-2AC5-DA9018BD9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761" y="188701"/>
            <a:ext cx="18192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770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zápatí 5">
            <a:extLst>
              <a:ext uri="{FF2B5EF4-FFF2-40B4-BE49-F238E27FC236}">
                <a16:creationId xmlns:a16="http://schemas.microsoft.com/office/drawing/2014/main" id="{794401F7-7D1E-7720-94C9-D89C84376D39}"/>
              </a:ext>
            </a:extLst>
          </p:cNvPr>
          <p:cNvSpPr>
            <a:spLocks noGrp="1"/>
          </p:cNvSpPr>
          <p:nvPr>
            <p:ph type="ftr" sz="quarter" idx="10"/>
          </p:nvPr>
        </p:nvSpPr>
        <p:spPr/>
        <p:txBody>
          <a:bodyPr/>
          <a:lstStyle/>
          <a:p>
            <a:r>
              <a:rPr lang="cs-CZ"/>
              <a:t>Zápatí prezentace</a:t>
            </a:r>
            <a:endParaRPr lang="cs-CZ" dirty="0"/>
          </a:p>
        </p:txBody>
      </p:sp>
      <p:sp>
        <p:nvSpPr>
          <p:cNvPr id="2" name="Zástupný symbol pro číslo snímku 1">
            <a:extLst>
              <a:ext uri="{FF2B5EF4-FFF2-40B4-BE49-F238E27FC236}">
                <a16:creationId xmlns:a16="http://schemas.microsoft.com/office/drawing/2014/main" id="{67CA1A95-DDCF-5318-F63F-3BE58F6D9866}"/>
              </a:ext>
            </a:extLst>
          </p:cNvPr>
          <p:cNvSpPr>
            <a:spLocks noGrp="1"/>
          </p:cNvSpPr>
          <p:nvPr>
            <p:ph type="sldNum" sz="quarter" idx="11"/>
          </p:nvPr>
        </p:nvSpPr>
        <p:spPr/>
        <p:txBody>
          <a:bodyPr/>
          <a:lstStyle/>
          <a:p>
            <a:fld id="{0DE708CC-0C3F-4567-9698-B54C0F35BD31}" type="slidenum">
              <a:rPr lang="cs-CZ" altLang="cs-CZ" noProof="0" smtClean="0"/>
              <a:pPr/>
              <a:t>106</a:t>
            </a:fld>
            <a:endParaRPr lang="cs-CZ" altLang="cs-CZ" noProof="0" dirty="0"/>
          </a:p>
        </p:txBody>
      </p:sp>
      <p:sp>
        <p:nvSpPr>
          <p:cNvPr id="7" name="Nadpis 6">
            <a:extLst>
              <a:ext uri="{FF2B5EF4-FFF2-40B4-BE49-F238E27FC236}">
                <a16:creationId xmlns:a16="http://schemas.microsoft.com/office/drawing/2014/main" id="{00461F52-E166-0FFC-4182-08BCB690C734}"/>
              </a:ext>
            </a:extLst>
          </p:cNvPr>
          <p:cNvSpPr>
            <a:spLocks noGrp="1"/>
          </p:cNvSpPr>
          <p:nvPr>
            <p:ph type="title"/>
          </p:nvPr>
        </p:nvSpPr>
        <p:spPr/>
        <p:txBody>
          <a:bodyPr/>
          <a:lstStyle/>
          <a:p>
            <a:r>
              <a:rPr lang="cs-CZ" dirty="0"/>
              <a:t>Poválečné Finsko</a:t>
            </a:r>
          </a:p>
        </p:txBody>
      </p:sp>
      <p:sp>
        <p:nvSpPr>
          <p:cNvPr id="8" name="Zástupný obsah 7">
            <a:extLst>
              <a:ext uri="{FF2B5EF4-FFF2-40B4-BE49-F238E27FC236}">
                <a16:creationId xmlns:a16="http://schemas.microsoft.com/office/drawing/2014/main" id="{F38045B1-B402-B199-B9C8-38B7FA5319A4}"/>
              </a:ext>
            </a:extLst>
          </p:cNvPr>
          <p:cNvSpPr>
            <a:spLocks noGrp="1"/>
          </p:cNvSpPr>
          <p:nvPr>
            <p:ph idx="29"/>
          </p:nvPr>
        </p:nvSpPr>
        <p:spPr/>
        <p:txBody>
          <a:bodyPr>
            <a:normAutofit fontScale="77500" lnSpcReduction="20000"/>
          </a:bodyPr>
          <a:lstStyle/>
          <a:p>
            <a:r>
              <a:rPr lang="cs-CZ" dirty="0"/>
              <a:t>1944 – vystoupení z války</a:t>
            </a:r>
          </a:p>
          <a:p>
            <a:endParaRPr lang="cs-CZ" dirty="0"/>
          </a:p>
          <a:p>
            <a:r>
              <a:rPr lang="cs-CZ" dirty="0"/>
              <a:t>Ztráta území a ztráta kin</a:t>
            </a:r>
          </a:p>
          <a:p>
            <a:endParaRPr lang="cs-CZ" dirty="0"/>
          </a:p>
          <a:p>
            <a:r>
              <a:rPr lang="cs-CZ" dirty="0"/>
              <a:t>Reorganizace kinematografie</a:t>
            </a:r>
          </a:p>
          <a:p>
            <a:endParaRPr lang="cs-CZ" dirty="0"/>
          </a:p>
          <a:p>
            <a:r>
              <a:rPr lang="cs-CZ" dirty="0"/>
              <a:t>Přerušení výroby </a:t>
            </a:r>
          </a:p>
          <a:p>
            <a:pPr lvl="1"/>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Katoavat</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rajat</a:t>
            </a: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lvl="1"/>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kuulumme</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Eurooppaan</a:t>
            </a: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lvl="1"/>
            <a:endParaRPr lang="cs-CZ"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Změny v distribuční nabídce</a:t>
            </a:r>
            <a:endParaRPr lang="cs-CZ" dirty="0"/>
          </a:p>
        </p:txBody>
      </p:sp>
      <p:sp>
        <p:nvSpPr>
          <p:cNvPr id="12" name="Zástupný obsah 11">
            <a:extLst>
              <a:ext uri="{FF2B5EF4-FFF2-40B4-BE49-F238E27FC236}">
                <a16:creationId xmlns:a16="http://schemas.microsoft.com/office/drawing/2014/main" id="{2908C3B3-B382-7FBE-CF96-84AD768A6B4A}"/>
              </a:ext>
            </a:extLst>
          </p:cNvPr>
          <p:cNvSpPr>
            <a:spLocks noGrp="1"/>
          </p:cNvSpPr>
          <p:nvPr>
            <p:ph idx="30"/>
          </p:nvPr>
        </p:nvSpPr>
        <p:spPr>
          <a:xfrm>
            <a:off x="5641679" y="1701505"/>
            <a:ext cx="5219998" cy="4139998"/>
          </a:xfrm>
        </p:spPr>
        <p:txBody>
          <a:bodyPr/>
          <a:lstStyle/>
          <a:p>
            <a:r>
              <a:rPr lang="cs-CZ" dirty="0"/>
              <a:t>Nedostatek</a:t>
            </a:r>
          </a:p>
          <a:p>
            <a:endParaRPr lang="cs-CZ" dirty="0"/>
          </a:p>
          <a:p>
            <a:r>
              <a:rPr lang="cs-CZ" dirty="0"/>
              <a:t>Cenzurní problémy</a:t>
            </a:r>
          </a:p>
          <a:p>
            <a:endParaRPr lang="cs-CZ" dirty="0"/>
          </a:p>
          <a:p>
            <a:r>
              <a:rPr lang="cs-CZ" dirty="0"/>
              <a:t>Válečné dluhy</a:t>
            </a:r>
          </a:p>
          <a:p>
            <a:endParaRPr lang="cs-CZ" dirty="0"/>
          </a:p>
          <a:p>
            <a:r>
              <a:rPr lang="cs-CZ" dirty="0"/>
              <a:t>Studiový systém</a:t>
            </a:r>
          </a:p>
        </p:txBody>
      </p:sp>
      <p:pic>
        <p:nvPicPr>
          <p:cNvPr id="8194" name="Picture 2" descr="Yhteinen vaimomme (1956) | Galerie - Plakáty | ČSFD.cz">
            <a:extLst>
              <a:ext uri="{FF2B5EF4-FFF2-40B4-BE49-F238E27FC236}">
                <a16:creationId xmlns:a16="http://schemas.microsoft.com/office/drawing/2014/main" id="{6350BE38-146B-D7C3-E9DF-2DB241C42A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8340" y="1016497"/>
            <a:ext cx="2606675" cy="38406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uomi maksaa | Yle Areena">
            <a:extLst>
              <a:ext uri="{FF2B5EF4-FFF2-40B4-BE49-F238E27FC236}">
                <a16:creationId xmlns:a16="http://schemas.microsoft.com/office/drawing/2014/main" id="{B8E96976-FB79-D5DA-9AF9-3DB78E9203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214" y="4950528"/>
            <a:ext cx="3387971" cy="190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5814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63102D-514B-28BD-BC11-FED21AB36C8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C4DA7D5-ABE3-2DB9-60D7-A615EEBFEE59}"/>
              </a:ext>
            </a:extLst>
          </p:cNvPr>
          <p:cNvSpPr>
            <a:spLocks noGrp="1"/>
          </p:cNvSpPr>
          <p:nvPr>
            <p:ph type="sldNum" sz="quarter" idx="11"/>
          </p:nvPr>
        </p:nvSpPr>
        <p:spPr/>
        <p:txBody>
          <a:bodyPr/>
          <a:lstStyle/>
          <a:p>
            <a:fld id="{D6D6C118-631F-4A80-9886-907009361577}" type="slidenum">
              <a:rPr lang="cs-CZ" altLang="cs-CZ" smtClean="0"/>
              <a:pPr/>
              <a:t>107</a:t>
            </a:fld>
            <a:endParaRPr lang="cs-CZ" altLang="cs-CZ" dirty="0"/>
          </a:p>
        </p:txBody>
      </p:sp>
      <p:sp>
        <p:nvSpPr>
          <p:cNvPr id="7" name="Nadpis 6">
            <a:extLst>
              <a:ext uri="{FF2B5EF4-FFF2-40B4-BE49-F238E27FC236}">
                <a16:creationId xmlns:a16="http://schemas.microsoft.com/office/drawing/2014/main" id="{60005130-B74C-44DC-D51D-430497BC1514}"/>
              </a:ext>
            </a:extLst>
          </p:cNvPr>
          <p:cNvSpPr>
            <a:spLocks noGrp="1"/>
          </p:cNvSpPr>
          <p:nvPr>
            <p:ph type="title"/>
          </p:nvPr>
        </p:nvSpPr>
        <p:spPr/>
        <p:txBody>
          <a:bodyPr/>
          <a:lstStyle/>
          <a:p>
            <a:r>
              <a:rPr lang="cs-CZ" dirty="0"/>
              <a:t>Poválečné Finsko</a:t>
            </a:r>
          </a:p>
        </p:txBody>
      </p:sp>
      <p:sp>
        <p:nvSpPr>
          <p:cNvPr id="8" name="Zástupný obsah 7">
            <a:extLst>
              <a:ext uri="{FF2B5EF4-FFF2-40B4-BE49-F238E27FC236}">
                <a16:creationId xmlns:a16="http://schemas.microsoft.com/office/drawing/2014/main" id="{6718355C-1395-F29E-8C21-02E15827B06F}"/>
              </a:ext>
            </a:extLst>
          </p:cNvPr>
          <p:cNvSpPr>
            <a:spLocks noGrp="1"/>
          </p:cNvSpPr>
          <p:nvPr>
            <p:ph idx="1"/>
          </p:nvPr>
        </p:nvSpPr>
        <p:spPr>
          <a:xfrm>
            <a:off x="720000" y="1692002"/>
            <a:ext cx="5376000" cy="4139998"/>
          </a:xfrm>
        </p:spPr>
        <p:txBody>
          <a:bodyPr/>
          <a:lstStyle/>
          <a:p>
            <a:r>
              <a:rPr lang="cs-CZ" dirty="0"/>
              <a:t>Filmy s motivy sociálních problémů</a:t>
            </a:r>
          </a:p>
          <a:p>
            <a:pPr lvl="1"/>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Ristikon</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varjossa</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(1945)</a:t>
            </a:r>
          </a:p>
          <a:p>
            <a:pPr lvl="1"/>
            <a:endParaRPr lang="cs-CZ"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Filmy o „syfilis“</a:t>
            </a:r>
          </a:p>
          <a:p>
            <a:pPr lvl="1"/>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Haaviston</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Leeni</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(1948)</a:t>
            </a:r>
          </a:p>
          <a:p>
            <a:pPr marL="324000" lvl="1" indent="0">
              <a:buNone/>
            </a:pPr>
            <a:endParaRPr lang="cs-CZ"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Teuvo</a:t>
            </a:r>
            <a:r>
              <a:rPr lang="cs-CZ"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Tulio</a:t>
            </a:r>
            <a:endParaRPr lang="cs-CZ" sz="2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Rakkauden risti (1946) - IMDb">
            <a:extLst>
              <a:ext uri="{FF2B5EF4-FFF2-40B4-BE49-F238E27FC236}">
                <a16:creationId xmlns:a16="http://schemas.microsoft.com/office/drawing/2014/main" id="{0F77D880-4563-6435-EEAE-7DB1C3CDE4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2474" y="541576"/>
            <a:ext cx="3783052" cy="568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26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60D5C45-CAE9-204D-EFE8-FAEC252E34E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94DE439-351A-AAED-91E4-D596E90338AB}"/>
              </a:ext>
            </a:extLst>
          </p:cNvPr>
          <p:cNvSpPr>
            <a:spLocks noGrp="1"/>
          </p:cNvSpPr>
          <p:nvPr>
            <p:ph type="sldNum" sz="quarter" idx="11"/>
          </p:nvPr>
        </p:nvSpPr>
        <p:spPr/>
        <p:txBody>
          <a:bodyPr/>
          <a:lstStyle/>
          <a:p>
            <a:fld id="{0970407D-EE58-4A0B-824B-1D3AE42DD9CF}" type="slidenum">
              <a:rPr lang="cs-CZ" altLang="cs-CZ" smtClean="0"/>
              <a:pPr/>
              <a:t>108</a:t>
            </a:fld>
            <a:endParaRPr lang="cs-CZ" altLang="cs-CZ" dirty="0"/>
          </a:p>
        </p:txBody>
      </p:sp>
      <p:sp>
        <p:nvSpPr>
          <p:cNvPr id="4" name="Nadpis 3">
            <a:extLst>
              <a:ext uri="{FF2B5EF4-FFF2-40B4-BE49-F238E27FC236}">
                <a16:creationId xmlns:a16="http://schemas.microsoft.com/office/drawing/2014/main" id="{682BC0E8-4555-3F3F-8C1D-1921015D5EE1}"/>
              </a:ext>
            </a:extLst>
          </p:cNvPr>
          <p:cNvSpPr>
            <a:spLocks noGrp="1"/>
          </p:cNvSpPr>
          <p:nvPr>
            <p:ph type="title"/>
          </p:nvPr>
        </p:nvSpPr>
        <p:spPr/>
        <p:txBody>
          <a:bodyPr/>
          <a:lstStyle/>
          <a:p>
            <a:r>
              <a:rPr lang="cs-CZ" dirty="0"/>
              <a:t>Poválečné Finsko</a:t>
            </a:r>
          </a:p>
        </p:txBody>
      </p:sp>
      <p:sp>
        <p:nvSpPr>
          <p:cNvPr id="5" name="Zástupný obsah 4">
            <a:extLst>
              <a:ext uri="{FF2B5EF4-FFF2-40B4-BE49-F238E27FC236}">
                <a16:creationId xmlns:a16="http://schemas.microsoft.com/office/drawing/2014/main" id="{0A740EA5-2AD9-6102-CEF5-249E1EB4DBD4}"/>
              </a:ext>
            </a:extLst>
          </p:cNvPr>
          <p:cNvSpPr>
            <a:spLocks noGrp="1"/>
          </p:cNvSpPr>
          <p:nvPr>
            <p:ph idx="1"/>
          </p:nvPr>
        </p:nvSpPr>
        <p:spPr/>
        <p:txBody>
          <a:bodyPr/>
          <a:lstStyle/>
          <a:p>
            <a:r>
              <a:rPr lang="cs-CZ" dirty="0"/>
              <a:t>Kontrola průmyslu</a:t>
            </a:r>
          </a:p>
          <a:p>
            <a:endParaRPr lang="cs-CZ" dirty="0"/>
          </a:p>
          <a:p>
            <a:pPr lvl="1"/>
            <a:r>
              <a:rPr lang="cs-CZ" dirty="0"/>
              <a:t>Cenzura</a:t>
            </a:r>
          </a:p>
          <a:p>
            <a:pPr lvl="1"/>
            <a:endParaRPr lang="cs-CZ" dirty="0"/>
          </a:p>
          <a:p>
            <a:pPr lvl="1"/>
            <a:r>
              <a:rPr lang="cs-CZ" dirty="0"/>
              <a:t>Věkové limity</a:t>
            </a:r>
          </a:p>
          <a:p>
            <a:pPr lvl="1"/>
            <a:endParaRPr lang="cs-CZ" dirty="0"/>
          </a:p>
          <a:p>
            <a:pPr lvl="1"/>
            <a:r>
              <a:rPr lang="cs-CZ" dirty="0"/>
              <a:t>Kolkovné</a:t>
            </a:r>
          </a:p>
          <a:p>
            <a:pPr lvl="1"/>
            <a:endParaRPr lang="cs-CZ" dirty="0"/>
          </a:p>
          <a:p>
            <a:pPr lvl="1"/>
            <a:r>
              <a:rPr lang="cs-CZ" dirty="0"/>
              <a:t>Státní dotace</a:t>
            </a:r>
          </a:p>
        </p:txBody>
      </p:sp>
      <p:pic>
        <p:nvPicPr>
          <p:cNvPr id="10242" name="Picture 2" descr="Niskavuoren naiset (1938) | Galerie - Z filmu | ČSFD.cz">
            <a:extLst>
              <a:ext uri="{FF2B5EF4-FFF2-40B4-BE49-F238E27FC236}">
                <a16:creationId xmlns:a16="http://schemas.microsoft.com/office/drawing/2014/main" id="{3D93853E-41E8-55A8-AF85-A560CC812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724" y="136050"/>
            <a:ext cx="40005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8726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8209453-E610-2A0D-DD6F-35AC040D1C2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D933B1E-5F15-4BBD-D44F-B86C542C0314}"/>
              </a:ext>
            </a:extLst>
          </p:cNvPr>
          <p:cNvSpPr>
            <a:spLocks noGrp="1"/>
          </p:cNvSpPr>
          <p:nvPr>
            <p:ph type="sldNum" sz="quarter" idx="11"/>
          </p:nvPr>
        </p:nvSpPr>
        <p:spPr/>
        <p:txBody>
          <a:bodyPr/>
          <a:lstStyle/>
          <a:p>
            <a:fld id="{0970407D-EE58-4A0B-824B-1D3AE42DD9CF}" type="slidenum">
              <a:rPr lang="cs-CZ" altLang="cs-CZ" smtClean="0"/>
              <a:pPr/>
              <a:t>109</a:t>
            </a:fld>
            <a:endParaRPr lang="cs-CZ" altLang="cs-CZ" dirty="0"/>
          </a:p>
        </p:txBody>
      </p:sp>
      <p:sp>
        <p:nvSpPr>
          <p:cNvPr id="4" name="Nadpis 3">
            <a:extLst>
              <a:ext uri="{FF2B5EF4-FFF2-40B4-BE49-F238E27FC236}">
                <a16:creationId xmlns:a16="http://schemas.microsoft.com/office/drawing/2014/main" id="{728443E6-6A3F-3EB9-4A2D-72672C0A4502}"/>
              </a:ext>
            </a:extLst>
          </p:cNvPr>
          <p:cNvSpPr>
            <a:spLocks noGrp="1"/>
          </p:cNvSpPr>
          <p:nvPr>
            <p:ph type="title"/>
          </p:nvPr>
        </p:nvSpPr>
        <p:spPr/>
        <p:txBody>
          <a:bodyPr/>
          <a:lstStyle/>
          <a:p>
            <a:r>
              <a:rPr lang="cs-CZ" dirty="0"/>
              <a:t>Poválečné Finsko</a:t>
            </a:r>
          </a:p>
        </p:txBody>
      </p:sp>
      <p:pic>
        <p:nvPicPr>
          <p:cNvPr id="11266" name="Picture 2" descr="The Unknown Soldier (1955) - IMDb">
            <a:hlinkClick r:id="rId2"/>
            <a:extLst>
              <a:ext uri="{FF2B5EF4-FFF2-40B4-BE49-F238E27FC236}">
                <a16:creationId xmlns:a16="http://schemas.microsoft.com/office/drawing/2014/main" id="{6675C46B-8394-8DB5-E4BF-590698051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787" y="0"/>
            <a:ext cx="5129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alkoinen peura – Wikipedia">
            <a:extLst>
              <a:ext uri="{FF2B5EF4-FFF2-40B4-BE49-F238E27FC236}">
                <a16:creationId xmlns:a16="http://schemas.microsoft.com/office/drawing/2014/main" id="{843FC2C7-BEDB-B877-8EA8-6B30F7D71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00" y="-18488"/>
            <a:ext cx="4872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67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82BFCB7-4E2B-DEA1-10E0-5102347BEA5D}"/>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85976425-AA06-4F16-7EA3-F8C61CBB0999}"/>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11</a:t>
            </a:fld>
            <a:endParaRPr lang="cs-CZ" altLang="cs-CZ"/>
          </a:p>
        </p:txBody>
      </p:sp>
      <p:pic>
        <p:nvPicPr>
          <p:cNvPr id="6" name="Picture 3">
            <a:extLst>
              <a:ext uri="{FF2B5EF4-FFF2-40B4-BE49-F238E27FC236}">
                <a16:creationId xmlns:a16="http://schemas.microsoft.com/office/drawing/2014/main" id="{06289809-64AD-AA5D-0CA9-9E2F69D69AFC}"/>
              </a:ext>
            </a:extLst>
          </p:cNvPr>
          <p:cNvPicPr>
            <a:picLocks noGrp="1" noChangeAspect="1" noChangeArrowheads="1"/>
          </p:cNvPicPr>
          <p:nvPr>
            <p:ph idx="12"/>
          </p:nvPr>
        </p:nvPicPr>
        <p:blipFill>
          <a:blip r:embed="rId2">
            <a:extLst>
              <a:ext uri="{28A0092B-C50C-407E-A947-70E740481C1C}">
                <a14:useLocalDpi xmlns:a14="http://schemas.microsoft.com/office/drawing/2010/main" val="0"/>
              </a:ext>
            </a:extLst>
          </a:blip>
          <a:stretch>
            <a:fillRect/>
          </a:stretch>
        </p:blipFill>
        <p:spPr bwMode="auto">
          <a:xfrm>
            <a:off x="414000" y="859075"/>
            <a:ext cx="6533707" cy="5139850"/>
          </a:xfrm>
          <a:prstGeom prst="rect">
            <a:avLst/>
          </a:prstGeom>
          <a:solidFill>
            <a:srgbClr val="FFFFFF"/>
          </a:solidFill>
        </p:spPr>
      </p:pic>
      <p:pic>
        <p:nvPicPr>
          <p:cNvPr id="8" name="Obrázek 7">
            <a:extLst>
              <a:ext uri="{FF2B5EF4-FFF2-40B4-BE49-F238E27FC236}">
                <a16:creationId xmlns:a16="http://schemas.microsoft.com/office/drawing/2014/main" id="{E5A1A2FA-5A7F-EDA2-E0AB-0730053E22BE}"/>
              </a:ext>
            </a:extLst>
          </p:cNvPr>
          <p:cNvPicPr>
            <a:picLocks noChangeAspect="1"/>
          </p:cNvPicPr>
          <p:nvPr/>
        </p:nvPicPr>
        <p:blipFill>
          <a:blip r:embed="rId3"/>
          <a:stretch>
            <a:fillRect/>
          </a:stretch>
        </p:blipFill>
        <p:spPr>
          <a:xfrm>
            <a:off x="8007158" y="378000"/>
            <a:ext cx="3925825" cy="5462304"/>
          </a:xfrm>
          <a:prstGeom prst="rect">
            <a:avLst/>
          </a:prstGeom>
        </p:spPr>
      </p:pic>
    </p:spTree>
    <p:extLst>
      <p:ext uri="{BB962C8B-B14F-4D97-AF65-F5344CB8AC3E}">
        <p14:creationId xmlns:p14="http://schemas.microsoft.com/office/powerpoint/2010/main" val="17331166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A75389A-4429-E50C-EE63-DE553D5EAF3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5C1E13A-3912-4979-89F2-4ADF6346A66F}"/>
              </a:ext>
            </a:extLst>
          </p:cNvPr>
          <p:cNvSpPr>
            <a:spLocks noGrp="1"/>
          </p:cNvSpPr>
          <p:nvPr>
            <p:ph type="sldNum" sz="quarter" idx="11"/>
          </p:nvPr>
        </p:nvSpPr>
        <p:spPr/>
        <p:txBody>
          <a:bodyPr/>
          <a:lstStyle/>
          <a:p>
            <a:fld id="{0970407D-EE58-4A0B-824B-1D3AE42DD9CF}" type="slidenum">
              <a:rPr lang="cs-CZ" altLang="cs-CZ" smtClean="0"/>
              <a:pPr/>
              <a:t>110</a:t>
            </a:fld>
            <a:endParaRPr lang="cs-CZ" altLang="cs-CZ" dirty="0"/>
          </a:p>
        </p:txBody>
      </p:sp>
      <p:sp>
        <p:nvSpPr>
          <p:cNvPr id="4" name="Nadpis 3">
            <a:extLst>
              <a:ext uri="{FF2B5EF4-FFF2-40B4-BE49-F238E27FC236}">
                <a16:creationId xmlns:a16="http://schemas.microsoft.com/office/drawing/2014/main" id="{4F88D5A9-32EC-410D-5838-F57AC5A7AD58}"/>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2B0B3327-6596-D011-2868-25F90CB058A1}"/>
              </a:ext>
            </a:extLst>
          </p:cNvPr>
          <p:cNvSpPr>
            <a:spLocks noGrp="1"/>
          </p:cNvSpPr>
          <p:nvPr>
            <p:ph idx="1"/>
          </p:nvPr>
        </p:nvSpPr>
        <p:spPr>
          <a:xfrm>
            <a:off x="571500" y="1460500"/>
            <a:ext cx="5524500" cy="4371500"/>
          </a:xfrm>
        </p:spPr>
        <p:txBody>
          <a:bodyPr>
            <a:normAutofit/>
          </a:bodyPr>
          <a:lstStyle/>
          <a:p>
            <a:r>
              <a:rPr lang="cs-CZ" dirty="0"/>
              <a:t>Konec okupace </a:t>
            </a:r>
          </a:p>
          <a:p>
            <a:pPr lvl="1"/>
            <a:r>
              <a:rPr lang="cs-CZ" dirty="0"/>
              <a:t>Dočasný nárůst návštěvnosti</a:t>
            </a:r>
          </a:p>
          <a:p>
            <a:endParaRPr lang="cs-CZ" dirty="0"/>
          </a:p>
          <a:p>
            <a:r>
              <a:rPr lang="cs-CZ" dirty="0"/>
              <a:t>In </a:t>
            </a:r>
            <a:r>
              <a:rPr lang="cs-CZ" dirty="0" err="1"/>
              <a:t>Which</a:t>
            </a:r>
            <a:r>
              <a:rPr lang="cs-CZ" dirty="0"/>
              <a:t> </a:t>
            </a:r>
            <a:r>
              <a:rPr lang="cs-CZ" dirty="0" err="1"/>
              <a:t>we</a:t>
            </a:r>
            <a:r>
              <a:rPr lang="cs-CZ" dirty="0"/>
              <a:t> Serve (1942)</a:t>
            </a:r>
          </a:p>
          <a:p>
            <a:pPr lvl="1"/>
            <a:r>
              <a:rPr lang="cs-CZ" dirty="0"/>
              <a:t>Úspěch – známky budoucí dominance</a:t>
            </a:r>
          </a:p>
          <a:p>
            <a:pPr lvl="1"/>
            <a:endParaRPr lang="cs-CZ" dirty="0"/>
          </a:p>
          <a:p>
            <a:r>
              <a:rPr lang="cs-CZ" dirty="0"/>
              <a:t>Norský filmový týdeník</a:t>
            </a:r>
          </a:p>
          <a:p>
            <a:endParaRPr lang="cs-CZ" dirty="0"/>
          </a:p>
          <a:p>
            <a:r>
              <a:rPr lang="cs-CZ" dirty="0"/>
              <a:t>Podíl na norském trhu – Oslo </a:t>
            </a:r>
          </a:p>
          <a:p>
            <a:endParaRPr lang="cs-CZ" dirty="0"/>
          </a:p>
        </p:txBody>
      </p:sp>
      <p:pic>
        <p:nvPicPr>
          <p:cNvPr id="1028" name="Picture 4" descr="Around the World: The First Norwegian Newsreel, 1930–1941 | SpringerLink">
            <a:extLst>
              <a:ext uri="{FF2B5EF4-FFF2-40B4-BE49-F238E27FC236}">
                <a16:creationId xmlns:a16="http://schemas.microsoft.com/office/drawing/2014/main" id="{89C181A0-7533-3C11-8208-4F644012D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328" y="404966"/>
            <a:ext cx="4279883" cy="3024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R ON FILM - In Which We Serve | Military History Matters">
            <a:extLst>
              <a:ext uri="{FF2B5EF4-FFF2-40B4-BE49-F238E27FC236}">
                <a16:creationId xmlns:a16="http://schemas.microsoft.com/office/drawing/2014/main" id="{36212683-0D32-8950-CEAF-100FEDC6B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455" y="2958188"/>
            <a:ext cx="4279883" cy="306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997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1B2610A-EADA-6486-9282-4C22E37368E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C716F5C-8E2C-DE24-B471-FCCDC4FFD13D}"/>
              </a:ext>
            </a:extLst>
          </p:cNvPr>
          <p:cNvSpPr>
            <a:spLocks noGrp="1"/>
          </p:cNvSpPr>
          <p:nvPr>
            <p:ph type="sldNum" sz="quarter" idx="11"/>
          </p:nvPr>
        </p:nvSpPr>
        <p:spPr/>
        <p:txBody>
          <a:bodyPr/>
          <a:lstStyle/>
          <a:p>
            <a:fld id="{0970407D-EE58-4A0B-824B-1D3AE42DD9CF}" type="slidenum">
              <a:rPr lang="cs-CZ" altLang="cs-CZ" smtClean="0"/>
              <a:pPr/>
              <a:t>111</a:t>
            </a:fld>
            <a:endParaRPr lang="cs-CZ" altLang="cs-CZ" dirty="0"/>
          </a:p>
        </p:txBody>
      </p:sp>
      <p:pic>
        <p:nvPicPr>
          <p:cNvPr id="2050" name="Picture 2" descr="NORSK BYGDEKINO 3 | Vw bus camper, Vintage vw, Vw bus">
            <a:hlinkClick r:id="rId2"/>
            <a:extLst>
              <a:ext uri="{FF2B5EF4-FFF2-40B4-BE49-F238E27FC236}">
                <a16:creationId xmlns:a16="http://schemas.microsoft.com/office/drawing/2014/main" id="{82656BC4-1A17-B7B1-29F6-2F8DF6DA94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215" y="0"/>
            <a:ext cx="6503785" cy="45500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RSK BYGDEKINO 4 | Vw bus, Vw van, Vw volkswagen">
            <a:hlinkClick r:id="rId4"/>
            <a:extLst>
              <a:ext uri="{FF2B5EF4-FFF2-40B4-BE49-F238E27FC236}">
                <a16:creationId xmlns:a16="http://schemas.microsoft.com/office/drawing/2014/main" id="{94272EDE-E63B-3171-E56C-1D47EBF366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27316"/>
            <a:ext cx="5914758" cy="443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872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EA2069D-0637-7668-8684-0782D520ABF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5856DFC-DC33-D242-C176-62F331C85C57}"/>
              </a:ext>
            </a:extLst>
          </p:cNvPr>
          <p:cNvSpPr>
            <a:spLocks noGrp="1"/>
          </p:cNvSpPr>
          <p:nvPr>
            <p:ph type="sldNum" sz="quarter" idx="11"/>
          </p:nvPr>
        </p:nvSpPr>
        <p:spPr/>
        <p:txBody>
          <a:bodyPr/>
          <a:lstStyle/>
          <a:p>
            <a:fld id="{0970407D-EE58-4A0B-824B-1D3AE42DD9CF}" type="slidenum">
              <a:rPr lang="cs-CZ" altLang="cs-CZ" smtClean="0"/>
              <a:pPr/>
              <a:t>112</a:t>
            </a:fld>
            <a:endParaRPr lang="cs-CZ" altLang="cs-CZ" dirty="0"/>
          </a:p>
        </p:txBody>
      </p:sp>
      <p:sp>
        <p:nvSpPr>
          <p:cNvPr id="8" name="Zástupný text 7">
            <a:extLst>
              <a:ext uri="{FF2B5EF4-FFF2-40B4-BE49-F238E27FC236}">
                <a16:creationId xmlns:a16="http://schemas.microsoft.com/office/drawing/2014/main" id="{FEC9A076-084F-A9FF-8283-1A59409DF7C7}"/>
              </a:ext>
            </a:extLst>
          </p:cNvPr>
          <p:cNvSpPr>
            <a:spLocks noGrp="1"/>
          </p:cNvSpPr>
          <p:nvPr>
            <p:ph type="body" sz="quarter" idx="26"/>
          </p:nvPr>
        </p:nvSpPr>
        <p:spPr/>
        <p:txBody>
          <a:bodyPr/>
          <a:lstStyle/>
          <a:p>
            <a:r>
              <a:rPr lang="cs-CZ" dirty="0"/>
              <a:t>Celovečerní hraná produkce</a:t>
            </a:r>
          </a:p>
        </p:txBody>
      </p:sp>
      <p:sp>
        <p:nvSpPr>
          <p:cNvPr id="4" name="Nadpis 3">
            <a:extLst>
              <a:ext uri="{FF2B5EF4-FFF2-40B4-BE49-F238E27FC236}">
                <a16:creationId xmlns:a16="http://schemas.microsoft.com/office/drawing/2014/main" id="{42C90FC5-AFEF-7379-CF99-09EB0B1907B1}"/>
              </a:ext>
            </a:extLst>
          </p:cNvPr>
          <p:cNvSpPr>
            <a:spLocks noGrp="1"/>
          </p:cNvSpPr>
          <p:nvPr>
            <p:ph type="title"/>
          </p:nvPr>
        </p:nvSpPr>
        <p:spPr/>
        <p:txBody>
          <a:bodyPr/>
          <a:lstStyle/>
          <a:p>
            <a:r>
              <a:rPr lang="cs-CZ" dirty="0"/>
              <a:t>Norsko</a:t>
            </a:r>
          </a:p>
        </p:txBody>
      </p:sp>
      <p:sp>
        <p:nvSpPr>
          <p:cNvPr id="9" name="Zástupný text 8">
            <a:extLst>
              <a:ext uri="{FF2B5EF4-FFF2-40B4-BE49-F238E27FC236}">
                <a16:creationId xmlns:a16="http://schemas.microsoft.com/office/drawing/2014/main" id="{16ACC2E5-93AF-3FFF-F8CE-A5411402437F}"/>
              </a:ext>
            </a:extLst>
          </p:cNvPr>
          <p:cNvSpPr>
            <a:spLocks noGrp="1"/>
          </p:cNvSpPr>
          <p:nvPr>
            <p:ph type="body" sz="quarter" idx="27"/>
          </p:nvPr>
        </p:nvSpPr>
        <p:spPr/>
        <p:txBody>
          <a:bodyPr/>
          <a:lstStyle/>
          <a:p>
            <a:r>
              <a:rPr lang="cs-CZ" dirty="0"/>
              <a:t>Dokumentární filmy</a:t>
            </a:r>
          </a:p>
        </p:txBody>
      </p:sp>
      <p:sp>
        <p:nvSpPr>
          <p:cNvPr id="6" name="Zástupný obsah 5">
            <a:extLst>
              <a:ext uri="{FF2B5EF4-FFF2-40B4-BE49-F238E27FC236}">
                <a16:creationId xmlns:a16="http://schemas.microsoft.com/office/drawing/2014/main" id="{2772C253-CBE2-FF4A-D003-F118E9B2B7EF}"/>
              </a:ext>
            </a:extLst>
          </p:cNvPr>
          <p:cNvSpPr>
            <a:spLocks noGrp="1"/>
          </p:cNvSpPr>
          <p:nvPr>
            <p:ph idx="29"/>
          </p:nvPr>
        </p:nvSpPr>
        <p:spPr/>
        <p:txBody>
          <a:bodyPr>
            <a:normAutofit fontScale="92500" lnSpcReduction="20000"/>
          </a:bodyPr>
          <a:lstStyle/>
          <a:p>
            <a:pPr>
              <a:lnSpc>
                <a:spcPct val="150000"/>
              </a:lnSpc>
            </a:pPr>
            <a:r>
              <a:rPr lang="cs-CZ" sz="2800" b="0" i="0" u="none" strike="noStrike" baseline="0" dirty="0">
                <a:latin typeface="Times New Roman" panose="02020603050405020304" pitchFamily="18" charset="0"/>
              </a:rPr>
              <a:t>1906–1919:16</a:t>
            </a:r>
          </a:p>
          <a:p>
            <a:pPr>
              <a:lnSpc>
                <a:spcPct val="150000"/>
              </a:lnSpc>
            </a:pPr>
            <a:r>
              <a:rPr lang="cs-CZ" sz="2800" b="0" i="0" u="none" strike="noStrike" baseline="0" dirty="0">
                <a:latin typeface="Times New Roman" panose="02020603050405020304" pitchFamily="18" charset="0"/>
              </a:rPr>
              <a:t>1920–1929:26</a:t>
            </a:r>
          </a:p>
          <a:p>
            <a:pPr>
              <a:lnSpc>
                <a:spcPct val="150000"/>
              </a:lnSpc>
            </a:pPr>
            <a:r>
              <a:rPr lang="cs-CZ" sz="2800" b="0" i="0" u="none" strike="noStrike" baseline="0" dirty="0">
                <a:latin typeface="Times New Roman" panose="02020603050405020304" pitchFamily="18" charset="0"/>
              </a:rPr>
              <a:t>1930–1939:26</a:t>
            </a:r>
          </a:p>
          <a:p>
            <a:pPr>
              <a:lnSpc>
                <a:spcPct val="150000"/>
              </a:lnSpc>
            </a:pPr>
            <a:r>
              <a:rPr lang="cs-CZ" sz="2800" b="0" i="0" u="none" strike="noStrike" baseline="0" dirty="0">
                <a:latin typeface="Times New Roman" panose="02020603050405020304" pitchFamily="18" charset="0"/>
              </a:rPr>
              <a:t>1940–1949:37</a:t>
            </a:r>
          </a:p>
          <a:p>
            <a:pPr>
              <a:lnSpc>
                <a:spcPct val="150000"/>
              </a:lnSpc>
            </a:pPr>
            <a:r>
              <a:rPr lang="cs-CZ" sz="2800" b="0" i="0" u="none" strike="noStrike" baseline="0" dirty="0">
                <a:latin typeface="Times New Roman" panose="02020603050405020304" pitchFamily="18" charset="0"/>
              </a:rPr>
              <a:t>1950–1959:75</a:t>
            </a:r>
          </a:p>
          <a:p>
            <a:pPr>
              <a:lnSpc>
                <a:spcPct val="150000"/>
              </a:lnSpc>
            </a:pPr>
            <a:r>
              <a:rPr lang="cs-CZ" sz="2800" b="0" i="0" u="none" strike="noStrike" baseline="0" dirty="0">
                <a:latin typeface="Times New Roman" panose="02020603050405020304" pitchFamily="18" charset="0"/>
              </a:rPr>
              <a:t>1960–1969:63</a:t>
            </a:r>
          </a:p>
          <a:p>
            <a:pPr>
              <a:lnSpc>
                <a:spcPct val="150000"/>
              </a:lnSpc>
            </a:pPr>
            <a:r>
              <a:rPr lang="cs-CZ" sz="2800" b="0" i="0" u="none" strike="noStrike" baseline="0" dirty="0">
                <a:latin typeface="Times New Roman" panose="02020603050405020304" pitchFamily="18" charset="0"/>
              </a:rPr>
              <a:t>1970–1979:98</a:t>
            </a:r>
          </a:p>
          <a:p>
            <a:pPr>
              <a:lnSpc>
                <a:spcPct val="150000"/>
              </a:lnSpc>
            </a:pPr>
            <a:r>
              <a:rPr lang="cs-CZ" sz="2800" b="0" i="0" u="none" strike="noStrike" baseline="0" dirty="0">
                <a:latin typeface="Times New Roman" panose="02020603050405020304" pitchFamily="18" charset="0"/>
              </a:rPr>
              <a:t>1980–1989:94</a:t>
            </a:r>
          </a:p>
        </p:txBody>
      </p:sp>
      <p:sp>
        <p:nvSpPr>
          <p:cNvPr id="7" name="Zástupný obsah 6">
            <a:extLst>
              <a:ext uri="{FF2B5EF4-FFF2-40B4-BE49-F238E27FC236}">
                <a16:creationId xmlns:a16="http://schemas.microsoft.com/office/drawing/2014/main" id="{EB3E53D7-4473-FCB2-3DC0-9360F3B8B130}"/>
              </a:ext>
            </a:extLst>
          </p:cNvPr>
          <p:cNvSpPr>
            <a:spLocks noGrp="1"/>
          </p:cNvSpPr>
          <p:nvPr>
            <p:ph idx="30"/>
          </p:nvPr>
        </p:nvSpPr>
        <p:spPr/>
        <p:txBody>
          <a:bodyPr>
            <a:normAutofit lnSpcReduction="10000"/>
          </a:bodyPr>
          <a:lstStyle/>
          <a:p>
            <a:pPr>
              <a:lnSpc>
                <a:spcPct val="150000"/>
              </a:lnSpc>
            </a:pPr>
            <a:r>
              <a:rPr lang="cs-CZ" dirty="0"/>
              <a:t>1920–1929:9</a:t>
            </a:r>
          </a:p>
          <a:p>
            <a:pPr>
              <a:lnSpc>
                <a:spcPct val="150000"/>
              </a:lnSpc>
            </a:pPr>
            <a:r>
              <a:rPr lang="cs-CZ" dirty="0"/>
              <a:t>1930–1939:13</a:t>
            </a:r>
          </a:p>
          <a:p>
            <a:pPr>
              <a:lnSpc>
                <a:spcPct val="150000"/>
              </a:lnSpc>
            </a:pPr>
            <a:r>
              <a:rPr lang="cs-CZ" dirty="0"/>
              <a:t>1940–1949:5</a:t>
            </a:r>
          </a:p>
          <a:p>
            <a:pPr>
              <a:lnSpc>
                <a:spcPct val="150000"/>
              </a:lnSpc>
            </a:pPr>
            <a:r>
              <a:rPr lang="cs-CZ" dirty="0"/>
              <a:t>1950–1959:18</a:t>
            </a:r>
          </a:p>
          <a:p>
            <a:pPr>
              <a:lnSpc>
                <a:spcPct val="150000"/>
              </a:lnSpc>
            </a:pPr>
            <a:r>
              <a:rPr lang="cs-CZ" dirty="0"/>
              <a:t>1960–1969:6</a:t>
            </a:r>
          </a:p>
          <a:p>
            <a:pPr>
              <a:lnSpc>
                <a:spcPct val="150000"/>
              </a:lnSpc>
            </a:pPr>
            <a:r>
              <a:rPr lang="cs-CZ" dirty="0"/>
              <a:t>1970–1979:8</a:t>
            </a:r>
          </a:p>
          <a:p>
            <a:pPr>
              <a:lnSpc>
                <a:spcPct val="150000"/>
              </a:lnSpc>
            </a:pPr>
            <a:r>
              <a:rPr lang="cs-CZ" dirty="0"/>
              <a:t>1980–1989:3</a:t>
            </a:r>
          </a:p>
        </p:txBody>
      </p:sp>
    </p:spTree>
    <p:extLst>
      <p:ext uri="{BB962C8B-B14F-4D97-AF65-F5344CB8AC3E}">
        <p14:creationId xmlns:p14="http://schemas.microsoft.com/office/powerpoint/2010/main" val="5800293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812D1F0-D90F-E9A9-1135-0E6DDBE7406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D7DF3D1-DC36-1EFF-A7FB-7CDAF9833F3A}"/>
              </a:ext>
            </a:extLst>
          </p:cNvPr>
          <p:cNvSpPr>
            <a:spLocks noGrp="1"/>
          </p:cNvSpPr>
          <p:nvPr>
            <p:ph type="sldNum" sz="quarter" idx="11"/>
          </p:nvPr>
        </p:nvSpPr>
        <p:spPr/>
        <p:txBody>
          <a:bodyPr/>
          <a:lstStyle/>
          <a:p>
            <a:fld id="{0970407D-EE58-4A0B-824B-1D3AE42DD9CF}" type="slidenum">
              <a:rPr lang="cs-CZ" altLang="cs-CZ" smtClean="0"/>
              <a:pPr/>
              <a:t>113</a:t>
            </a:fld>
            <a:endParaRPr lang="cs-CZ" altLang="cs-CZ" dirty="0"/>
          </a:p>
        </p:txBody>
      </p:sp>
      <p:sp>
        <p:nvSpPr>
          <p:cNvPr id="4" name="Nadpis 3">
            <a:extLst>
              <a:ext uri="{FF2B5EF4-FFF2-40B4-BE49-F238E27FC236}">
                <a16:creationId xmlns:a16="http://schemas.microsoft.com/office/drawing/2014/main" id="{F2756C70-7350-B062-3C8E-3B98989ED21C}"/>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FE6AE1C8-104F-29D2-55DD-B8C5608105F2}"/>
              </a:ext>
            </a:extLst>
          </p:cNvPr>
          <p:cNvSpPr>
            <a:spLocks noGrp="1"/>
          </p:cNvSpPr>
          <p:nvPr>
            <p:ph idx="1"/>
          </p:nvPr>
        </p:nvSpPr>
        <p:spPr>
          <a:xfrm>
            <a:off x="720000" y="1692002"/>
            <a:ext cx="5376000" cy="4139998"/>
          </a:xfrm>
        </p:spPr>
        <p:txBody>
          <a:bodyPr/>
          <a:lstStyle/>
          <a:p>
            <a:r>
              <a:rPr lang="cs-CZ" dirty="0"/>
              <a:t>Poválečné žánry?</a:t>
            </a:r>
          </a:p>
          <a:p>
            <a:endParaRPr lang="cs-CZ" dirty="0"/>
          </a:p>
          <a:p>
            <a:r>
              <a:rPr lang="cs-CZ" dirty="0"/>
              <a:t>Okupační drama</a:t>
            </a:r>
          </a:p>
          <a:p>
            <a:r>
              <a:rPr lang="cs-CZ" sz="1000" dirty="0"/>
              <a:t>1:03:56</a:t>
            </a:r>
          </a:p>
          <a:p>
            <a:endParaRPr lang="cs-CZ" dirty="0"/>
          </a:p>
        </p:txBody>
      </p:sp>
      <p:pic>
        <p:nvPicPr>
          <p:cNvPr id="3074" name="Picture 2">
            <a:extLst>
              <a:ext uri="{FF2B5EF4-FFF2-40B4-BE49-F238E27FC236}">
                <a16:creationId xmlns:a16="http://schemas.microsoft.com/office/drawing/2014/main" id="{50BF0084-C696-3CBF-3B00-EA5C324FE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396" y="0"/>
            <a:ext cx="4724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 vil leve (1946) - IMDb">
            <a:extLst>
              <a:ext uri="{FF2B5EF4-FFF2-40B4-BE49-F238E27FC236}">
                <a16:creationId xmlns:a16="http://schemas.microsoft.com/office/drawing/2014/main" id="{28829171-31BA-1A00-C667-F7DCFE739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121" y="2295041"/>
            <a:ext cx="3085275" cy="45629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 er fri!">
            <a:extLst>
              <a:ext uri="{FF2B5EF4-FFF2-40B4-BE49-F238E27FC236}">
                <a16:creationId xmlns:a16="http://schemas.microsoft.com/office/drawing/2014/main" id="{78FD7429-FB77-AA57-978E-B05EA9D69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000" y="3244446"/>
            <a:ext cx="2107189" cy="345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3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B55985C-7E1C-EE20-A611-A8AB58B0BF7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7EFF2DB-944D-7113-74EF-F947F0A01841}"/>
              </a:ext>
            </a:extLst>
          </p:cNvPr>
          <p:cNvSpPr>
            <a:spLocks noGrp="1"/>
          </p:cNvSpPr>
          <p:nvPr>
            <p:ph type="sldNum" sz="quarter" idx="11"/>
          </p:nvPr>
        </p:nvSpPr>
        <p:spPr/>
        <p:txBody>
          <a:bodyPr/>
          <a:lstStyle/>
          <a:p>
            <a:fld id="{D6D6C118-631F-4A80-9886-907009361577}" type="slidenum">
              <a:rPr lang="cs-CZ" altLang="cs-CZ" smtClean="0"/>
              <a:pPr/>
              <a:t>114</a:t>
            </a:fld>
            <a:endParaRPr lang="cs-CZ" altLang="cs-CZ" dirty="0"/>
          </a:p>
        </p:txBody>
      </p:sp>
      <p:pic>
        <p:nvPicPr>
          <p:cNvPr id="4100" name="Picture 4" descr="1957 - Ni liv | Regi: Arne Skouen Produksjon: A/S Nordsjøfil… | Flickr">
            <a:extLst>
              <a:ext uri="{FF2B5EF4-FFF2-40B4-BE49-F238E27FC236}">
                <a16:creationId xmlns:a16="http://schemas.microsoft.com/office/drawing/2014/main" id="{01BDF7DA-83B3-6C23-76E4-F100DC987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589" y="-29464"/>
            <a:ext cx="8933411" cy="69050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ine Lives (1957) (Film) - TV Tropes">
            <a:extLst>
              <a:ext uri="{FF2B5EF4-FFF2-40B4-BE49-F238E27FC236}">
                <a16:creationId xmlns:a16="http://schemas.microsoft.com/office/drawing/2014/main" id="{F921CECF-F15B-7AA7-B625-E15D8C525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79580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3174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49CF04C-004C-D0DB-C0AC-6EAF281E843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E5912EC-0BE4-EB32-ABB7-AE1C45245544}"/>
              </a:ext>
            </a:extLst>
          </p:cNvPr>
          <p:cNvSpPr>
            <a:spLocks noGrp="1"/>
          </p:cNvSpPr>
          <p:nvPr>
            <p:ph type="sldNum" sz="quarter" idx="11"/>
          </p:nvPr>
        </p:nvSpPr>
        <p:spPr/>
        <p:txBody>
          <a:bodyPr/>
          <a:lstStyle/>
          <a:p>
            <a:fld id="{0970407D-EE58-4A0B-824B-1D3AE42DD9CF}" type="slidenum">
              <a:rPr lang="cs-CZ" altLang="cs-CZ" smtClean="0"/>
              <a:pPr/>
              <a:t>115</a:t>
            </a:fld>
            <a:endParaRPr lang="cs-CZ" altLang="cs-CZ" dirty="0"/>
          </a:p>
        </p:txBody>
      </p:sp>
      <p:sp>
        <p:nvSpPr>
          <p:cNvPr id="4" name="Nadpis 3">
            <a:extLst>
              <a:ext uri="{FF2B5EF4-FFF2-40B4-BE49-F238E27FC236}">
                <a16:creationId xmlns:a16="http://schemas.microsoft.com/office/drawing/2014/main" id="{EFAF7F64-A143-CD7B-BDE6-9156534F8A0E}"/>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647CD17E-F89C-26E4-5AB5-6208533DBBC5}"/>
              </a:ext>
            </a:extLst>
          </p:cNvPr>
          <p:cNvSpPr>
            <a:spLocks noGrp="1"/>
          </p:cNvSpPr>
          <p:nvPr>
            <p:ph idx="1"/>
          </p:nvPr>
        </p:nvSpPr>
        <p:spPr>
          <a:xfrm>
            <a:off x="666000" y="1718983"/>
            <a:ext cx="5718175" cy="4139998"/>
          </a:xfrm>
        </p:spPr>
        <p:txBody>
          <a:bodyPr/>
          <a:lstStyle/>
          <a:p>
            <a:r>
              <a:rPr lang="cs-CZ" dirty="0"/>
              <a:t>Společnosti s krátkou existencí</a:t>
            </a:r>
          </a:p>
          <a:p>
            <a:endParaRPr lang="cs-CZ" dirty="0"/>
          </a:p>
          <a:p>
            <a:r>
              <a:rPr lang="cs-CZ" dirty="0" err="1"/>
              <a:t>Norsk</a:t>
            </a:r>
            <a:r>
              <a:rPr lang="cs-CZ" dirty="0"/>
              <a:t> film A/S </a:t>
            </a:r>
          </a:p>
          <a:p>
            <a:pPr lvl="1"/>
            <a:r>
              <a:rPr lang="cs-CZ" dirty="0"/>
              <a:t>slabá pozice</a:t>
            </a:r>
          </a:p>
          <a:p>
            <a:pPr lvl="1"/>
            <a:endParaRPr lang="cs-CZ" dirty="0"/>
          </a:p>
          <a:p>
            <a:r>
              <a:rPr lang="cs-CZ" dirty="0" err="1"/>
              <a:t>Kristoffer</a:t>
            </a:r>
            <a:r>
              <a:rPr lang="cs-CZ" dirty="0"/>
              <a:t> </a:t>
            </a:r>
            <a:r>
              <a:rPr lang="cs-CZ" dirty="0" err="1"/>
              <a:t>Aamot</a:t>
            </a:r>
            <a:endParaRPr lang="cs-CZ" dirty="0"/>
          </a:p>
          <a:p>
            <a:endParaRPr lang="cs-CZ" dirty="0"/>
          </a:p>
          <a:p>
            <a:r>
              <a:rPr lang="cs-CZ" dirty="0"/>
              <a:t>Stará generace</a:t>
            </a:r>
          </a:p>
          <a:p>
            <a:pPr lvl="1"/>
            <a:r>
              <a:rPr lang="cs-CZ" dirty="0" err="1"/>
              <a:t>Tancred</a:t>
            </a:r>
            <a:r>
              <a:rPr lang="cs-CZ" dirty="0"/>
              <a:t> Ibsen</a:t>
            </a:r>
          </a:p>
          <a:p>
            <a:endParaRPr lang="cs-CZ" dirty="0"/>
          </a:p>
        </p:txBody>
      </p:sp>
      <p:pic>
        <p:nvPicPr>
          <p:cNvPr id="5124" name="Picture 4">
            <a:extLst>
              <a:ext uri="{FF2B5EF4-FFF2-40B4-BE49-F238E27FC236}">
                <a16:creationId xmlns:a16="http://schemas.microsoft.com/office/drawing/2014/main" id="{FCAEF907-DD72-2F40-69B7-295AA1A09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560" y="0"/>
            <a:ext cx="4598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Mysterious Apartment (1948) directed by Tancred Ibsen • Reviews, film +  cast • Letterboxd">
            <a:extLst>
              <a:ext uri="{FF2B5EF4-FFF2-40B4-BE49-F238E27FC236}">
                <a16:creationId xmlns:a16="http://schemas.microsoft.com/office/drawing/2014/main" id="{A5D9A35F-9520-220B-866E-6F09FF24C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612" y="2682465"/>
            <a:ext cx="2655891" cy="398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855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CF6FC39-D27C-8C72-9B0F-740768801B0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AD7526F-DAB3-7AD8-B812-F616AE78C98B}"/>
              </a:ext>
            </a:extLst>
          </p:cNvPr>
          <p:cNvSpPr>
            <a:spLocks noGrp="1"/>
          </p:cNvSpPr>
          <p:nvPr>
            <p:ph type="sldNum" sz="quarter" idx="11"/>
          </p:nvPr>
        </p:nvSpPr>
        <p:spPr/>
        <p:txBody>
          <a:bodyPr/>
          <a:lstStyle/>
          <a:p>
            <a:fld id="{0970407D-EE58-4A0B-824B-1D3AE42DD9CF}" type="slidenum">
              <a:rPr lang="cs-CZ" altLang="cs-CZ" smtClean="0"/>
              <a:pPr/>
              <a:t>116</a:t>
            </a:fld>
            <a:endParaRPr lang="cs-CZ" altLang="cs-CZ" dirty="0"/>
          </a:p>
        </p:txBody>
      </p:sp>
      <p:sp>
        <p:nvSpPr>
          <p:cNvPr id="4" name="Nadpis 3">
            <a:extLst>
              <a:ext uri="{FF2B5EF4-FFF2-40B4-BE49-F238E27FC236}">
                <a16:creationId xmlns:a16="http://schemas.microsoft.com/office/drawing/2014/main" id="{D7B168D5-3075-D879-9A74-23915B4DCB95}"/>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AD7D954D-72A5-9B08-7FB7-33FC0F454CC5}"/>
              </a:ext>
            </a:extLst>
          </p:cNvPr>
          <p:cNvSpPr>
            <a:spLocks noGrp="1"/>
          </p:cNvSpPr>
          <p:nvPr>
            <p:ph idx="1"/>
          </p:nvPr>
        </p:nvSpPr>
        <p:spPr>
          <a:xfrm>
            <a:off x="720000" y="1692002"/>
            <a:ext cx="6265000" cy="4139998"/>
          </a:xfrm>
        </p:spPr>
        <p:txBody>
          <a:bodyPr/>
          <a:lstStyle/>
          <a:p>
            <a:r>
              <a:rPr lang="cs-CZ" dirty="0"/>
              <a:t>Vztah státu k filmové produkci</a:t>
            </a:r>
          </a:p>
          <a:p>
            <a:endParaRPr lang="cs-CZ" dirty="0"/>
          </a:p>
          <a:p>
            <a:r>
              <a:rPr lang="cs-CZ" dirty="0"/>
              <a:t>1948 – Reorganizace </a:t>
            </a:r>
            <a:r>
              <a:rPr lang="cs-CZ" dirty="0" err="1"/>
              <a:t>Norsk</a:t>
            </a:r>
            <a:r>
              <a:rPr lang="cs-CZ" dirty="0"/>
              <a:t> Film A/S</a:t>
            </a:r>
          </a:p>
          <a:p>
            <a:endParaRPr lang="cs-CZ" dirty="0"/>
          </a:p>
          <a:p>
            <a:r>
              <a:rPr lang="cs-CZ" dirty="0"/>
              <a:t>1950 – přímá státní podpora kinematografie</a:t>
            </a:r>
          </a:p>
          <a:p>
            <a:pPr lvl="1"/>
            <a:r>
              <a:rPr lang="cs-CZ" dirty="0"/>
              <a:t>Nárůst produkce x nárůst nekvalitní produkce </a:t>
            </a:r>
          </a:p>
          <a:p>
            <a:pPr lvl="1"/>
            <a:endParaRPr lang="cs-CZ" dirty="0"/>
          </a:p>
          <a:p>
            <a:r>
              <a:rPr lang="cs-CZ" dirty="0"/>
              <a:t>1955 – navázání podpory na box-office</a:t>
            </a:r>
          </a:p>
          <a:p>
            <a:pPr lvl="1"/>
            <a:endParaRPr lang="cs-CZ" dirty="0"/>
          </a:p>
          <a:p>
            <a:endParaRPr lang="cs-CZ" dirty="0"/>
          </a:p>
          <a:p>
            <a:endParaRPr lang="cs-CZ" dirty="0"/>
          </a:p>
        </p:txBody>
      </p:sp>
      <p:pic>
        <p:nvPicPr>
          <p:cNvPr id="10242" name="Picture 2" descr="Selkvinnen (1953) - IMDb">
            <a:hlinkClick r:id="rId2"/>
            <a:extLst>
              <a:ext uri="{FF2B5EF4-FFF2-40B4-BE49-F238E27FC236}">
                <a16:creationId xmlns:a16="http://schemas.microsoft.com/office/drawing/2014/main" id="{CB669529-22F8-E2BA-AC73-3E91AAC02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963" y="0"/>
            <a:ext cx="4605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515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0F2AAD9-190B-1315-7402-D5018EDB9F4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5C12A58-4331-1329-9D79-120C77865789}"/>
              </a:ext>
            </a:extLst>
          </p:cNvPr>
          <p:cNvSpPr>
            <a:spLocks noGrp="1"/>
          </p:cNvSpPr>
          <p:nvPr>
            <p:ph type="sldNum" sz="quarter" idx="11"/>
          </p:nvPr>
        </p:nvSpPr>
        <p:spPr/>
        <p:txBody>
          <a:bodyPr/>
          <a:lstStyle/>
          <a:p>
            <a:fld id="{0970407D-EE58-4A0B-824B-1D3AE42DD9CF}" type="slidenum">
              <a:rPr lang="cs-CZ" altLang="cs-CZ" smtClean="0"/>
              <a:pPr/>
              <a:t>117</a:t>
            </a:fld>
            <a:endParaRPr lang="cs-CZ" altLang="cs-CZ" dirty="0"/>
          </a:p>
        </p:txBody>
      </p:sp>
      <p:sp>
        <p:nvSpPr>
          <p:cNvPr id="6" name="Zástupný obsah 5">
            <a:extLst>
              <a:ext uri="{FF2B5EF4-FFF2-40B4-BE49-F238E27FC236}">
                <a16:creationId xmlns:a16="http://schemas.microsoft.com/office/drawing/2014/main" id="{5795DBDA-1554-022C-D4DA-6DB352CB9A94}"/>
              </a:ext>
            </a:extLst>
          </p:cNvPr>
          <p:cNvSpPr>
            <a:spLocks noGrp="1"/>
          </p:cNvSpPr>
          <p:nvPr>
            <p:ph idx="12"/>
          </p:nvPr>
        </p:nvSpPr>
        <p:spPr/>
        <p:txBody>
          <a:bodyPr>
            <a:normAutofit fontScale="92500"/>
          </a:bodyPr>
          <a:lstStyle/>
          <a:p>
            <a:pPr algn="just"/>
            <a:r>
              <a:rPr lang="cs-CZ" dirty="0"/>
              <a:t>"</a:t>
            </a:r>
            <a:r>
              <a:rPr lang="cs-CZ" dirty="0" err="1"/>
              <a:t>Aamot</a:t>
            </a:r>
            <a:r>
              <a:rPr lang="cs-CZ" dirty="0"/>
              <a:t> byl tak laskav, že tento film promítal v centru. Ale ani [jeho promítání v] kině </a:t>
            </a:r>
            <a:r>
              <a:rPr lang="cs-CZ" dirty="0" err="1"/>
              <a:t>Saga</a:t>
            </a:r>
            <a:r>
              <a:rPr lang="cs-CZ" dirty="0"/>
              <a:t>, ani koupání dcery zřízence ve spodním prádle ze 17. století, ani blonďatá a nahá tulení žena vystupující z moře tento norský film v přístavu nezachrání. Navíc je příliš neohrabaný a nechtěně komický ve své </a:t>
            </a:r>
            <a:r>
              <a:rPr lang="cs-CZ" dirty="0" err="1"/>
              <a:t>neumětelské</a:t>
            </a:r>
            <a:r>
              <a:rPr lang="cs-CZ" dirty="0"/>
              <a:t> snaze spojit řadu dokumentárních záběrů z lovu ptáků, velryb a povětrnostních podmínek na Faerských ostrovech s historickým líčením </a:t>
            </a:r>
            <a:r>
              <a:rPr lang="cs-CZ" dirty="0" err="1"/>
              <a:t>Nólsoyara</a:t>
            </a:r>
            <a:r>
              <a:rPr lang="cs-CZ" dirty="0"/>
              <a:t> </a:t>
            </a:r>
            <a:r>
              <a:rPr lang="cs-CZ" dirty="0" err="1"/>
              <a:t>Pálla</a:t>
            </a:r>
            <a:r>
              <a:rPr lang="cs-CZ" dirty="0"/>
              <a:t> (</a:t>
            </a:r>
            <a:r>
              <a:rPr lang="cs-CZ" dirty="0" err="1"/>
              <a:t>Lauritz</a:t>
            </a:r>
            <a:r>
              <a:rPr lang="cs-CZ" dirty="0"/>
              <a:t> </a:t>
            </a:r>
            <a:r>
              <a:rPr lang="cs-CZ" dirty="0" err="1"/>
              <a:t>Falk</a:t>
            </a:r>
            <a:r>
              <a:rPr lang="cs-CZ" dirty="0"/>
              <a:t>) a několika dalších pohledných faerských rebelů proti jhu dánského obchodního monopolu. ... Pro profesního psychologa může být zajímavé, že tento film - nad nímž se vznáší duch </a:t>
            </a:r>
            <a:r>
              <a:rPr lang="cs-CZ" dirty="0" err="1"/>
              <a:t>Leifa</a:t>
            </a:r>
            <a:r>
              <a:rPr lang="cs-CZ" dirty="0"/>
              <a:t> </a:t>
            </a:r>
            <a:r>
              <a:rPr lang="cs-CZ" dirty="0" err="1"/>
              <a:t>Sindinga</a:t>
            </a:r>
            <a:r>
              <a:rPr lang="cs-CZ" dirty="0"/>
              <a:t>, ačkoli jeho jméno není uvedeno v žádném z titulků - je o boji malého národa proti cizím utlačovatelům."</a:t>
            </a:r>
          </a:p>
        </p:txBody>
      </p:sp>
    </p:spTree>
    <p:extLst>
      <p:ext uri="{BB962C8B-B14F-4D97-AF65-F5344CB8AC3E}">
        <p14:creationId xmlns:p14="http://schemas.microsoft.com/office/powerpoint/2010/main" val="4075879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D923A67-2B32-5C79-2BE6-2AE6F12E928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1DF636C-E155-F673-990F-DFAC076CC4B4}"/>
              </a:ext>
            </a:extLst>
          </p:cNvPr>
          <p:cNvSpPr>
            <a:spLocks noGrp="1"/>
          </p:cNvSpPr>
          <p:nvPr>
            <p:ph type="sldNum" sz="quarter" idx="11"/>
          </p:nvPr>
        </p:nvSpPr>
        <p:spPr/>
        <p:txBody>
          <a:bodyPr/>
          <a:lstStyle/>
          <a:p>
            <a:fld id="{0970407D-EE58-4A0B-824B-1D3AE42DD9CF}" type="slidenum">
              <a:rPr lang="cs-CZ" altLang="cs-CZ" smtClean="0"/>
              <a:pPr/>
              <a:t>118</a:t>
            </a:fld>
            <a:endParaRPr lang="cs-CZ" altLang="cs-CZ" dirty="0"/>
          </a:p>
        </p:txBody>
      </p:sp>
      <p:sp>
        <p:nvSpPr>
          <p:cNvPr id="4" name="Nadpis 3">
            <a:extLst>
              <a:ext uri="{FF2B5EF4-FFF2-40B4-BE49-F238E27FC236}">
                <a16:creationId xmlns:a16="http://schemas.microsoft.com/office/drawing/2014/main" id="{99AA3B3D-63A8-5044-80D6-0C3D954D7428}"/>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D206AFD4-6B49-5230-CF96-B870A88757E0}"/>
              </a:ext>
            </a:extLst>
          </p:cNvPr>
          <p:cNvSpPr>
            <a:spLocks noGrp="1"/>
          </p:cNvSpPr>
          <p:nvPr>
            <p:ph idx="1"/>
          </p:nvPr>
        </p:nvSpPr>
        <p:spPr>
          <a:xfrm>
            <a:off x="720000" y="1692002"/>
            <a:ext cx="3569367" cy="4139998"/>
          </a:xfrm>
        </p:spPr>
        <p:txBody>
          <a:bodyPr/>
          <a:lstStyle/>
          <a:p>
            <a:r>
              <a:rPr lang="cs-CZ" dirty="0"/>
              <a:t>Arne </a:t>
            </a:r>
            <a:r>
              <a:rPr lang="cs-CZ" dirty="0" err="1"/>
              <a:t>Skouen</a:t>
            </a:r>
            <a:endParaRPr lang="cs-CZ" dirty="0"/>
          </a:p>
          <a:p>
            <a:r>
              <a:rPr lang="cs-CZ" dirty="0"/>
              <a:t>1949-1969</a:t>
            </a:r>
          </a:p>
          <a:p>
            <a:pPr lvl="1"/>
            <a:r>
              <a:rPr lang="cs-CZ" dirty="0"/>
              <a:t>17 filmů</a:t>
            </a:r>
          </a:p>
          <a:p>
            <a:endParaRPr lang="cs-CZ" dirty="0"/>
          </a:p>
          <a:p>
            <a:r>
              <a:rPr lang="cs-CZ" dirty="0" err="1"/>
              <a:t>Gategutter</a:t>
            </a:r>
            <a:r>
              <a:rPr lang="cs-CZ" dirty="0"/>
              <a:t> (1949)</a:t>
            </a:r>
          </a:p>
          <a:p>
            <a:endParaRPr lang="cs-CZ" dirty="0"/>
          </a:p>
          <a:p>
            <a:r>
              <a:rPr lang="cs-CZ" dirty="0" err="1"/>
              <a:t>Nødlanding</a:t>
            </a:r>
            <a:r>
              <a:rPr lang="cs-CZ" dirty="0"/>
              <a:t> (1952)</a:t>
            </a:r>
          </a:p>
          <a:p>
            <a:endParaRPr lang="cs-CZ" dirty="0"/>
          </a:p>
          <a:p>
            <a:endParaRPr lang="cs-CZ" dirty="0"/>
          </a:p>
        </p:txBody>
      </p:sp>
      <p:pic>
        <p:nvPicPr>
          <p:cNvPr id="6146" name="Picture 2" descr="Arne Skouen - Wikipedia">
            <a:extLst>
              <a:ext uri="{FF2B5EF4-FFF2-40B4-BE49-F238E27FC236}">
                <a16:creationId xmlns:a16="http://schemas.microsoft.com/office/drawing/2014/main" id="{B4EBA65F-0DEB-5D14-F825-57295D6D9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098" y="714001"/>
            <a:ext cx="3308902" cy="48129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ategutter (1949) - IMDb">
            <a:extLst>
              <a:ext uri="{FF2B5EF4-FFF2-40B4-BE49-F238E27FC236}">
                <a16:creationId xmlns:a16="http://schemas.microsoft.com/office/drawing/2014/main" id="{7FE5FEA2-0CD0-3354-6F1A-087A9758B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00" y="1515023"/>
            <a:ext cx="3308902" cy="471297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ødlanding (1952) | ČSFD.cz">
            <a:extLst>
              <a:ext uri="{FF2B5EF4-FFF2-40B4-BE49-F238E27FC236}">
                <a16:creationId xmlns:a16="http://schemas.microsoft.com/office/drawing/2014/main" id="{2EF6AA5E-227B-4509-C47F-0298950A4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333" y="432525"/>
            <a:ext cx="40005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2831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2D62FF3-2D4A-32AC-B182-B8BCA879A06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E119289-CF89-3D97-7236-1C9F26A4F5EA}"/>
              </a:ext>
            </a:extLst>
          </p:cNvPr>
          <p:cNvSpPr>
            <a:spLocks noGrp="1"/>
          </p:cNvSpPr>
          <p:nvPr>
            <p:ph type="sldNum" sz="quarter" idx="11"/>
          </p:nvPr>
        </p:nvSpPr>
        <p:spPr/>
        <p:txBody>
          <a:bodyPr/>
          <a:lstStyle/>
          <a:p>
            <a:fld id="{0970407D-EE58-4A0B-824B-1D3AE42DD9CF}" type="slidenum">
              <a:rPr lang="cs-CZ" altLang="cs-CZ" smtClean="0"/>
              <a:pPr/>
              <a:t>119</a:t>
            </a:fld>
            <a:endParaRPr lang="cs-CZ" altLang="cs-CZ" dirty="0"/>
          </a:p>
        </p:txBody>
      </p:sp>
      <p:sp>
        <p:nvSpPr>
          <p:cNvPr id="4" name="Nadpis 3">
            <a:extLst>
              <a:ext uri="{FF2B5EF4-FFF2-40B4-BE49-F238E27FC236}">
                <a16:creationId xmlns:a16="http://schemas.microsoft.com/office/drawing/2014/main" id="{9073AE56-B824-56AB-F3E9-FF0934733F3C}"/>
              </a:ext>
            </a:extLst>
          </p:cNvPr>
          <p:cNvSpPr>
            <a:spLocks noGrp="1"/>
          </p:cNvSpPr>
          <p:nvPr>
            <p:ph type="title"/>
          </p:nvPr>
        </p:nvSpPr>
        <p:spPr/>
        <p:txBody>
          <a:bodyPr/>
          <a:lstStyle/>
          <a:p>
            <a:r>
              <a:rPr lang="cs-CZ" dirty="0"/>
              <a:t>Poválečné Norsko – </a:t>
            </a:r>
            <a:r>
              <a:rPr lang="cs-CZ" dirty="0" err="1"/>
              <a:t>Skouen</a:t>
            </a:r>
            <a:r>
              <a:rPr lang="cs-CZ" dirty="0"/>
              <a:t> </a:t>
            </a:r>
          </a:p>
        </p:txBody>
      </p:sp>
      <p:sp>
        <p:nvSpPr>
          <p:cNvPr id="5" name="Zástupný obsah 4">
            <a:extLst>
              <a:ext uri="{FF2B5EF4-FFF2-40B4-BE49-F238E27FC236}">
                <a16:creationId xmlns:a16="http://schemas.microsoft.com/office/drawing/2014/main" id="{381DCEE2-469A-06AE-E764-44F62E735024}"/>
              </a:ext>
            </a:extLst>
          </p:cNvPr>
          <p:cNvSpPr>
            <a:spLocks noGrp="1"/>
          </p:cNvSpPr>
          <p:nvPr>
            <p:ph idx="1"/>
          </p:nvPr>
        </p:nvSpPr>
        <p:spPr>
          <a:xfrm>
            <a:off x="215900" y="1692002"/>
            <a:ext cx="3441700" cy="4139998"/>
          </a:xfrm>
        </p:spPr>
        <p:txBody>
          <a:bodyPr/>
          <a:lstStyle/>
          <a:p>
            <a:r>
              <a:rPr lang="cs-CZ" dirty="0" err="1"/>
              <a:t>Omringet</a:t>
            </a:r>
            <a:r>
              <a:rPr lang="cs-CZ" dirty="0"/>
              <a:t> (1960)</a:t>
            </a:r>
          </a:p>
          <a:p>
            <a:endParaRPr lang="cs-CZ" dirty="0"/>
          </a:p>
          <a:p>
            <a:r>
              <a:rPr lang="cs-CZ" dirty="0" err="1"/>
              <a:t>Kalde</a:t>
            </a:r>
            <a:r>
              <a:rPr lang="cs-CZ" dirty="0"/>
              <a:t> spor (1962) </a:t>
            </a:r>
            <a:r>
              <a:rPr lang="cs-CZ" sz="1000" dirty="0"/>
              <a:t>8:39</a:t>
            </a:r>
          </a:p>
          <a:p>
            <a:endParaRPr lang="cs-CZ" dirty="0"/>
          </a:p>
          <a:p>
            <a:r>
              <a:rPr lang="cs-CZ" dirty="0" err="1"/>
              <a:t>Det</a:t>
            </a:r>
            <a:r>
              <a:rPr lang="cs-CZ" dirty="0"/>
              <a:t> </a:t>
            </a:r>
            <a:r>
              <a:rPr lang="cs-CZ" dirty="0" err="1"/>
              <a:t>brenner</a:t>
            </a:r>
            <a:r>
              <a:rPr lang="cs-CZ" dirty="0"/>
              <a:t> i </a:t>
            </a:r>
            <a:r>
              <a:rPr lang="cs-CZ" dirty="0" err="1"/>
              <a:t>natt</a:t>
            </a:r>
            <a:r>
              <a:rPr lang="cs-CZ" dirty="0"/>
              <a:t>! (1955)</a:t>
            </a:r>
          </a:p>
          <a:p>
            <a:endParaRPr lang="cs-CZ" dirty="0"/>
          </a:p>
          <a:p>
            <a:r>
              <a:rPr lang="cs-CZ" dirty="0"/>
              <a:t>Ann-</a:t>
            </a:r>
            <a:r>
              <a:rPr lang="cs-CZ" dirty="0" err="1"/>
              <a:t>Magritt</a:t>
            </a:r>
            <a:r>
              <a:rPr lang="cs-CZ" dirty="0"/>
              <a:t> (1969)</a:t>
            </a:r>
          </a:p>
        </p:txBody>
      </p:sp>
      <p:pic>
        <p:nvPicPr>
          <p:cNvPr id="7170" name="Picture 2" descr="Omringet (1960) | Galerie - Plakáty | ČSFD.cz">
            <a:extLst>
              <a:ext uri="{FF2B5EF4-FFF2-40B4-BE49-F238E27FC236}">
                <a16:creationId xmlns:a16="http://schemas.microsoft.com/office/drawing/2014/main" id="{6CB7F628-0788-49F1-EA4E-393B55B68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200" y="1"/>
            <a:ext cx="3098800" cy="44785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alde spor (1962) - IMDb">
            <a:extLst>
              <a:ext uri="{FF2B5EF4-FFF2-40B4-BE49-F238E27FC236}">
                <a16:creationId xmlns:a16="http://schemas.microsoft.com/office/drawing/2014/main" id="{8B41A4DC-5D2E-346D-4C64-F9593C137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875" y="2437253"/>
            <a:ext cx="3092449" cy="447850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et brenner i natt! (1955) | Ocenění | ČSFD.cz">
            <a:hlinkClick r:id="rId4"/>
            <a:extLst>
              <a:ext uri="{FF2B5EF4-FFF2-40B4-BE49-F238E27FC236}">
                <a16:creationId xmlns:a16="http://schemas.microsoft.com/office/drawing/2014/main" id="{9CCE1EBF-B8FB-04A0-B434-AC8E715D2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676" y="1567576"/>
            <a:ext cx="3178023" cy="430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2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D36EE1E-AA5D-D18B-C335-9509A4FDD36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4186D17-3B52-4DA8-7E70-D311CC3AD462}"/>
              </a:ext>
            </a:extLst>
          </p:cNvPr>
          <p:cNvSpPr>
            <a:spLocks noGrp="1"/>
          </p:cNvSpPr>
          <p:nvPr>
            <p:ph type="sldNum" sz="quarter" idx="11"/>
          </p:nvPr>
        </p:nvSpPr>
        <p:spPr/>
        <p:txBody>
          <a:bodyPr/>
          <a:lstStyle/>
          <a:p>
            <a:fld id="{D6D6C118-631F-4A80-9886-907009361577}" type="slidenum">
              <a:rPr lang="cs-CZ" altLang="cs-CZ" smtClean="0"/>
              <a:pPr/>
              <a:t>12</a:t>
            </a:fld>
            <a:endParaRPr lang="cs-CZ" altLang="cs-CZ" dirty="0"/>
          </a:p>
        </p:txBody>
      </p:sp>
      <p:sp>
        <p:nvSpPr>
          <p:cNvPr id="5" name="Nadpis 4">
            <a:extLst>
              <a:ext uri="{FF2B5EF4-FFF2-40B4-BE49-F238E27FC236}">
                <a16:creationId xmlns:a16="http://schemas.microsoft.com/office/drawing/2014/main" id="{2E9C9D9A-9A4A-BC51-2DB2-C80B88AE61A2}"/>
              </a:ext>
            </a:extLst>
          </p:cNvPr>
          <p:cNvSpPr>
            <a:spLocks noGrp="1"/>
          </p:cNvSpPr>
          <p:nvPr>
            <p:ph type="title"/>
          </p:nvPr>
        </p:nvSpPr>
        <p:spPr/>
        <p:txBody>
          <a:bodyPr/>
          <a:lstStyle/>
          <a:p>
            <a:r>
              <a:rPr lang="cs-CZ" dirty="0" err="1"/>
              <a:t>Fotorama</a:t>
            </a:r>
            <a:endParaRPr lang="cs-CZ" dirty="0"/>
          </a:p>
        </p:txBody>
      </p:sp>
      <p:pic>
        <p:nvPicPr>
          <p:cNvPr id="8194" name="Picture 2" descr="Fotorama - Wikidata">
            <a:extLst>
              <a:ext uri="{FF2B5EF4-FFF2-40B4-BE49-F238E27FC236}">
                <a16:creationId xmlns:a16="http://schemas.microsoft.com/office/drawing/2014/main" id="{F1613676-FD37-C63B-4989-63D3C8738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5125" y="1363852"/>
            <a:ext cx="5523967" cy="464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6974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B4407A6-392A-0407-5423-6EE9817C5D4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3220A4D-2131-6F2C-5425-51E7564C7863}"/>
              </a:ext>
            </a:extLst>
          </p:cNvPr>
          <p:cNvSpPr>
            <a:spLocks noGrp="1"/>
          </p:cNvSpPr>
          <p:nvPr>
            <p:ph type="sldNum" sz="quarter" idx="11"/>
          </p:nvPr>
        </p:nvSpPr>
        <p:spPr/>
        <p:txBody>
          <a:bodyPr/>
          <a:lstStyle/>
          <a:p>
            <a:fld id="{0970407D-EE58-4A0B-824B-1D3AE42DD9CF}" type="slidenum">
              <a:rPr lang="cs-CZ" altLang="cs-CZ" smtClean="0"/>
              <a:pPr/>
              <a:t>120</a:t>
            </a:fld>
            <a:endParaRPr lang="cs-CZ" altLang="cs-CZ" dirty="0"/>
          </a:p>
        </p:txBody>
      </p:sp>
      <p:sp>
        <p:nvSpPr>
          <p:cNvPr id="4" name="Nadpis 3">
            <a:extLst>
              <a:ext uri="{FF2B5EF4-FFF2-40B4-BE49-F238E27FC236}">
                <a16:creationId xmlns:a16="http://schemas.microsoft.com/office/drawing/2014/main" id="{485FED9B-6553-9F17-1A17-20FCA315C5E7}"/>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CB6D2B23-6B49-4716-E666-DB5351B3F779}"/>
              </a:ext>
            </a:extLst>
          </p:cNvPr>
          <p:cNvSpPr>
            <a:spLocks noGrp="1"/>
          </p:cNvSpPr>
          <p:nvPr>
            <p:ph idx="1"/>
          </p:nvPr>
        </p:nvSpPr>
        <p:spPr>
          <a:xfrm>
            <a:off x="720000" y="1692002"/>
            <a:ext cx="3813900" cy="4139998"/>
          </a:xfrm>
        </p:spPr>
        <p:txBody>
          <a:bodyPr/>
          <a:lstStyle/>
          <a:p>
            <a:r>
              <a:rPr lang="cs-CZ" dirty="0"/>
              <a:t>Edith </a:t>
            </a:r>
            <a:r>
              <a:rPr lang="cs-CZ" dirty="0" err="1"/>
              <a:t>Carlmar</a:t>
            </a:r>
            <a:endParaRPr lang="cs-CZ" dirty="0"/>
          </a:p>
          <a:p>
            <a:endParaRPr lang="cs-CZ" dirty="0"/>
          </a:p>
          <a:p>
            <a:r>
              <a:rPr lang="cs-CZ" dirty="0" err="1"/>
              <a:t>Noir</a:t>
            </a:r>
            <a:endParaRPr lang="cs-CZ" dirty="0"/>
          </a:p>
          <a:p>
            <a:pPr lvl="1"/>
            <a:r>
              <a:rPr lang="cs-CZ" b="0" i="0" u="none" strike="noStrike" dirty="0">
                <a:solidFill>
                  <a:srgbClr val="333333"/>
                </a:solidFill>
                <a:effectLst/>
                <a:latin typeface="Montserrat" panose="020B0604020202020204" pitchFamily="2" charset="-18"/>
                <a:hlinkClick r:id="rId2" tooltip="Døden er et kjærtegn (La muerte es una caricia) 1949, Edith Carlmar  VOSE  .mkv"/>
              </a:rPr>
              <a:t>Døden </a:t>
            </a:r>
            <a:r>
              <a:rPr lang="cs-CZ" b="0" i="0" u="none" strike="noStrike" dirty="0" err="1">
                <a:solidFill>
                  <a:srgbClr val="333333"/>
                </a:solidFill>
                <a:effectLst/>
                <a:latin typeface="Montserrat" panose="020B0604020202020204" pitchFamily="2" charset="-18"/>
                <a:hlinkClick r:id="rId2" tooltip="Døden er et kjærtegn (La muerte es una caricia) 1949, Edith Carlmar  VOSE  .mkv"/>
              </a:rPr>
              <a:t>er</a:t>
            </a:r>
            <a:r>
              <a:rPr lang="cs-CZ" b="0" i="0" u="none" strike="noStrike" dirty="0">
                <a:solidFill>
                  <a:srgbClr val="333333"/>
                </a:solidFill>
                <a:effectLst/>
                <a:latin typeface="Montserrat" panose="020B0604020202020204" pitchFamily="2" charset="-18"/>
                <a:hlinkClick r:id="rId2" tooltip="Døden er et kjærtegn (La muerte es una caricia) 1949, Edith Carlmar  VOSE  .mkv"/>
              </a:rPr>
              <a:t> et </a:t>
            </a:r>
            <a:r>
              <a:rPr lang="cs-CZ" b="0" i="0" u="none" strike="noStrike" dirty="0" err="1">
                <a:solidFill>
                  <a:srgbClr val="333333"/>
                </a:solidFill>
                <a:effectLst/>
                <a:latin typeface="Montserrat" panose="020B0604020202020204" pitchFamily="2" charset="-18"/>
                <a:hlinkClick r:id="rId2" tooltip="Døden er et kjærtegn (La muerte es una caricia) 1949, Edith Carlmar  VOSE  .mkv"/>
              </a:rPr>
              <a:t>kjærtegn</a:t>
            </a:r>
            <a:endParaRPr lang="cs-CZ" b="0" i="0" dirty="0">
              <a:solidFill>
                <a:srgbClr val="333333"/>
              </a:solidFill>
              <a:effectLst/>
              <a:latin typeface="Montserrat" panose="020B0604020202020204" pitchFamily="2" charset="-18"/>
            </a:endParaRPr>
          </a:p>
          <a:p>
            <a:pPr lvl="2"/>
            <a:r>
              <a:rPr lang="cs-CZ" dirty="0"/>
              <a:t>1:56</a:t>
            </a:r>
          </a:p>
          <a:p>
            <a:pPr lvl="2"/>
            <a:endParaRPr lang="cs-CZ" dirty="0"/>
          </a:p>
          <a:p>
            <a:r>
              <a:rPr lang="cs-CZ" dirty="0"/>
              <a:t>Komedie</a:t>
            </a:r>
          </a:p>
          <a:p>
            <a:pPr lvl="1"/>
            <a:r>
              <a:rPr lang="cs-CZ" dirty="0" err="1"/>
              <a:t>Fjols</a:t>
            </a:r>
            <a:r>
              <a:rPr lang="cs-CZ" dirty="0"/>
              <a:t> til </a:t>
            </a:r>
            <a:r>
              <a:rPr lang="cs-CZ" dirty="0" err="1"/>
              <a:t>fjells</a:t>
            </a:r>
            <a:endParaRPr lang="cs-CZ" dirty="0"/>
          </a:p>
          <a:p>
            <a:endParaRPr lang="cs-CZ" dirty="0"/>
          </a:p>
          <a:p>
            <a:endParaRPr lang="cs-CZ" dirty="0"/>
          </a:p>
        </p:txBody>
      </p:sp>
      <p:pic>
        <p:nvPicPr>
          <p:cNvPr id="8194" name="Picture 2" descr="Death Is a Caress (1949) - IMDb">
            <a:extLst>
              <a:ext uri="{FF2B5EF4-FFF2-40B4-BE49-F238E27FC236}">
                <a16:creationId xmlns:a16="http://schemas.microsoft.com/office/drawing/2014/main" id="{DCF393F8-7EF4-2F24-B668-B4D6577BC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100" y="0"/>
            <a:ext cx="3987900" cy="5832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jols til fjells (1957) | ČSFD.cz">
            <a:extLst>
              <a:ext uri="{FF2B5EF4-FFF2-40B4-BE49-F238E27FC236}">
                <a16:creationId xmlns:a16="http://schemas.microsoft.com/office/drawing/2014/main" id="{4866E10A-B572-A2C3-E04E-B92B132670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9049" y="1297138"/>
            <a:ext cx="3813901" cy="545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6722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A24E0BF-804F-6FF0-4AD0-28D9722DEF3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782D4AC-547F-F1EC-7202-073F5224F163}"/>
              </a:ext>
            </a:extLst>
          </p:cNvPr>
          <p:cNvSpPr>
            <a:spLocks noGrp="1"/>
          </p:cNvSpPr>
          <p:nvPr>
            <p:ph type="sldNum" sz="quarter" idx="11"/>
          </p:nvPr>
        </p:nvSpPr>
        <p:spPr/>
        <p:txBody>
          <a:bodyPr/>
          <a:lstStyle/>
          <a:p>
            <a:fld id="{0970407D-EE58-4A0B-824B-1D3AE42DD9CF}" type="slidenum">
              <a:rPr lang="cs-CZ" altLang="cs-CZ" smtClean="0"/>
              <a:pPr/>
              <a:t>121</a:t>
            </a:fld>
            <a:endParaRPr lang="cs-CZ" altLang="cs-CZ" dirty="0"/>
          </a:p>
        </p:txBody>
      </p:sp>
      <p:sp>
        <p:nvSpPr>
          <p:cNvPr id="4" name="Nadpis 3">
            <a:extLst>
              <a:ext uri="{FF2B5EF4-FFF2-40B4-BE49-F238E27FC236}">
                <a16:creationId xmlns:a16="http://schemas.microsoft.com/office/drawing/2014/main" id="{1CED8E3B-1893-5947-D980-5F37AE59C769}"/>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E4420D9F-9764-3F43-1CDD-21E6DFE06182}"/>
              </a:ext>
            </a:extLst>
          </p:cNvPr>
          <p:cNvSpPr>
            <a:spLocks noGrp="1"/>
          </p:cNvSpPr>
          <p:nvPr>
            <p:ph idx="1"/>
          </p:nvPr>
        </p:nvSpPr>
        <p:spPr>
          <a:xfrm>
            <a:off x="720000" y="1692002"/>
            <a:ext cx="4652100" cy="4139998"/>
          </a:xfrm>
        </p:spPr>
        <p:txBody>
          <a:bodyPr/>
          <a:lstStyle/>
          <a:p>
            <a:r>
              <a:rPr lang="cs-CZ" dirty="0" err="1"/>
              <a:t>Nils</a:t>
            </a:r>
            <a:r>
              <a:rPr lang="cs-CZ" dirty="0"/>
              <a:t> R. Müller</a:t>
            </a:r>
          </a:p>
        </p:txBody>
      </p:sp>
      <p:pic>
        <p:nvPicPr>
          <p:cNvPr id="9218" name="Picture 2" descr="Vi gifter oss (1951) | Galerie - Z filmu | ČSFD.cz">
            <a:extLst>
              <a:ext uri="{FF2B5EF4-FFF2-40B4-BE49-F238E27FC236}">
                <a16:creationId xmlns:a16="http://schemas.microsoft.com/office/drawing/2014/main" id="{2478B32F-ACC8-1856-9473-8A185D227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980" y="117000"/>
            <a:ext cx="3411870" cy="48741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vinnens plass (1956) | Filmotéka | ČSFD.cz">
            <a:extLst>
              <a:ext uri="{FF2B5EF4-FFF2-40B4-BE49-F238E27FC236}">
                <a16:creationId xmlns:a16="http://schemas.microsoft.com/office/drawing/2014/main" id="{F1FB805E-7C2B-3BD6-1AD0-062943537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1692002"/>
            <a:ext cx="2838450" cy="419685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tøv på hjernen (1959) - IMDb">
            <a:hlinkClick r:id="rId4"/>
            <a:extLst>
              <a:ext uri="{FF2B5EF4-FFF2-40B4-BE49-F238E27FC236}">
                <a16:creationId xmlns:a16="http://schemas.microsoft.com/office/drawing/2014/main" id="{F258A885-620B-0C19-32F7-65A2F339AB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00" y="2398050"/>
            <a:ext cx="2963000" cy="44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0128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299FAFC-7B91-DC67-33DB-EC3132FB98E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214DA6A-FCAD-3064-C058-D74B30F23549}"/>
              </a:ext>
            </a:extLst>
          </p:cNvPr>
          <p:cNvSpPr>
            <a:spLocks noGrp="1"/>
          </p:cNvSpPr>
          <p:nvPr>
            <p:ph type="sldNum" sz="quarter" idx="11"/>
          </p:nvPr>
        </p:nvSpPr>
        <p:spPr/>
        <p:txBody>
          <a:bodyPr/>
          <a:lstStyle/>
          <a:p>
            <a:fld id="{0970407D-EE58-4A0B-824B-1D3AE42DD9CF}" type="slidenum">
              <a:rPr lang="cs-CZ" altLang="cs-CZ" smtClean="0"/>
              <a:pPr/>
              <a:t>122</a:t>
            </a:fld>
            <a:endParaRPr lang="cs-CZ" altLang="cs-CZ" dirty="0"/>
          </a:p>
        </p:txBody>
      </p:sp>
      <p:sp>
        <p:nvSpPr>
          <p:cNvPr id="4" name="Nadpis 3">
            <a:extLst>
              <a:ext uri="{FF2B5EF4-FFF2-40B4-BE49-F238E27FC236}">
                <a16:creationId xmlns:a16="http://schemas.microsoft.com/office/drawing/2014/main" id="{C5BD7C3C-F547-C2B4-6B4D-D8A6BF6D85C1}"/>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2DA71C15-0B6B-8B5D-F4F1-F6F450AC962E}"/>
              </a:ext>
            </a:extLst>
          </p:cNvPr>
          <p:cNvSpPr>
            <a:spLocks noGrp="1"/>
          </p:cNvSpPr>
          <p:nvPr>
            <p:ph idx="1"/>
          </p:nvPr>
        </p:nvSpPr>
        <p:spPr>
          <a:xfrm>
            <a:off x="720000" y="1692002"/>
            <a:ext cx="3396695" cy="4139998"/>
          </a:xfrm>
        </p:spPr>
        <p:txBody>
          <a:bodyPr/>
          <a:lstStyle/>
          <a:p>
            <a:r>
              <a:rPr lang="cs-CZ" dirty="0"/>
              <a:t>Dokumentární filmy </a:t>
            </a:r>
          </a:p>
          <a:p>
            <a:endParaRPr lang="cs-CZ" dirty="0"/>
          </a:p>
          <a:p>
            <a:r>
              <a:rPr lang="cs-CZ" dirty="0">
                <a:hlinkClick r:id="rId2"/>
              </a:rPr>
              <a:t>Thor </a:t>
            </a:r>
            <a:r>
              <a:rPr lang="cs-CZ" dirty="0" err="1">
                <a:hlinkClick r:id="rId2"/>
              </a:rPr>
              <a:t>Heyerdahl</a:t>
            </a:r>
            <a:endParaRPr lang="cs-CZ" dirty="0"/>
          </a:p>
          <a:p>
            <a:pPr lvl="1"/>
            <a:r>
              <a:rPr lang="cs-CZ" dirty="0" err="1"/>
              <a:t>Kon-Tiki</a:t>
            </a:r>
            <a:endParaRPr lang="cs-CZ" dirty="0"/>
          </a:p>
          <a:p>
            <a:pPr lvl="1"/>
            <a:r>
              <a:rPr lang="cs-CZ" dirty="0"/>
              <a:t>Galapágy</a:t>
            </a:r>
          </a:p>
          <a:p>
            <a:r>
              <a:rPr lang="cs-CZ" dirty="0"/>
              <a:t>Per </a:t>
            </a:r>
            <a:r>
              <a:rPr lang="cs-CZ" dirty="0" err="1"/>
              <a:t>Høst</a:t>
            </a:r>
            <a:endParaRPr lang="cs-CZ" dirty="0"/>
          </a:p>
          <a:p>
            <a:pPr lvl="1"/>
            <a:r>
              <a:rPr lang="cs-CZ" dirty="0"/>
              <a:t>Same </a:t>
            </a:r>
            <a:r>
              <a:rPr lang="cs-CZ" dirty="0" err="1"/>
              <a:t>Jakki</a:t>
            </a:r>
            <a:endParaRPr lang="cs-CZ" dirty="0"/>
          </a:p>
          <a:p>
            <a:pPr lvl="1"/>
            <a:endParaRPr lang="cs-CZ" dirty="0"/>
          </a:p>
        </p:txBody>
      </p:sp>
      <p:pic>
        <p:nvPicPr>
          <p:cNvPr id="11266" name="Picture 2" descr="Ve znamení Kon-Tiki (1950) | ČSFD.cz">
            <a:extLst>
              <a:ext uri="{FF2B5EF4-FFF2-40B4-BE49-F238E27FC236}">
                <a16:creationId xmlns:a16="http://schemas.microsoft.com/office/drawing/2014/main" id="{BDD52D89-BA08-CE76-0E40-5F89F3798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474" y="365850"/>
            <a:ext cx="4000500" cy="57721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AME JAKKI - Festival de Cannes">
            <a:extLst>
              <a:ext uri="{FF2B5EF4-FFF2-40B4-BE49-F238E27FC236}">
                <a16:creationId xmlns:a16="http://schemas.microsoft.com/office/drawing/2014/main" id="{0FC9D220-C003-4105-D548-120CB737F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695" y="1692002"/>
            <a:ext cx="3478779" cy="49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7858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7220D77-A51A-4D08-1DF3-7CF245812DA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50F29D3-EB69-67F0-C590-BA52DFC3CA28}"/>
              </a:ext>
            </a:extLst>
          </p:cNvPr>
          <p:cNvSpPr>
            <a:spLocks noGrp="1"/>
          </p:cNvSpPr>
          <p:nvPr>
            <p:ph type="sldNum" sz="quarter" idx="11"/>
          </p:nvPr>
        </p:nvSpPr>
        <p:spPr/>
        <p:txBody>
          <a:bodyPr/>
          <a:lstStyle/>
          <a:p>
            <a:fld id="{0970407D-EE58-4A0B-824B-1D3AE42DD9CF}" type="slidenum">
              <a:rPr lang="cs-CZ" altLang="cs-CZ" smtClean="0"/>
              <a:pPr/>
              <a:t>123</a:t>
            </a:fld>
            <a:endParaRPr lang="cs-CZ" altLang="cs-CZ" dirty="0"/>
          </a:p>
        </p:txBody>
      </p:sp>
      <p:sp>
        <p:nvSpPr>
          <p:cNvPr id="4" name="Nadpis 3">
            <a:extLst>
              <a:ext uri="{FF2B5EF4-FFF2-40B4-BE49-F238E27FC236}">
                <a16:creationId xmlns:a16="http://schemas.microsoft.com/office/drawing/2014/main" id="{32C4E02F-0D33-E584-FDD9-1A7508D13901}"/>
              </a:ext>
            </a:extLst>
          </p:cNvPr>
          <p:cNvSpPr>
            <a:spLocks noGrp="1"/>
          </p:cNvSpPr>
          <p:nvPr>
            <p:ph type="title"/>
          </p:nvPr>
        </p:nvSpPr>
        <p:spPr/>
        <p:txBody>
          <a:bodyPr/>
          <a:lstStyle/>
          <a:p>
            <a:r>
              <a:rPr lang="cs-CZ" dirty="0"/>
              <a:t>Poválečné Norsko</a:t>
            </a:r>
          </a:p>
        </p:txBody>
      </p:sp>
      <p:sp>
        <p:nvSpPr>
          <p:cNvPr id="5" name="Zástupný obsah 4">
            <a:extLst>
              <a:ext uri="{FF2B5EF4-FFF2-40B4-BE49-F238E27FC236}">
                <a16:creationId xmlns:a16="http://schemas.microsoft.com/office/drawing/2014/main" id="{3046B0F2-EDE7-9D10-5B6D-1ADF39FA4D0A}"/>
              </a:ext>
            </a:extLst>
          </p:cNvPr>
          <p:cNvSpPr>
            <a:spLocks noGrp="1"/>
          </p:cNvSpPr>
          <p:nvPr>
            <p:ph idx="1"/>
          </p:nvPr>
        </p:nvSpPr>
        <p:spPr>
          <a:xfrm>
            <a:off x="720000" y="1692002"/>
            <a:ext cx="4652100" cy="4139998"/>
          </a:xfrm>
        </p:spPr>
        <p:txBody>
          <a:bodyPr/>
          <a:lstStyle/>
          <a:p>
            <a:r>
              <a:rPr lang="cs-CZ" dirty="0"/>
              <a:t>Erik </a:t>
            </a:r>
            <a:r>
              <a:rPr lang="cs-CZ" dirty="0" err="1"/>
              <a:t>Løchen</a:t>
            </a:r>
            <a:endParaRPr lang="cs-CZ" dirty="0"/>
          </a:p>
        </p:txBody>
      </p:sp>
      <p:pic>
        <p:nvPicPr>
          <p:cNvPr id="12290" name="Picture 2" descr="Erik Løchen - IMDb">
            <a:extLst>
              <a:ext uri="{FF2B5EF4-FFF2-40B4-BE49-F238E27FC236}">
                <a16:creationId xmlns:a16="http://schemas.microsoft.com/office/drawing/2014/main" id="{F812EA30-2E96-C02F-C2D3-52F4FB7783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5837" y="0"/>
            <a:ext cx="4856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otforestilling (1972) | Recenze - Uživatelské | ČSFD.cz">
            <a:extLst>
              <a:ext uri="{FF2B5EF4-FFF2-40B4-BE49-F238E27FC236}">
                <a16:creationId xmlns:a16="http://schemas.microsoft.com/office/drawing/2014/main" id="{53134328-6B3E-3685-02AC-ECDD4188C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967" y="1815570"/>
            <a:ext cx="3387783" cy="50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4342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DCB1D48-37E2-8297-453A-D7CFF37AD4A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15BD8CD-85B9-5447-470E-B1E8050B7A24}"/>
              </a:ext>
            </a:extLst>
          </p:cNvPr>
          <p:cNvSpPr>
            <a:spLocks noGrp="1"/>
          </p:cNvSpPr>
          <p:nvPr>
            <p:ph type="sldNum" sz="quarter" idx="11"/>
          </p:nvPr>
        </p:nvSpPr>
        <p:spPr/>
        <p:txBody>
          <a:bodyPr/>
          <a:lstStyle/>
          <a:p>
            <a:fld id="{0970407D-EE58-4A0B-824B-1D3AE42DD9CF}" type="slidenum">
              <a:rPr lang="cs-CZ" altLang="cs-CZ" smtClean="0"/>
              <a:pPr/>
              <a:t>124</a:t>
            </a:fld>
            <a:endParaRPr lang="cs-CZ" altLang="cs-CZ" dirty="0"/>
          </a:p>
        </p:txBody>
      </p:sp>
      <p:sp>
        <p:nvSpPr>
          <p:cNvPr id="4" name="Nadpis 3">
            <a:extLst>
              <a:ext uri="{FF2B5EF4-FFF2-40B4-BE49-F238E27FC236}">
                <a16:creationId xmlns:a16="http://schemas.microsoft.com/office/drawing/2014/main" id="{E92CC112-9A93-9914-D3DE-AD5F3B240DAB}"/>
              </a:ext>
            </a:extLst>
          </p:cNvPr>
          <p:cNvSpPr>
            <a:spLocks noGrp="1"/>
          </p:cNvSpPr>
          <p:nvPr>
            <p:ph type="title"/>
          </p:nvPr>
        </p:nvSpPr>
        <p:spPr/>
        <p:txBody>
          <a:bodyPr/>
          <a:lstStyle/>
          <a:p>
            <a:r>
              <a:rPr lang="cs-CZ" dirty="0"/>
              <a:t>Island?</a:t>
            </a:r>
          </a:p>
        </p:txBody>
      </p:sp>
      <p:sp>
        <p:nvSpPr>
          <p:cNvPr id="5" name="Zástupný obsah 4">
            <a:extLst>
              <a:ext uri="{FF2B5EF4-FFF2-40B4-BE49-F238E27FC236}">
                <a16:creationId xmlns:a16="http://schemas.microsoft.com/office/drawing/2014/main" id="{658BF8C2-1586-B05B-5C66-FADB5754DEE4}"/>
              </a:ext>
            </a:extLst>
          </p:cNvPr>
          <p:cNvSpPr>
            <a:spLocks noGrp="1"/>
          </p:cNvSpPr>
          <p:nvPr>
            <p:ph idx="1"/>
          </p:nvPr>
        </p:nvSpPr>
        <p:spPr/>
        <p:txBody>
          <a:bodyPr/>
          <a:lstStyle/>
          <a:p>
            <a:r>
              <a:rPr lang="cs-CZ" dirty="0"/>
              <a:t>1944 – nezávislost na Dánsku</a:t>
            </a:r>
          </a:p>
          <a:p>
            <a:endParaRPr lang="cs-CZ" dirty="0"/>
          </a:p>
          <a:p>
            <a:r>
              <a:rPr lang="cs-CZ" dirty="0"/>
              <a:t>1949 – </a:t>
            </a:r>
            <a:r>
              <a:rPr lang="cs-CZ" dirty="0" err="1"/>
              <a:t>Lóftur</a:t>
            </a:r>
            <a:r>
              <a:rPr lang="cs-CZ" dirty="0"/>
              <a:t> </a:t>
            </a:r>
            <a:r>
              <a:rPr lang="cs-CZ" dirty="0" err="1"/>
              <a:t>Gudmundsson</a:t>
            </a:r>
            <a:endParaRPr lang="cs-CZ" dirty="0"/>
          </a:p>
          <a:p>
            <a:pPr lvl="1"/>
            <a:r>
              <a:rPr lang="cs-CZ" dirty="0" err="1"/>
              <a:t>Milli</a:t>
            </a:r>
            <a:r>
              <a:rPr lang="cs-CZ" dirty="0"/>
              <a:t> </a:t>
            </a:r>
            <a:r>
              <a:rPr lang="cs-CZ" dirty="0" err="1"/>
              <a:t>fjalls</a:t>
            </a:r>
            <a:r>
              <a:rPr lang="cs-CZ" dirty="0"/>
              <a:t> </a:t>
            </a:r>
            <a:r>
              <a:rPr lang="cs-CZ" dirty="0" err="1"/>
              <a:t>og</a:t>
            </a:r>
            <a:r>
              <a:rPr lang="cs-CZ" dirty="0"/>
              <a:t> </a:t>
            </a:r>
            <a:r>
              <a:rPr lang="cs-CZ" dirty="0" err="1"/>
              <a:t>fjöru</a:t>
            </a:r>
            <a:endParaRPr lang="cs-CZ" dirty="0"/>
          </a:p>
          <a:p>
            <a:pPr lvl="1"/>
            <a:endParaRPr lang="cs-CZ" dirty="0"/>
          </a:p>
          <a:p>
            <a:r>
              <a:rPr lang="cs-CZ" dirty="0"/>
              <a:t>50. léta – </a:t>
            </a:r>
            <a:r>
              <a:rPr lang="cs-CZ" dirty="0" err="1"/>
              <a:t>Óskar</a:t>
            </a:r>
            <a:r>
              <a:rPr lang="cs-CZ" dirty="0"/>
              <a:t> </a:t>
            </a:r>
            <a:r>
              <a:rPr lang="cs-CZ" dirty="0" err="1"/>
              <a:t>Gislason</a:t>
            </a:r>
            <a:r>
              <a:rPr lang="cs-CZ" dirty="0"/>
              <a:t> – </a:t>
            </a:r>
            <a:r>
              <a:rPr lang="cs-CZ" dirty="0" err="1"/>
              <a:t>Nytt</a:t>
            </a:r>
            <a:r>
              <a:rPr lang="cs-CZ" dirty="0"/>
              <a:t> </a:t>
            </a:r>
            <a:r>
              <a:rPr lang="cs-CZ" dirty="0" err="1"/>
              <a:t>hlutverk</a:t>
            </a:r>
            <a:r>
              <a:rPr lang="cs-CZ" dirty="0"/>
              <a:t> (1954)</a:t>
            </a:r>
          </a:p>
          <a:p>
            <a:pPr lvl="1"/>
            <a:endParaRPr lang="cs-CZ" dirty="0"/>
          </a:p>
          <a:p>
            <a:r>
              <a:rPr lang="cs-CZ" dirty="0"/>
              <a:t>Koprodukce</a:t>
            </a:r>
          </a:p>
          <a:p>
            <a:pPr lvl="1"/>
            <a:r>
              <a:rPr lang="cs-CZ" dirty="0" err="1"/>
              <a:t>Salka</a:t>
            </a:r>
            <a:r>
              <a:rPr lang="cs-CZ" dirty="0"/>
              <a:t> </a:t>
            </a:r>
            <a:r>
              <a:rPr lang="cs-CZ" dirty="0" err="1"/>
              <a:t>Valka</a:t>
            </a:r>
            <a:r>
              <a:rPr lang="cs-CZ" dirty="0"/>
              <a:t> (1954)</a:t>
            </a:r>
          </a:p>
        </p:txBody>
      </p:sp>
    </p:spTree>
    <p:extLst>
      <p:ext uri="{BB962C8B-B14F-4D97-AF65-F5344CB8AC3E}">
        <p14:creationId xmlns:p14="http://schemas.microsoft.com/office/powerpoint/2010/main" val="21926513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0E871D0-B231-10DC-CA9F-D07F779F83E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EBB3DF5-B667-3BB2-587B-601EEA62D03F}"/>
              </a:ext>
            </a:extLst>
          </p:cNvPr>
          <p:cNvSpPr>
            <a:spLocks noGrp="1"/>
          </p:cNvSpPr>
          <p:nvPr>
            <p:ph type="sldNum" sz="quarter" idx="11"/>
          </p:nvPr>
        </p:nvSpPr>
        <p:spPr/>
        <p:txBody>
          <a:bodyPr/>
          <a:lstStyle/>
          <a:p>
            <a:fld id="{0970407D-EE58-4A0B-824B-1D3AE42DD9CF}" type="slidenum">
              <a:rPr lang="cs-CZ" altLang="cs-CZ" smtClean="0"/>
              <a:pPr/>
              <a:t>125</a:t>
            </a:fld>
            <a:endParaRPr lang="cs-CZ" altLang="cs-CZ" dirty="0"/>
          </a:p>
        </p:txBody>
      </p:sp>
      <p:sp>
        <p:nvSpPr>
          <p:cNvPr id="4" name="Nadpis 3">
            <a:extLst>
              <a:ext uri="{FF2B5EF4-FFF2-40B4-BE49-F238E27FC236}">
                <a16:creationId xmlns:a16="http://schemas.microsoft.com/office/drawing/2014/main" id="{9601B47B-0A2E-938D-527C-17BDEB28EFBB}"/>
              </a:ext>
            </a:extLst>
          </p:cNvPr>
          <p:cNvSpPr>
            <a:spLocks noGrp="1"/>
          </p:cNvSpPr>
          <p:nvPr>
            <p:ph type="title"/>
          </p:nvPr>
        </p:nvSpPr>
        <p:spPr/>
        <p:txBody>
          <a:bodyPr/>
          <a:lstStyle/>
          <a:p>
            <a:r>
              <a:rPr lang="cs-CZ" dirty="0"/>
              <a:t>Shrnutí</a:t>
            </a:r>
          </a:p>
        </p:txBody>
      </p:sp>
      <p:sp>
        <p:nvSpPr>
          <p:cNvPr id="5" name="Zástupný obsah 4">
            <a:extLst>
              <a:ext uri="{FF2B5EF4-FFF2-40B4-BE49-F238E27FC236}">
                <a16:creationId xmlns:a16="http://schemas.microsoft.com/office/drawing/2014/main" id="{726249B2-3886-C451-D4E8-2B0AC6829F33}"/>
              </a:ext>
            </a:extLst>
          </p:cNvPr>
          <p:cNvSpPr>
            <a:spLocks noGrp="1"/>
          </p:cNvSpPr>
          <p:nvPr>
            <p:ph idx="1"/>
          </p:nvPr>
        </p:nvSpPr>
        <p:spPr/>
        <p:txBody>
          <a:bodyPr/>
          <a:lstStyle/>
          <a:p>
            <a:r>
              <a:rPr lang="cs-CZ" dirty="0"/>
              <a:t>Společné rysy tvorby?</a:t>
            </a:r>
          </a:p>
          <a:p>
            <a:endParaRPr lang="cs-CZ" dirty="0"/>
          </a:p>
          <a:p>
            <a:r>
              <a:rPr lang="cs-CZ" dirty="0"/>
              <a:t>Žánry?</a:t>
            </a:r>
          </a:p>
          <a:p>
            <a:endParaRPr lang="cs-CZ" dirty="0"/>
          </a:p>
          <a:p>
            <a:r>
              <a:rPr lang="cs-CZ" dirty="0"/>
              <a:t>Vliv vnějších podmínek pro tvorbu?</a:t>
            </a:r>
          </a:p>
          <a:p>
            <a:endParaRPr lang="cs-CZ" dirty="0"/>
          </a:p>
          <a:p>
            <a:r>
              <a:rPr lang="cs-CZ" dirty="0"/>
              <a:t>Generační obměna?</a:t>
            </a:r>
          </a:p>
          <a:p>
            <a:endParaRPr lang="cs-CZ" dirty="0"/>
          </a:p>
          <a:p>
            <a:r>
              <a:rPr lang="cs-CZ" dirty="0"/>
              <a:t>Jaká témata se objevovala v dokumentech?</a:t>
            </a:r>
          </a:p>
        </p:txBody>
      </p:sp>
    </p:spTree>
    <p:extLst>
      <p:ext uri="{BB962C8B-B14F-4D97-AF65-F5344CB8AC3E}">
        <p14:creationId xmlns:p14="http://schemas.microsoft.com/office/powerpoint/2010/main" val="38579484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E2AECC8-0ECE-4629-BE51-10EB2931A1D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C705EBC-4FF4-0E7F-14D5-A215595E5642}"/>
              </a:ext>
            </a:extLst>
          </p:cNvPr>
          <p:cNvSpPr>
            <a:spLocks noGrp="1"/>
          </p:cNvSpPr>
          <p:nvPr>
            <p:ph type="sldNum" sz="quarter" idx="11"/>
          </p:nvPr>
        </p:nvSpPr>
        <p:spPr/>
        <p:txBody>
          <a:bodyPr/>
          <a:lstStyle/>
          <a:p>
            <a:fld id="{0970407D-EE58-4A0B-824B-1D3AE42DD9CF}" type="slidenum">
              <a:rPr lang="cs-CZ" altLang="cs-CZ" smtClean="0"/>
              <a:pPr/>
              <a:t>126</a:t>
            </a:fld>
            <a:endParaRPr lang="cs-CZ" altLang="cs-CZ" dirty="0"/>
          </a:p>
        </p:txBody>
      </p:sp>
      <p:sp>
        <p:nvSpPr>
          <p:cNvPr id="4" name="Nadpis 3">
            <a:extLst>
              <a:ext uri="{FF2B5EF4-FFF2-40B4-BE49-F238E27FC236}">
                <a16:creationId xmlns:a16="http://schemas.microsoft.com/office/drawing/2014/main" id="{8373C860-9CCC-50FE-4CED-1A7314212DD2}"/>
              </a:ext>
            </a:extLst>
          </p:cNvPr>
          <p:cNvSpPr>
            <a:spLocks noGrp="1"/>
          </p:cNvSpPr>
          <p:nvPr>
            <p:ph type="title"/>
          </p:nvPr>
        </p:nvSpPr>
        <p:spPr/>
        <p:txBody>
          <a:bodyPr/>
          <a:lstStyle/>
          <a:p>
            <a:r>
              <a:rPr lang="cs-CZ" dirty="0"/>
              <a:t>Shrnutí</a:t>
            </a:r>
          </a:p>
        </p:txBody>
      </p:sp>
      <p:sp>
        <p:nvSpPr>
          <p:cNvPr id="5" name="Zástupný obsah 4">
            <a:extLst>
              <a:ext uri="{FF2B5EF4-FFF2-40B4-BE49-F238E27FC236}">
                <a16:creationId xmlns:a16="http://schemas.microsoft.com/office/drawing/2014/main" id="{3B12D16E-CCB3-AF0E-9525-0352A5B0AEBA}"/>
              </a:ext>
            </a:extLst>
          </p:cNvPr>
          <p:cNvSpPr>
            <a:spLocks noGrp="1"/>
          </p:cNvSpPr>
          <p:nvPr>
            <p:ph idx="1"/>
          </p:nvPr>
        </p:nvSpPr>
        <p:spPr/>
        <p:txBody>
          <a:bodyPr/>
          <a:lstStyle/>
          <a:p>
            <a:r>
              <a:rPr lang="cs-CZ" dirty="0"/>
              <a:t>Co to byly „</a:t>
            </a:r>
            <a:r>
              <a:rPr lang="cs-CZ" dirty="0" err="1"/>
              <a:t>sink</a:t>
            </a:r>
            <a:r>
              <a:rPr lang="cs-CZ" dirty="0"/>
              <a:t>“ films („výlevkové“ filmy)?</a:t>
            </a:r>
          </a:p>
          <a:p>
            <a:endParaRPr lang="cs-CZ" dirty="0"/>
          </a:p>
          <a:p>
            <a:r>
              <a:rPr lang="cs-CZ" dirty="0"/>
              <a:t>Jaké tendence z jiných kinematografií ve skandinávských kinematografiích identifikovali? Uveďte příklady</a:t>
            </a:r>
          </a:p>
          <a:p>
            <a:endParaRPr lang="cs-CZ" dirty="0"/>
          </a:p>
          <a:p>
            <a:endParaRPr lang="cs-CZ" dirty="0"/>
          </a:p>
        </p:txBody>
      </p:sp>
    </p:spTree>
    <p:extLst>
      <p:ext uri="{BB962C8B-B14F-4D97-AF65-F5344CB8AC3E}">
        <p14:creationId xmlns:p14="http://schemas.microsoft.com/office/powerpoint/2010/main" val="38792229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41349CE-DED5-73F0-CE7B-AF0EDEF8A7B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D8E6D42-DBF3-A9E2-E9DF-8B450BCAA1BB}"/>
              </a:ext>
            </a:extLst>
          </p:cNvPr>
          <p:cNvSpPr>
            <a:spLocks noGrp="1"/>
          </p:cNvSpPr>
          <p:nvPr>
            <p:ph type="sldNum" sz="quarter" idx="11"/>
          </p:nvPr>
        </p:nvSpPr>
        <p:spPr/>
        <p:txBody>
          <a:bodyPr/>
          <a:lstStyle/>
          <a:p>
            <a:fld id="{0970407D-EE58-4A0B-824B-1D3AE42DD9CF}" type="slidenum">
              <a:rPr lang="cs-CZ" altLang="cs-CZ" smtClean="0"/>
              <a:pPr/>
              <a:t>127</a:t>
            </a:fld>
            <a:endParaRPr lang="cs-CZ" altLang="cs-CZ" dirty="0"/>
          </a:p>
        </p:txBody>
      </p:sp>
      <p:sp>
        <p:nvSpPr>
          <p:cNvPr id="4" name="Nadpis 3">
            <a:extLst>
              <a:ext uri="{FF2B5EF4-FFF2-40B4-BE49-F238E27FC236}">
                <a16:creationId xmlns:a16="http://schemas.microsoft.com/office/drawing/2014/main" id="{A3B5B105-B47A-5A7B-C1E9-DC0EBE8CFE9A}"/>
              </a:ext>
            </a:extLst>
          </p:cNvPr>
          <p:cNvSpPr>
            <a:spLocks noGrp="1"/>
          </p:cNvSpPr>
          <p:nvPr>
            <p:ph type="title"/>
          </p:nvPr>
        </p:nvSpPr>
        <p:spPr/>
        <p:txBody>
          <a:bodyPr/>
          <a:lstStyle/>
          <a:p>
            <a:r>
              <a:rPr lang="cs-CZ" dirty="0"/>
              <a:t>Projekce</a:t>
            </a:r>
          </a:p>
        </p:txBody>
      </p:sp>
      <p:sp>
        <p:nvSpPr>
          <p:cNvPr id="5" name="Zástupný obsah 4">
            <a:extLst>
              <a:ext uri="{FF2B5EF4-FFF2-40B4-BE49-F238E27FC236}">
                <a16:creationId xmlns:a16="http://schemas.microsoft.com/office/drawing/2014/main" id="{A43E0B9B-55FF-475B-22CF-CCE795F8F2E4}"/>
              </a:ext>
            </a:extLst>
          </p:cNvPr>
          <p:cNvSpPr>
            <a:spLocks noGrp="1"/>
          </p:cNvSpPr>
          <p:nvPr>
            <p:ph idx="1"/>
          </p:nvPr>
        </p:nvSpPr>
        <p:spPr>
          <a:xfrm>
            <a:off x="720000" y="1692002"/>
            <a:ext cx="6207273" cy="4139998"/>
          </a:xfrm>
        </p:spPr>
        <p:txBody>
          <a:bodyPr/>
          <a:lstStyle/>
          <a:p>
            <a:r>
              <a:rPr lang="cs-CZ" dirty="0"/>
              <a:t>Rozeberte film a jeho vyprávění</a:t>
            </a:r>
          </a:p>
          <a:p>
            <a:pPr lvl="1"/>
            <a:endParaRPr lang="cs-CZ" dirty="0"/>
          </a:p>
          <a:p>
            <a:pPr lvl="1"/>
            <a:r>
              <a:rPr lang="cs-CZ" dirty="0" err="1"/>
              <a:t>Chronologičnost</a:t>
            </a:r>
            <a:r>
              <a:rPr lang="cs-CZ" dirty="0"/>
              <a:t> syžetu</a:t>
            </a:r>
          </a:p>
          <a:p>
            <a:pPr lvl="1"/>
            <a:endParaRPr lang="cs-CZ" dirty="0"/>
          </a:p>
          <a:p>
            <a:pPr lvl="1"/>
            <a:r>
              <a:rPr lang="cs-CZ" dirty="0" err="1"/>
              <a:t>Zcizujícící</a:t>
            </a:r>
            <a:r>
              <a:rPr lang="cs-CZ" dirty="0"/>
              <a:t> efekty</a:t>
            </a:r>
          </a:p>
        </p:txBody>
      </p:sp>
      <p:pic>
        <p:nvPicPr>
          <p:cNvPr id="6" name="Picture 2" descr="Erik Løchen - IMDb">
            <a:extLst>
              <a:ext uri="{FF2B5EF4-FFF2-40B4-BE49-F238E27FC236}">
                <a16:creationId xmlns:a16="http://schemas.microsoft.com/office/drawing/2014/main" id="{94F13BCE-9766-E3E8-50A6-D661990352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5837"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375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A5DF16E-F6AE-B788-F2C4-FB47A8DA400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D6C0723-6DD5-E081-E435-191E552FA8A0}"/>
              </a:ext>
            </a:extLst>
          </p:cNvPr>
          <p:cNvSpPr>
            <a:spLocks noGrp="1"/>
          </p:cNvSpPr>
          <p:nvPr>
            <p:ph type="sldNum" sz="quarter" idx="11"/>
          </p:nvPr>
        </p:nvSpPr>
        <p:spPr/>
        <p:txBody>
          <a:bodyPr/>
          <a:lstStyle/>
          <a:p>
            <a:fld id="{0970407D-EE58-4A0B-824B-1D3AE42DD9CF}" type="slidenum">
              <a:rPr lang="cs-CZ" altLang="cs-CZ" smtClean="0"/>
              <a:pPr/>
              <a:t>128</a:t>
            </a:fld>
            <a:endParaRPr lang="cs-CZ" altLang="cs-CZ" dirty="0"/>
          </a:p>
        </p:txBody>
      </p:sp>
      <p:sp>
        <p:nvSpPr>
          <p:cNvPr id="10" name="Nadpis 9">
            <a:extLst>
              <a:ext uri="{FF2B5EF4-FFF2-40B4-BE49-F238E27FC236}">
                <a16:creationId xmlns:a16="http://schemas.microsoft.com/office/drawing/2014/main" id="{381E7FB5-DF3A-2E31-E27D-CD3639F60948}"/>
              </a:ext>
            </a:extLst>
          </p:cNvPr>
          <p:cNvSpPr>
            <a:spLocks noGrp="1"/>
          </p:cNvSpPr>
          <p:nvPr>
            <p:ph type="title"/>
          </p:nvPr>
        </p:nvSpPr>
        <p:spPr/>
        <p:txBody>
          <a:bodyPr/>
          <a:lstStyle/>
          <a:p>
            <a:r>
              <a:rPr lang="cs-CZ" dirty="0"/>
              <a:t>Skandinávské kinematografie v 60. letech</a:t>
            </a:r>
          </a:p>
        </p:txBody>
      </p:sp>
      <p:sp>
        <p:nvSpPr>
          <p:cNvPr id="11" name="Podnadpis 10">
            <a:extLst>
              <a:ext uri="{FF2B5EF4-FFF2-40B4-BE49-F238E27FC236}">
                <a16:creationId xmlns:a16="http://schemas.microsoft.com/office/drawing/2014/main" id="{C0478F8C-A8A5-86F4-63EE-917EF80F0D44}"/>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6158553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304AEE-F66D-A088-9186-D18C40F2674A}"/>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451FBA92-36A7-73B0-0E7B-02470CA4D0EB}"/>
              </a:ext>
            </a:extLst>
          </p:cNvPr>
          <p:cNvSpPr>
            <a:spLocks noGrp="1"/>
          </p:cNvSpPr>
          <p:nvPr>
            <p:ph type="sldNum" sz="quarter" idx="11"/>
          </p:nvPr>
        </p:nvSpPr>
        <p:spPr/>
        <p:txBody>
          <a:bodyPr/>
          <a:lstStyle/>
          <a:p>
            <a:fld id="{0970407D-EE58-4A0B-824B-1D3AE42DD9CF}" type="slidenum">
              <a:rPr lang="cs-CZ" altLang="cs-CZ" smtClean="0"/>
              <a:pPr/>
              <a:t>129</a:t>
            </a:fld>
            <a:endParaRPr lang="cs-CZ" altLang="cs-CZ" dirty="0"/>
          </a:p>
        </p:txBody>
      </p:sp>
      <p:sp>
        <p:nvSpPr>
          <p:cNvPr id="4" name="Nadpis 3">
            <a:extLst>
              <a:ext uri="{FF2B5EF4-FFF2-40B4-BE49-F238E27FC236}">
                <a16:creationId xmlns:a16="http://schemas.microsoft.com/office/drawing/2014/main" id="{572A3EDE-4B95-EB0C-C485-DFC279DD1265}"/>
              </a:ext>
            </a:extLst>
          </p:cNvPr>
          <p:cNvSpPr>
            <a:spLocks noGrp="1"/>
          </p:cNvSpPr>
          <p:nvPr>
            <p:ph type="title"/>
          </p:nvPr>
        </p:nvSpPr>
        <p:spPr/>
        <p:txBody>
          <a:bodyPr/>
          <a:lstStyle/>
          <a:p>
            <a:r>
              <a:rPr lang="cs-CZ" dirty="0"/>
              <a:t>Skandinávské kinematografie?</a:t>
            </a:r>
          </a:p>
        </p:txBody>
      </p:sp>
      <p:sp>
        <p:nvSpPr>
          <p:cNvPr id="5" name="Zástupný obsah 4">
            <a:extLst>
              <a:ext uri="{FF2B5EF4-FFF2-40B4-BE49-F238E27FC236}">
                <a16:creationId xmlns:a16="http://schemas.microsoft.com/office/drawing/2014/main" id="{C53CC694-9060-A7D7-AF8D-253485570B84}"/>
              </a:ext>
            </a:extLst>
          </p:cNvPr>
          <p:cNvSpPr>
            <a:spLocks noGrp="1"/>
          </p:cNvSpPr>
          <p:nvPr>
            <p:ph idx="1"/>
          </p:nvPr>
        </p:nvSpPr>
        <p:spPr/>
        <p:txBody>
          <a:bodyPr>
            <a:normAutofit fontScale="92500" lnSpcReduction="10000"/>
          </a:bodyPr>
          <a:lstStyle/>
          <a:p>
            <a:r>
              <a:rPr lang="cs-CZ" dirty="0"/>
              <a:t>Problémy stávajících studiových systémů</a:t>
            </a:r>
          </a:p>
          <a:p>
            <a:endParaRPr lang="cs-CZ" dirty="0"/>
          </a:p>
          <a:p>
            <a:r>
              <a:rPr lang="cs-CZ" dirty="0"/>
              <a:t>Systémy státní podpory</a:t>
            </a:r>
          </a:p>
          <a:p>
            <a:endParaRPr lang="cs-CZ" dirty="0"/>
          </a:p>
          <a:p>
            <a:pPr lvl="1"/>
            <a:r>
              <a:rPr lang="cs-CZ" dirty="0"/>
              <a:t>Důsledky státní podpory v praxi</a:t>
            </a:r>
          </a:p>
          <a:p>
            <a:pPr lvl="1"/>
            <a:endParaRPr lang="cs-CZ" dirty="0"/>
          </a:p>
          <a:p>
            <a:endParaRPr lang="cs-CZ" dirty="0"/>
          </a:p>
          <a:p>
            <a:r>
              <a:rPr lang="cs-CZ" dirty="0"/>
              <a:t>Příchod televize – ztráta diváků</a:t>
            </a:r>
          </a:p>
          <a:p>
            <a:endParaRPr lang="cs-CZ" dirty="0"/>
          </a:p>
          <a:p>
            <a:r>
              <a:rPr lang="cs-CZ" dirty="0"/>
              <a:t>Změny složení filmového publika</a:t>
            </a:r>
          </a:p>
        </p:txBody>
      </p:sp>
    </p:spTree>
    <p:extLst>
      <p:ext uri="{BB962C8B-B14F-4D97-AF65-F5344CB8AC3E}">
        <p14:creationId xmlns:p14="http://schemas.microsoft.com/office/powerpoint/2010/main" val="99046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37B1A3F-1D1F-B239-6C64-DA996174576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3DFC893-FD03-64D8-FFEB-DABCC3960C0E}"/>
              </a:ext>
            </a:extLst>
          </p:cNvPr>
          <p:cNvSpPr>
            <a:spLocks noGrp="1"/>
          </p:cNvSpPr>
          <p:nvPr>
            <p:ph type="sldNum" sz="quarter" idx="11"/>
          </p:nvPr>
        </p:nvSpPr>
        <p:spPr/>
        <p:txBody>
          <a:bodyPr/>
          <a:lstStyle/>
          <a:p>
            <a:fld id="{D6D6C118-631F-4A80-9886-907009361577}" type="slidenum">
              <a:rPr lang="cs-CZ" altLang="cs-CZ" smtClean="0"/>
              <a:pPr/>
              <a:t>13</a:t>
            </a:fld>
            <a:endParaRPr lang="cs-CZ" altLang="cs-CZ" dirty="0"/>
          </a:p>
        </p:txBody>
      </p:sp>
      <p:sp>
        <p:nvSpPr>
          <p:cNvPr id="5" name="Nadpis 4">
            <a:extLst>
              <a:ext uri="{FF2B5EF4-FFF2-40B4-BE49-F238E27FC236}">
                <a16:creationId xmlns:a16="http://schemas.microsoft.com/office/drawing/2014/main" id="{7096DC1C-7537-FDE2-2C13-47D2F2664D00}"/>
              </a:ext>
            </a:extLst>
          </p:cNvPr>
          <p:cNvSpPr>
            <a:spLocks noGrp="1"/>
          </p:cNvSpPr>
          <p:nvPr>
            <p:ph type="title"/>
          </p:nvPr>
        </p:nvSpPr>
        <p:spPr/>
        <p:txBody>
          <a:bodyPr/>
          <a:lstStyle/>
          <a:p>
            <a:r>
              <a:rPr lang="cs-CZ" dirty="0"/>
              <a:t>Dánské hvězdy</a:t>
            </a:r>
          </a:p>
        </p:txBody>
      </p:sp>
      <p:sp>
        <p:nvSpPr>
          <p:cNvPr id="6" name="Zástupný obsah 5">
            <a:extLst>
              <a:ext uri="{FF2B5EF4-FFF2-40B4-BE49-F238E27FC236}">
                <a16:creationId xmlns:a16="http://schemas.microsoft.com/office/drawing/2014/main" id="{CA0E28A2-6C35-C395-C0CD-166799200703}"/>
              </a:ext>
            </a:extLst>
          </p:cNvPr>
          <p:cNvSpPr>
            <a:spLocks noGrp="1"/>
          </p:cNvSpPr>
          <p:nvPr>
            <p:ph idx="1"/>
          </p:nvPr>
        </p:nvSpPr>
        <p:spPr>
          <a:xfrm>
            <a:off x="720000" y="1692002"/>
            <a:ext cx="5376000" cy="4139998"/>
          </a:xfrm>
        </p:spPr>
        <p:txBody>
          <a:bodyPr/>
          <a:lstStyle/>
          <a:p>
            <a:r>
              <a:rPr lang="cs-CZ" dirty="0"/>
              <a:t>Valdemar </a:t>
            </a:r>
            <a:r>
              <a:rPr lang="cs-CZ" dirty="0" err="1"/>
              <a:t>Psilander</a:t>
            </a:r>
            <a:endParaRPr lang="cs-CZ" dirty="0"/>
          </a:p>
          <a:p>
            <a:endParaRPr lang="cs-CZ" dirty="0"/>
          </a:p>
          <a:p>
            <a:endParaRPr lang="cs-CZ" dirty="0"/>
          </a:p>
          <a:p>
            <a:r>
              <a:rPr lang="cs-CZ" dirty="0"/>
              <a:t>1910 – Obraz Doriana </a:t>
            </a:r>
            <a:r>
              <a:rPr lang="cs-CZ" dirty="0" err="1"/>
              <a:t>Graye</a:t>
            </a:r>
            <a:endParaRPr lang="cs-CZ" dirty="0"/>
          </a:p>
          <a:p>
            <a:endParaRPr lang="cs-CZ" dirty="0"/>
          </a:p>
          <a:p>
            <a:endParaRPr lang="cs-CZ" dirty="0"/>
          </a:p>
          <a:p>
            <a:r>
              <a:rPr lang="cs-CZ" dirty="0"/>
              <a:t>1917 – Klauni</a:t>
            </a:r>
          </a:p>
        </p:txBody>
      </p:sp>
      <p:pic>
        <p:nvPicPr>
          <p:cNvPr id="5122" name="Picture 2" descr="Valdemar Psilander - IMDb">
            <a:extLst>
              <a:ext uri="{FF2B5EF4-FFF2-40B4-BE49-F238E27FC236}">
                <a16:creationId xmlns:a16="http://schemas.microsoft.com/office/drawing/2014/main" id="{107E8591-A043-AF5A-EAE8-D21842BE0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555" y="945788"/>
            <a:ext cx="314325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980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7D35F87-4437-8404-AA3D-B2767A2659D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8BBB801-4BE0-015D-4075-84AEFB0B9763}"/>
              </a:ext>
            </a:extLst>
          </p:cNvPr>
          <p:cNvSpPr>
            <a:spLocks noGrp="1"/>
          </p:cNvSpPr>
          <p:nvPr>
            <p:ph type="sldNum" sz="quarter" idx="11"/>
          </p:nvPr>
        </p:nvSpPr>
        <p:spPr/>
        <p:txBody>
          <a:bodyPr/>
          <a:lstStyle/>
          <a:p>
            <a:fld id="{0970407D-EE58-4A0B-824B-1D3AE42DD9CF}" type="slidenum">
              <a:rPr lang="cs-CZ" altLang="cs-CZ" smtClean="0"/>
              <a:pPr/>
              <a:t>130</a:t>
            </a:fld>
            <a:endParaRPr lang="cs-CZ" altLang="cs-CZ" dirty="0"/>
          </a:p>
        </p:txBody>
      </p:sp>
      <p:sp>
        <p:nvSpPr>
          <p:cNvPr id="4" name="Nadpis 3">
            <a:extLst>
              <a:ext uri="{FF2B5EF4-FFF2-40B4-BE49-F238E27FC236}">
                <a16:creationId xmlns:a16="http://schemas.microsoft.com/office/drawing/2014/main" id="{19371BAC-B32B-6109-2380-413D25EC5917}"/>
              </a:ext>
            </a:extLst>
          </p:cNvPr>
          <p:cNvSpPr>
            <a:spLocks noGrp="1"/>
          </p:cNvSpPr>
          <p:nvPr>
            <p:ph type="title"/>
          </p:nvPr>
        </p:nvSpPr>
        <p:spPr/>
        <p:txBody>
          <a:bodyPr/>
          <a:lstStyle/>
          <a:p>
            <a:r>
              <a:rPr lang="cs-CZ" dirty="0"/>
              <a:t>Přelom 50. a 60. let</a:t>
            </a:r>
          </a:p>
        </p:txBody>
      </p:sp>
      <p:sp>
        <p:nvSpPr>
          <p:cNvPr id="5" name="Zástupný obsah 4">
            <a:extLst>
              <a:ext uri="{FF2B5EF4-FFF2-40B4-BE49-F238E27FC236}">
                <a16:creationId xmlns:a16="http://schemas.microsoft.com/office/drawing/2014/main" id="{C92FE757-FCD9-6525-A994-F9E83516476B}"/>
              </a:ext>
            </a:extLst>
          </p:cNvPr>
          <p:cNvSpPr>
            <a:spLocks noGrp="1"/>
          </p:cNvSpPr>
          <p:nvPr>
            <p:ph idx="1"/>
          </p:nvPr>
        </p:nvSpPr>
        <p:spPr/>
        <p:txBody>
          <a:bodyPr/>
          <a:lstStyle/>
          <a:p>
            <a:r>
              <a:rPr lang="cs-CZ" dirty="0"/>
              <a:t>Kontext světového vývoje kinematografie</a:t>
            </a:r>
          </a:p>
          <a:p>
            <a:pPr lvl="1"/>
            <a:endParaRPr lang="cs-CZ" dirty="0"/>
          </a:p>
          <a:p>
            <a:pPr lvl="1"/>
            <a:r>
              <a:rPr lang="cs-CZ" dirty="0"/>
              <a:t>Odraz aktuálních trendů světové kinematografie</a:t>
            </a:r>
          </a:p>
          <a:p>
            <a:pPr marL="324000" lvl="1" indent="0">
              <a:buNone/>
            </a:pPr>
            <a:endParaRPr lang="cs-CZ" dirty="0"/>
          </a:p>
          <a:p>
            <a:pPr lvl="1"/>
            <a:r>
              <a:rPr lang="cs-CZ" dirty="0"/>
              <a:t>Neorealismus</a:t>
            </a:r>
          </a:p>
          <a:p>
            <a:pPr lvl="1"/>
            <a:endParaRPr lang="cs-CZ" dirty="0"/>
          </a:p>
          <a:p>
            <a:pPr lvl="1"/>
            <a:r>
              <a:rPr lang="cs-CZ" dirty="0"/>
              <a:t>Film-</a:t>
            </a:r>
            <a:r>
              <a:rPr lang="cs-CZ" dirty="0" err="1"/>
              <a:t>noir</a:t>
            </a:r>
            <a:endParaRPr lang="cs-CZ" dirty="0"/>
          </a:p>
          <a:p>
            <a:pPr lvl="1"/>
            <a:endParaRPr lang="cs-CZ" dirty="0"/>
          </a:p>
          <a:p>
            <a:pPr lvl="1"/>
            <a:r>
              <a:rPr lang="cs-CZ" dirty="0"/>
              <a:t>Modernistické vyprávění</a:t>
            </a:r>
          </a:p>
          <a:p>
            <a:pPr lvl="2"/>
            <a:r>
              <a:rPr lang="cs-CZ" dirty="0"/>
              <a:t>Styl</a:t>
            </a:r>
          </a:p>
          <a:p>
            <a:pPr lvl="2"/>
            <a:r>
              <a:rPr lang="cs-CZ" dirty="0"/>
              <a:t>Vyprávění</a:t>
            </a:r>
          </a:p>
          <a:p>
            <a:pPr lvl="1"/>
            <a:endParaRPr lang="cs-CZ" dirty="0"/>
          </a:p>
          <a:p>
            <a:pPr lvl="1"/>
            <a:r>
              <a:rPr lang="cs-CZ" dirty="0"/>
              <a:t>Přenášení vlivů napříč skandinávskými kinematografiemi</a:t>
            </a:r>
          </a:p>
        </p:txBody>
      </p:sp>
    </p:spTree>
    <p:extLst>
      <p:ext uri="{BB962C8B-B14F-4D97-AF65-F5344CB8AC3E}">
        <p14:creationId xmlns:p14="http://schemas.microsoft.com/office/powerpoint/2010/main" val="28940660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2FF9A10-1086-BD72-44CE-CEC95460208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FD8F70B-E7AB-A5A9-79AB-57C045DF8242}"/>
              </a:ext>
            </a:extLst>
          </p:cNvPr>
          <p:cNvSpPr>
            <a:spLocks noGrp="1"/>
          </p:cNvSpPr>
          <p:nvPr>
            <p:ph type="sldNum" sz="quarter" idx="11"/>
          </p:nvPr>
        </p:nvSpPr>
        <p:spPr/>
        <p:txBody>
          <a:bodyPr/>
          <a:lstStyle/>
          <a:p>
            <a:fld id="{0970407D-EE58-4A0B-824B-1D3AE42DD9CF}" type="slidenum">
              <a:rPr lang="cs-CZ" altLang="cs-CZ" smtClean="0"/>
              <a:pPr/>
              <a:t>131</a:t>
            </a:fld>
            <a:endParaRPr lang="cs-CZ" altLang="cs-CZ" dirty="0"/>
          </a:p>
        </p:txBody>
      </p:sp>
      <p:sp>
        <p:nvSpPr>
          <p:cNvPr id="4" name="Nadpis 3">
            <a:extLst>
              <a:ext uri="{FF2B5EF4-FFF2-40B4-BE49-F238E27FC236}">
                <a16:creationId xmlns:a16="http://schemas.microsoft.com/office/drawing/2014/main" id="{B12D8639-4F91-28F1-8629-88D01F47C949}"/>
              </a:ext>
            </a:extLst>
          </p:cNvPr>
          <p:cNvSpPr>
            <a:spLocks noGrp="1"/>
          </p:cNvSpPr>
          <p:nvPr>
            <p:ph type="title"/>
          </p:nvPr>
        </p:nvSpPr>
        <p:spPr/>
        <p:txBody>
          <a:bodyPr/>
          <a:lstStyle/>
          <a:p>
            <a:r>
              <a:rPr lang="cs-CZ" dirty="0"/>
              <a:t>Dánsko 50. léta</a:t>
            </a:r>
          </a:p>
        </p:txBody>
      </p:sp>
      <p:sp>
        <p:nvSpPr>
          <p:cNvPr id="5" name="Zástupný obsah 4">
            <a:extLst>
              <a:ext uri="{FF2B5EF4-FFF2-40B4-BE49-F238E27FC236}">
                <a16:creationId xmlns:a16="http://schemas.microsoft.com/office/drawing/2014/main" id="{BA2C5539-4009-9459-AC39-F19313612854}"/>
              </a:ext>
            </a:extLst>
          </p:cNvPr>
          <p:cNvSpPr>
            <a:spLocks noGrp="1"/>
          </p:cNvSpPr>
          <p:nvPr>
            <p:ph idx="1"/>
          </p:nvPr>
        </p:nvSpPr>
        <p:spPr>
          <a:xfrm>
            <a:off x="720000" y="1692002"/>
            <a:ext cx="5182036" cy="4139998"/>
          </a:xfrm>
        </p:spPr>
        <p:txBody>
          <a:bodyPr/>
          <a:lstStyle/>
          <a:p>
            <a:r>
              <a:rPr lang="cs-CZ" dirty="0"/>
              <a:t>Kvalitní film</a:t>
            </a:r>
          </a:p>
          <a:p>
            <a:endParaRPr lang="cs-CZ" dirty="0"/>
          </a:p>
          <a:p>
            <a:pPr lvl="1"/>
            <a:endParaRPr lang="cs-CZ" dirty="0"/>
          </a:p>
          <a:p>
            <a:r>
              <a:rPr lang="cs-CZ" dirty="0"/>
              <a:t>Dichotomie </a:t>
            </a:r>
          </a:p>
          <a:p>
            <a:endParaRPr lang="cs-CZ" dirty="0"/>
          </a:p>
          <a:p>
            <a:pPr lvl="1"/>
            <a:r>
              <a:rPr lang="cs-CZ" dirty="0"/>
              <a:t>Oficiální a neoficiální filmová kultura</a:t>
            </a:r>
          </a:p>
          <a:p>
            <a:pPr lvl="1"/>
            <a:endParaRPr lang="cs-CZ" dirty="0"/>
          </a:p>
          <a:p>
            <a:pPr lvl="1"/>
            <a:r>
              <a:rPr lang="cs-CZ" dirty="0"/>
              <a:t>Kvalitní vs. Populární</a:t>
            </a:r>
          </a:p>
          <a:p>
            <a:pPr lvl="1"/>
            <a:endParaRPr lang="cs-CZ" dirty="0"/>
          </a:p>
          <a:p>
            <a:r>
              <a:rPr lang="cs-CZ" dirty="0"/>
              <a:t>Pokles kvality dánské produkce</a:t>
            </a:r>
          </a:p>
          <a:p>
            <a:pPr lvl="1"/>
            <a:endParaRPr lang="cs-CZ" dirty="0"/>
          </a:p>
        </p:txBody>
      </p:sp>
      <p:pic>
        <p:nvPicPr>
          <p:cNvPr id="7" name="Obrázek 6">
            <a:extLst>
              <a:ext uri="{FF2B5EF4-FFF2-40B4-BE49-F238E27FC236}">
                <a16:creationId xmlns:a16="http://schemas.microsoft.com/office/drawing/2014/main" id="{0B5DF08B-40F0-0763-0C93-8853F46AB474}"/>
              </a:ext>
            </a:extLst>
          </p:cNvPr>
          <p:cNvPicPr>
            <a:picLocks noChangeAspect="1"/>
          </p:cNvPicPr>
          <p:nvPr/>
        </p:nvPicPr>
        <p:blipFill>
          <a:blip r:embed="rId2"/>
          <a:stretch>
            <a:fillRect/>
          </a:stretch>
        </p:blipFill>
        <p:spPr>
          <a:xfrm>
            <a:off x="5325754" y="115585"/>
            <a:ext cx="6866246" cy="6717945"/>
          </a:xfrm>
          <a:prstGeom prst="rect">
            <a:avLst/>
          </a:prstGeom>
        </p:spPr>
      </p:pic>
    </p:spTree>
    <p:extLst>
      <p:ext uri="{BB962C8B-B14F-4D97-AF65-F5344CB8AC3E}">
        <p14:creationId xmlns:p14="http://schemas.microsoft.com/office/powerpoint/2010/main" val="2415282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390F2B-92A0-2AA5-08EF-F4DFAE5A46F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FA90C38-53E6-368D-D1CF-2D1E81ACAD6C}"/>
              </a:ext>
            </a:extLst>
          </p:cNvPr>
          <p:cNvSpPr>
            <a:spLocks noGrp="1"/>
          </p:cNvSpPr>
          <p:nvPr>
            <p:ph type="sldNum" sz="quarter" idx="11"/>
          </p:nvPr>
        </p:nvSpPr>
        <p:spPr/>
        <p:txBody>
          <a:bodyPr/>
          <a:lstStyle/>
          <a:p>
            <a:fld id="{0970407D-EE58-4A0B-824B-1D3AE42DD9CF}" type="slidenum">
              <a:rPr lang="cs-CZ" altLang="cs-CZ" smtClean="0"/>
              <a:pPr/>
              <a:t>132</a:t>
            </a:fld>
            <a:endParaRPr lang="cs-CZ" altLang="cs-CZ" dirty="0"/>
          </a:p>
        </p:txBody>
      </p:sp>
      <p:sp>
        <p:nvSpPr>
          <p:cNvPr id="4" name="Nadpis 3">
            <a:extLst>
              <a:ext uri="{FF2B5EF4-FFF2-40B4-BE49-F238E27FC236}">
                <a16:creationId xmlns:a16="http://schemas.microsoft.com/office/drawing/2014/main" id="{436CC438-206D-5977-0C69-44059ED63CF8}"/>
              </a:ext>
            </a:extLst>
          </p:cNvPr>
          <p:cNvSpPr>
            <a:spLocks noGrp="1"/>
          </p:cNvSpPr>
          <p:nvPr>
            <p:ph type="title"/>
          </p:nvPr>
        </p:nvSpPr>
        <p:spPr/>
        <p:txBody>
          <a:bodyPr/>
          <a:lstStyle/>
          <a:p>
            <a:r>
              <a:rPr lang="cs-CZ" dirty="0"/>
              <a:t>Dánsko 50. léta</a:t>
            </a:r>
          </a:p>
        </p:txBody>
      </p:sp>
      <p:pic>
        <p:nvPicPr>
          <p:cNvPr id="3074" name="Picture 2" descr="Kaj Munk (1898-1944) - Find a Grave Memorial">
            <a:extLst>
              <a:ext uri="{FF2B5EF4-FFF2-40B4-BE49-F238E27FC236}">
                <a16:creationId xmlns:a16="http://schemas.microsoft.com/office/drawing/2014/main" id="{B25990B9-0330-733D-96F4-8A6F675072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1228" y="2083373"/>
            <a:ext cx="3681947" cy="27540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rdet - Wikipedia">
            <a:hlinkClick r:id="rId3"/>
            <a:extLst>
              <a:ext uri="{FF2B5EF4-FFF2-40B4-BE49-F238E27FC236}">
                <a16:creationId xmlns:a16="http://schemas.microsoft.com/office/drawing/2014/main" id="{A409186C-772D-BDE3-1EBA-DD6B5A73E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5381" y="710765"/>
            <a:ext cx="3667950" cy="50512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rdet poster 1943 Victor Sjöström director Gustaf Molander original">
            <a:extLst>
              <a:ext uri="{FF2B5EF4-FFF2-40B4-BE49-F238E27FC236}">
                <a16:creationId xmlns:a16="http://schemas.microsoft.com/office/drawing/2014/main" id="{90D48754-63DB-B05A-B4CD-F8F44AE15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00" y="1494596"/>
            <a:ext cx="301942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7342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D0316CB-6103-BBFA-4646-748C8A3040D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97B5A54-7551-44C8-94F7-15491DCB0446}"/>
              </a:ext>
            </a:extLst>
          </p:cNvPr>
          <p:cNvSpPr>
            <a:spLocks noGrp="1"/>
          </p:cNvSpPr>
          <p:nvPr>
            <p:ph type="sldNum" sz="quarter" idx="11"/>
          </p:nvPr>
        </p:nvSpPr>
        <p:spPr/>
        <p:txBody>
          <a:bodyPr/>
          <a:lstStyle/>
          <a:p>
            <a:fld id="{0970407D-EE58-4A0B-824B-1D3AE42DD9CF}" type="slidenum">
              <a:rPr lang="cs-CZ" altLang="cs-CZ" smtClean="0"/>
              <a:pPr/>
              <a:t>133</a:t>
            </a:fld>
            <a:endParaRPr lang="cs-CZ" altLang="cs-CZ" dirty="0"/>
          </a:p>
        </p:txBody>
      </p:sp>
      <p:sp>
        <p:nvSpPr>
          <p:cNvPr id="4" name="Nadpis 3">
            <a:extLst>
              <a:ext uri="{FF2B5EF4-FFF2-40B4-BE49-F238E27FC236}">
                <a16:creationId xmlns:a16="http://schemas.microsoft.com/office/drawing/2014/main" id="{F9DEC126-7E55-7277-736A-4282C348AE53}"/>
              </a:ext>
            </a:extLst>
          </p:cNvPr>
          <p:cNvSpPr>
            <a:spLocks noGrp="1"/>
          </p:cNvSpPr>
          <p:nvPr>
            <p:ph type="title"/>
          </p:nvPr>
        </p:nvSpPr>
        <p:spPr/>
        <p:txBody>
          <a:bodyPr/>
          <a:lstStyle/>
          <a:p>
            <a:r>
              <a:rPr lang="cs-CZ" dirty="0"/>
              <a:t>Dánsko 50. léta</a:t>
            </a:r>
          </a:p>
        </p:txBody>
      </p:sp>
      <p:sp>
        <p:nvSpPr>
          <p:cNvPr id="5" name="Zástupný obsah 4">
            <a:extLst>
              <a:ext uri="{FF2B5EF4-FFF2-40B4-BE49-F238E27FC236}">
                <a16:creationId xmlns:a16="http://schemas.microsoft.com/office/drawing/2014/main" id="{7A4066EE-1442-3A74-2293-0B18FCEBC7C2}"/>
              </a:ext>
            </a:extLst>
          </p:cNvPr>
          <p:cNvSpPr>
            <a:spLocks noGrp="1"/>
          </p:cNvSpPr>
          <p:nvPr>
            <p:ph idx="1"/>
          </p:nvPr>
        </p:nvSpPr>
        <p:spPr>
          <a:xfrm>
            <a:off x="720000" y="1692002"/>
            <a:ext cx="5115535" cy="4139998"/>
          </a:xfrm>
        </p:spPr>
        <p:txBody>
          <a:bodyPr/>
          <a:lstStyle/>
          <a:p>
            <a:r>
              <a:rPr lang="cs-CZ" dirty="0" err="1"/>
              <a:t>Hyggefilmen</a:t>
            </a:r>
            <a:endParaRPr lang="cs-CZ" dirty="0"/>
          </a:p>
          <a:p>
            <a:endParaRPr lang="cs-CZ" dirty="0"/>
          </a:p>
          <a:p>
            <a:r>
              <a:rPr lang="cs-CZ" dirty="0" err="1"/>
              <a:t>Morten</a:t>
            </a:r>
            <a:r>
              <a:rPr lang="cs-CZ" dirty="0"/>
              <a:t> </a:t>
            </a:r>
            <a:r>
              <a:rPr lang="cs-CZ" dirty="0" err="1"/>
              <a:t>Korch</a:t>
            </a:r>
            <a:endParaRPr lang="cs-CZ" dirty="0"/>
          </a:p>
          <a:p>
            <a:endParaRPr lang="cs-CZ" dirty="0"/>
          </a:p>
          <a:p>
            <a:r>
              <a:rPr lang="cs-CZ" dirty="0"/>
              <a:t>Bezčasí </a:t>
            </a:r>
          </a:p>
        </p:txBody>
      </p:sp>
      <p:pic>
        <p:nvPicPr>
          <p:cNvPr id="4098" name="Picture 2" descr="De røde heste (1950) movie posters">
            <a:hlinkClick r:id="rId2"/>
            <a:extLst>
              <a:ext uri="{FF2B5EF4-FFF2-40B4-BE49-F238E27FC236}">
                <a16:creationId xmlns:a16="http://schemas.microsoft.com/office/drawing/2014/main" id="{082BA406-6A8A-9C36-245E-2370A2C7F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767" y="1335142"/>
            <a:ext cx="3886114" cy="5338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 röda hästarna poster 1954 Gun Arvidsson regi Ivar Johansson original">
            <a:extLst>
              <a:ext uri="{FF2B5EF4-FFF2-40B4-BE49-F238E27FC236}">
                <a16:creationId xmlns:a16="http://schemas.microsoft.com/office/drawing/2014/main" id="{2C598262-F6D8-B53E-90FF-831B369FB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963" y="273153"/>
            <a:ext cx="4051370" cy="597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508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5D3D06E-07A6-F9DC-42FD-40ED464EDAD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621285F-58BA-04D9-F21F-2F0DB6B8AF6A}"/>
              </a:ext>
            </a:extLst>
          </p:cNvPr>
          <p:cNvSpPr>
            <a:spLocks noGrp="1"/>
          </p:cNvSpPr>
          <p:nvPr>
            <p:ph type="sldNum" sz="quarter" idx="11"/>
          </p:nvPr>
        </p:nvSpPr>
        <p:spPr/>
        <p:txBody>
          <a:bodyPr/>
          <a:lstStyle/>
          <a:p>
            <a:fld id="{0970407D-EE58-4A0B-824B-1D3AE42DD9CF}" type="slidenum">
              <a:rPr lang="cs-CZ" altLang="cs-CZ" smtClean="0"/>
              <a:pPr/>
              <a:t>134</a:t>
            </a:fld>
            <a:endParaRPr lang="cs-CZ" altLang="cs-CZ" dirty="0"/>
          </a:p>
        </p:txBody>
      </p:sp>
      <p:sp>
        <p:nvSpPr>
          <p:cNvPr id="4" name="Nadpis 3">
            <a:extLst>
              <a:ext uri="{FF2B5EF4-FFF2-40B4-BE49-F238E27FC236}">
                <a16:creationId xmlns:a16="http://schemas.microsoft.com/office/drawing/2014/main" id="{A80FD416-70D1-2003-63D2-B08C0FBC2737}"/>
              </a:ext>
            </a:extLst>
          </p:cNvPr>
          <p:cNvSpPr>
            <a:spLocks noGrp="1"/>
          </p:cNvSpPr>
          <p:nvPr>
            <p:ph type="title"/>
          </p:nvPr>
        </p:nvSpPr>
        <p:spPr>
          <a:xfrm>
            <a:off x="720000" y="720000"/>
            <a:ext cx="10753200" cy="1159600"/>
          </a:xfrm>
        </p:spPr>
        <p:txBody>
          <a:bodyPr>
            <a:normAutofit fontScale="90000"/>
          </a:bodyPr>
          <a:lstStyle/>
          <a:p>
            <a:r>
              <a:rPr lang="cs-CZ" dirty="0"/>
              <a:t>Dánsko 50. léta</a:t>
            </a:r>
            <a:br>
              <a:rPr lang="cs-CZ" dirty="0"/>
            </a:br>
            <a:r>
              <a:rPr lang="cs-CZ" dirty="0"/>
              <a:t>Populární  vs. Umělecká produkce</a:t>
            </a:r>
            <a:br>
              <a:rPr lang="cs-CZ" dirty="0"/>
            </a:br>
            <a:endParaRPr lang="cs-CZ" dirty="0"/>
          </a:p>
        </p:txBody>
      </p:sp>
      <p:sp>
        <p:nvSpPr>
          <p:cNvPr id="5" name="Zástupný obsah 4">
            <a:extLst>
              <a:ext uri="{FF2B5EF4-FFF2-40B4-BE49-F238E27FC236}">
                <a16:creationId xmlns:a16="http://schemas.microsoft.com/office/drawing/2014/main" id="{803D1290-01A3-68BC-5D57-E8F504658803}"/>
              </a:ext>
            </a:extLst>
          </p:cNvPr>
          <p:cNvSpPr>
            <a:spLocks noGrp="1"/>
          </p:cNvSpPr>
          <p:nvPr>
            <p:ph idx="1"/>
          </p:nvPr>
        </p:nvSpPr>
        <p:spPr/>
        <p:txBody>
          <a:bodyPr/>
          <a:lstStyle/>
          <a:p>
            <a:endParaRPr lang="cs-CZ" dirty="0"/>
          </a:p>
          <a:p>
            <a:endParaRPr lang="cs-CZ" dirty="0"/>
          </a:p>
          <a:p>
            <a:endParaRPr lang="cs-CZ" dirty="0"/>
          </a:p>
          <a:p>
            <a:pPr marL="72000" indent="0" algn="ctr">
              <a:buNone/>
            </a:pPr>
            <a:r>
              <a:rPr lang="cs-CZ" sz="6000" dirty="0"/>
              <a:t>Která převažovala?</a:t>
            </a:r>
          </a:p>
          <a:p>
            <a:endParaRPr lang="cs-CZ" dirty="0"/>
          </a:p>
        </p:txBody>
      </p:sp>
    </p:spTree>
    <p:extLst>
      <p:ext uri="{BB962C8B-B14F-4D97-AF65-F5344CB8AC3E}">
        <p14:creationId xmlns:p14="http://schemas.microsoft.com/office/powerpoint/2010/main" val="34254798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FD9039F-36FC-7EE0-822F-5B2D6267211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692941E-4279-ED80-DDF5-1826FCBC36DE}"/>
              </a:ext>
            </a:extLst>
          </p:cNvPr>
          <p:cNvSpPr>
            <a:spLocks noGrp="1"/>
          </p:cNvSpPr>
          <p:nvPr>
            <p:ph type="sldNum" sz="quarter" idx="11"/>
          </p:nvPr>
        </p:nvSpPr>
        <p:spPr/>
        <p:txBody>
          <a:bodyPr/>
          <a:lstStyle/>
          <a:p>
            <a:fld id="{0970407D-EE58-4A0B-824B-1D3AE42DD9CF}" type="slidenum">
              <a:rPr lang="cs-CZ" altLang="cs-CZ" smtClean="0"/>
              <a:pPr/>
              <a:t>135</a:t>
            </a:fld>
            <a:endParaRPr lang="cs-CZ" altLang="cs-CZ" dirty="0"/>
          </a:p>
        </p:txBody>
      </p:sp>
      <p:sp>
        <p:nvSpPr>
          <p:cNvPr id="4" name="Nadpis 3">
            <a:extLst>
              <a:ext uri="{FF2B5EF4-FFF2-40B4-BE49-F238E27FC236}">
                <a16:creationId xmlns:a16="http://schemas.microsoft.com/office/drawing/2014/main" id="{F1FBD145-717A-1C36-EA2E-51F639EFA910}"/>
              </a:ext>
            </a:extLst>
          </p:cNvPr>
          <p:cNvSpPr>
            <a:spLocks noGrp="1"/>
          </p:cNvSpPr>
          <p:nvPr>
            <p:ph type="title"/>
          </p:nvPr>
        </p:nvSpPr>
        <p:spPr/>
        <p:txBody>
          <a:bodyPr/>
          <a:lstStyle/>
          <a:p>
            <a:r>
              <a:rPr lang="cs-CZ" dirty="0"/>
              <a:t>Dánsko 50. léta</a:t>
            </a:r>
          </a:p>
        </p:txBody>
      </p:sp>
      <p:sp>
        <p:nvSpPr>
          <p:cNvPr id="5" name="Zástupný obsah 4">
            <a:extLst>
              <a:ext uri="{FF2B5EF4-FFF2-40B4-BE49-F238E27FC236}">
                <a16:creationId xmlns:a16="http://schemas.microsoft.com/office/drawing/2014/main" id="{4DDC47C6-9767-2844-D967-CCAA252E5B62}"/>
              </a:ext>
            </a:extLst>
          </p:cNvPr>
          <p:cNvSpPr>
            <a:spLocks noGrp="1"/>
          </p:cNvSpPr>
          <p:nvPr>
            <p:ph idx="1"/>
          </p:nvPr>
        </p:nvSpPr>
        <p:spPr/>
        <p:txBody>
          <a:bodyPr/>
          <a:lstStyle/>
          <a:p>
            <a:r>
              <a:rPr lang="cs-CZ" dirty="0"/>
              <a:t>1955 – zlomový bod </a:t>
            </a:r>
          </a:p>
          <a:p>
            <a:pPr lvl="1"/>
            <a:endParaRPr lang="cs-CZ" dirty="0"/>
          </a:p>
          <a:p>
            <a:pPr lvl="1"/>
            <a:r>
              <a:rPr lang="cs-CZ" dirty="0"/>
              <a:t>Krize</a:t>
            </a:r>
          </a:p>
          <a:p>
            <a:endParaRPr lang="cs-CZ" dirty="0"/>
          </a:p>
          <a:p>
            <a:pPr lvl="1"/>
            <a:r>
              <a:rPr lang="cs-CZ" dirty="0"/>
              <a:t>Televize</a:t>
            </a:r>
          </a:p>
          <a:p>
            <a:pPr lvl="1"/>
            <a:endParaRPr lang="cs-CZ" dirty="0"/>
          </a:p>
          <a:p>
            <a:r>
              <a:rPr lang="cs-CZ" dirty="0"/>
              <a:t>Změna složení filmového publika</a:t>
            </a:r>
          </a:p>
          <a:p>
            <a:endParaRPr lang="cs-CZ" dirty="0"/>
          </a:p>
          <a:p>
            <a:r>
              <a:rPr lang="cs-CZ" dirty="0"/>
              <a:t>Mělo problémy jenom Dánsko?</a:t>
            </a:r>
          </a:p>
        </p:txBody>
      </p:sp>
    </p:spTree>
    <p:extLst>
      <p:ext uri="{BB962C8B-B14F-4D97-AF65-F5344CB8AC3E}">
        <p14:creationId xmlns:p14="http://schemas.microsoft.com/office/powerpoint/2010/main" val="9991183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3BBF32-1807-04C8-D810-20FF6A1E2B1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1FEF143-BAB8-4A35-F563-CBC6E0F992A6}"/>
              </a:ext>
            </a:extLst>
          </p:cNvPr>
          <p:cNvSpPr>
            <a:spLocks noGrp="1"/>
          </p:cNvSpPr>
          <p:nvPr>
            <p:ph type="sldNum" sz="quarter" idx="11"/>
          </p:nvPr>
        </p:nvSpPr>
        <p:spPr/>
        <p:txBody>
          <a:bodyPr/>
          <a:lstStyle/>
          <a:p>
            <a:fld id="{0970407D-EE58-4A0B-824B-1D3AE42DD9CF}" type="slidenum">
              <a:rPr lang="cs-CZ" altLang="cs-CZ" smtClean="0"/>
              <a:pPr/>
              <a:t>136</a:t>
            </a:fld>
            <a:endParaRPr lang="cs-CZ" altLang="cs-CZ" dirty="0"/>
          </a:p>
        </p:txBody>
      </p:sp>
      <p:sp>
        <p:nvSpPr>
          <p:cNvPr id="4" name="Nadpis 3">
            <a:extLst>
              <a:ext uri="{FF2B5EF4-FFF2-40B4-BE49-F238E27FC236}">
                <a16:creationId xmlns:a16="http://schemas.microsoft.com/office/drawing/2014/main" id="{9904DC3E-B785-7308-33C2-10328EBE1CB4}"/>
              </a:ext>
            </a:extLst>
          </p:cNvPr>
          <p:cNvSpPr>
            <a:spLocks noGrp="1"/>
          </p:cNvSpPr>
          <p:nvPr>
            <p:ph type="title"/>
          </p:nvPr>
        </p:nvSpPr>
        <p:spPr/>
        <p:txBody>
          <a:bodyPr/>
          <a:lstStyle/>
          <a:p>
            <a:r>
              <a:rPr lang="cs-CZ" strike="sngStrike" dirty="0"/>
              <a:t>Dánsko 50. léta</a:t>
            </a:r>
          </a:p>
        </p:txBody>
      </p:sp>
      <p:sp>
        <p:nvSpPr>
          <p:cNvPr id="5" name="Zástupný obsah 4">
            <a:extLst>
              <a:ext uri="{FF2B5EF4-FFF2-40B4-BE49-F238E27FC236}">
                <a16:creationId xmlns:a16="http://schemas.microsoft.com/office/drawing/2014/main" id="{E64FCC66-9F08-80F0-7F35-380EE2B49E61}"/>
              </a:ext>
            </a:extLst>
          </p:cNvPr>
          <p:cNvSpPr>
            <a:spLocks noGrp="1"/>
          </p:cNvSpPr>
          <p:nvPr>
            <p:ph idx="1"/>
          </p:nvPr>
        </p:nvSpPr>
        <p:spPr>
          <a:xfrm>
            <a:off x="720000" y="1692002"/>
            <a:ext cx="5376000" cy="4139998"/>
          </a:xfrm>
        </p:spPr>
        <p:txBody>
          <a:bodyPr/>
          <a:lstStyle/>
          <a:p>
            <a:r>
              <a:rPr lang="cs-CZ" dirty="0"/>
              <a:t>Problémy s klesajícím počtem diváků byly všeobecně rozšířené</a:t>
            </a:r>
          </a:p>
          <a:p>
            <a:endParaRPr lang="cs-CZ" dirty="0"/>
          </a:p>
          <a:p>
            <a:r>
              <a:rPr lang="cs-CZ" dirty="0"/>
              <a:t>Finsko</a:t>
            </a:r>
          </a:p>
          <a:p>
            <a:pPr lvl="1"/>
            <a:r>
              <a:rPr lang="cs-CZ" dirty="0"/>
              <a:t>Tematické cykly – </a:t>
            </a:r>
          </a:p>
          <a:p>
            <a:pPr lvl="1"/>
            <a:r>
              <a:rPr lang="cs-CZ" dirty="0" err="1"/>
              <a:t>Remaky</a:t>
            </a:r>
            <a:r>
              <a:rPr lang="cs-CZ" dirty="0"/>
              <a:t> </a:t>
            </a:r>
          </a:p>
          <a:p>
            <a:pPr lvl="1"/>
            <a:r>
              <a:rPr lang="cs-CZ" dirty="0"/>
              <a:t>Hudební filmy</a:t>
            </a:r>
          </a:p>
          <a:p>
            <a:pPr lvl="1"/>
            <a:r>
              <a:rPr lang="cs-CZ" dirty="0"/>
              <a:t>Romantické filmy</a:t>
            </a:r>
          </a:p>
          <a:p>
            <a:pPr lvl="1"/>
            <a:endParaRPr lang="cs-CZ" dirty="0"/>
          </a:p>
          <a:p>
            <a:pPr lvl="1"/>
            <a:endParaRPr lang="cs-CZ" dirty="0"/>
          </a:p>
        </p:txBody>
      </p:sp>
      <p:pic>
        <p:nvPicPr>
          <p:cNvPr id="5122" name="Picture 2" descr="Kuollut mies kummittelee (1952) | Galerie - Z filmu | ČSFD.cz">
            <a:extLst>
              <a:ext uri="{FF2B5EF4-FFF2-40B4-BE49-F238E27FC236}">
                <a16:creationId xmlns:a16="http://schemas.microsoft.com/office/drawing/2014/main" id="{B6D25736-BC1B-AB0D-4F4C-09646E848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404812"/>
            <a:ext cx="4000500" cy="60483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aunis Veera eli ballaadi Saimaalta (1950) - IMDb">
            <a:hlinkClick r:id="rId3"/>
            <a:extLst>
              <a:ext uri="{FF2B5EF4-FFF2-40B4-BE49-F238E27FC236}">
                <a16:creationId xmlns:a16="http://schemas.microsoft.com/office/drawing/2014/main" id="{54E8E568-174C-04C2-97F9-9545B9808C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005" y="2197100"/>
            <a:ext cx="3230263"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627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780F201-5E33-7EB8-F7B7-418F4748BCEE}"/>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235C9865-4DD7-682F-A1CA-7850CA7D43AB}"/>
              </a:ext>
            </a:extLst>
          </p:cNvPr>
          <p:cNvSpPr>
            <a:spLocks noGrp="1"/>
          </p:cNvSpPr>
          <p:nvPr>
            <p:ph type="sldNum" sz="quarter" idx="11"/>
          </p:nvPr>
        </p:nvSpPr>
        <p:spPr/>
        <p:txBody>
          <a:bodyPr/>
          <a:lstStyle/>
          <a:p>
            <a:fld id="{0970407D-EE58-4A0B-824B-1D3AE42DD9CF}" type="slidenum">
              <a:rPr lang="cs-CZ" altLang="cs-CZ" smtClean="0"/>
              <a:pPr/>
              <a:t>137</a:t>
            </a:fld>
            <a:endParaRPr lang="cs-CZ" altLang="cs-CZ" dirty="0"/>
          </a:p>
        </p:txBody>
      </p:sp>
      <p:sp>
        <p:nvSpPr>
          <p:cNvPr id="4" name="Nadpis 3">
            <a:extLst>
              <a:ext uri="{FF2B5EF4-FFF2-40B4-BE49-F238E27FC236}">
                <a16:creationId xmlns:a16="http://schemas.microsoft.com/office/drawing/2014/main" id="{C06CAC28-6494-DE84-887E-71F3AB00F553}"/>
              </a:ext>
            </a:extLst>
          </p:cNvPr>
          <p:cNvSpPr>
            <a:spLocks noGrp="1"/>
          </p:cNvSpPr>
          <p:nvPr>
            <p:ph type="title"/>
          </p:nvPr>
        </p:nvSpPr>
        <p:spPr/>
        <p:txBody>
          <a:bodyPr/>
          <a:lstStyle/>
          <a:p>
            <a:r>
              <a:rPr lang="cs-CZ" dirty="0"/>
              <a:t>Švédsko – přelom 50. a 60. let</a:t>
            </a:r>
          </a:p>
        </p:txBody>
      </p:sp>
      <p:sp>
        <p:nvSpPr>
          <p:cNvPr id="5" name="Zástupný obsah 4">
            <a:extLst>
              <a:ext uri="{FF2B5EF4-FFF2-40B4-BE49-F238E27FC236}">
                <a16:creationId xmlns:a16="http://schemas.microsoft.com/office/drawing/2014/main" id="{43A884D8-85E7-7F71-E49E-5F53EF831C8C}"/>
              </a:ext>
            </a:extLst>
          </p:cNvPr>
          <p:cNvSpPr>
            <a:spLocks noGrp="1"/>
          </p:cNvSpPr>
          <p:nvPr>
            <p:ph idx="1"/>
          </p:nvPr>
        </p:nvSpPr>
        <p:spPr>
          <a:xfrm>
            <a:off x="720000" y="1605409"/>
            <a:ext cx="10753200" cy="4139998"/>
          </a:xfrm>
        </p:spPr>
        <p:txBody>
          <a:bodyPr>
            <a:normAutofit fontScale="85000" lnSpcReduction="20000"/>
          </a:bodyPr>
          <a:lstStyle/>
          <a:p>
            <a:r>
              <a:rPr lang="cs-CZ" dirty="0"/>
              <a:t>Personální obměny filmového průmyslu</a:t>
            </a:r>
          </a:p>
          <a:p>
            <a:pPr lvl="1"/>
            <a:endParaRPr lang="cs-CZ" dirty="0"/>
          </a:p>
          <a:p>
            <a:pPr lvl="1"/>
            <a:r>
              <a:rPr lang="cs-CZ" dirty="0"/>
              <a:t>Odchody do důchodu =&gt; personální vakuum</a:t>
            </a:r>
          </a:p>
          <a:p>
            <a:pPr lvl="1"/>
            <a:endParaRPr lang="cs-CZ" dirty="0"/>
          </a:p>
          <a:p>
            <a:pPr lvl="1"/>
            <a:r>
              <a:rPr lang="cs-CZ" dirty="0"/>
              <a:t>Nová generace – vyrůstala po válce</a:t>
            </a:r>
          </a:p>
          <a:p>
            <a:pPr lvl="1"/>
            <a:endParaRPr lang="cs-CZ" dirty="0"/>
          </a:p>
          <a:p>
            <a:pPr lvl="1"/>
            <a:r>
              <a:rPr lang="cs-CZ" dirty="0" err="1"/>
              <a:t>Auteurský</a:t>
            </a:r>
            <a:r>
              <a:rPr lang="cs-CZ" dirty="0"/>
              <a:t> přístup </a:t>
            </a:r>
          </a:p>
          <a:p>
            <a:pPr lvl="1"/>
            <a:endParaRPr lang="cs-CZ" dirty="0"/>
          </a:p>
          <a:p>
            <a:pPr lvl="1"/>
            <a:r>
              <a:rPr lang="cs-CZ" dirty="0"/>
              <a:t>Modernistické vlivy</a:t>
            </a:r>
          </a:p>
          <a:p>
            <a:pPr lvl="1"/>
            <a:endParaRPr lang="cs-CZ" dirty="0"/>
          </a:p>
          <a:p>
            <a:r>
              <a:rPr lang="cs-CZ" dirty="0"/>
              <a:t>Zkušené osobnosti </a:t>
            </a:r>
          </a:p>
          <a:p>
            <a:pPr lvl="1"/>
            <a:r>
              <a:rPr lang="cs-CZ" dirty="0"/>
              <a:t>Ingmar Bergman</a:t>
            </a:r>
          </a:p>
          <a:p>
            <a:pPr lvl="1"/>
            <a:endParaRPr lang="cs-CZ" dirty="0"/>
          </a:p>
          <a:p>
            <a:r>
              <a:rPr lang="cs-CZ" dirty="0"/>
              <a:t>Mladší generace</a:t>
            </a:r>
          </a:p>
          <a:p>
            <a:pPr lvl="1"/>
            <a:r>
              <a:rPr lang="cs-CZ" dirty="0" err="1"/>
              <a:t>Bo</a:t>
            </a:r>
            <a:r>
              <a:rPr lang="cs-CZ" dirty="0"/>
              <a:t> </a:t>
            </a:r>
            <a:r>
              <a:rPr lang="cs-CZ" dirty="0" err="1"/>
              <a:t>Widerberg</a:t>
            </a:r>
            <a:endParaRPr lang="cs-CZ" dirty="0"/>
          </a:p>
        </p:txBody>
      </p:sp>
      <p:pic>
        <p:nvPicPr>
          <p:cNvPr id="6148" name="Picture 4" descr="Bo Widerberg - Wikipedia">
            <a:extLst>
              <a:ext uri="{FF2B5EF4-FFF2-40B4-BE49-F238E27FC236}">
                <a16:creationId xmlns:a16="http://schemas.microsoft.com/office/drawing/2014/main" id="{663826D9-08BC-48B2-537C-7383AF740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268" y="249382"/>
            <a:ext cx="3702749" cy="42644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gmar Bergman – Wikipedie">
            <a:extLst>
              <a:ext uri="{FF2B5EF4-FFF2-40B4-BE49-F238E27FC236}">
                <a16:creationId xmlns:a16="http://schemas.microsoft.com/office/drawing/2014/main" id="{ABE2AD18-5FFF-261B-8914-CBDCCFC63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185" y="3025832"/>
            <a:ext cx="2868803" cy="383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6335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BF2A8EF-245A-F1BF-D39D-3A632DCD17C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4ABF7AC-B149-CC9B-0976-688ABC1AA9A6}"/>
              </a:ext>
            </a:extLst>
          </p:cNvPr>
          <p:cNvSpPr>
            <a:spLocks noGrp="1"/>
          </p:cNvSpPr>
          <p:nvPr>
            <p:ph type="sldNum" sz="quarter" idx="11"/>
          </p:nvPr>
        </p:nvSpPr>
        <p:spPr/>
        <p:txBody>
          <a:bodyPr/>
          <a:lstStyle/>
          <a:p>
            <a:fld id="{0970407D-EE58-4A0B-824B-1D3AE42DD9CF}" type="slidenum">
              <a:rPr lang="cs-CZ" altLang="cs-CZ" smtClean="0"/>
              <a:pPr/>
              <a:t>138</a:t>
            </a:fld>
            <a:endParaRPr lang="cs-CZ" altLang="cs-CZ" dirty="0"/>
          </a:p>
        </p:txBody>
      </p:sp>
      <p:sp>
        <p:nvSpPr>
          <p:cNvPr id="9" name="Nadpis 8">
            <a:extLst>
              <a:ext uri="{FF2B5EF4-FFF2-40B4-BE49-F238E27FC236}">
                <a16:creationId xmlns:a16="http://schemas.microsoft.com/office/drawing/2014/main" id="{1D6D1171-BEF7-1741-B93B-879D69BDD717}"/>
              </a:ext>
            </a:extLst>
          </p:cNvPr>
          <p:cNvSpPr>
            <a:spLocks noGrp="1"/>
          </p:cNvSpPr>
          <p:nvPr>
            <p:ph type="title"/>
          </p:nvPr>
        </p:nvSpPr>
        <p:spPr/>
        <p:txBody>
          <a:bodyPr/>
          <a:lstStyle/>
          <a:p>
            <a:r>
              <a:rPr lang="cs-CZ" dirty="0" err="1"/>
              <a:t>Bo</a:t>
            </a:r>
            <a:r>
              <a:rPr lang="cs-CZ" dirty="0"/>
              <a:t> </a:t>
            </a:r>
            <a:r>
              <a:rPr lang="cs-CZ" dirty="0" err="1"/>
              <a:t>Widerberg</a:t>
            </a:r>
            <a:endParaRPr lang="cs-CZ" dirty="0"/>
          </a:p>
        </p:txBody>
      </p:sp>
      <p:sp>
        <p:nvSpPr>
          <p:cNvPr id="10" name="Zástupný obsah 9">
            <a:extLst>
              <a:ext uri="{FF2B5EF4-FFF2-40B4-BE49-F238E27FC236}">
                <a16:creationId xmlns:a16="http://schemas.microsoft.com/office/drawing/2014/main" id="{13A647B4-1DEA-94CB-B66B-8254B15B9DB4}"/>
              </a:ext>
            </a:extLst>
          </p:cNvPr>
          <p:cNvSpPr>
            <a:spLocks noGrp="1"/>
          </p:cNvSpPr>
          <p:nvPr>
            <p:ph idx="1"/>
          </p:nvPr>
        </p:nvSpPr>
        <p:spPr>
          <a:xfrm>
            <a:off x="720000" y="1692002"/>
            <a:ext cx="7044087" cy="4139998"/>
          </a:xfrm>
        </p:spPr>
        <p:txBody>
          <a:bodyPr/>
          <a:lstStyle/>
          <a:p>
            <a:r>
              <a:rPr lang="cs-CZ" dirty="0"/>
              <a:t>Spojení s novou vlnou</a:t>
            </a:r>
          </a:p>
          <a:p>
            <a:endParaRPr lang="cs-CZ" dirty="0"/>
          </a:p>
          <a:p>
            <a:r>
              <a:rPr lang="cs-CZ" dirty="0"/>
              <a:t>Vystupování proti stávajícímu švédskému filmu </a:t>
            </a:r>
          </a:p>
          <a:p>
            <a:pPr lvl="1"/>
            <a:r>
              <a:rPr lang="cs-CZ" dirty="0"/>
              <a:t>Proti I. Bergmanovi a Arne </a:t>
            </a:r>
            <a:r>
              <a:rPr lang="cs-CZ" dirty="0" err="1"/>
              <a:t>Sucksdorffovi</a:t>
            </a:r>
            <a:endParaRPr lang="cs-CZ" dirty="0"/>
          </a:p>
          <a:p>
            <a:pPr lvl="2"/>
            <a:r>
              <a:rPr lang="cs-CZ" dirty="0"/>
              <a:t>Proč?</a:t>
            </a:r>
          </a:p>
          <a:p>
            <a:endParaRPr lang="cs-CZ" dirty="0"/>
          </a:p>
          <a:p>
            <a:r>
              <a:rPr lang="cs-CZ" dirty="0" err="1"/>
              <a:t>Barnvagen</a:t>
            </a:r>
            <a:r>
              <a:rPr lang="cs-CZ" dirty="0"/>
              <a:t> (1963)</a:t>
            </a:r>
          </a:p>
          <a:p>
            <a:endParaRPr lang="cs-CZ" dirty="0"/>
          </a:p>
          <a:p>
            <a:r>
              <a:rPr lang="cs-CZ" dirty="0" err="1"/>
              <a:t>Kvarteret</a:t>
            </a:r>
            <a:r>
              <a:rPr lang="cs-CZ" dirty="0"/>
              <a:t> </a:t>
            </a:r>
            <a:r>
              <a:rPr lang="cs-CZ" dirty="0" err="1"/>
              <a:t>Korpen</a:t>
            </a:r>
            <a:r>
              <a:rPr lang="cs-CZ" dirty="0"/>
              <a:t> (1963)</a:t>
            </a:r>
          </a:p>
          <a:p>
            <a:endParaRPr lang="cs-CZ" dirty="0"/>
          </a:p>
          <a:p>
            <a:endParaRPr lang="cs-CZ" dirty="0"/>
          </a:p>
        </p:txBody>
      </p:sp>
      <p:pic>
        <p:nvPicPr>
          <p:cNvPr id="7172" name="Picture 4" descr="Raven's End (1963) - IMDb">
            <a:hlinkClick r:id="rId2"/>
            <a:extLst>
              <a:ext uri="{FF2B5EF4-FFF2-40B4-BE49-F238E27FC236}">
                <a16:creationId xmlns:a16="http://schemas.microsoft.com/office/drawing/2014/main" id="{B01FE924-50EA-4E1A-6770-3AE604255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281" y="945788"/>
            <a:ext cx="329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937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F59D6B0-6445-2623-5A23-3487EE00B61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4B0E880-F2E8-35E7-2D4E-7C1DFEE43CAA}"/>
              </a:ext>
            </a:extLst>
          </p:cNvPr>
          <p:cNvSpPr>
            <a:spLocks noGrp="1"/>
          </p:cNvSpPr>
          <p:nvPr>
            <p:ph type="sldNum" sz="quarter" idx="11"/>
          </p:nvPr>
        </p:nvSpPr>
        <p:spPr/>
        <p:txBody>
          <a:bodyPr/>
          <a:lstStyle/>
          <a:p>
            <a:fld id="{0970407D-EE58-4A0B-824B-1D3AE42DD9CF}" type="slidenum">
              <a:rPr lang="cs-CZ" altLang="cs-CZ" smtClean="0"/>
              <a:pPr/>
              <a:t>139</a:t>
            </a:fld>
            <a:endParaRPr lang="cs-CZ" altLang="cs-CZ" dirty="0"/>
          </a:p>
        </p:txBody>
      </p:sp>
      <p:sp>
        <p:nvSpPr>
          <p:cNvPr id="4" name="Nadpis 3">
            <a:extLst>
              <a:ext uri="{FF2B5EF4-FFF2-40B4-BE49-F238E27FC236}">
                <a16:creationId xmlns:a16="http://schemas.microsoft.com/office/drawing/2014/main" id="{318C7388-AE9A-20C3-BE2C-5173BA2F8313}"/>
              </a:ext>
            </a:extLst>
          </p:cNvPr>
          <p:cNvSpPr>
            <a:spLocks noGrp="1"/>
          </p:cNvSpPr>
          <p:nvPr>
            <p:ph type="title"/>
          </p:nvPr>
        </p:nvSpPr>
        <p:spPr/>
        <p:txBody>
          <a:bodyPr/>
          <a:lstStyle/>
          <a:p>
            <a:r>
              <a:rPr lang="cs-CZ" dirty="0"/>
              <a:t>Švédsko – 60. léta</a:t>
            </a:r>
          </a:p>
        </p:txBody>
      </p:sp>
      <p:sp>
        <p:nvSpPr>
          <p:cNvPr id="5" name="Zástupný obsah 4">
            <a:extLst>
              <a:ext uri="{FF2B5EF4-FFF2-40B4-BE49-F238E27FC236}">
                <a16:creationId xmlns:a16="http://schemas.microsoft.com/office/drawing/2014/main" id="{F28248C1-834E-9F31-2A07-4D1152047A40}"/>
              </a:ext>
            </a:extLst>
          </p:cNvPr>
          <p:cNvSpPr>
            <a:spLocks noGrp="1"/>
          </p:cNvSpPr>
          <p:nvPr>
            <p:ph idx="1"/>
          </p:nvPr>
        </p:nvSpPr>
        <p:spPr>
          <a:xfrm>
            <a:off x="720000" y="1692002"/>
            <a:ext cx="6468200" cy="4139998"/>
          </a:xfrm>
        </p:spPr>
        <p:txBody>
          <a:bodyPr/>
          <a:lstStyle/>
          <a:p>
            <a:r>
              <a:rPr lang="cs-CZ" dirty="0"/>
              <a:t>Harry </a:t>
            </a:r>
            <a:r>
              <a:rPr lang="cs-CZ" dirty="0" err="1"/>
              <a:t>Schein</a:t>
            </a:r>
            <a:r>
              <a:rPr lang="cs-CZ" dirty="0"/>
              <a:t> </a:t>
            </a:r>
          </a:p>
          <a:p>
            <a:endParaRPr lang="cs-CZ" dirty="0"/>
          </a:p>
          <a:p>
            <a:r>
              <a:rPr lang="cs-CZ" dirty="0"/>
              <a:t>Návrh na reformu švédského filmového průmyslu</a:t>
            </a:r>
          </a:p>
          <a:p>
            <a:pPr lvl="1"/>
            <a:r>
              <a:rPr lang="cs-CZ" dirty="0"/>
              <a:t>Podpora kinematografie</a:t>
            </a:r>
          </a:p>
          <a:p>
            <a:pPr lvl="1"/>
            <a:r>
              <a:rPr lang="cs-CZ" dirty="0"/>
              <a:t>Spory o koncepci podpory</a:t>
            </a:r>
          </a:p>
          <a:p>
            <a:pPr lvl="1"/>
            <a:endParaRPr lang="cs-CZ" dirty="0"/>
          </a:p>
          <a:p>
            <a:r>
              <a:rPr lang="cs-CZ" dirty="0"/>
              <a:t>Založení </a:t>
            </a:r>
            <a:r>
              <a:rPr lang="cs-CZ" dirty="0" err="1"/>
              <a:t>Svenska</a:t>
            </a:r>
            <a:r>
              <a:rPr lang="cs-CZ" dirty="0"/>
              <a:t> </a:t>
            </a:r>
            <a:r>
              <a:rPr lang="cs-CZ" dirty="0" err="1"/>
              <a:t>filminstitutet</a:t>
            </a:r>
            <a:endParaRPr lang="cs-CZ" dirty="0"/>
          </a:p>
          <a:p>
            <a:pPr lvl="1"/>
            <a:r>
              <a:rPr lang="cs-CZ" dirty="0"/>
              <a:t>Převzetí filmových historických sbírek</a:t>
            </a:r>
          </a:p>
          <a:p>
            <a:pPr lvl="1"/>
            <a:r>
              <a:rPr lang="cs-CZ" dirty="0"/>
              <a:t>Reforma financování</a:t>
            </a:r>
          </a:p>
          <a:p>
            <a:pPr lvl="1"/>
            <a:endParaRPr lang="cs-CZ" dirty="0"/>
          </a:p>
          <a:p>
            <a:endParaRPr lang="cs-CZ" dirty="0"/>
          </a:p>
        </p:txBody>
      </p:sp>
      <p:pic>
        <p:nvPicPr>
          <p:cNvPr id="13314" name="Picture 2" descr="Harry Schein - Wikipedia">
            <a:extLst>
              <a:ext uri="{FF2B5EF4-FFF2-40B4-BE49-F238E27FC236}">
                <a16:creationId xmlns:a16="http://schemas.microsoft.com/office/drawing/2014/main" id="{C6061894-2894-2516-ECFC-C86993E71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0" y="0"/>
            <a:ext cx="4699000" cy="537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714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96E09-FCAB-353E-97B0-B7327021515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8FCCF79-1AC6-02F4-D9A4-55FC3A913E3B}"/>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5DB453E7-61C7-52D3-274A-FB66025FB54D}"/>
              </a:ext>
            </a:extLst>
          </p:cNvPr>
          <p:cNvSpPr>
            <a:spLocks noGrp="1"/>
          </p:cNvSpPr>
          <p:nvPr>
            <p:ph type="title"/>
          </p:nvPr>
        </p:nvSpPr>
        <p:spPr/>
        <p:txBody>
          <a:bodyPr/>
          <a:lstStyle/>
          <a:p>
            <a:r>
              <a:rPr lang="cs-CZ" dirty="0"/>
              <a:t>Asta </a:t>
            </a:r>
            <a:r>
              <a:rPr lang="cs-CZ" dirty="0" err="1"/>
              <a:t>Nielsen</a:t>
            </a:r>
            <a:endParaRPr lang="cs-CZ" dirty="0"/>
          </a:p>
        </p:txBody>
      </p:sp>
      <p:pic>
        <p:nvPicPr>
          <p:cNvPr id="6146" name="Picture 2" descr="Lásky tanečnice (1911) | Galerie - Z filmu | ČSFD.cz">
            <a:extLst>
              <a:ext uri="{FF2B5EF4-FFF2-40B4-BE49-F238E27FC236}">
                <a16:creationId xmlns:a16="http://schemas.microsoft.com/office/drawing/2014/main" id="{1EA1787B-7399-E8F7-2CF4-311A0AC18C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6393" y="1874231"/>
            <a:ext cx="5754540" cy="37260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sta Nielsen in 'Hamlet', 1921 | Portrait, Silent film, Vintage photography">
            <a:extLst>
              <a:ext uri="{FF2B5EF4-FFF2-40B4-BE49-F238E27FC236}">
                <a16:creationId xmlns:a16="http://schemas.microsoft.com/office/drawing/2014/main" id="{2ADF35F5-2009-6965-5D82-B32EA1A6D7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1049" y="720000"/>
            <a:ext cx="3824109" cy="510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7393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1B989FF-20F2-8706-9DE1-525D8FD3BF7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B6E6262-4D78-1B2E-F5E3-25AEE8E76047}"/>
              </a:ext>
            </a:extLst>
          </p:cNvPr>
          <p:cNvSpPr>
            <a:spLocks noGrp="1"/>
          </p:cNvSpPr>
          <p:nvPr>
            <p:ph type="sldNum" sz="quarter" idx="11"/>
          </p:nvPr>
        </p:nvSpPr>
        <p:spPr/>
        <p:txBody>
          <a:bodyPr/>
          <a:lstStyle/>
          <a:p>
            <a:fld id="{0970407D-EE58-4A0B-824B-1D3AE42DD9CF}" type="slidenum">
              <a:rPr lang="cs-CZ" altLang="cs-CZ" smtClean="0"/>
              <a:pPr/>
              <a:t>140</a:t>
            </a:fld>
            <a:endParaRPr lang="cs-CZ" altLang="cs-CZ" dirty="0"/>
          </a:p>
        </p:txBody>
      </p:sp>
      <p:sp>
        <p:nvSpPr>
          <p:cNvPr id="4" name="Nadpis 3">
            <a:extLst>
              <a:ext uri="{FF2B5EF4-FFF2-40B4-BE49-F238E27FC236}">
                <a16:creationId xmlns:a16="http://schemas.microsoft.com/office/drawing/2014/main" id="{C4C7EC3F-6FD3-3604-F851-483D89C564AF}"/>
              </a:ext>
            </a:extLst>
          </p:cNvPr>
          <p:cNvSpPr>
            <a:spLocks noGrp="1"/>
          </p:cNvSpPr>
          <p:nvPr>
            <p:ph type="title"/>
          </p:nvPr>
        </p:nvSpPr>
        <p:spPr/>
        <p:txBody>
          <a:bodyPr/>
          <a:lstStyle/>
          <a:p>
            <a:r>
              <a:rPr lang="cs-CZ" dirty="0"/>
              <a:t>Švédsko 60. léta</a:t>
            </a:r>
          </a:p>
        </p:txBody>
      </p:sp>
      <p:sp>
        <p:nvSpPr>
          <p:cNvPr id="5" name="Zástupný obsah 4">
            <a:extLst>
              <a:ext uri="{FF2B5EF4-FFF2-40B4-BE49-F238E27FC236}">
                <a16:creationId xmlns:a16="http://schemas.microsoft.com/office/drawing/2014/main" id="{528EC3D4-025D-764F-5B9D-6C338DB2B8A9}"/>
              </a:ext>
            </a:extLst>
          </p:cNvPr>
          <p:cNvSpPr>
            <a:spLocks noGrp="1"/>
          </p:cNvSpPr>
          <p:nvPr>
            <p:ph idx="1"/>
          </p:nvPr>
        </p:nvSpPr>
        <p:spPr/>
        <p:txBody>
          <a:bodyPr/>
          <a:lstStyle/>
          <a:p>
            <a:r>
              <a:rPr lang="cs-CZ" dirty="0"/>
              <a:t>Přidělování subvencí?</a:t>
            </a:r>
          </a:p>
          <a:p>
            <a:endParaRPr lang="cs-CZ" dirty="0"/>
          </a:p>
          <a:p>
            <a:pPr lvl="1"/>
            <a:r>
              <a:rPr lang="cs-CZ" dirty="0"/>
              <a:t>obnovení výrazových prostředků a stylistického jazyka filmu, míra naléhavosti poselství filmu, intenzita či svěžest pojetí skutečnosti nebo kritika společnosti, úroveň psychologického vhledu a duchovní rovina, hravá imaginace nebo vizionářská síla, epické, dramatické nebo lyrické hodnoty, technické provedení scénáře, režie a herecké výkony, jakož i další umělecké prvky filmu</a:t>
            </a:r>
          </a:p>
          <a:p>
            <a:pPr lvl="1"/>
            <a:endParaRPr lang="cs-CZ" dirty="0"/>
          </a:p>
          <a:p>
            <a:r>
              <a:rPr lang="cs-CZ" dirty="0"/>
              <a:t>Problematické uplatňování v praxi</a:t>
            </a:r>
          </a:p>
          <a:p>
            <a:endParaRPr lang="cs-CZ" dirty="0"/>
          </a:p>
          <a:p>
            <a:r>
              <a:rPr lang="cs-CZ" dirty="0"/>
              <a:t>Dopady reorganizace v praxi?</a:t>
            </a:r>
          </a:p>
        </p:txBody>
      </p:sp>
    </p:spTree>
    <p:extLst>
      <p:ext uri="{BB962C8B-B14F-4D97-AF65-F5344CB8AC3E}">
        <p14:creationId xmlns:p14="http://schemas.microsoft.com/office/powerpoint/2010/main" val="7770096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109F6DB-E889-24EF-B40E-A1A66D814D4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5AE15A8-336D-9A79-5B41-5C74199351E8}"/>
              </a:ext>
            </a:extLst>
          </p:cNvPr>
          <p:cNvSpPr>
            <a:spLocks noGrp="1"/>
          </p:cNvSpPr>
          <p:nvPr>
            <p:ph type="sldNum" sz="quarter" idx="11"/>
          </p:nvPr>
        </p:nvSpPr>
        <p:spPr/>
        <p:txBody>
          <a:bodyPr/>
          <a:lstStyle/>
          <a:p>
            <a:fld id="{0970407D-EE58-4A0B-824B-1D3AE42DD9CF}" type="slidenum">
              <a:rPr lang="cs-CZ" altLang="cs-CZ" smtClean="0"/>
              <a:pPr/>
              <a:t>141</a:t>
            </a:fld>
            <a:endParaRPr lang="cs-CZ" altLang="cs-CZ" dirty="0"/>
          </a:p>
        </p:txBody>
      </p:sp>
      <p:sp>
        <p:nvSpPr>
          <p:cNvPr id="4" name="Nadpis 3">
            <a:extLst>
              <a:ext uri="{FF2B5EF4-FFF2-40B4-BE49-F238E27FC236}">
                <a16:creationId xmlns:a16="http://schemas.microsoft.com/office/drawing/2014/main" id="{6E42E28A-C8B7-18C3-3434-2DFC59847EFF}"/>
              </a:ext>
            </a:extLst>
          </p:cNvPr>
          <p:cNvSpPr>
            <a:spLocks noGrp="1"/>
          </p:cNvSpPr>
          <p:nvPr>
            <p:ph type="title"/>
          </p:nvPr>
        </p:nvSpPr>
        <p:spPr/>
        <p:txBody>
          <a:bodyPr/>
          <a:lstStyle/>
          <a:p>
            <a:r>
              <a:rPr lang="cs-CZ" dirty="0"/>
              <a:t>Švédsko 60. léta</a:t>
            </a:r>
          </a:p>
        </p:txBody>
      </p:sp>
      <p:sp>
        <p:nvSpPr>
          <p:cNvPr id="5" name="Zástupný obsah 4">
            <a:extLst>
              <a:ext uri="{FF2B5EF4-FFF2-40B4-BE49-F238E27FC236}">
                <a16:creationId xmlns:a16="http://schemas.microsoft.com/office/drawing/2014/main" id="{DC8AD0FE-EA99-F58B-EADC-D4F11BB5DE12}"/>
              </a:ext>
            </a:extLst>
          </p:cNvPr>
          <p:cNvSpPr>
            <a:spLocks noGrp="1"/>
          </p:cNvSpPr>
          <p:nvPr>
            <p:ph idx="1"/>
          </p:nvPr>
        </p:nvSpPr>
        <p:spPr/>
        <p:txBody>
          <a:bodyPr/>
          <a:lstStyle/>
          <a:p>
            <a:r>
              <a:rPr lang="cs-CZ" dirty="0"/>
              <a:t>Absence filmové školy</a:t>
            </a:r>
          </a:p>
          <a:p>
            <a:endParaRPr lang="cs-CZ" dirty="0"/>
          </a:p>
          <a:p>
            <a:r>
              <a:rPr lang="cs-CZ" dirty="0"/>
              <a:t>V minulosti – divadelní zázemí</a:t>
            </a:r>
          </a:p>
          <a:p>
            <a:endParaRPr lang="cs-CZ" dirty="0"/>
          </a:p>
          <a:p>
            <a:r>
              <a:rPr lang="cs-CZ" dirty="0"/>
              <a:t>Různé původní profese</a:t>
            </a:r>
          </a:p>
          <a:p>
            <a:pPr lvl="1"/>
            <a:r>
              <a:rPr lang="cs-CZ" dirty="0"/>
              <a:t>Herci, malíři, učitelé</a:t>
            </a:r>
          </a:p>
          <a:p>
            <a:pPr lvl="1"/>
            <a:endParaRPr lang="cs-CZ" dirty="0"/>
          </a:p>
          <a:p>
            <a:r>
              <a:rPr lang="cs-CZ" dirty="0" err="1"/>
              <a:t>Filmskolan</a:t>
            </a:r>
            <a:r>
              <a:rPr lang="cs-CZ" dirty="0"/>
              <a:t> – 1968 </a:t>
            </a:r>
          </a:p>
        </p:txBody>
      </p:sp>
    </p:spTree>
    <p:extLst>
      <p:ext uri="{BB962C8B-B14F-4D97-AF65-F5344CB8AC3E}">
        <p14:creationId xmlns:p14="http://schemas.microsoft.com/office/powerpoint/2010/main" val="27492642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6B1BF6C-2DB4-3AA6-2B68-39FE921AB88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4935EB6-630F-2729-B4B0-A44DBAC37813}"/>
              </a:ext>
            </a:extLst>
          </p:cNvPr>
          <p:cNvSpPr>
            <a:spLocks noGrp="1"/>
          </p:cNvSpPr>
          <p:nvPr>
            <p:ph type="sldNum" sz="quarter" idx="11"/>
          </p:nvPr>
        </p:nvSpPr>
        <p:spPr/>
        <p:txBody>
          <a:bodyPr/>
          <a:lstStyle/>
          <a:p>
            <a:fld id="{0970407D-EE58-4A0B-824B-1D3AE42DD9CF}" type="slidenum">
              <a:rPr lang="cs-CZ" altLang="cs-CZ" smtClean="0"/>
              <a:pPr/>
              <a:t>142</a:t>
            </a:fld>
            <a:endParaRPr lang="cs-CZ" altLang="cs-CZ" dirty="0"/>
          </a:p>
        </p:txBody>
      </p:sp>
      <p:sp>
        <p:nvSpPr>
          <p:cNvPr id="4" name="Nadpis 3">
            <a:extLst>
              <a:ext uri="{FF2B5EF4-FFF2-40B4-BE49-F238E27FC236}">
                <a16:creationId xmlns:a16="http://schemas.microsoft.com/office/drawing/2014/main" id="{C59854E0-5CDC-872E-E13E-EE9E0E6FFD42}"/>
              </a:ext>
            </a:extLst>
          </p:cNvPr>
          <p:cNvSpPr>
            <a:spLocks noGrp="1"/>
          </p:cNvSpPr>
          <p:nvPr>
            <p:ph type="title"/>
          </p:nvPr>
        </p:nvSpPr>
        <p:spPr/>
        <p:txBody>
          <a:bodyPr/>
          <a:lstStyle/>
          <a:p>
            <a:r>
              <a:rPr lang="cs-CZ"/>
              <a:t>Švédsko 60. léta</a:t>
            </a:r>
            <a:endParaRPr lang="cs-CZ" dirty="0"/>
          </a:p>
        </p:txBody>
      </p:sp>
      <p:sp>
        <p:nvSpPr>
          <p:cNvPr id="5" name="Zástupný obsah 4">
            <a:extLst>
              <a:ext uri="{FF2B5EF4-FFF2-40B4-BE49-F238E27FC236}">
                <a16:creationId xmlns:a16="http://schemas.microsoft.com/office/drawing/2014/main" id="{238E266F-A25C-3FA8-56AB-E969F17A3F54}"/>
              </a:ext>
            </a:extLst>
          </p:cNvPr>
          <p:cNvSpPr>
            <a:spLocks noGrp="1"/>
          </p:cNvSpPr>
          <p:nvPr>
            <p:ph idx="1"/>
          </p:nvPr>
        </p:nvSpPr>
        <p:spPr>
          <a:xfrm>
            <a:off x="720000" y="1692002"/>
            <a:ext cx="6512073" cy="4139998"/>
          </a:xfrm>
        </p:spPr>
        <p:txBody>
          <a:bodyPr/>
          <a:lstStyle/>
          <a:p>
            <a:r>
              <a:rPr lang="cs-CZ" dirty="0"/>
              <a:t>Požadavek na realismus ve filmové tvorbě</a:t>
            </a:r>
          </a:p>
          <a:p>
            <a:endParaRPr lang="cs-CZ" dirty="0"/>
          </a:p>
          <a:p>
            <a:r>
              <a:rPr lang="cs-CZ" dirty="0" err="1"/>
              <a:t>Vilgot</a:t>
            </a:r>
            <a:r>
              <a:rPr lang="cs-CZ" dirty="0"/>
              <a:t> </a:t>
            </a:r>
            <a:r>
              <a:rPr lang="cs-CZ" dirty="0" err="1"/>
              <a:t>Sjöman</a:t>
            </a:r>
            <a:endParaRPr lang="cs-CZ" dirty="0"/>
          </a:p>
          <a:p>
            <a:pPr lvl="1"/>
            <a:r>
              <a:rPr lang="cs-CZ" dirty="0"/>
              <a:t>491 (1964)</a:t>
            </a:r>
          </a:p>
          <a:p>
            <a:pPr lvl="1"/>
            <a:r>
              <a:rPr lang="sv-SE" dirty="0"/>
              <a:t>Jag är nyfiken- </a:t>
            </a:r>
            <a:r>
              <a:rPr lang="cs-CZ" dirty="0" err="1"/>
              <a:t>gul</a:t>
            </a:r>
            <a:r>
              <a:rPr lang="sv-SE" dirty="0"/>
              <a:t> </a:t>
            </a:r>
            <a:r>
              <a:rPr lang="cs-CZ" dirty="0"/>
              <a:t>(</a:t>
            </a:r>
            <a:r>
              <a:rPr lang="sv-SE" dirty="0"/>
              <a:t>196</a:t>
            </a:r>
            <a:r>
              <a:rPr lang="cs-CZ" dirty="0"/>
              <a:t>7)</a:t>
            </a:r>
          </a:p>
          <a:p>
            <a:pPr lvl="1"/>
            <a:r>
              <a:rPr lang="sv-SE" dirty="0"/>
              <a:t>Jag är nyfiken- blå </a:t>
            </a:r>
            <a:r>
              <a:rPr lang="cs-CZ" dirty="0"/>
              <a:t>(</a:t>
            </a:r>
            <a:r>
              <a:rPr lang="sv-SE" dirty="0"/>
              <a:t>1968</a:t>
            </a:r>
            <a:r>
              <a:rPr lang="cs-CZ" dirty="0"/>
              <a:t>)</a:t>
            </a:r>
          </a:p>
          <a:p>
            <a:pPr lvl="1"/>
            <a:endParaRPr lang="cs-CZ" dirty="0"/>
          </a:p>
          <a:p>
            <a:r>
              <a:rPr lang="cs-CZ" dirty="0" err="1"/>
              <a:t>Filmgranskningsrådet</a:t>
            </a:r>
            <a:r>
              <a:rPr lang="cs-CZ" dirty="0"/>
              <a:t> (Filmová zkušební komise)</a:t>
            </a:r>
          </a:p>
          <a:p>
            <a:pPr lvl="1"/>
            <a:r>
              <a:rPr lang="cs-CZ" dirty="0"/>
              <a:t>Existuje navzdory plánům na zrušení</a:t>
            </a:r>
          </a:p>
          <a:p>
            <a:pPr lvl="1"/>
            <a:endParaRPr lang="cs-CZ" dirty="0"/>
          </a:p>
          <a:p>
            <a:endParaRPr lang="cs-CZ" dirty="0"/>
          </a:p>
          <a:p>
            <a:endParaRPr lang="cs-CZ" dirty="0"/>
          </a:p>
          <a:p>
            <a:pPr lvl="1"/>
            <a:endParaRPr lang="cs-CZ" dirty="0"/>
          </a:p>
        </p:txBody>
      </p:sp>
      <p:pic>
        <p:nvPicPr>
          <p:cNvPr id="12290" name="Picture 2" descr="RAREFILMSANDMORE.COM. 491 (1964) * with switchable English and German  subtitles *">
            <a:extLst>
              <a:ext uri="{FF2B5EF4-FFF2-40B4-BE49-F238E27FC236}">
                <a16:creationId xmlns:a16="http://schemas.microsoft.com/office/drawing/2014/main" id="{C0D6F675-A452-CEA7-BC1E-8A3DE1D8D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700" y="0"/>
            <a:ext cx="482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034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B93A511-5256-2F16-1675-81BBD22AC53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6C25F06-4F92-8938-4E92-FA50F91282CB}"/>
              </a:ext>
            </a:extLst>
          </p:cNvPr>
          <p:cNvSpPr>
            <a:spLocks noGrp="1"/>
          </p:cNvSpPr>
          <p:nvPr>
            <p:ph type="sldNum" sz="quarter" idx="11"/>
          </p:nvPr>
        </p:nvSpPr>
        <p:spPr/>
        <p:txBody>
          <a:bodyPr/>
          <a:lstStyle/>
          <a:p>
            <a:fld id="{0970407D-EE58-4A0B-824B-1D3AE42DD9CF}" type="slidenum">
              <a:rPr lang="cs-CZ" altLang="cs-CZ" smtClean="0"/>
              <a:pPr/>
              <a:t>143</a:t>
            </a:fld>
            <a:endParaRPr lang="cs-CZ" altLang="cs-CZ" dirty="0"/>
          </a:p>
        </p:txBody>
      </p:sp>
      <p:sp>
        <p:nvSpPr>
          <p:cNvPr id="4" name="Nadpis 3">
            <a:extLst>
              <a:ext uri="{FF2B5EF4-FFF2-40B4-BE49-F238E27FC236}">
                <a16:creationId xmlns:a16="http://schemas.microsoft.com/office/drawing/2014/main" id="{9EC9AC4D-EEE2-4624-319B-61404A395B51}"/>
              </a:ext>
            </a:extLst>
          </p:cNvPr>
          <p:cNvSpPr>
            <a:spLocks noGrp="1"/>
          </p:cNvSpPr>
          <p:nvPr>
            <p:ph type="title"/>
          </p:nvPr>
        </p:nvSpPr>
        <p:spPr/>
        <p:txBody>
          <a:bodyPr/>
          <a:lstStyle/>
          <a:p>
            <a:r>
              <a:rPr lang="cs-CZ" dirty="0"/>
              <a:t>Švédsko 60. léta</a:t>
            </a:r>
          </a:p>
        </p:txBody>
      </p:sp>
      <p:sp>
        <p:nvSpPr>
          <p:cNvPr id="5" name="Zástupný obsah 4">
            <a:extLst>
              <a:ext uri="{FF2B5EF4-FFF2-40B4-BE49-F238E27FC236}">
                <a16:creationId xmlns:a16="http://schemas.microsoft.com/office/drawing/2014/main" id="{3CE06DDD-9BDB-DEE0-D365-DF35754C7899}"/>
              </a:ext>
            </a:extLst>
          </p:cNvPr>
          <p:cNvSpPr>
            <a:spLocks noGrp="1"/>
          </p:cNvSpPr>
          <p:nvPr>
            <p:ph idx="1"/>
          </p:nvPr>
        </p:nvSpPr>
        <p:spPr>
          <a:xfrm>
            <a:off x="720000" y="1692002"/>
            <a:ext cx="6582500" cy="4139998"/>
          </a:xfrm>
        </p:spPr>
        <p:txBody>
          <a:bodyPr/>
          <a:lstStyle/>
          <a:p>
            <a:r>
              <a:rPr lang="cs-CZ" dirty="0"/>
              <a:t>Studenti </a:t>
            </a:r>
            <a:r>
              <a:rPr lang="cs-CZ" dirty="0" err="1"/>
              <a:t>Filmskolan</a:t>
            </a:r>
            <a:endParaRPr lang="cs-CZ" dirty="0"/>
          </a:p>
          <a:p>
            <a:endParaRPr lang="cs-CZ" dirty="0"/>
          </a:p>
          <a:p>
            <a:r>
              <a:rPr lang="cs-CZ" dirty="0"/>
              <a:t>Stefan Jarl &amp; Jan </a:t>
            </a:r>
            <a:r>
              <a:rPr lang="cs-CZ" dirty="0" err="1"/>
              <a:t>Lindqvist</a:t>
            </a:r>
            <a:endParaRPr lang="cs-CZ" dirty="0"/>
          </a:p>
          <a:p>
            <a:endParaRPr lang="cs-CZ" dirty="0"/>
          </a:p>
          <a:p>
            <a:r>
              <a:rPr lang="cs-CZ" dirty="0"/>
              <a:t>trilogie</a:t>
            </a:r>
          </a:p>
          <a:p>
            <a:pPr lvl="1"/>
            <a:r>
              <a:rPr lang="cs-CZ" dirty="0"/>
              <a:t>Říkají nám ztroskotanci (Dom </a:t>
            </a:r>
            <a:r>
              <a:rPr lang="cs-CZ" dirty="0" err="1"/>
              <a:t>kallar</a:t>
            </a:r>
            <a:r>
              <a:rPr lang="cs-CZ" dirty="0"/>
              <a:t> </a:t>
            </a:r>
            <a:r>
              <a:rPr lang="cs-CZ" dirty="0" err="1"/>
              <a:t>oss</a:t>
            </a:r>
            <a:r>
              <a:rPr lang="cs-CZ" dirty="0"/>
              <a:t> </a:t>
            </a:r>
            <a:r>
              <a:rPr lang="cs-CZ" dirty="0" err="1"/>
              <a:t>mods</a:t>
            </a:r>
            <a:r>
              <a:rPr lang="cs-CZ" dirty="0"/>
              <a:t>, 1968)</a:t>
            </a:r>
          </a:p>
          <a:p>
            <a:pPr lvl="1"/>
            <a:r>
              <a:rPr lang="cs-CZ" dirty="0" err="1"/>
              <a:t>Ett</a:t>
            </a:r>
            <a:r>
              <a:rPr lang="cs-CZ" dirty="0"/>
              <a:t> </a:t>
            </a:r>
            <a:r>
              <a:rPr lang="cs-CZ" dirty="0" err="1"/>
              <a:t>anständigt</a:t>
            </a:r>
            <a:r>
              <a:rPr lang="cs-CZ" dirty="0"/>
              <a:t> </a:t>
            </a:r>
            <a:r>
              <a:rPr lang="cs-CZ" dirty="0" err="1"/>
              <a:t>liv</a:t>
            </a:r>
            <a:r>
              <a:rPr lang="cs-CZ" dirty="0"/>
              <a:t> (1979)</a:t>
            </a:r>
          </a:p>
          <a:p>
            <a:pPr lvl="1"/>
            <a:r>
              <a:rPr lang="cs-CZ" dirty="0" err="1"/>
              <a:t>Det</a:t>
            </a:r>
            <a:r>
              <a:rPr lang="cs-CZ" dirty="0"/>
              <a:t> </a:t>
            </a:r>
            <a:r>
              <a:rPr lang="cs-CZ" dirty="0" err="1"/>
              <a:t>sociala</a:t>
            </a:r>
            <a:r>
              <a:rPr lang="cs-CZ" dirty="0"/>
              <a:t> </a:t>
            </a:r>
            <a:r>
              <a:rPr lang="cs-CZ" dirty="0" err="1"/>
              <a:t>arvet</a:t>
            </a:r>
            <a:r>
              <a:rPr lang="cs-CZ" dirty="0"/>
              <a:t> (1993) </a:t>
            </a:r>
          </a:p>
          <a:p>
            <a:endParaRPr lang="cs-CZ" dirty="0"/>
          </a:p>
        </p:txBody>
      </p:sp>
      <p:pic>
        <p:nvPicPr>
          <p:cNvPr id="11268" name="Picture 4" descr="Dom kallar oss mods">
            <a:extLst>
              <a:ext uri="{FF2B5EF4-FFF2-40B4-BE49-F238E27FC236}">
                <a16:creationId xmlns:a16="http://schemas.microsoft.com/office/drawing/2014/main" id="{8D9C6A14-C9EB-8700-6A84-A0087F98BF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7875" y="0"/>
            <a:ext cx="3819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5929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2484753-7B1F-10A6-888E-6B10C9B8304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BF14C55-D2AC-0F86-DEF0-BBDA27D0DF34}"/>
              </a:ext>
            </a:extLst>
          </p:cNvPr>
          <p:cNvSpPr>
            <a:spLocks noGrp="1"/>
          </p:cNvSpPr>
          <p:nvPr>
            <p:ph type="sldNum" sz="quarter" idx="11"/>
          </p:nvPr>
        </p:nvSpPr>
        <p:spPr/>
        <p:txBody>
          <a:bodyPr/>
          <a:lstStyle/>
          <a:p>
            <a:fld id="{0970407D-EE58-4A0B-824B-1D3AE42DD9CF}" type="slidenum">
              <a:rPr lang="cs-CZ" altLang="cs-CZ" smtClean="0"/>
              <a:pPr/>
              <a:t>144</a:t>
            </a:fld>
            <a:endParaRPr lang="cs-CZ" altLang="cs-CZ" dirty="0"/>
          </a:p>
        </p:txBody>
      </p:sp>
      <p:sp>
        <p:nvSpPr>
          <p:cNvPr id="4" name="Nadpis 3">
            <a:extLst>
              <a:ext uri="{FF2B5EF4-FFF2-40B4-BE49-F238E27FC236}">
                <a16:creationId xmlns:a16="http://schemas.microsoft.com/office/drawing/2014/main" id="{B9C8B66B-1A24-09C6-592C-51F492D22D9F}"/>
              </a:ext>
            </a:extLst>
          </p:cNvPr>
          <p:cNvSpPr>
            <a:spLocks noGrp="1"/>
          </p:cNvSpPr>
          <p:nvPr>
            <p:ph type="title"/>
          </p:nvPr>
        </p:nvSpPr>
        <p:spPr/>
        <p:txBody>
          <a:bodyPr/>
          <a:lstStyle/>
          <a:p>
            <a:r>
              <a:rPr lang="cs-CZ" dirty="0"/>
              <a:t>Švédsko 60. léta</a:t>
            </a:r>
          </a:p>
        </p:txBody>
      </p:sp>
      <p:sp>
        <p:nvSpPr>
          <p:cNvPr id="5" name="Zástupný obsah 4">
            <a:extLst>
              <a:ext uri="{FF2B5EF4-FFF2-40B4-BE49-F238E27FC236}">
                <a16:creationId xmlns:a16="http://schemas.microsoft.com/office/drawing/2014/main" id="{8A669856-C3ED-756A-CAF4-98B6D04EBEA1}"/>
              </a:ext>
            </a:extLst>
          </p:cNvPr>
          <p:cNvSpPr>
            <a:spLocks noGrp="1"/>
          </p:cNvSpPr>
          <p:nvPr>
            <p:ph idx="1"/>
          </p:nvPr>
        </p:nvSpPr>
        <p:spPr>
          <a:xfrm>
            <a:off x="939800" y="1687691"/>
            <a:ext cx="4216399" cy="4139998"/>
          </a:xfrm>
        </p:spPr>
        <p:txBody>
          <a:bodyPr>
            <a:normAutofit/>
          </a:bodyPr>
          <a:lstStyle/>
          <a:p>
            <a:pPr lvl="1"/>
            <a:endParaRPr lang="cs-CZ" dirty="0"/>
          </a:p>
          <a:p>
            <a:r>
              <a:rPr lang="cs-CZ" dirty="0"/>
              <a:t>Dokumentární tvorba</a:t>
            </a:r>
          </a:p>
          <a:p>
            <a:endParaRPr lang="cs-CZ" dirty="0"/>
          </a:p>
          <a:p>
            <a:r>
              <a:rPr lang="cs-CZ" dirty="0"/>
              <a:t>Den vita </a:t>
            </a:r>
            <a:r>
              <a:rPr lang="cs-CZ" dirty="0" err="1"/>
              <a:t>sporten</a:t>
            </a:r>
            <a:r>
              <a:rPr lang="cs-CZ" dirty="0"/>
              <a:t> (1968)</a:t>
            </a:r>
          </a:p>
          <a:p>
            <a:pPr lvl="1"/>
            <a:endParaRPr lang="cs-CZ" dirty="0"/>
          </a:p>
          <a:p>
            <a:pPr lvl="1"/>
            <a:r>
              <a:rPr lang="cs-CZ" dirty="0" err="1"/>
              <a:t>Bo</a:t>
            </a:r>
            <a:r>
              <a:rPr lang="cs-CZ" dirty="0"/>
              <a:t> </a:t>
            </a:r>
            <a:r>
              <a:rPr lang="cs-CZ" dirty="0" err="1"/>
              <a:t>Widerberg</a:t>
            </a:r>
            <a:r>
              <a:rPr lang="cs-CZ" dirty="0"/>
              <a:t> a 13 studentů</a:t>
            </a:r>
          </a:p>
        </p:txBody>
      </p:sp>
      <p:pic>
        <p:nvPicPr>
          <p:cNvPr id="10242" name="Picture 2" descr="Den vita sporten (1968) | Ocenění | ČSFD.cz">
            <a:extLst>
              <a:ext uri="{FF2B5EF4-FFF2-40B4-BE49-F238E27FC236}">
                <a16:creationId xmlns:a16="http://schemas.microsoft.com/office/drawing/2014/main" id="{C97B5B10-54C6-6F36-C6A9-C39B21423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0" y="0"/>
            <a:ext cx="4826000" cy="688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366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FD2BDE-72F8-8E73-B7B1-3836C83154E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A55372C-BF5F-8AEB-2D84-9E69CB1A7401}"/>
              </a:ext>
            </a:extLst>
          </p:cNvPr>
          <p:cNvSpPr>
            <a:spLocks noGrp="1"/>
          </p:cNvSpPr>
          <p:nvPr>
            <p:ph type="sldNum" sz="quarter" idx="11"/>
          </p:nvPr>
        </p:nvSpPr>
        <p:spPr/>
        <p:txBody>
          <a:bodyPr/>
          <a:lstStyle/>
          <a:p>
            <a:fld id="{0970407D-EE58-4A0B-824B-1D3AE42DD9CF}" type="slidenum">
              <a:rPr lang="cs-CZ" altLang="cs-CZ" smtClean="0"/>
              <a:pPr/>
              <a:t>145</a:t>
            </a:fld>
            <a:endParaRPr lang="cs-CZ" altLang="cs-CZ" dirty="0"/>
          </a:p>
        </p:txBody>
      </p:sp>
      <p:sp>
        <p:nvSpPr>
          <p:cNvPr id="4" name="Nadpis 3">
            <a:extLst>
              <a:ext uri="{FF2B5EF4-FFF2-40B4-BE49-F238E27FC236}">
                <a16:creationId xmlns:a16="http://schemas.microsoft.com/office/drawing/2014/main" id="{CFEF2DE1-FC60-FE21-3C6B-D08F8AFE281E}"/>
              </a:ext>
            </a:extLst>
          </p:cNvPr>
          <p:cNvSpPr>
            <a:spLocks noGrp="1"/>
          </p:cNvSpPr>
          <p:nvPr>
            <p:ph type="title"/>
          </p:nvPr>
        </p:nvSpPr>
        <p:spPr/>
        <p:txBody>
          <a:bodyPr/>
          <a:lstStyle/>
          <a:p>
            <a:r>
              <a:rPr lang="cs-CZ" dirty="0"/>
              <a:t>Švédsko 60. léta</a:t>
            </a:r>
          </a:p>
        </p:txBody>
      </p:sp>
      <p:sp>
        <p:nvSpPr>
          <p:cNvPr id="5" name="Zástupný obsah 4">
            <a:extLst>
              <a:ext uri="{FF2B5EF4-FFF2-40B4-BE49-F238E27FC236}">
                <a16:creationId xmlns:a16="http://schemas.microsoft.com/office/drawing/2014/main" id="{C287C776-7213-A676-63D1-8596A3F13B01}"/>
              </a:ext>
            </a:extLst>
          </p:cNvPr>
          <p:cNvSpPr>
            <a:spLocks noGrp="1"/>
          </p:cNvSpPr>
          <p:nvPr>
            <p:ph idx="1"/>
          </p:nvPr>
        </p:nvSpPr>
        <p:spPr>
          <a:xfrm>
            <a:off x="720000" y="1692002"/>
            <a:ext cx="5630000" cy="4139998"/>
          </a:xfrm>
        </p:spPr>
        <p:txBody>
          <a:bodyPr/>
          <a:lstStyle/>
          <a:p>
            <a:r>
              <a:rPr lang="cs-CZ" dirty="0"/>
              <a:t>SFI – negativně vnímaný mladou generací</a:t>
            </a:r>
          </a:p>
          <a:p>
            <a:pPr lvl="1"/>
            <a:r>
              <a:rPr lang="cs-CZ" dirty="0"/>
              <a:t>Reprezentant – Harry </a:t>
            </a:r>
            <a:r>
              <a:rPr lang="cs-CZ" dirty="0" err="1"/>
              <a:t>Schein</a:t>
            </a:r>
            <a:endParaRPr lang="cs-CZ" dirty="0"/>
          </a:p>
          <a:p>
            <a:endParaRPr lang="cs-CZ" dirty="0"/>
          </a:p>
          <a:p>
            <a:r>
              <a:rPr lang="cs-CZ" dirty="0"/>
              <a:t>Série vyhrocených debat</a:t>
            </a:r>
          </a:p>
          <a:p>
            <a:pPr lvl="1"/>
            <a:r>
              <a:rPr lang="cs-CZ" dirty="0"/>
              <a:t>Debata o vydání katalogu filmů</a:t>
            </a:r>
          </a:p>
          <a:p>
            <a:pPr lvl="1"/>
            <a:r>
              <a:rPr lang="cs-CZ" dirty="0" err="1"/>
              <a:t>Myglaren</a:t>
            </a:r>
            <a:r>
              <a:rPr lang="cs-CZ" dirty="0"/>
              <a:t> (1968) – 1. švédský TV film</a:t>
            </a:r>
          </a:p>
          <a:p>
            <a:endParaRPr lang="cs-CZ" dirty="0"/>
          </a:p>
          <a:p>
            <a:endParaRPr lang="cs-CZ" dirty="0"/>
          </a:p>
        </p:txBody>
      </p:sp>
      <p:pic>
        <p:nvPicPr>
          <p:cNvPr id="9218" name="Picture 2" descr="Myglaren (TV Movie 1966) - IMDb">
            <a:extLst>
              <a:ext uri="{FF2B5EF4-FFF2-40B4-BE49-F238E27FC236}">
                <a16:creationId xmlns:a16="http://schemas.microsoft.com/office/drawing/2014/main" id="{B67A23F3-91E6-C9A5-08E2-84D375C6C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50" y="720000"/>
            <a:ext cx="329565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255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2C8D246-83BB-E3EA-764D-EB98D968007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86D390D-D5F1-B1CD-367A-F396657E8B06}"/>
              </a:ext>
            </a:extLst>
          </p:cNvPr>
          <p:cNvSpPr>
            <a:spLocks noGrp="1"/>
          </p:cNvSpPr>
          <p:nvPr>
            <p:ph type="sldNum" sz="quarter" idx="11"/>
          </p:nvPr>
        </p:nvSpPr>
        <p:spPr/>
        <p:txBody>
          <a:bodyPr/>
          <a:lstStyle/>
          <a:p>
            <a:fld id="{0970407D-EE58-4A0B-824B-1D3AE42DD9CF}" type="slidenum">
              <a:rPr lang="cs-CZ" altLang="cs-CZ" smtClean="0"/>
              <a:pPr/>
              <a:t>146</a:t>
            </a:fld>
            <a:endParaRPr lang="cs-CZ" altLang="cs-CZ" dirty="0"/>
          </a:p>
        </p:txBody>
      </p:sp>
      <p:sp>
        <p:nvSpPr>
          <p:cNvPr id="4" name="Nadpis 3">
            <a:extLst>
              <a:ext uri="{FF2B5EF4-FFF2-40B4-BE49-F238E27FC236}">
                <a16:creationId xmlns:a16="http://schemas.microsoft.com/office/drawing/2014/main" id="{DD1A5392-2E42-6756-49D7-EB6B7436CD11}"/>
              </a:ext>
            </a:extLst>
          </p:cNvPr>
          <p:cNvSpPr>
            <a:spLocks noGrp="1"/>
          </p:cNvSpPr>
          <p:nvPr>
            <p:ph type="title"/>
          </p:nvPr>
        </p:nvSpPr>
        <p:spPr/>
        <p:txBody>
          <a:bodyPr/>
          <a:lstStyle/>
          <a:p>
            <a:r>
              <a:rPr lang="cs-CZ" dirty="0"/>
              <a:t>Švédsko 60. léta</a:t>
            </a:r>
          </a:p>
        </p:txBody>
      </p:sp>
      <p:pic>
        <p:nvPicPr>
          <p:cNvPr id="8194" name="Picture 2">
            <a:extLst>
              <a:ext uri="{FF2B5EF4-FFF2-40B4-BE49-F238E27FC236}">
                <a16:creationId xmlns:a16="http://schemas.microsoft.com/office/drawing/2014/main" id="{4A85972F-1CAB-4C64-A146-2EE3FBCCF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0" y="0"/>
            <a:ext cx="3937000" cy="30118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ulka 7">
            <a:extLst>
              <a:ext uri="{FF2B5EF4-FFF2-40B4-BE49-F238E27FC236}">
                <a16:creationId xmlns:a16="http://schemas.microsoft.com/office/drawing/2014/main" id="{52DFF71A-A114-4796-96F6-71B5993F0961}"/>
              </a:ext>
            </a:extLst>
          </p:cNvPr>
          <p:cNvGraphicFramePr>
            <a:graphicFrameLocks noGrp="1"/>
          </p:cNvGraphicFramePr>
          <p:nvPr>
            <p:extLst>
              <p:ext uri="{D42A27DB-BD31-4B8C-83A1-F6EECF244321}">
                <p14:modId xmlns:p14="http://schemas.microsoft.com/office/powerpoint/2010/main" val="4176313263"/>
              </p:ext>
            </p:extLst>
          </p:nvPr>
        </p:nvGraphicFramePr>
        <p:xfrm>
          <a:off x="199910" y="1719384"/>
          <a:ext cx="7920000" cy="4418614"/>
        </p:xfrm>
        <a:graphic>
          <a:graphicData uri="http://schemas.openxmlformats.org/drawingml/2006/table">
            <a:tbl>
              <a:tblPr>
                <a:tableStyleId>{5C22544A-7EE6-4342-B048-85BDC9FD1C3A}</a:tableStyleId>
              </a:tblPr>
              <a:tblGrid>
                <a:gridCol w="3819764">
                  <a:extLst>
                    <a:ext uri="{9D8B030D-6E8A-4147-A177-3AD203B41FA5}">
                      <a16:colId xmlns:a16="http://schemas.microsoft.com/office/drawing/2014/main" val="2773833549"/>
                    </a:ext>
                  </a:extLst>
                </a:gridCol>
                <a:gridCol w="2056796">
                  <a:extLst>
                    <a:ext uri="{9D8B030D-6E8A-4147-A177-3AD203B41FA5}">
                      <a16:colId xmlns:a16="http://schemas.microsoft.com/office/drawing/2014/main" val="4131818938"/>
                    </a:ext>
                  </a:extLst>
                </a:gridCol>
                <a:gridCol w="2043440">
                  <a:extLst>
                    <a:ext uri="{9D8B030D-6E8A-4147-A177-3AD203B41FA5}">
                      <a16:colId xmlns:a16="http://schemas.microsoft.com/office/drawing/2014/main" val="4026254639"/>
                    </a:ext>
                  </a:extLst>
                </a:gridCol>
              </a:tblGrid>
              <a:tr h="210912">
                <a:tc>
                  <a:txBody>
                    <a:bodyPr/>
                    <a:lstStyle/>
                    <a:p>
                      <a:pPr algn="l" fontAlgn="ctr"/>
                      <a:r>
                        <a:rPr lang="cs-CZ" sz="1200" u="none" strike="noStrike" dirty="0">
                          <a:effectLst/>
                        </a:rPr>
                        <a:t>Výsledky vyhledávání</a:t>
                      </a:r>
                      <a:endParaRPr lang="cs-CZ" sz="1200" b="1" i="0" u="none" strike="noStrike" dirty="0">
                        <a:solidFill>
                          <a:srgbClr val="000000"/>
                        </a:solidFill>
                        <a:effectLst/>
                        <a:latin typeface="Open Sans" panose="020B0606030504020204" pitchFamily="34" charset="0"/>
                      </a:endParaRPr>
                    </a:p>
                  </a:txBody>
                  <a:tcPr marL="0" marR="0" marT="0" marB="0" anchor="ctr"/>
                </a:tc>
                <a:tc>
                  <a:txBody>
                    <a:bodyPr/>
                    <a:lstStyle/>
                    <a:p>
                      <a:pPr algn="l" fontAlgn="b"/>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55430803"/>
                  </a:ext>
                </a:extLst>
              </a:tr>
              <a:tr h="221458">
                <a:tc>
                  <a:txBody>
                    <a:bodyPr/>
                    <a:lstStyle/>
                    <a:p>
                      <a:pPr algn="l" fontAlgn="b"/>
                      <a:r>
                        <a:rPr lang="cs-CZ" sz="1100" u="none" strike="noStrike">
                          <a:effectLst/>
                        </a:rPr>
                        <a:t>Název filmu</a:t>
                      </a:r>
                      <a:endParaRPr lang="cs-CZ" sz="11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1100" u="none" strike="noStrike">
                          <a:effectLst/>
                        </a:rPr>
                        <a:t>Původ</a:t>
                      </a:r>
                      <a:endParaRPr lang="cs-CZ" sz="1100" b="1"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1100" u="none" strike="noStrike">
                          <a:effectLst/>
                        </a:rPr>
                        <a:t>Žánr</a:t>
                      </a:r>
                      <a:endParaRPr lang="cs-CZ" sz="1100" b="1"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450526473"/>
                  </a:ext>
                </a:extLst>
              </a:tr>
              <a:tr h="221458">
                <a:tc>
                  <a:txBody>
                    <a:bodyPr/>
                    <a:lstStyle/>
                    <a:p>
                      <a:pPr algn="l" fontAlgn="t"/>
                      <a:r>
                        <a:rPr lang="cs-CZ" sz="1100" u="sng" strike="noStrike">
                          <a:effectLst/>
                          <a:hlinkClick r:id="rId3"/>
                        </a:rPr>
                        <a:t>Mästerdetektiven lever farligt (1957)</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 / Krimi</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1552397398"/>
                  </a:ext>
                </a:extLst>
              </a:tr>
              <a:tr h="221458">
                <a:tc>
                  <a:txBody>
                    <a:bodyPr/>
                    <a:lstStyle/>
                    <a:p>
                      <a:pPr algn="l" fontAlgn="t"/>
                      <a:r>
                        <a:rPr lang="sv-SE" sz="1100" u="sng" strike="noStrike">
                          <a:effectLst/>
                          <a:hlinkClick r:id="rId4"/>
                        </a:rPr>
                        <a:t>Bara roligt i Bullerbyn (1960)</a:t>
                      </a:r>
                      <a:endParaRPr lang="sv-SE"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3077194414"/>
                  </a:ext>
                </a:extLst>
              </a:tr>
              <a:tr h="221458">
                <a:tc>
                  <a:txBody>
                    <a:bodyPr/>
                    <a:lstStyle/>
                    <a:p>
                      <a:pPr algn="l" fontAlgn="t"/>
                      <a:r>
                        <a:rPr lang="sv-SE" sz="1100" u="sng" strike="noStrike">
                          <a:effectLst/>
                          <a:hlinkClick r:id="rId5"/>
                        </a:rPr>
                        <a:t>Alla vi barn i Bullerbyn (1962) (seriál)</a:t>
                      </a:r>
                      <a:endParaRPr lang="sv-SE"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054219298"/>
                  </a:ext>
                </a:extLst>
              </a:tr>
              <a:tr h="221458">
                <a:tc>
                  <a:txBody>
                    <a:bodyPr/>
                    <a:lstStyle/>
                    <a:p>
                      <a:pPr algn="l" fontAlgn="t"/>
                      <a:r>
                        <a:rPr lang="cs-CZ" sz="1100" u="sng" strike="noStrike">
                          <a:effectLst/>
                          <a:hlinkClick r:id="rId6"/>
                        </a:rPr>
                        <a:t>Vi på Saltkråkan (1964) (seriál)</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685736109"/>
                  </a:ext>
                </a:extLst>
              </a:tr>
              <a:tr h="221458">
                <a:tc>
                  <a:txBody>
                    <a:bodyPr/>
                    <a:lstStyle/>
                    <a:p>
                      <a:pPr algn="l" fontAlgn="t"/>
                      <a:r>
                        <a:rPr lang="cs-CZ" sz="1100" u="sng" strike="noStrike">
                          <a:effectLst/>
                          <a:hlinkClick r:id="rId7"/>
                        </a:rPr>
                        <a:t>Ztroskotání na ostrově (1967)</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77703777"/>
                  </a:ext>
                </a:extLst>
              </a:tr>
              <a:tr h="221458">
                <a:tc>
                  <a:txBody>
                    <a:bodyPr/>
                    <a:lstStyle/>
                    <a:p>
                      <a:pPr algn="l" fontAlgn="t"/>
                      <a:r>
                        <a:rPr lang="cs-CZ" sz="1100" u="sng" strike="noStrike">
                          <a:effectLst/>
                          <a:hlinkClick r:id="rId8"/>
                        </a:rPr>
                        <a:t>Vi på Saltkråkan (1968)</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4164912079"/>
                  </a:ext>
                </a:extLst>
              </a:tr>
              <a:tr h="221458">
                <a:tc>
                  <a:txBody>
                    <a:bodyPr/>
                    <a:lstStyle/>
                    <a:p>
                      <a:pPr algn="l" fontAlgn="t"/>
                      <a:r>
                        <a:rPr lang="pt-BR" sz="1100" u="sng" strike="noStrike">
                          <a:effectLst/>
                          <a:hlinkClick r:id="rId9"/>
                        </a:rPr>
                        <a:t>Pippi se připravuje na Vánoce (1969)</a:t>
                      </a:r>
                      <a:endParaRPr lang="pt-BR"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418726102"/>
                  </a:ext>
                </a:extLst>
              </a:tr>
              <a:tr h="221458">
                <a:tc>
                  <a:txBody>
                    <a:bodyPr/>
                    <a:lstStyle/>
                    <a:p>
                      <a:pPr algn="l" fontAlgn="t"/>
                      <a:r>
                        <a:rPr lang="cs-CZ" sz="1100" u="sng" strike="noStrike">
                          <a:effectLst/>
                          <a:hlinkClick r:id="rId10"/>
                        </a:rPr>
                        <a:t>Pipi Dlouhá punčocha (1969) (seriál)</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Dobrodružný / Rodinný / Fantasy</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375407414"/>
                  </a:ext>
                </a:extLst>
              </a:tr>
              <a:tr h="221458">
                <a:tc>
                  <a:txBody>
                    <a:bodyPr/>
                    <a:lstStyle/>
                    <a:p>
                      <a:pPr algn="l" fontAlgn="t"/>
                      <a:r>
                        <a:rPr lang="cs-CZ" sz="1100" u="sng" strike="noStrike">
                          <a:effectLst/>
                          <a:hlinkClick r:id="rId11"/>
                        </a:rPr>
                        <a:t>Pippi dlouhá punčocha (1969)</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Dobrodružný / 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3366765058"/>
                  </a:ext>
                </a:extLst>
              </a:tr>
              <a:tr h="221458">
                <a:tc>
                  <a:txBody>
                    <a:bodyPr/>
                    <a:lstStyle/>
                    <a:p>
                      <a:pPr algn="l" fontAlgn="t"/>
                      <a:r>
                        <a:rPr lang="cs-CZ" sz="1100" u="sng" strike="noStrike">
                          <a:effectLst/>
                          <a:hlinkClick r:id="rId12"/>
                        </a:rPr>
                        <a:t>Pippi na útěku (1970)</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dirty="0">
                          <a:effectLst/>
                        </a:rPr>
                        <a:t>Rodinný / Dobrodružný</a:t>
                      </a:r>
                      <a:endParaRPr lang="cs-CZ" sz="900" b="0" i="0" u="none" strike="noStrike" dirty="0">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868808454"/>
                  </a:ext>
                </a:extLst>
              </a:tr>
              <a:tr h="221458">
                <a:tc>
                  <a:txBody>
                    <a:bodyPr/>
                    <a:lstStyle/>
                    <a:p>
                      <a:pPr algn="l" fontAlgn="t"/>
                      <a:r>
                        <a:rPr lang="pl-PL" sz="1100" u="sng" strike="noStrike">
                          <a:effectLst/>
                          <a:hlinkClick r:id="rId13"/>
                        </a:rPr>
                        <a:t>Pippi v zemi Taka-Tuka (1970)</a:t>
                      </a:r>
                      <a:endParaRPr lang="pl-PL"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Dobrodružný / 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120651630"/>
                  </a:ext>
                </a:extLst>
              </a:tr>
              <a:tr h="221458">
                <a:tc>
                  <a:txBody>
                    <a:bodyPr/>
                    <a:lstStyle/>
                    <a:p>
                      <a:pPr algn="l" fontAlgn="t"/>
                      <a:r>
                        <a:rPr lang="cs-CZ" sz="1100" u="sng" strike="noStrike">
                          <a:effectLst/>
                          <a:hlinkClick r:id="rId14"/>
                        </a:rPr>
                        <a:t>Emil i Lönneberga (1971)</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253820839"/>
                  </a:ext>
                </a:extLst>
              </a:tr>
              <a:tr h="221458">
                <a:tc>
                  <a:txBody>
                    <a:bodyPr/>
                    <a:lstStyle/>
                    <a:p>
                      <a:pPr algn="l" fontAlgn="t"/>
                      <a:r>
                        <a:rPr lang="cs-CZ" sz="1100" u="sng" strike="noStrike">
                          <a:effectLst/>
                          <a:hlinkClick r:id="rId15"/>
                        </a:rPr>
                        <a:t>Michal dělá pořádek (1972)</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2186518661"/>
                  </a:ext>
                </a:extLst>
              </a:tr>
              <a:tr h="221458">
                <a:tc>
                  <a:txBody>
                    <a:bodyPr/>
                    <a:lstStyle/>
                    <a:p>
                      <a:pPr algn="l" fontAlgn="t"/>
                      <a:r>
                        <a:rPr lang="cs-CZ" sz="1100" u="sng" strike="noStrike">
                          <a:effectLst/>
                          <a:hlinkClick r:id="rId16"/>
                        </a:rPr>
                        <a:t>Emil och griseknoen (1973)</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388968848"/>
                  </a:ext>
                </a:extLst>
              </a:tr>
              <a:tr h="221458">
                <a:tc>
                  <a:txBody>
                    <a:bodyPr/>
                    <a:lstStyle/>
                    <a:p>
                      <a:pPr algn="l" fontAlgn="t"/>
                      <a:r>
                        <a:rPr lang="cs-CZ" sz="1100" u="sng" strike="noStrike">
                          <a:effectLst/>
                          <a:hlinkClick r:id="rId17"/>
                        </a:rPr>
                        <a:t>Emil i Lönneberga (1974) (seriál)</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 / Západní Německo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4202659540"/>
                  </a:ext>
                </a:extLst>
              </a:tr>
              <a:tr h="221458">
                <a:tc>
                  <a:txBody>
                    <a:bodyPr/>
                    <a:lstStyle/>
                    <a:p>
                      <a:pPr algn="l" fontAlgn="t"/>
                      <a:r>
                        <a:rPr lang="cs-CZ" sz="1100" u="sng" strike="noStrike">
                          <a:effectLst/>
                          <a:hlinkClick r:id="rId18"/>
                        </a:rPr>
                        <a:t>Nejbáječnější Karkulín na světě (1974)</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Rodinný</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703453325"/>
                  </a:ext>
                </a:extLst>
              </a:tr>
              <a:tr h="221458">
                <a:tc>
                  <a:txBody>
                    <a:bodyPr/>
                    <a:lstStyle/>
                    <a:p>
                      <a:pPr algn="l" fontAlgn="t"/>
                      <a:r>
                        <a:rPr lang="cs-CZ" sz="1100" u="sng" strike="noStrike">
                          <a:effectLst/>
                          <a:hlinkClick r:id="rId19"/>
                        </a:rPr>
                        <a:t>Bratři Lví srdce (1977)</a:t>
                      </a:r>
                      <a:endParaRPr lang="cs-CZ" sz="1100" b="0" i="0" u="sng" strike="noStrike">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Calibri" panose="020F0502020204030204" pitchFamily="34" charset="0"/>
                      </a:endParaRPr>
                    </a:p>
                  </a:txBody>
                  <a:tcPr marL="85077" marR="0" marT="0" marB="0"/>
                </a:tc>
                <a:tc>
                  <a:txBody>
                    <a:bodyPr/>
                    <a:lstStyle/>
                    <a:p>
                      <a:pPr algn="l" fontAlgn="t"/>
                      <a:r>
                        <a:rPr lang="cs-CZ" sz="900" u="none" strike="noStrike">
                          <a:effectLst/>
                        </a:rPr>
                        <a:t>Dobrodružný / Rodinný / Fantasy</a:t>
                      </a:r>
                      <a:endParaRPr lang="cs-CZ" sz="900" b="0" i="0" u="none" strike="noStrike">
                        <a:solidFill>
                          <a:srgbClr val="000000"/>
                        </a:solidFill>
                        <a:effectLst/>
                        <a:latin typeface="Calibri" panose="020F0502020204030204" pitchFamily="34" charset="0"/>
                      </a:endParaRPr>
                    </a:p>
                  </a:txBody>
                  <a:tcPr marL="85077" marR="0" marT="0" marB="0"/>
                </a:tc>
                <a:extLst>
                  <a:ext uri="{0D108BD9-81ED-4DB2-BD59-A6C34878D82A}">
                    <a16:rowId xmlns:a16="http://schemas.microsoft.com/office/drawing/2014/main" val="34553205"/>
                  </a:ext>
                </a:extLst>
              </a:tr>
              <a:tr h="221458">
                <a:tc>
                  <a:txBody>
                    <a:bodyPr/>
                    <a:lstStyle/>
                    <a:p>
                      <a:pPr algn="l" fontAlgn="t"/>
                      <a:r>
                        <a:rPr lang="cs-CZ" sz="1100" u="sng" strike="noStrike" dirty="0" err="1">
                          <a:effectLst/>
                          <a:hlinkClick r:id="rId20"/>
                        </a:rPr>
                        <a:t>Karlsson</a:t>
                      </a:r>
                      <a:r>
                        <a:rPr lang="cs-CZ" sz="1100" u="sng" strike="noStrike" dirty="0">
                          <a:effectLst/>
                          <a:hlinkClick r:id="rId20"/>
                        </a:rPr>
                        <a:t> </a:t>
                      </a:r>
                      <a:r>
                        <a:rPr lang="cs-CZ" sz="1100" u="sng" strike="noStrike" dirty="0" err="1">
                          <a:effectLst/>
                          <a:hlinkClick r:id="rId20"/>
                        </a:rPr>
                        <a:t>på</a:t>
                      </a:r>
                      <a:r>
                        <a:rPr lang="cs-CZ" sz="1100" u="sng" strike="noStrike" dirty="0">
                          <a:effectLst/>
                          <a:hlinkClick r:id="rId20"/>
                        </a:rPr>
                        <a:t> </a:t>
                      </a:r>
                      <a:r>
                        <a:rPr lang="cs-CZ" sz="1100" u="sng" strike="noStrike" dirty="0" err="1">
                          <a:effectLst/>
                          <a:hlinkClick r:id="rId20"/>
                        </a:rPr>
                        <a:t>taket</a:t>
                      </a:r>
                      <a:r>
                        <a:rPr lang="cs-CZ" sz="1100" u="sng" strike="noStrike" dirty="0">
                          <a:effectLst/>
                          <a:hlinkClick r:id="rId20"/>
                        </a:rPr>
                        <a:t> (1984) (seriál)</a:t>
                      </a:r>
                      <a:endParaRPr lang="cs-CZ" sz="1100" b="0" i="0" u="sng" strike="noStrike" dirty="0">
                        <a:solidFill>
                          <a:srgbClr val="0563C1"/>
                        </a:solidFill>
                        <a:effectLst/>
                        <a:latin typeface="Calibri" panose="020F0502020204030204" pitchFamily="34" charset="0"/>
                      </a:endParaRPr>
                    </a:p>
                  </a:txBody>
                  <a:tcPr marL="85077" marR="0" marT="0" marB="0"/>
                </a:tc>
                <a:tc>
                  <a:txBody>
                    <a:bodyPr/>
                    <a:lstStyle/>
                    <a:p>
                      <a:pPr algn="l" fontAlgn="t"/>
                      <a:r>
                        <a:rPr lang="cs-CZ" sz="900" u="none" strike="noStrike">
                          <a:effectLst/>
                        </a:rPr>
                        <a:t>Švédsko</a:t>
                      </a:r>
                      <a:endParaRPr lang="cs-CZ" sz="900" b="0" i="0" u="none" strike="noStrike">
                        <a:solidFill>
                          <a:srgbClr val="000000"/>
                        </a:solidFill>
                        <a:effectLst/>
                        <a:latin typeface="Segoe UI" panose="020B0502040204020203" pitchFamily="34" charset="0"/>
                      </a:endParaRPr>
                    </a:p>
                  </a:txBody>
                  <a:tcPr marL="85077" marR="0" marT="0" marB="0"/>
                </a:tc>
                <a:tc>
                  <a:txBody>
                    <a:bodyPr/>
                    <a:lstStyle/>
                    <a:p>
                      <a:pPr algn="l" fontAlgn="t"/>
                      <a:r>
                        <a:rPr lang="cs-CZ" sz="900" u="none" strike="noStrike" dirty="0">
                          <a:effectLst/>
                        </a:rPr>
                        <a:t>Rodinný </a:t>
                      </a:r>
                      <a:endParaRPr lang="cs-CZ" sz="900" b="0" i="0" u="none" strike="noStrike" dirty="0">
                        <a:solidFill>
                          <a:srgbClr val="000000"/>
                        </a:solidFill>
                        <a:effectLst/>
                        <a:latin typeface="Segoe UI" panose="020B0502040204020203" pitchFamily="34" charset="0"/>
                      </a:endParaRPr>
                    </a:p>
                  </a:txBody>
                  <a:tcPr marL="85077" marR="0" marT="0" marB="0"/>
                </a:tc>
                <a:extLst>
                  <a:ext uri="{0D108BD9-81ED-4DB2-BD59-A6C34878D82A}">
                    <a16:rowId xmlns:a16="http://schemas.microsoft.com/office/drawing/2014/main" val="2559418374"/>
                  </a:ext>
                </a:extLst>
              </a:tr>
            </a:tbl>
          </a:graphicData>
        </a:graphic>
      </p:graphicFrame>
      <p:pic>
        <p:nvPicPr>
          <p:cNvPr id="9" name="Control 1">
            <a:extLst>
              <a:ext uri="{FF2B5EF4-FFF2-40B4-BE49-F238E27FC236}">
                <a16:creationId xmlns:a16="http://schemas.microsoft.com/office/drawing/2014/main" id="{068CD958-BDC1-E394-07B1-3933AD7B20DE}"/>
              </a:ext>
            </a:extLst>
          </p:cNvPr>
          <p:cNvPicPr>
            <a:picLocks noChangeAspect="1"/>
          </p:cNvPicPr>
          <p:nvPr/>
        </p:nvPicPr>
        <p:blipFill>
          <a:blip r:embed="rId21"/>
          <a:stretch>
            <a:fillRect/>
          </a:stretch>
        </p:blipFill>
        <p:spPr>
          <a:xfrm>
            <a:off x="199911" y="1909884"/>
            <a:ext cx="3524250" cy="228600"/>
          </a:xfrm>
          <a:prstGeom prst="rect">
            <a:avLst/>
          </a:prstGeom>
        </p:spPr>
      </p:pic>
      <p:pic>
        <p:nvPicPr>
          <p:cNvPr id="8197" name="Picture 5">
            <a:hlinkClick r:id="rId22"/>
            <a:extLst>
              <a:ext uri="{FF2B5EF4-FFF2-40B4-BE49-F238E27FC236}">
                <a16:creationId xmlns:a16="http://schemas.microsoft.com/office/drawing/2014/main" id="{DC60B24D-011E-1DD7-DFFF-E25B40E1AE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55000" y="3011805"/>
            <a:ext cx="3937000" cy="309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6714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F7CEADB-7DB6-F34C-38F5-0B9A2BCF00E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6A9D55B-78D2-61BD-D39B-D816D4579FE4}"/>
              </a:ext>
            </a:extLst>
          </p:cNvPr>
          <p:cNvSpPr>
            <a:spLocks noGrp="1"/>
          </p:cNvSpPr>
          <p:nvPr>
            <p:ph type="sldNum" sz="quarter" idx="11"/>
          </p:nvPr>
        </p:nvSpPr>
        <p:spPr/>
        <p:txBody>
          <a:bodyPr/>
          <a:lstStyle/>
          <a:p>
            <a:fld id="{0970407D-EE58-4A0B-824B-1D3AE42DD9CF}" type="slidenum">
              <a:rPr lang="cs-CZ" altLang="cs-CZ" smtClean="0"/>
              <a:pPr/>
              <a:t>147</a:t>
            </a:fld>
            <a:endParaRPr lang="cs-CZ" altLang="cs-CZ" dirty="0"/>
          </a:p>
        </p:txBody>
      </p:sp>
      <p:sp>
        <p:nvSpPr>
          <p:cNvPr id="4" name="Nadpis 3">
            <a:extLst>
              <a:ext uri="{FF2B5EF4-FFF2-40B4-BE49-F238E27FC236}">
                <a16:creationId xmlns:a16="http://schemas.microsoft.com/office/drawing/2014/main" id="{F20A45E9-C531-2941-6E32-49E604D0C6CE}"/>
              </a:ext>
            </a:extLst>
          </p:cNvPr>
          <p:cNvSpPr>
            <a:spLocks noGrp="1"/>
          </p:cNvSpPr>
          <p:nvPr>
            <p:ph type="title"/>
          </p:nvPr>
        </p:nvSpPr>
        <p:spPr/>
        <p:txBody>
          <a:bodyPr/>
          <a:lstStyle/>
          <a:p>
            <a:r>
              <a:rPr lang="cs-CZ" dirty="0"/>
              <a:t>Shrnutí</a:t>
            </a:r>
          </a:p>
        </p:txBody>
      </p:sp>
      <p:sp>
        <p:nvSpPr>
          <p:cNvPr id="5" name="Zástupný obsah 4">
            <a:extLst>
              <a:ext uri="{FF2B5EF4-FFF2-40B4-BE49-F238E27FC236}">
                <a16:creationId xmlns:a16="http://schemas.microsoft.com/office/drawing/2014/main" id="{F1B8BA9A-7D43-E1F5-94B7-69AEBA10BE1D}"/>
              </a:ext>
            </a:extLst>
          </p:cNvPr>
          <p:cNvSpPr>
            <a:spLocks noGrp="1"/>
          </p:cNvSpPr>
          <p:nvPr>
            <p:ph idx="1"/>
          </p:nvPr>
        </p:nvSpPr>
        <p:spPr/>
        <p:txBody>
          <a:bodyPr/>
          <a:lstStyle/>
          <a:p>
            <a:r>
              <a:rPr lang="cs-CZ" dirty="0"/>
              <a:t>Změny ve státní podpoře kinematografie</a:t>
            </a:r>
          </a:p>
          <a:p>
            <a:pPr lvl="1"/>
            <a:r>
              <a:rPr lang="cs-CZ" dirty="0"/>
              <a:t>Společné rysy jednotlivých národních kinematografií</a:t>
            </a:r>
          </a:p>
          <a:p>
            <a:pPr lvl="1"/>
            <a:endParaRPr lang="cs-CZ" dirty="0"/>
          </a:p>
          <a:p>
            <a:r>
              <a:rPr lang="cs-CZ" dirty="0"/>
              <a:t>Druhy produkce</a:t>
            </a:r>
          </a:p>
          <a:p>
            <a:pPr lvl="1"/>
            <a:r>
              <a:rPr lang="cs-CZ" dirty="0" err="1"/>
              <a:t>Hyggefilm</a:t>
            </a:r>
            <a:endParaRPr lang="cs-CZ" dirty="0"/>
          </a:p>
          <a:p>
            <a:pPr lvl="1"/>
            <a:r>
              <a:rPr lang="cs-CZ" dirty="0"/>
              <a:t>Erotika v severském filmu </a:t>
            </a:r>
          </a:p>
          <a:p>
            <a:pPr lvl="1"/>
            <a:endParaRPr lang="cs-CZ" dirty="0"/>
          </a:p>
          <a:p>
            <a:r>
              <a:rPr lang="cs-CZ" dirty="0"/>
              <a:t>Vztah cenzury a státu</a:t>
            </a:r>
          </a:p>
          <a:p>
            <a:endParaRPr lang="cs-CZ" dirty="0"/>
          </a:p>
          <a:p>
            <a:r>
              <a:rPr lang="cs-CZ" dirty="0"/>
              <a:t>Najděte některé série a zkuste popsat na co je u nich kladen důraz (např. filmy a jejich </a:t>
            </a:r>
            <a:r>
              <a:rPr lang="cs-CZ" dirty="0" err="1"/>
              <a:t>sequely</a:t>
            </a:r>
            <a:r>
              <a:rPr lang="cs-CZ" dirty="0"/>
              <a:t>)?</a:t>
            </a:r>
          </a:p>
        </p:txBody>
      </p:sp>
    </p:spTree>
    <p:extLst>
      <p:ext uri="{BB962C8B-B14F-4D97-AF65-F5344CB8AC3E}">
        <p14:creationId xmlns:p14="http://schemas.microsoft.com/office/powerpoint/2010/main" val="26693633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41349CE-DED5-73F0-CE7B-AF0EDEF8A7B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D8E6D42-DBF3-A9E2-E9DF-8B450BCAA1BB}"/>
              </a:ext>
            </a:extLst>
          </p:cNvPr>
          <p:cNvSpPr>
            <a:spLocks noGrp="1"/>
          </p:cNvSpPr>
          <p:nvPr>
            <p:ph type="sldNum" sz="quarter" idx="11"/>
          </p:nvPr>
        </p:nvSpPr>
        <p:spPr/>
        <p:txBody>
          <a:bodyPr/>
          <a:lstStyle/>
          <a:p>
            <a:fld id="{0970407D-EE58-4A0B-824B-1D3AE42DD9CF}" type="slidenum">
              <a:rPr lang="cs-CZ" altLang="cs-CZ" smtClean="0"/>
              <a:pPr/>
              <a:t>148</a:t>
            </a:fld>
            <a:endParaRPr lang="cs-CZ" altLang="cs-CZ" dirty="0"/>
          </a:p>
        </p:txBody>
      </p:sp>
      <p:sp>
        <p:nvSpPr>
          <p:cNvPr id="4" name="Nadpis 3">
            <a:extLst>
              <a:ext uri="{FF2B5EF4-FFF2-40B4-BE49-F238E27FC236}">
                <a16:creationId xmlns:a16="http://schemas.microsoft.com/office/drawing/2014/main" id="{A3B5B105-B47A-5A7B-C1E9-DC0EBE8CFE9A}"/>
              </a:ext>
            </a:extLst>
          </p:cNvPr>
          <p:cNvSpPr>
            <a:spLocks noGrp="1"/>
          </p:cNvSpPr>
          <p:nvPr>
            <p:ph type="title"/>
          </p:nvPr>
        </p:nvSpPr>
        <p:spPr>
          <a:xfrm>
            <a:off x="4965700" y="720000"/>
            <a:ext cx="6507500" cy="451576"/>
          </a:xfrm>
        </p:spPr>
        <p:txBody>
          <a:bodyPr/>
          <a:lstStyle/>
          <a:p>
            <a:r>
              <a:rPr lang="cs-CZ" dirty="0"/>
              <a:t>Projekce</a:t>
            </a:r>
          </a:p>
        </p:txBody>
      </p:sp>
      <p:pic>
        <p:nvPicPr>
          <p:cNvPr id="9" name="Obrázek 8">
            <a:extLst>
              <a:ext uri="{FF2B5EF4-FFF2-40B4-BE49-F238E27FC236}">
                <a16:creationId xmlns:a16="http://schemas.microsoft.com/office/drawing/2014/main" id="{DA57F29B-57E6-1B8F-D9C5-BDE3261C47BB}"/>
              </a:ext>
            </a:extLst>
          </p:cNvPr>
          <p:cNvPicPr>
            <a:picLocks noChangeAspect="1"/>
          </p:cNvPicPr>
          <p:nvPr/>
        </p:nvPicPr>
        <p:blipFill>
          <a:blip r:embed="rId2"/>
          <a:stretch>
            <a:fillRect/>
          </a:stretch>
        </p:blipFill>
        <p:spPr>
          <a:xfrm>
            <a:off x="98892" y="0"/>
            <a:ext cx="4581108" cy="6858000"/>
          </a:xfrm>
          <a:prstGeom prst="rect">
            <a:avLst/>
          </a:prstGeom>
        </p:spPr>
      </p:pic>
      <p:pic>
        <p:nvPicPr>
          <p:cNvPr id="1026" name="Picture 2" descr="Djävulens öga (Film, Comedy): Reviews, Ratings, Cast and Crew - Rate Your  Music">
            <a:extLst>
              <a:ext uri="{FF2B5EF4-FFF2-40B4-BE49-F238E27FC236}">
                <a16:creationId xmlns:a16="http://schemas.microsoft.com/office/drawing/2014/main" id="{192492F1-AD3B-1966-7D2E-A404C2FED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204" y="0"/>
            <a:ext cx="4743796" cy="684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448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9FCE65D-A576-D19A-2BC2-744181CBC9FB}"/>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149</a:t>
            </a:fld>
            <a:endParaRPr lang="cs-CZ" altLang="cs-CZ"/>
          </a:p>
        </p:txBody>
      </p:sp>
      <p:sp>
        <p:nvSpPr>
          <p:cNvPr id="6" name="Nadpis 5">
            <a:extLst>
              <a:ext uri="{FF2B5EF4-FFF2-40B4-BE49-F238E27FC236}">
                <a16:creationId xmlns:a16="http://schemas.microsoft.com/office/drawing/2014/main" id="{C133CE01-A149-4D44-203C-C5622716CC46}"/>
              </a:ext>
            </a:extLst>
          </p:cNvPr>
          <p:cNvSpPr>
            <a:spLocks noGrp="1"/>
          </p:cNvSpPr>
          <p:nvPr>
            <p:ph type="title"/>
          </p:nvPr>
        </p:nvSpPr>
        <p:spPr>
          <a:xfrm>
            <a:off x="398502" y="2900365"/>
            <a:ext cx="5246518" cy="1171580"/>
          </a:xfrm>
        </p:spPr>
        <p:txBody>
          <a:bodyPr anchor="t">
            <a:normAutofit/>
          </a:bodyPr>
          <a:lstStyle/>
          <a:p>
            <a:r>
              <a:rPr lang="cs-CZ" dirty="0"/>
              <a:t> Umělecký film a idea autorství</a:t>
            </a:r>
          </a:p>
        </p:txBody>
      </p:sp>
      <p:sp>
        <p:nvSpPr>
          <p:cNvPr id="1031" name="Subtitle 3">
            <a:extLst>
              <a:ext uri="{FF2B5EF4-FFF2-40B4-BE49-F238E27FC236}">
                <a16:creationId xmlns:a16="http://schemas.microsoft.com/office/drawing/2014/main" id="{5DC8F3B4-2413-AAE9-ED0A-A8D8EE4BCD42}"/>
              </a:ext>
            </a:extLst>
          </p:cNvPr>
          <p:cNvSpPr>
            <a:spLocks noGrp="1"/>
          </p:cNvSpPr>
          <p:nvPr>
            <p:ph type="subTitle" idx="1"/>
          </p:nvPr>
        </p:nvSpPr>
        <p:spPr>
          <a:xfrm>
            <a:off x="398502" y="4116402"/>
            <a:ext cx="5246518" cy="698497"/>
          </a:xfrm>
        </p:spPr>
        <p:txBody>
          <a:bodyPr/>
          <a:lstStyle/>
          <a:p>
            <a:r>
              <a:rPr lang="cs-CZ" dirty="0"/>
              <a:t>Ingmar Bergman </a:t>
            </a:r>
            <a:endParaRPr lang="en-US" dirty="0"/>
          </a:p>
        </p:txBody>
      </p:sp>
      <p:pic>
        <p:nvPicPr>
          <p:cNvPr id="1026" name="Picture 2" descr="Ingmar Bergman – Wikicitáty">
            <a:extLst>
              <a:ext uri="{FF2B5EF4-FFF2-40B4-BE49-F238E27FC236}">
                <a16:creationId xmlns:a16="http://schemas.microsoft.com/office/drawing/2014/main" id="{A8D33E5D-3B16-11D7-3664-B6E92C274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650"/>
          <a:stretch/>
        </p:blipFill>
        <p:spPr bwMode="auto">
          <a:xfrm>
            <a:off x="6096000" y="10"/>
            <a:ext cx="6096000" cy="6857989"/>
          </a:xfrm>
          <a:prstGeom prst="rect">
            <a:avLst/>
          </a:prstGeom>
          <a:solidFill>
            <a:srgbClr val="FFFFFF"/>
          </a:solidFill>
        </p:spPr>
      </p:pic>
      <p:sp>
        <p:nvSpPr>
          <p:cNvPr id="2" name="Zástupný symbol pro zápatí 1">
            <a:extLst>
              <a:ext uri="{FF2B5EF4-FFF2-40B4-BE49-F238E27FC236}">
                <a16:creationId xmlns:a16="http://schemas.microsoft.com/office/drawing/2014/main" id="{98215307-038F-8058-60D8-0F2841CFFFE6}"/>
              </a:ext>
            </a:extLst>
          </p:cNvPr>
          <p:cNvSpPr>
            <a:spLocks noGrp="1"/>
          </p:cNvSpPr>
          <p:nvPr>
            <p:ph type="ftr" sz="quarter" idx="10"/>
          </p:nvPr>
        </p:nvSpPr>
        <p:spPr>
          <a:xfrm>
            <a:off x="720000" y="6228000"/>
            <a:ext cx="4925020" cy="252000"/>
          </a:xfrm>
        </p:spPr>
        <p:txBody>
          <a:bodyPr wrap="square" anchor="ctr">
            <a:normAutofit/>
          </a:bodyPr>
          <a:lstStyle/>
          <a:p>
            <a:pPr>
              <a:spcAft>
                <a:spcPts val="600"/>
              </a:spcAft>
            </a:pPr>
            <a:r>
              <a:rPr lang="cs-CZ"/>
              <a:t>Zápatí prezentace</a:t>
            </a:r>
          </a:p>
        </p:txBody>
      </p:sp>
    </p:spTree>
    <p:extLst>
      <p:ext uri="{BB962C8B-B14F-4D97-AF65-F5344CB8AC3E}">
        <p14:creationId xmlns:p14="http://schemas.microsoft.com/office/powerpoint/2010/main" val="359954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A01ECEC-50FD-9F7D-E9FB-09CE777BBF1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9CFCAC9-6CE6-B7CC-B801-55A3734BEB70}"/>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6F9DB31E-C8B4-9489-EAD7-BC3F6F8A0E9D}"/>
              </a:ext>
            </a:extLst>
          </p:cNvPr>
          <p:cNvSpPr>
            <a:spLocks noGrp="1"/>
          </p:cNvSpPr>
          <p:nvPr>
            <p:ph type="title"/>
          </p:nvPr>
        </p:nvSpPr>
        <p:spPr/>
        <p:txBody>
          <a:bodyPr/>
          <a:lstStyle/>
          <a:p>
            <a:r>
              <a:rPr lang="cs-CZ" dirty="0">
                <a:hlinkClick r:id="rId2"/>
              </a:rPr>
              <a:t>Asta</a:t>
            </a:r>
            <a:r>
              <a:rPr lang="cs-CZ" dirty="0"/>
              <a:t> </a:t>
            </a:r>
            <a:r>
              <a:rPr lang="cs-CZ" dirty="0" err="1"/>
              <a:t>Nielsen</a:t>
            </a:r>
            <a:endParaRPr lang="cs-CZ" dirty="0"/>
          </a:p>
        </p:txBody>
      </p:sp>
      <p:pic>
        <p:nvPicPr>
          <p:cNvPr id="6" name="Picture 2">
            <a:extLst>
              <a:ext uri="{FF2B5EF4-FFF2-40B4-BE49-F238E27FC236}">
                <a16:creationId xmlns:a16="http://schemas.microsoft.com/office/drawing/2014/main" id="{D7C604E0-5CD3-46FF-72A1-8AB89C5ED4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83625" y="349250"/>
            <a:ext cx="4799859" cy="615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0241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zápatí 5">
            <a:extLst>
              <a:ext uri="{FF2B5EF4-FFF2-40B4-BE49-F238E27FC236}">
                <a16:creationId xmlns:a16="http://schemas.microsoft.com/office/drawing/2014/main" id="{1B5983A1-5720-A523-E133-A78487BB70C6}"/>
              </a:ext>
            </a:extLst>
          </p:cNvPr>
          <p:cNvSpPr>
            <a:spLocks noGrp="1"/>
          </p:cNvSpPr>
          <p:nvPr>
            <p:ph type="ftr" sz="quarter" idx="10"/>
          </p:nvPr>
        </p:nvSpPr>
        <p:spPr/>
        <p:txBody>
          <a:bodyPr/>
          <a:lstStyle/>
          <a:p>
            <a:r>
              <a:rPr lang="cs-CZ"/>
              <a:t>Zápatí prezentace</a:t>
            </a:r>
            <a:endParaRPr lang="cs-CZ" dirty="0"/>
          </a:p>
        </p:txBody>
      </p:sp>
      <p:sp>
        <p:nvSpPr>
          <p:cNvPr id="2" name="Zástupný symbol pro číslo snímku 1">
            <a:extLst>
              <a:ext uri="{FF2B5EF4-FFF2-40B4-BE49-F238E27FC236}">
                <a16:creationId xmlns:a16="http://schemas.microsoft.com/office/drawing/2014/main" id="{99B73B21-460E-5267-44D9-B85FEA47A361}"/>
              </a:ext>
            </a:extLst>
          </p:cNvPr>
          <p:cNvSpPr>
            <a:spLocks noGrp="1"/>
          </p:cNvSpPr>
          <p:nvPr>
            <p:ph type="sldNum" sz="quarter" idx="11"/>
          </p:nvPr>
        </p:nvSpPr>
        <p:spPr/>
        <p:txBody>
          <a:bodyPr/>
          <a:lstStyle/>
          <a:p>
            <a:fld id="{0DE708CC-0C3F-4567-9698-B54C0F35BD31}" type="slidenum">
              <a:rPr lang="cs-CZ" altLang="cs-CZ" noProof="0" smtClean="0"/>
              <a:pPr/>
              <a:t>150</a:t>
            </a:fld>
            <a:endParaRPr lang="cs-CZ" altLang="cs-CZ" noProof="0" dirty="0"/>
          </a:p>
        </p:txBody>
      </p:sp>
      <p:sp>
        <p:nvSpPr>
          <p:cNvPr id="7" name="Nadpis 6">
            <a:extLst>
              <a:ext uri="{FF2B5EF4-FFF2-40B4-BE49-F238E27FC236}">
                <a16:creationId xmlns:a16="http://schemas.microsoft.com/office/drawing/2014/main" id="{C6A7D29A-A7DB-23D2-E6E4-1426A7125DF9}"/>
              </a:ext>
            </a:extLst>
          </p:cNvPr>
          <p:cNvSpPr>
            <a:spLocks noGrp="1"/>
          </p:cNvSpPr>
          <p:nvPr>
            <p:ph type="title"/>
          </p:nvPr>
        </p:nvSpPr>
        <p:spPr/>
        <p:txBody>
          <a:bodyPr/>
          <a:lstStyle/>
          <a:p>
            <a:r>
              <a:rPr lang="cs-CZ" dirty="0"/>
              <a:t>Ingmar Bergman a autorský film</a:t>
            </a:r>
          </a:p>
        </p:txBody>
      </p:sp>
      <p:sp>
        <p:nvSpPr>
          <p:cNvPr id="8" name="Zástupný obsah 7">
            <a:extLst>
              <a:ext uri="{FF2B5EF4-FFF2-40B4-BE49-F238E27FC236}">
                <a16:creationId xmlns:a16="http://schemas.microsoft.com/office/drawing/2014/main" id="{1937DA85-2624-A562-7EB9-6632DF38446C}"/>
              </a:ext>
            </a:extLst>
          </p:cNvPr>
          <p:cNvSpPr>
            <a:spLocks noGrp="1"/>
          </p:cNvSpPr>
          <p:nvPr>
            <p:ph idx="1"/>
          </p:nvPr>
        </p:nvSpPr>
        <p:spPr/>
        <p:txBody>
          <a:bodyPr/>
          <a:lstStyle/>
          <a:p>
            <a:r>
              <a:rPr lang="cs-CZ" dirty="0"/>
              <a:t>Spory o koncept autorství</a:t>
            </a:r>
          </a:p>
          <a:p>
            <a:pPr lvl="1"/>
            <a:r>
              <a:rPr lang="cs-CZ" dirty="0"/>
              <a:t>Revue </a:t>
            </a:r>
            <a:r>
              <a:rPr lang="cs-CZ" dirty="0" err="1"/>
              <a:t>du</a:t>
            </a:r>
            <a:r>
              <a:rPr lang="cs-CZ" dirty="0"/>
              <a:t> cinema (1946-1949)</a:t>
            </a:r>
          </a:p>
          <a:p>
            <a:pPr lvl="1"/>
            <a:endParaRPr lang="cs-CZ" dirty="0"/>
          </a:p>
          <a:p>
            <a:r>
              <a:rPr lang="cs-CZ" dirty="0"/>
              <a:t>La </a:t>
            </a:r>
            <a:r>
              <a:rPr lang="cs-CZ" dirty="0" err="1"/>
              <a:t>caméra-stylo</a:t>
            </a:r>
            <a:endParaRPr lang="cs-CZ" dirty="0"/>
          </a:p>
          <a:p>
            <a:endParaRPr lang="cs-CZ" dirty="0"/>
          </a:p>
          <a:p>
            <a:r>
              <a:rPr lang="cs-CZ" dirty="0"/>
              <a:t>1951 – </a:t>
            </a:r>
            <a:r>
              <a:rPr lang="cs-CZ" dirty="0" err="1"/>
              <a:t>Cahiers</a:t>
            </a:r>
            <a:r>
              <a:rPr lang="cs-CZ" dirty="0"/>
              <a:t> </a:t>
            </a:r>
            <a:r>
              <a:rPr lang="cs-CZ" dirty="0" err="1"/>
              <a:t>du</a:t>
            </a:r>
            <a:r>
              <a:rPr lang="cs-CZ" dirty="0"/>
              <a:t> cinema</a:t>
            </a:r>
          </a:p>
          <a:p>
            <a:pPr lvl="1"/>
            <a:r>
              <a:rPr lang="cs-CZ" dirty="0"/>
              <a:t>Reflexe amerických filmů</a:t>
            </a:r>
          </a:p>
          <a:p>
            <a:pPr lvl="1"/>
            <a:endParaRPr lang="cs-CZ" dirty="0"/>
          </a:p>
          <a:p>
            <a:r>
              <a:rPr lang="cs-CZ" dirty="0"/>
              <a:t>Andrew </a:t>
            </a:r>
            <a:r>
              <a:rPr lang="cs-CZ" dirty="0" err="1"/>
              <a:t>Sarris</a:t>
            </a:r>
            <a:endParaRPr lang="cs-CZ" dirty="0"/>
          </a:p>
          <a:p>
            <a:endParaRPr lang="cs-CZ" dirty="0"/>
          </a:p>
          <a:p>
            <a:endParaRPr lang="cs-CZ" dirty="0"/>
          </a:p>
        </p:txBody>
      </p:sp>
    </p:spTree>
    <p:extLst>
      <p:ext uri="{BB962C8B-B14F-4D97-AF65-F5344CB8AC3E}">
        <p14:creationId xmlns:p14="http://schemas.microsoft.com/office/powerpoint/2010/main" val="34167664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068DEC0-0460-0BE8-69E9-0D809F0BD22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47A0283-272F-BB51-0F9C-7A7CE35E36DA}"/>
              </a:ext>
            </a:extLst>
          </p:cNvPr>
          <p:cNvSpPr>
            <a:spLocks noGrp="1"/>
          </p:cNvSpPr>
          <p:nvPr>
            <p:ph type="sldNum" sz="quarter" idx="11"/>
          </p:nvPr>
        </p:nvSpPr>
        <p:spPr/>
        <p:txBody>
          <a:bodyPr/>
          <a:lstStyle/>
          <a:p>
            <a:fld id="{0970407D-EE58-4A0B-824B-1D3AE42DD9CF}" type="slidenum">
              <a:rPr lang="cs-CZ" altLang="cs-CZ" smtClean="0"/>
              <a:pPr/>
              <a:t>151</a:t>
            </a:fld>
            <a:endParaRPr lang="cs-CZ" altLang="cs-CZ" dirty="0"/>
          </a:p>
        </p:txBody>
      </p:sp>
      <p:sp>
        <p:nvSpPr>
          <p:cNvPr id="4" name="Nadpis 3">
            <a:extLst>
              <a:ext uri="{FF2B5EF4-FFF2-40B4-BE49-F238E27FC236}">
                <a16:creationId xmlns:a16="http://schemas.microsoft.com/office/drawing/2014/main" id="{A8A14B11-064D-21DA-C046-9908A835B1DB}"/>
              </a:ext>
            </a:extLst>
          </p:cNvPr>
          <p:cNvSpPr>
            <a:spLocks noGrp="1"/>
          </p:cNvSpPr>
          <p:nvPr>
            <p:ph type="title"/>
          </p:nvPr>
        </p:nvSpPr>
        <p:spPr>
          <a:xfrm>
            <a:off x="413999" y="378000"/>
            <a:ext cx="11456575" cy="1628600"/>
          </a:xfrm>
        </p:spPr>
        <p:txBody>
          <a:bodyPr anchor="ctr">
            <a:normAutofit/>
          </a:bodyPr>
          <a:lstStyle/>
          <a:p>
            <a:pPr algn="ctr"/>
            <a:r>
              <a:rPr lang="cs-CZ" dirty="0"/>
              <a:t>K čemu nám je označit Bergmana (nebo kohokoliv jiného) za autora?</a:t>
            </a:r>
          </a:p>
        </p:txBody>
      </p:sp>
      <p:pic>
        <p:nvPicPr>
          <p:cNvPr id="2050" name="Picture 2" descr="Ingmar Bergman: The messy life of a magic filmmaker | The Independent | The  Independent">
            <a:extLst>
              <a:ext uri="{FF2B5EF4-FFF2-40B4-BE49-F238E27FC236}">
                <a16:creationId xmlns:a16="http://schemas.microsoft.com/office/drawing/2014/main" id="{63125A00-E815-C8F9-E634-D8DB643B64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8200" y="2309419"/>
            <a:ext cx="5734858" cy="429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095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1A488F-F57B-59DA-F951-F7C9F2FD7C0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71A2971-9D19-EA1B-0526-D9B382BFDC43}"/>
              </a:ext>
            </a:extLst>
          </p:cNvPr>
          <p:cNvSpPr>
            <a:spLocks noGrp="1"/>
          </p:cNvSpPr>
          <p:nvPr>
            <p:ph type="sldNum" sz="quarter" idx="11"/>
          </p:nvPr>
        </p:nvSpPr>
        <p:spPr/>
        <p:txBody>
          <a:bodyPr/>
          <a:lstStyle/>
          <a:p>
            <a:fld id="{0970407D-EE58-4A0B-824B-1D3AE42DD9CF}" type="slidenum">
              <a:rPr lang="cs-CZ" altLang="cs-CZ" smtClean="0"/>
              <a:pPr/>
              <a:t>152</a:t>
            </a:fld>
            <a:endParaRPr lang="cs-CZ" altLang="cs-CZ" dirty="0"/>
          </a:p>
        </p:txBody>
      </p:sp>
      <p:sp>
        <p:nvSpPr>
          <p:cNvPr id="4" name="Nadpis 3">
            <a:extLst>
              <a:ext uri="{FF2B5EF4-FFF2-40B4-BE49-F238E27FC236}">
                <a16:creationId xmlns:a16="http://schemas.microsoft.com/office/drawing/2014/main" id="{B9B0AC27-E636-1E5C-859C-97407642A87C}"/>
              </a:ext>
            </a:extLst>
          </p:cNvPr>
          <p:cNvSpPr>
            <a:spLocks noGrp="1"/>
          </p:cNvSpPr>
          <p:nvPr>
            <p:ph type="title"/>
          </p:nvPr>
        </p:nvSpPr>
        <p:spPr/>
        <p:txBody>
          <a:bodyPr/>
          <a:lstStyle/>
          <a:p>
            <a:r>
              <a:rPr lang="cs-CZ" dirty="0"/>
              <a:t>Autorský film</a:t>
            </a:r>
          </a:p>
        </p:txBody>
      </p:sp>
      <p:sp>
        <p:nvSpPr>
          <p:cNvPr id="5" name="Zástupný obsah 4">
            <a:extLst>
              <a:ext uri="{FF2B5EF4-FFF2-40B4-BE49-F238E27FC236}">
                <a16:creationId xmlns:a16="http://schemas.microsoft.com/office/drawing/2014/main" id="{39928C5D-A00A-A384-73C9-A562A68AC220}"/>
              </a:ext>
            </a:extLst>
          </p:cNvPr>
          <p:cNvSpPr>
            <a:spLocks noGrp="1"/>
          </p:cNvSpPr>
          <p:nvPr>
            <p:ph idx="1"/>
          </p:nvPr>
        </p:nvSpPr>
        <p:spPr/>
        <p:txBody>
          <a:bodyPr/>
          <a:lstStyle/>
          <a:p>
            <a:r>
              <a:rPr lang="cs-CZ" dirty="0"/>
              <a:t>50.-60. léta – vzrůstající trend autorského filmu</a:t>
            </a:r>
          </a:p>
          <a:p>
            <a:endParaRPr lang="cs-CZ" dirty="0"/>
          </a:p>
          <a:p>
            <a:r>
              <a:rPr lang="cs-CZ" dirty="0"/>
              <a:t>Respektování režiséra jako hlavního autora filmu</a:t>
            </a:r>
          </a:p>
          <a:p>
            <a:endParaRPr lang="cs-CZ" dirty="0"/>
          </a:p>
          <a:p>
            <a:r>
              <a:rPr lang="cs-CZ" dirty="0"/>
              <a:t>Kritika – orientace na autory rozvíjející modernistické postupy</a:t>
            </a:r>
          </a:p>
          <a:p>
            <a:endParaRPr lang="cs-CZ" dirty="0"/>
          </a:p>
          <a:p>
            <a:r>
              <a:rPr lang="cs-CZ" dirty="0"/>
              <a:t>Modernismus a styl</a:t>
            </a:r>
          </a:p>
          <a:p>
            <a:endParaRPr lang="cs-CZ" dirty="0"/>
          </a:p>
          <a:p>
            <a:r>
              <a:rPr lang="cs-CZ" dirty="0"/>
              <a:t>Modernistická dvojznačnost</a:t>
            </a:r>
          </a:p>
          <a:p>
            <a:endParaRPr lang="cs-CZ" dirty="0"/>
          </a:p>
        </p:txBody>
      </p:sp>
    </p:spTree>
    <p:extLst>
      <p:ext uri="{BB962C8B-B14F-4D97-AF65-F5344CB8AC3E}">
        <p14:creationId xmlns:p14="http://schemas.microsoft.com/office/powerpoint/2010/main" val="16015049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090B36-1DE4-1CE6-DD04-708D4F47061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3F2982D-BEB8-EA41-90DC-A50BDD36D52C}"/>
              </a:ext>
            </a:extLst>
          </p:cNvPr>
          <p:cNvSpPr>
            <a:spLocks noGrp="1"/>
          </p:cNvSpPr>
          <p:nvPr>
            <p:ph type="sldNum" sz="quarter" idx="11"/>
          </p:nvPr>
        </p:nvSpPr>
        <p:spPr/>
        <p:txBody>
          <a:bodyPr/>
          <a:lstStyle/>
          <a:p>
            <a:fld id="{0970407D-EE58-4A0B-824B-1D3AE42DD9CF}" type="slidenum">
              <a:rPr lang="cs-CZ" altLang="cs-CZ" smtClean="0"/>
              <a:pPr/>
              <a:t>153</a:t>
            </a:fld>
            <a:endParaRPr lang="cs-CZ" altLang="cs-CZ" dirty="0"/>
          </a:p>
        </p:txBody>
      </p:sp>
      <p:sp>
        <p:nvSpPr>
          <p:cNvPr id="4" name="Nadpis 3">
            <a:extLst>
              <a:ext uri="{FF2B5EF4-FFF2-40B4-BE49-F238E27FC236}">
                <a16:creationId xmlns:a16="http://schemas.microsoft.com/office/drawing/2014/main" id="{947254CF-5EBE-5629-B8CC-682F756DA823}"/>
              </a:ext>
            </a:extLst>
          </p:cNvPr>
          <p:cNvSpPr>
            <a:spLocks noGrp="1"/>
          </p:cNvSpPr>
          <p:nvPr>
            <p:ph type="title"/>
          </p:nvPr>
        </p:nvSpPr>
        <p:spPr/>
        <p:txBody>
          <a:bodyPr/>
          <a:lstStyle/>
          <a:p>
            <a:r>
              <a:rPr lang="cs-CZ" dirty="0"/>
              <a:t>Autorský film</a:t>
            </a:r>
          </a:p>
        </p:txBody>
      </p:sp>
      <p:sp>
        <p:nvSpPr>
          <p:cNvPr id="5" name="Zástupný obsah 4">
            <a:extLst>
              <a:ext uri="{FF2B5EF4-FFF2-40B4-BE49-F238E27FC236}">
                <a16:creationId xmlns:a16="http://schemas.microsoft.com/office/drawing/2014/main" id="{49E61B35-04B2-0588-865F-A6D4DEFF1EDC}"/>
              </a:ext>
            </a:extLst>
          </p:cNvPr>
          <p:cNvSpPr>
            <a:spLocks noGrp="1"/>
          </p:cNvSpPr>
          <p:nvPr>
            <p:ph idx="1"/>
          </p:nvPr>
        </p:nvSpPr>
        <p:spPr/>
        <p:txBody>
          <a:bodyPr>
            <a:normAutofit fontScale="92500" lnSpcReduction="10000"/>
          </a:bodyPr>
          <a:lstStyle/>
          <a:p>
            <a:r>
              <a:rPr lang="cs-CZ" dirty="0"/>
              <a:t>Spojitosti mezi tvůrci považovanými za autory</a:t>
            </a:r>
          </a:p>
          <a:p>
            <a:pPr lvl="1"/>
            <a:r>
              <a:rPr lang="cs-CZ" dirty="0"/>
              <a:t>Luis </a:t>
            </a:r>
            <a:r>
              <a:rPr lang="cs-CZ" dirty="0" err="1"/>
              <a:t>Bunuel</a:t>
            </a:r>
            <a:r>
              <a:rPr lang="cs-CZ" dirty="0"/>
              <a:t>, Michelangelo </a:t>
            </a:r>
            <a:r>
              <a:rPr lang="cs-CZ" dirty="0" err="1"/>
              <a:t>Antonioni</a:t>
            </a:r>
            <a:r>
              <a:rPr lang="cs-CZ" dirty="0"/>
              <a:t>, Federico </a:t>
            </a:r>
            <a:r>
              <a:rPr lang="cs-CZ" dirty="0" err="1"/>
              <a:t>Fellini</a:t>
            </a:r>
            <a:r>
              <a:rPr lang="cs-CZ" dirty="0"/>
              <a:t>, </a:t>
            </a:r>
            <a:r>
              <a:rPr lang="cs-CZ" dirty="0" err="1"/>
              <a:t>Satjádžit</a:t>
            </a:r>
            <a:r>
              <a:rPr lang="cs-CZ" dirty="0"/>
              <a:t> Ráj, Ingmar Bergman…ad.</a:t>
            </a:r>
          </a:p>
          <a:p>
            <a:pPr lvl="1"/>
            <a:endParaRPr lang="cs-CZ" dirty="0"/>
          </a:p>
          <a:p>
            <a:r>
              <a:rPr lang="cs-CZ" dirty="0"/>
              <a:t>Festivalové úspěchy</a:t>
            </a:r>
          </a:p>
          <a:p>
            <a:endParaRPr lang="cs-CZ" dirty="0"/>
          </a:p>
          <a:p>
            <a:r>
              <a:rPr lang="cs-CZ" dirty="0"/>
              <a:t>Tvorba v zahraničí</a:t>
            </a:r>
          </a:p>
          <a:p>
            <a:endParaRPr lang="cs-CZ" dirty="0"/>
          </a:p>
          <a:p>
            <a:r>
              <a:rPr lang="cs-CZ" dirty="0"/>
              <a:t>Mezinárodní financování</a:t>
            </a:r>
          </a:p>
          <a:p>
            <a:endParaRPr lang="cs-CZ" dirty="0"/>
          </a:p>
          <a:p>
            <a:r>
              <a:rPr lang="cs-CZ" dirty="0"/>
              <a:t>Náročnost spolupráce</a:t>
            </a:r>
          </a:p>
        </p:txBody>
      </p:sp>
    </p:spTree>
    <p:extLst>
      <p:ext uri="{BB962C8B-B14F-4D97-AF65-F5344CB8AC3E}">
        <p14:creationId xmlns:p14="http://schemas.microsoft.com/office/powerpoint/2010/main" val="15739157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9537337-CAFB-F241-E2BB-5BA347B9FEE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93235C5-1654-4F83-19A7-EF58E3069915}"/>
              </a:ext>
            </a:extLst>
          </p:cNvPr>
          <p:cNvSpPr>
            <a:spLocks noGrp="1"/>
          </p:cNvSpPr>
          <p:nvPr>
            <p:ph type="sldNum" sz="quarter" idx="11"/>
          </p:nvPr>
        </p:nvSpPr>
        <p:spPr/>
        <p:txBody>
          <a:bodyPr/>
          <a:lstStyle/>
          <a:p>
            <a:fld id="{0970407D-EE58-4A0B-824B-1D3AE42DD9CF}" type="slidenum">
              <a:rPr lang="cs-CZ" altLang="cs-CZ" smtClean="0"/>
              <a:pPr/>
              <a:t>154</a:t>
            </a:fld>
            <a:endParaRPr lang="cs-CZ" altLang="cs-CZ" dirty="0"/>
          </a:p>
        </p:txBody>
      </p:sp>
      <p:sp>
        <p:nvSpPr>
          <p:cNvPr id="4" name="Nadpis 3">
            <a:extLst>
              <a:ext uri="{FF2B5EF4-FFF2-40B4-BE49-F238E27FC236}">
                <a16:creationId xmlns:a16="http://schemas.microsoft.com/office/drawing/2014/main" id="{6B6BCC97-E6CF-F053-F2BF-088B864AE31B}"/>
              </a:ext>
            </a:extLst>
          </p:cNvPr>
          <p:cNvSpPr>
            <a:spLocks noGrp="1"/>
          </p:cNvSpPr>
          <p:nvPr>
            <p:ph type="title"/>
          </p:nvPr>
        </p:nvSpPr>
        <p:spPr/>
        <p:txBody>
          <a:bodyPr/>
          <a:lstStyle/>
          <a:p>
            <a:r>
              <a:rPr lang="cs-CZ" dirty="0"/>
              <a:t>Ingmar  Bergman</a:t>
            </a:r>
          </a:p>
        </p:txBody>
      </p:sp>
      <p:sp>
        <p:nvSpPr>
          <p:cNvPr id="5" name="Zástupný obsah 4">
            <a:extLst>
              <a:ext uri="{FF2B5EF4-FFF2-40B4-BE49-F238E27FC236}">
                <a16:creationId xmlns:a16="http://schemas.microsoft.com/office/drawing/2014/main" id="{3C7C10C9-C325-91B7-0FD3-FFA524AB9954}"/>
              </a:ext>
            </a:extLst>
          </p:cNvPr>
          <p:cNvSpPr>
            <a:spLocks noGrp="1"/>
          </p:cNvSpPr>
          <p:nvPr>
            <p:ph idx="1"/>
          </p:nvPr>
        </p:nvSpPr>
        <p:spPr>
          <a:xfrm>
            <a:off x="720000" y="1692002"/>
            <a:ext cx="4321900" cy="4139998"/>
          </a:xfrm>
        </p:spPr>
        <p:txBody>
          <a:bodyPr/>
          <a:lstStyle/>
          <a:p>
            <a:r>
              <a:rPr lang="cs-CZ" dirty="0"/>
              <a:t>Kariéra</a:t>
            </a:r>
          </a:p>
          <a:p>
            <a:endParaRPr lang="cs-CZ" dirty="0"/>
          </a:p>
          <a:p>
            <a:r>
              <a:rPr lang="cs-CZ" dirty="0"/>
              <a:t>Kontext</a:t>
            </a:r>
          </a:p>
          <a:p>
            <a:endParaRPr lang="cs-CZ" dirty="0"/>
          </a:p>
          <a:p>
            <a:r>
              <a:rPr lang="cs-CZ" dirty="0"/>
              <a:t>Fáze kariéry</a:t>
            </a:r>
          </a:p>
          <a:p>
            <a:endParaRPr lang="cs-CZ" dirty="0"/>
          </a:p>
          <a:p>
            <a:endParaRPr lang="cs-CZ" dirty="0"/>
          </a:p>
        </p:txBody>
      </p:sp>
      <p:pic>
        <p:nvPicPr>
          <p:cNvPr id="7" name="Obrázek 6">
            <a:extLst>
              <a:ext uri="{FF2B5EF4-FFF2-40B4-BE49-F238E27FC236}">
                <a16:creationId xmlns:a16="http://schemas.microsoft.com/office/drawing/2014/main" id="{8F8B25B3-4BCC-027A-A5DC-8D77411A4F0A}"/>
              </a:ext>
            </a:extLst>
          </p:cNvPr>
          <p:cNvPicPr>
            <a:picLocks noChangeAspect="1"/>
          </p:cNvPicPr>
          <p:nvPr/>
        </p:nvPicPr>
        <p:blipFill>
          <a:blip r:embed="rId2"/>
          <a:stretch>
            <a:fillRect/>
          </a:stretch>
        </p:blipFill>
        <p:spPr>
          <a:xfrm>
            <a:off x="7945249" y="695117"/>
            <a:ext cx="3772426" cy="2972215"/>
          </a:xfrm>
          <a:prstGeom prst="rect">
            <a:avLst/>
          </a:prstGeom>
        </p:spPr>
      </p:pic>
      <p:pic>
        <p:nvPicPr>
          <p:cNvPr id="8" name="Picture 2">
            <a:extLst>
              <a:ext uri="{FF2B5EF4-FFF2-40B4-BE49-F238E27FC236}">
                <a16:creationId xmlns:a16="http://schemas.microsoft.com/office/drawing/2014/main" id="{08F5F123-25B0-4F6F-499D-4DAB9197D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324" y="1831224"/>
            <a:ext cx="3003676" cy="437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4940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DFF0AF9-C5A4-2638-5AF9-B5E4D8D5136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E4C4239-EF13-B969-0888-8977D8B37AF5}"/>
              </a:ext>
            </a:extLst>
          </p:cNvPr>
          <p:cNvSpPr>
            <a:spLocks noGrp="1"/>
          </p:cNvSpPr>
          <p:nvPr>
            <p:ph type="sldNum" sz="quarter" idx="11"/>
          </p:nvPr>
        </p:nvSpPr>
        <p:spPr/>
        <p:txBody>
          <a:bodyPr/>
          <a:lstStyle/>
          <a:p>
            <a:fld id="{0970407D-EE58-4A0B-824B-1D3AE42DD9CF}" type="slidenum">
              <a:rPr lang="cs-CZ" altLang="cs-CZ" smtClean="0"/>
              <a:pPr/>
              <a:t>155</a:t>
            </a:fld>
            <a:endParaRPr lang="cs-CZ" altLang="cs-CZ" dirty="0"/>
          </a:p>
        </p:txBody>
      </p:sp>
      <p:sp>
        <p:nvSpPr>
          <p:cNvPr id="4" name="Nadpis 3">
            <a:extLst>
              <a:ext uri="{FF2B5EF4-FFF2-40B4-BE49-F238E27FC236}">
                <a16:creationId xmlns:a16="http://schemas.microsoft.com/office/drawing/2014/main" id="{5AC955C5-AAE8-990E-F609-362E64FC5C76}"/>
              </a:ext>
            </a:extLst>
          </p:cNvPr>
          <p:cNvSpPr>
            <a:spLocks noGrp="1"/>
          </p:cNvSpPr>
          <p:nvPr>
            <p:ph type="title"/>
          </p:nvPr>
        </p:nvSpPr>
        <p:spPr>
          <a:xfrm>
            <a:off x="720000" y="800212"/>
            <a:ext cx="10753200" cy="451576"/>
          </a:xfrm>
        </p:spPr>
        <p:txBody>
          <a:bodyPr/>
          <a:lstStyle/>
          <a:p>
            <a:r>
              <a:rPr lang="cs-CZ" dirty="0"/>
              <a:t>Ingmar Bergman</a:t>
            </a:r>
          </a:p>
        </p:txBody>
      </p:sp>
      <p:sp>
        <p:nvSpPr>
          <p:cNvPr id="5" name="Zástupný obsah 4">
            <a:extLst>
              <a:ext uri="{FF2B5EF4-FFF2-40B4-BE49-F238E27FC236}">
                <a16:creationId xmlns:a16="http://schemas.microsoft.com/office/drawing/2014/main" id="{F86FB0A9-B3AE-5C5A-A55F-B5CA1216B994}"/>
              </a:ext>
            </a:extLst>
          </p:cNvPr>
          <p:cNvSpPr>
            <a:spLocks noGrp="1"/>
          </p:cNvSpPr>
          <p:nvPr>
            <p:ph idx="1"/>
          </p:nvPr>
        </p:nvSpPr>
        <p:spPr/>
        <p:txBody>
          <a:bodyPr>
            <a:normAutofit fontScale="85000" lnSpcReduction="20000"/>
          </a:bodyPr>
          <a:lstStyle/>
          <a:p>
            <a:pPr>
              <a:lnSpc>
                <a:spcPct val="150000"/>
              </a:lnSpc>
            </a:pPr>
            <a:r>
              <a:rPr lang="cs-CZ" dirty="0"/>
              <a:t>Narozený v Uppsale</a:t>
            </a:r>
          </a:p>
          <a:p>
            <a:pPr>
              <a:lnSpc>
                <a:spcPct val="150000"/>
              </a:lnSpc>
            </a:pPr>
            <a:r>
              <a:rPr lang="cs-CZ" dirty="0"/>
              <a:t>Rodiče</a:t>
            </a:r>
          </a:p>
          <a:p>
            <a:pPr lvl="1">
              <a:lnSpc>
                <a:spcPct val="150000"/>
              </a:lnSpc>
            </a:pPr>
            <a:r>
              <a:rPr lang="cs-CZ" dirty="0"/>
              <a:t>Henrik Bergman, luteránský pastor</a:t>
            </a:r>
          </a:p>
          <a:p>
            <a:pPr lvl="1">
              <a:lnSpc>
                <a:spcPct val="150000"/>
              </a:lnSpc>
            </a:pPr>
            <a:r>
              <a:rPr lang="cs-CZ" dirty="0"/>
              <a:t>Hedvig Eleonora </a:t>
            </a:r>
            <a:r>
              <a:rPr lang="cs-CZ" dirty="0" err="1"/>
              <a:t>Church</a:t>
            </a:r>
            <a:endParaRPr lang="cs-CZ" dirty="0"/>
          </a:p>
          <a:p>
            <a:pPr>
              <a:lnSpc>
                <a:spcPct val="150000"/>
              </a:lnSpc>
            </a:pPr>
            <a:r>
              <a:rPr lang="cs-CZ" dirty="0"/>
              <a:t>Témata</a:t>
            </a:r>
          </a:p>
          <a:p>
            <a:pPr lvl="1">
              <a:lnSpc>
                <a:spcPct val="150000"/>
              </a:lnSpc>
            </a:pPr>
            <a:r>
              <a:rPr lang="cs-CZ" dirty="0"/>
              <a:t>Hierarchie autority</a:t>
            </a:r>
          </a:p>
          <a:p>
            <a:pPr lvl="1">
              <a:lnSpc>
                <a:spcPct val="150000"/>
              </a:lnSpc>
            </a:pPr>
            <a:r>
              <a:rPr lang="cs-CZ" dirty="0"/>
              <a:t>Morální rigidita</a:t>
            </a:r>
          </a:p>
          <a:p>
            <a:pPr lvl="1">
              <a:lnSpc>
                <a:spcPct val="150000"/>
              </a:lnSpc>
            </a:pPr>
            <a:r>
              <a:rPr lang="cs-CZ" dirty="0"/>
              <a:t>Subjektivní omezení</a:t>
            </a:r>
          </a:p>
          <a:p>
            <a:pPr>
              <a:lnSpc>
                <a:spcPct val="150000"/>
              </a:lnSpc>
            </a:pPr>
            <a:r>
              <a:rPr lang="cs-CZ" dirty="0"/>
              <a:t>Přechod společnosti od luteránské v sekulární stát</a:t>
            </a:r>
          </a:p>
          <a:p>
            <a:pPr>
              <a:lnSpc>
                <a:spcPct val="150000"/>
              </a:lnSpc>
            </a:pPr>
            <a:r>
              <a:rPr lang="cs-CZ" dirty="0"/>
              <a:t>Autobiografické prvky</a:t>
            </a:r>
          </a:p>
        </p:txBody>
      </p:sp>
    </p:spTree>
    <p:extLst>
      <p:ext uri="{BB962C8B-B14F-4D97-AF65-F5344CB8AC3E}">
        <p14:creationId xmlns:p14="http://schemas.microsoft.com/office/powerpoint/2010/main" val="32567059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6ED75C4-AE56-D271-AE48-0FA0500E6B9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92FE2FC-EBBB-E611-9388-069F18867F8F}"/>
              </a:ext>
            </a:extLst>
          </p:cNvPr>
          <p:cNvSpPr>
            <a:spLocks noGrp="1"/>
          </p:cNvSpPr>
          <p:nvPr>
            <p:ph type="sldNum" sz="quarter" idx="11"/>
          </p:nvPr>
        </p:nvSpPr>
        <p:spPr/>
        <p:txBody>
          <a:bodyPr/>
          <a:lstStyle/>
          <a:p>
            <a:fld id="{0970407D-EE58-4A0B-824B-1D3AE42DD9CF}" type="slidenum">
              <a:rPr lang="cs-CZ" altLang="cs-CZ" smtClean="0"/>
              <a:pPr/>
              <a:t>156</a:t>
            </a:fld>
            <a:endParaRPr lang="cs-CZ" altLang="cs-CZ" dirty="0"/>
          </a:p>
        </p:txBody>
      </p:sp>
      <p:sp>
        <p:nvSpPr>
          <p:cNvPr id="4" name="Nadpis 3">
            <a:extLst>
              <a:ext uri="{FF2B5EF4-FFF2-40B4-BE49-F238E27FC236}">
                <a16:creationId xmlns:a16="http://schemas.microsoft.com/office/drawing/2014/main" id="{E547EF79-C8E1-F2D7-155B-C24C8BC36AA3}"/>
              </a:ext>
            </a:extLst>
          </p:cNvPr>
          <p:cNvSpPr>
            <a:spLocks noGrp="1"/>
          </p:cNvSpPr>
          <p:nvPr>
            <p:ph type="title"/>
          </p:nvPr>
        </p:nvSpPr>
        <p:spPr/>
        <p:txBody>
          <a:bodyPr/>
          <a:lstStyle/>
          <a:p>
            <a:r>
              <a:rPr lang="cs-CZ" dirty="0"/>
              <a:t>Ingmar Bergman – </a:t>
            </a:r>
            <a:r>
              <a:rPr lang="cs-CZ" dirty="0" err="1"/>
              <a:t>theatre</a:t>
            </a:r>
            <a:r>
              <a:rPr lang="cs-CZ" dirty="0"/>
              <a:t> </a:t>
            </a:r>
          </a:p>
        </p:txBody>
      </p:sp>
      <p:sp>
        <p:nvSpPr>
          <p:cNvPr id="5" name="Zástupný obsah 4">
            <a:extLst>
              <a:ext uri="{FF2B5EF4-FFF2-40B4-BE49-F238E27FC236}">
                <a16:creationId xmlns:a16="http://schemas.microsoft.com/office/drawing/2014/main" id="{E04A9A97-A9C2-FFCC-9451-428787AA326F}"/>
              </a:ext>
            </a:extLst>
          </p:cNvPr>
          <p:cNvSpPr>
            <a:spLocks noGrp="1"/>
          </p:cNvSpPr>
          <p:nvPr>
            <p:ph idx="1"/>
          </p:nvPr>
        </p:nvSpPr>
        <p:spPr>
          <a:xfrm>
            <a:off x="720000" y="1692002"/>
            <a:ext cx="6366600" cy="4139998"/>
          </a:xfrm>
        </p:spPr>
        <p:txBody>
          <a:bodyPr/>
          <a:lstStyle/>
          <a:p>
            <a:pPr algn="l">
              <a:lnSpc>
                <a:spcPct val="150000"/>
              </a:lnSpc>
            </a:pPr>
            <a:r>
              <a:rPr lang="cs-CZ" b="0" i="0" dirty="0">
                <a:effectLst/>
                <a:latin typeface="Arial" panose="020B0604020202020204" pitchFamily="34" charset="0"/>
              </a:rPr>
              <a:t>První režie amatérského divadla – 1938 </a:t>
            </a:r>
          </a:p>
          <a:p>
            <a:pPr algn="l">
              <a:lnSpc>
                <a:spcPct val="150000"/>
              </a:lnSpc>
            </a:pPr>
            <a:r>
              <a:rPr lang="cs-CZ" dirty="0">
                <a:latin typeface="Arial" panose="020B0604020202020204" pitchFamily="34" charset="0"/>
              </a:rPr>
              <a:t>Pravidelně 2-3 režie ročně až do 1995</a:t>
            </a:r>
          </a:p>
          <a:p>
            <a:pPr algn="l">
              <a:lnSpc>
                <a:spcPct val="150000"/>
              </a:lnSpc>
            </a:pPr>
            <a:r>
              <a:rPr lang="cs-CZ" b="0" i="0" dirty="0">
                <a:effectLst/>
                <a:latin typeface="Arial" panose="020B0604020202020204" pitchFamily="34" charset="0"/>
              </a:rPr>
              <a:t>Režisér v </a:t>
            </a:r>
            <a:r>
              <a:rPr lang="en-US" b="0" i="0" dirty="0">
                <a:effectLst/>
                <a:latin typeface="Arial" panose="020B0604020202020204" pitchFamily="34" charset="0"/>
              </a:rPr>
              <a:t>Helsingborg</a:t>
            </a:r>
            <a:r>
              <a:rPr lang="cs-CZ" b="0" i="0" dirty="0">
                <a:effectLst/>
                <a:latin typeface="Arial" panose="020B0604020202020204" pitchFamily="34" charset="0"/>
              </a:rPr>
              <a:t>u</a:t>
            </a:r>
            <a:r>
              <a:rPr lang="en-US" b="0" i="0" dirty="0">
                <a:effectLst/>
                <a:latin typeface="Arial" panose="020B0604020202020204" pitchFamily="34" charset="0"/>
              </a:rPr>
              <a:t>, Malmö,</a:t>
            </a:r>
            <a:r>
              <a:rPr lang="cs-CZ" b="0" i="0" dirty="0">
                <a:effectLst/>
                <a:latin typeface="Arial" panose="020B0604020202020204" pitchFamily="34" charset="0"/>
              </a:rPr>
              <a:t> </a:t>
            </a:r>
            <a:r>
              <a:rPr lang="en-US" b="0" i="0" dirty="0">
                <a:effectLst/>
                <a:latin typeface="Arial" panose="020B0604020202020204" pitchFamily="34" charset="0"/>
              </a:rPr>
              <a:t>Gothenburg</a:t>
            </a:r>
            <a:r>
              <a:rPr lang="cs-CZ" b="0" i="0" dirty="0">
                <a:effectLst/>
                <a:latin typeface="Arial" panose="020B0604020202020204" pitchFamily="34" charset="0"/>
              </a:rPr>
              <a:t>u</a:t>
            </a:r>
            <a:r>
              <a:rPr lang="en-US" b="0" i="0" dirty="0">
                <a:effectLst/>
                <a:latin typeface="Arial" panose="020B0604020202020204" pitchFamily="34" charset="0"/>
              </a:rPr>
              <a:t>, Stockholm</a:t>
            </a:r>
            <a:r>
              <a:rPr lang="cs-CZ" b="0" i="0" dirty="0">
                <a:effectLst/>
                <a:latin typeface="Arial" panose="020B0604020202020204" pitchFamily="34" charset="0"/>
              </a:rPr>
              <a:t>u</a:t>
            </a:r>
            <a:endParaRPr lang="en-US" b="0" i="0" dirty="0">
              <a:effectLst/>
              <a:latin typeface="Arial" panose="020B0604020202020204" pitchFamily="34" charset="0"/>
            </a:endParaRPr>
          </a:p>
          <a:p>
            <a:pPr algn="l">
              <a:lnSpc>
                <a:spcPct val="150000"/>
              </a:lnSpc>
            </a:pPr>
            <a:r>
              <a:rPr lang="en-US" b="0" i="0" dirty="0">
                <a:effectLst/>
                <a:latin typeface="Arial" panose="020B0604020202020204" pitchFamily="34" charset="0"/>
              </a:rPr>
              <a:t>Bergman’s “Troupe”</a:t>
            </a:r>
          </a:p>
          <a:p>
            <a:pPr algn="l">
              <a:lnSpc>
                <a:spcPct val="150000"/>
              </a:lnSpc>
            </a:pPr>
            <a:r>
              <a:rPr lang="cs-CZ" b="0" i="0" dirty="0">
                <a:effectLst/>
                <a:latin typeface="Arial" panose="020B0604020202020204" pitchFamily="34" charset="0"/>
              </a:rPr>
              <a:t>Vliv </a:t>
            </a:r>
            <a:r>
              <a:rPr lang="en-US" b="0" i="0" dirty="0">
                <a:effectLst/>
                <a:latin typeface="Arial" panose="020B0604020202020204" pitchFamily="34" charset="0"/>
              </a:rPr>
              <a:t>August</a:t>
            </a:r>
            <a:r>
              <a:rPr lang="cs-CZ" b="0" i="0" dirty="0">
                <a:effectLst/>
                <a:latin typeface="Arial" panose="020B0604020202020204" pitchFamily="34" charset="0"/>
              </a:rPr>
              <a:t>a </a:t>
            </a:r>
            <a:r>
              <a:rPr lang="en-US" b="0" i="0" dirty="0">
                <a:effectLst/>
                <a:latin typeface="Arial" panose="020B0604020202020204" pitchFamily="34" charset="0"/>
              </a:rPr>
              <a:t>Strindberg</a:t>
            </a:r>
            <a:r>
              <a:rPr lang="cs-CZ" b="0" i="0" dirty="0">
                <a:effectLst/>
                <a:latin typeface="Arial" panose="020B0604020202020204" pitchFamily="34" charset="0"/>
              </a:rPr>
              <a:t>a</a:t>
            </a:r>
            <a:r>
              <a:rPr lang="en-US" b="0" i="0" dirty="0">
                <a:effectLst/>
                <a:latin typeface="Arial" panose="020B0604020202020204" pitchFamily="34" charset="0"/>
              </a:rPr>
              <a:t> (1849-1912)</a:t>
            </a:r>
          </a:p>
        </p:txBody>
      </p:sp>
    </p:spTree>
    <p:extLst>
      <p:ext uri="{BB962C8B-B14F-4D97-AF65-F5344CB8AC3E}">
        <p14:creationId xmlns:p14="http://schemas.microsoft.com/office/powerpoint/2010/main" val="31284495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2B5403B-95BA-E530-362E-19B959CFD9C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304CD8E-5330-50E9-4E5A-D8208636912D}"/>
              </a:ext>
            </a:extLst>
          </p:cNvPr>
          <p:cNvSpPr>
            <a:spLocks noGrp="1"/>
          </p:cNvSpPr>
          <p:nvPr>
            <p:ph type="sldNum" sz="quarter" idx="11"/>
          </p:nvPr>
        </p:nvSpPr>
        <p:spPr/>
        <p:txBody>
          <a:bodyPr/>
          <a:lstStyle/>
          <a:p>
            <a:fld id="{0970407D-EE58-4A0B-824B-1D3AE42DD9CF}" type="slidenum">
              <a:rPr lang="cs-CZ" altLang="cs-CZ" smtClean="0"/>
              <a:pPr/>
              <a:t>157</a:t>
            </a:fld>
            <a:endParaRPr lang="cs-CZ" altLang="cs-CZ" dirty="0"/>
          </a:p>
        </p:txBody>
      </p:sp>
      <p:sp>
        <p:nvSpPr>
          <p:cNvPr id="4" name="Nadpis 3">
            <a:extLst>
              <a:ext uri="{FF2B5EF4-FFF2-40B4-BE49-F238E27FC236}">
                <a16:creationId xmlns:a16="http://schemas.microsoft.com/office/drawing/2014/main" id="{51228729-8C8D-5C8A-5523-7857A3BC5C2C}"/>
              </a:ext>
            </a:extLst>
          </p:cNvPr>
          <p:cNvSpPr>
            <a:spLocks noGrp="1"/>
          </p:cNvSpPr>
          <p:nvPr>
            <p:ph type="title"/>
          </p:nvPr>
        </p:nvSpPr>
        <p:spPr/>
        <p:txBody>
          <a:bodyPr/>
          <a:lstStyle/>
          <a:p>
            <a:r>
              <a:rPr lang="cs-CZ" dirty="0"/>
              <a:t>Ingmar Bergman – film</a:t>
            </a:r>
          </a:p>
        </p:txBody>
      </p:sp>
      <p:sp>
        <p:nvSpPr>
          <p:cNvPr id="5" name="Zástupný obsah 4">
            <a:extLst>
              <a:ext uri="{FF2B5EF4-FFF2-40B4-BE49-F238E27FC236}">
                <a16:creationId xmlns:a16="http://schemas.microsoft.com/office/drawing/2014/main" id="{6597C0B4-B5FC-C206-CC34-65B025824BE7}"/>
              </a:ext>
            </a:extLst>
          </p:cNvPr>
          <p:cNvSpPr>
            <a:spLocks noGrp="1"/>
          </p:cNvSpPr>
          <p:nvPr>
            <p:ph idx="1"/>
          </p:nvPr>
        </p:nvSpPr>
        <p:spPr/>
        <p:txBody>
          <a:bodyPr/>
          <a:lstStyle/>
          <a:p>
            <a:pPr rtl="0"/>
            <a:r>
              <a:rPr lang="cs-CZ" dirty="0">
                <a:effectLst/>
                <a:latin typeface="Arial" panose="020B0604020202020204" pitchFamily="34" charset="0"/>
              </a:rPr>
              <a:t>1943 – Scenáristické oddělení </a:t>
            </a:r>
            <a:r>
              <a:rPr lang="cs-CZ" dirty="0" err="1">
                <a:effectLst/>
                <a:latin typeface="Arial" panose="020B0604020202020204" pitchFamily="34" charset="0"/>
              </a:rPr>
              <a:t>Svensk</a:t>
            </a:r>
            <a:r>
              <a:rPr lang="cs-CZ" dirty="0">
                <a:effectLst/>
                <a:latin typeface="Arial" panose="020B0604020202020204" pitchFamily="34" charset="0"/>
              </a:rPr>
              <a:t>  </a:t>
            </a:r>
            <a:r>
              <a:rPr lang="cs-CZ" dirty="0" err="1">
                <a:effectLst/>
                <a:latin typeface="Arial" panose="020B0604020202020204" pitchFamily="34" charset="0"/>
              </a:rPr>
              <a:t>filmindustri</a:t>
            </a:r>
            <a:endParaRPr lang="cs-CZ" dirty="0">
              <a:effectLst/>
              <a:latin typeface="Arial" panose="020B0604020202020204" pitchFamily="34" charset="0"/>
            </a:endParaRPr>
          </a:p>
          <a:p>
            <a:pPr rtl="0"/>
            <a:r>
              <a:rPr lang="cs-CZ" dirty="0" err="1">
                <a:effectLst/>
                <a:latin typeface="Arial" panose="020B0604020202020204" pitchFamily="34" charset="0"/>
              </a:rPr>
              <a:t>Sjöström</a:t>
            </a:r>
            <a:r>
              <a:rPr lang="cs-CZ" dirty="0">
                <a:effectLst/>
                <a:latin typeface="Arial" panose="020B0604020202020204" pitchFamily="34" charset="0"/>
              </a:rPr>
              <a:t> a Stiller vliv jako umělečtí mistři</a:t>
            </a:r>
          </a:p>
          <a:p>
            <a:pPr rtl="0"/>
            <a:r>
              <a:rPr lang="cs-CZ" dirty="0">
                <a:effectLst/>
                <a:latin typeface="Arial" panose="020B0604020202020204" pitchFamily="34" charset="0"/>
              </a:rPr>
              <a:t>1946 – Krize (Kris) – Režijní debut </a:t>
            </a:r>
          </a:p>
          <a:p>
            <a:pPr rtl="0"/>
            <a:r>
              <a:rPr lang="cs-CZ" dirty="0">
                <a:effectLst/>
                <a:latin typeface="Arial" panose="020B0604020202020204" pitchFamily="34" charset="0"/>
              </a:rPr>
              <a:t>Kariéra </a:t>
            </a:r>
          </a:p>
          <a:p>
            <a:pPr lvl="1"/>
            <a:r>
              <a:rPr lang="cs-CZ" dirty="0">
                <a:effectLst/>
                <a:latin typeface="Arial" panose="020B0604020202020204" pitchFamily="34" charset="0"/>
              </a:rPr>
              <a:t>91 filmů – v průměru 2 ročně</a:t>
            </a:r>
          </a:p>
          <a:p>
            <a:pPr lvl="1"/>
            <a:r>
              <a:rPr lang="cs-CZ" dirty="0">
                <a:effectLst/>
                <a:latin typeface="Arial" panose="020B0604020202020204" pitchFamily="34" charset="0"/>
              </a:rPr>
              <a:t>48 mezinárodních cen</a:t>
            </a:r>
          </a:p>
          <a:p>
            <a:pPr lvl="1"/>
            <a:r>
              <a:rPr lang="cs-CZ">
                <a:effectLst/>
                <a:latin typeface="Arial" panose="020B0604020202020204" pitchFamily="34" charset="0"/>
              </a:rPr>
              <a:t>3 </a:t>
            </a:r>
            <a:r>
              <a:rPr lang="cs-CZ" dirty="0">
                <a:effectLst/>
                <a:latin typeface="Arial" panose="020B0604020202020204" pitchFamily="34" charset="0"/>
              </a:rPr>
              <a:t>Oscarů</a:t>
            </a:r>
          </a:p>
          <a:p>
            <a:pPr rtl="0"/>
            <a:r>
              <a:rPr lang="cs-CZ" dirty="0">
                <a:effectLst/>
                <a:latin typeface="Arial" panose="020B0604020202020204" pitchFamily="34" charset="0"/>
              </a:rPr>
              <a:t>Bergman často hovoří o své fascinaci filmovými pásy a stínovými hrami z dětství, což je téma, které se objevuje v mnoha jeho filmech.</a:t>
            </a:r>
            <a:br>
              <a:rPr lang="cs-CZ" b="0" i="0" dirty="0">
                <a:solidFill>
                  <a:srgbClr val="000000"/>
                </a:solidFill>
                <a:effectLst/>
                <a:latin typeface="Arial" panose="020B0604020202020204" pitchFamily="34" charset="0"/>
              </a:rPr>
            </a:br>
            <a:endParaRPr lang="cs-CZ" dirty="0"/>
          </a:p>
        </p:txBody>
      </p:sp>
    </p:spTree>
    <p:extLst>
      <p:ext uri="{BB962C8B-B14F-4D97-AF65-F5344CB8AC3E}">
        <p14:creationId xmlns:p14="http://schemas.microsoft.com/office/powerpoint/2010/main" val="30625736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16FF7B6-9383-E424-F456-74799DDF812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DF10950-6486-AE44-7827-69A34077D9EA}"/>
              </a:ext>
            </a:extLst>
          </p:cNvPr>
          <p:cNvSpPr>
            <a:spLocks noGrp="1"/>
          </p:cNvSpPr>
          <p:nvPr>
            <p:ph type="sldNum" sz="quarter" idx="11"/>
          </p:nvPr>
        </p:nvSpPr>
        <p:spPr/>
        <p:txBody>
          <a:bodyPr/>
          <a:lstStyle/>
          <a:p>
            <a:fld id="{0970407D-EE58-4A0B-824B-1D3AE42DD9CF}" type="slidenum">
              <a:rPr lang="cs-CZ" altLang="cs-CZ" smtClean="0"/>
              <a:pPr/>
              <a:t>158</a:t>
            </a:fld>
            <a:endParaRPr lang="cs-CZ" altLang="cs-CZ" dirty="0"/>
          </a:p>
        </p:txBody>
      </p:sp>
      <p:sp>
        <p:nvSpPr>
          <p:cNvPr id="4" name="Nadpis 3">
            <a:extLst>
              <a:ext uri="{FF2B5EF4-FFF2-40B4-BE49-F238E27FC236}">
                <a16:creationId xmlns:a16="http://schemas.microsoft.com/office/drawing/2014/main" id="{4EE42C77-414F-5084-F238-F9F5A356EFDE}"/>
              </a:ext>
            </a:extLst>
          </p:cNvPr>
          <p:cNvSpPr>
            <a:spLocks noGrp="1"/>
          </p:cNvSpPr>
          <p:nvPr>
            <p:ph type="title"/>
          </p:nvPr>
        </p:nvSpPr>
        <p:spPr>
          <a:xfrm>
            <a:off x="414000" y="378000"/>
            <a:ext cx="3277916" cy="1680300"/>
          </a:xfrm>
        </p:spPr>
        <p:txBody>
          <a:bodyPr/>
          <a:lstStyle/>
          <a:p>
            <a:r>
              <a:rPr lang="cs-CZ" dirty="0"/>
              <a:t>Ingmar Bergman – způsob práce</a:t>
            </a:r>
          </a:p>
        </p:txBody>
      </p:sp>
      <p:sp>
        <p:nvSpPr>
          <p:cNvPr id="5" name="Zástupný obsah 4">
            <a:extLst>
              <a:ext uri="{FF2B5EF4-FFF2-40B4-BE49-F238E27FC236}">
                <a16:creationId xmlns:a16="http://schemas.microsoft.com/office/drawing/2014/main" id="{0778FBFD-5644-67D8-B53C-93045503113E}"/>
              </a:ext>
            </a:extLst>
          </p:cNvPr>
          <p:cNvSpPr>
            <a:spLocks noGrp="1"/>
          </p:cNvSpPr>
          <p:nvPr>
            <p:ph idx="1"/>
          </p:nvPr>
        </p:nvSpPr>
        <p:spPr>
          <a:xfrm>
            <a:off x="299700" y="3022850"/>
            <a:ext cx="2989600" cy="2827150"/>
          </a:xfrm>
        </p:spPr>
        <p:txBody>
          <a:bodyPr/>
          <a:lstStyle/>
          <a:p>
            <a:r>
              <a:rPr lang="cs-CZ" dirty="0"/>
              <a:t>Stálá skupina spolupracovníků</a:t>
            </a:r>
          </a:p>
          <a:p>
            <a:pPr lvl="1"/>
            <a:endParaRPr lang="cs-CZ" dirty="0"/>
          </a:p>
          <a:p>
            <a:pPr lvl="1"/>
            <a:r>
              <a:rPr lang="cs-CZ" dirty="0"/>
              <a:t>Sven </a:t>
            </a:r>
            <a:r>
              <a:rPr lang="cs-CZ" dirty="0" err="1"/>
              <a:t>Nykvist</a:t>
            </a:r>
            <a:endParaRPr lang="cs-CZ" dirty="0"/>
          </a:p>
          <a:p>
            <a:pPr lvl="1"/>
            <a:endParaRPr lang="cs-CZ" dirty="0"/>
          </a:p>
          <a:p>
            <a:pPr lvl="1"/>
            <a:r>
              <a:rPr lang="cs-CZ" dirty="0" err="1"/>
              <a:t>Gunnar</a:t>
            </a:r>
            <a:r>
              <a:rPr lang="cs-CZ" dirty="0"/>
              <a:t> </a:t>
            </a:r>
            <a:r>
              <a:rPr lang="cs-CZ" dirty="0" err="1"/>
              <a:t>Björnstrand</a:t>
            </a:r>
            <a:endParaRPr lang="cs-CZ" dirty="0"/>
          </a:p>
          <a:p>
            <a:pPr lvl="1"/>
            <a:endParaRPr lang="cs-CZ" dirty="0"/>
          </a:p>
          <a:p>
            <a:pPr lvl="1"/>
            <a:r>
              <a:rPr lang="cs-CZ" dirty="0" err="1"/>
              <a:t>Liv</a:t>
            </a:r>
            <a:r>
              <a:rPr lang="cs-CZ" dirty="0"/>
              <a:t> </a:t>
            </a:r>
            <a:r>
              <a:rPr lang="cs-CZ" dirty="0" err="1"/>
              <a:t>Ullman</a:t>
            </a:r>
            <a:endParaRPr lang="cs-CZ" dirty="0"/>
          </a:p>
          <a:p>
            <a:pPr marL="324000" lvl="1" indent="0">
              <a:buNone/>
            </a:pPr>
            <a:endParaRPr lang="cs-CZ" dirty="0"/>
          </a:p>
        </p:txBody>
      </p:sp>
      <p:pic>
        <p:nvPicPr>
          <p:cNvPr id="10" name="Obrázek 9">
            <a:extLst>
              <a:ext uri="{FF2B5EF4-FFF2-40B4-BE49-F238E27FC236}">
                <a16:creationId xmlns:a16="http://schemas.microsoft.com/office/drawing/2014/main" id="{3A4EBB85-58C5-35D7-62EE-30A0AC128DC7}"/>
              </a:ext>
            </a:extLst>
          </p:cNvPr>
          <p:cNvPicPr>
            <a:picLocks noChangeAspect="1"/>
          </p:cNvPicPr>
          <p:nvPr/>
        </p:nvPicPr>
        <p:blipFill>
          <a:blip r:embed="rId2"/>
          <a:stretch>
            <a:fillRect/>
          </a:stretch>
        </p:blipFill>
        <p:spPr>
          <a:xfrm>
            <a:off x="5723325" y="0"/>
            <a:ext cx="3393073" cy="6858000"/>
          </a:xfrm>
          <a:prstGeom prst="rect">
            <a:avLst/>
          </a:prstGeom>
        </p:spPr>
      </p:pic>
      <p:pic>
        <p:nvPicPr>
          <p:cNvPr id="12" name="Obrázek 11">
            <a:extLst>
              <a:ext uri="{FF2B5EF4-FFF2-40B4-BE49-F238E27FC236}">
                <a16:creationId xmlns:a16="http://schemas.microsoft.com/office/drawing/2014/main" id="{3C362FE9-3C48-A589-9DE2-DA163905D724}"/>
              </a:ext>
            </a:extLst>
          </p:cNvPr>
          <p:cNvPicPr>
            <a:picLocks noChangeAspect="1"/>
          </p:cNvPicPr>
          <p:nvPr/>
        </p:nvPicPr>
        <p:blipFill>
          <a:blip r:embed="rId3"/>
          <a:stretch>
            <a:fillRect/>
          </a:stretch>
        </p:blipFill>
        <p:spPr>
          <a:xfrm>
            <a:off x="3163362" y="2192974"/>
            <a:ext cx="2495898" cy="4486901"/>
          </a:xfrm>
          <a:prstGeom prst="rect">
            <a:avLst/>
          </a:prstGeom>
        </p:spPr>
      </p:pic>
      <p:pic>
        <p:nvPicPr>
          <p:cNvPr id="13" name="Obrázek 12">
            <a:extLst>
              <a:ext uri="{FF2B5EF4-FFF2-40B4-BE49-F238E27FC236}">
                <a16:creationId xmlns:a16="http://schemas.microsoft.com/office/drawing/2014/main" id="{80CABF07-8BBB-877B-6DAF-AD02523197B8}"/>
              </a:ext>
            </a:extLst>
          </p:cNvPr>
          <p:cNvPicPr>
            <a:picLocks noChangeAspect="1"/>
          </p:cNvPicPr>
          <p:nvPr/>
        </p:nvPicPr>
        <p:blipFill>
          <a:blip r:embed="rId4"/>
          <a:stretch>
            <a:fillRect/>
          </a:stretch>
        </p:blipFill>
        <p:spPr>
          <a:xfrm>
            <a:off x="8560798" y="0"/>
            <a:ext cx="3631202" cy="6858000"/>
          </a:xfrm>
          <a:prstGeom prst="rect">
            <a:avLst/>
          </a:prstGeom>
        </p:spPr>
      </p:pic>
    </p:spTree>
    <p:extLst>
      <p:ext uri="{BB962C8B-B14F-4D97-AF65-F5344CB8AC3E}">
        <p14:creationId xmlns:p14="http://schemas.microsoft.com/office/powerpoint/2010/main" val="33951475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92E3BE7-F31A-6076-F522-4647AA2B236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A4A548C-0E89-5188-3576-F2765509D91A}"/>
              </a:ext>
            </a:extLst>
          </p:cNvPr>
          <p:cNvSpPr>
            <a:spLocks noGrp="1"/>
          </p:cNvSpPr>
          <p:nvPr>
            <p:ph type="sldNum" sz="quarter" idx="11"/>
          </p:nvPr>
        </p:nvSpPr>
        <p:spPr/>
        <p:txBody>
          <a:bodyPr/>
          <a:lstStyle/>
          <a:p>
            <a:fld id="{0970407D-EE58-4A0B-824B-1D3AE42DD9CF}" type="slidenum">
              <a:rPr lang="cs-CZ" altLang="cs-CZ" smtClean="0"/>
              <a:pPr/>
              <a:t>159</a:t>
            </a:fld>
            <a:endParaRPr lang="cs-CZ" altLang="cs-CZ" dirty="0"/>
          </a:p>
        </p:txBody>
      </p:sp>
      <p:sp>
        <p:nvSpPr>
          <p:cNvPr id="4" name="Nadpis 3">
            <a:extLst>
              <a:ext uri="{FF2B5EF4-FFF2-40B4-BE49-F238E27FC236}">
                <a16:creationId xmlns:a16="http://schemas.microsoft.com/office/drawing/2014/main" id="{D585BDE3-D03B-0C6C-4BD7-82DC6BF8AFBB}"/>
              </a:ext>
            </a:extLst>
          </p:cNvPr>
          <p:cNvSpPr>
            <a:spLocks noGrp="1"/>
          </p:cNvSpPr>
          <p:nvPr>
            <p:ph type="title"/>
          </p:nvPr>
        </p:nvSpPr>
        <p:spPr/>
        <p:txBody>
          <a:bodyPr/>
          <a:lstStyle/>
          <a:p>
            <a:r>
              <a:rPr lang="cs-CZ" dirty="0"/>
              <a:t>Ingmar Bergman &amp; Sven </a:t>
            </a:r>
            <a:r>
              <a:rPr lang="cs-CZ" dirty="0" err="1"/>
              <a:t>Nykvist</a:t>
            </a:r>
            <a:endParaRPr lang="cs-CZ" dirty="0"/>
          </a:p>
        </p:txBody>
      </p:sp>
      <p:pic>
        <p:nvPicPr>
          <p:cNvPr id="4100" name="Picture 4" descr="Sven Nykvist - IMDb">
            <a:extLst>
              <a:ext uri="{FF2B5EF4-FFF2-40B4-BE49-F238E27FC236}">
                <a16:creationId xmlns:a16="http://schemas.microsoft.com/office/drawing/2014/main" id="{793630A8-D4EC-82D1-88FF-60984A15A3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2474" y="1692275"/>
            <a:ext cx="6188639"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84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2B92F45-7A68-503E-06C7-1EC915AC3DB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44F6ABB-613A-53B2-96F9-721B286BCCCC}"/>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7DCA63D5-20D7-BCE5-5EC0-495E2264C988}"/>
              </a:ext>
            </a:extLst>
          </p:cNvPr>
          <p:cNvSpPr>
            <a:spLocks noGrp="1"/>
          </p:cNvSpPr>
          <p:nvPr>
            <p:ph type="title"/>
          </p:nvPr>
        </p:nvSpPr>
        <p:spPr/>
        <p:txBody>
          <a:bodyPr/>
          <a:lstStyle/>
          <a:p>
            <a:r>
              <a:rPr lang="cs-CZ" dirty="0"/>
              <a:t>Olaf </a:t>
            </a:r>
            <a:r>
              <a:rPr lang="cs-CZ" dirty="0" err="1"/>
              <a:t>Fönss</a:t>
            </a:r>
            <a:endParaRPr lang="cs-CZ" dirty="0"/>
          </a:p>
        </p:txBody>
      </p:sp>
      <p:pic>
        <p:nvPicPr>
          <p:cNvPr id="7170" name="Picture 2" descr="Ansichtskarte Olaf Fönss als Homunculus (hinten hs: Szene aus Homunculus  III. Teil Richard Ortmann und Edgar Rodin (verkörpert durch Friedrich  Kühne)) par Fönss, Olaf: Gut (1916) | ANTIQUARIAT H. EPPLER">
            <a:extLst>
              <a:ext uri="{FF2B5EF4-FFF2-40B4-BE49-F238E27FC236}">
                <a16:creationId xmlns:a16="http://schemas.microsoft.com/office/drawing/2014/main" id="{69D09065-67A6-C86D-AE3C-00FD2D02E9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0244" y="1393403"/>
            <a:ext cx="7423688" cy="479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348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3A7424C-B139-94D8-8DC0-7505B3B4DF0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672C4FC-DD5F-90E8-4717-E12BA48AC4D1}"/>
              </a:ext>
            </a:extLst>
          </p:cNvPr>
          <p:cNvSpPr>
            <a:spLocks noGrp="1"/>
          </p:cNvSpPr>
          <p:nvPr>
            <p:ph type="sldNum" sz="quarter" idx="11"/>
          </p:nvPr>
        </p:nvSpPr>
        <p:spPr/>
        <p:txBody>
          <a:bodyPr/>
          <a:lstStyle/>
          <a:p>
            <a:fld id="{0970407D-EE58-4A0B-824B-1D3AE42DD9CF}" type="slidenum">
              <a:rPr lang="cs-CZ" altLang="cs-CZ" smtClean="0"/>
              <a:pPr/>
              <a:t>160</a:t>
            </a:fld>
            <a:endParaRPr lang="cs-CZ" altLang="cs-CZ" dirty="0"/>
          </a:p>
        </p:txBody>
      </p:sp>
      <p:sp>
        <p:nvSpPr>
          <p:cNvPr id="4" name="Nadpis 3">
            <a:extLst>
              <a:ext uri="{FF2B5EF4-FFF2-40B4-BE49-F238E27FC236}">
                <a16:creationId xmlns:a16="http://schemas.microsoft.com/office/drawing/2014/main" id="{3B9163F6-C451-9947-B3D2-9D6A6EECB5A6}"/>
              </a:ext>
            </a:extLst>
          </p:cNvPr>
          <p:cNvSpPr>
            <a:spLocks noGrp="1"/>
          </p:cNvSpPr>
          <p:nvPr>
            <p:ph type="title"/>
          </p:nvPr>
        </p:nvSpPr>
        <p:spPr/>
        <p:txBody>
          <a:bodyPr/>
          <a:lstStyle/>
          <a:p>
            <a:r>
              <a:rPr lang="cs-CZ" dirty="0"/>
              <a:t>Ingmar Bergman – způsob práce</a:t>
            </a:r>
          </a:p>
        </p:txBody>
      </p:sp>
      <p:sp>
        <p:nvSpPr>
          <p:cNvPr id="5" name="Zástupný obsah 4">
            <a:extLst>
              <a:ext uri="{FF2B5EF4-FFF2-40B4-BE49-F238E27FC236}">
                <a16:creationId xmlns:a16="http://schemas.microsoft.com/office/drawing/2014/main" id="{E25F7F86-0949-5BD7-6101-47A73882A347}"/>
              </a:ext>
            </a:extLst>
          </p:cNvPr>
          <p:cNvSpPr>
            <a:spLocks noGrp="1"/>
          </p:cNvSpPr>
          <p:nvPr>
            <p:ph idx="1"/>
          </p:nvPr>
        </p:nvSpPr>
        <p:spPr>
          <a:xfrm>
            <a:off x="720000" y="1692002"/>
            <a:ext cx="4969600" cy="4139998"/>
          </a:xfrm>
        </p:spPr>
        <p:txBody>
          <a:bodyPr/>
          <a:lstStyle/>
          <a:p>
            <a:r>
              <a:rPr lang="cs-CZ" dirty="0"/>
              <a:t>Financování </a:t>
            </a:r>
          </a:p>
          <a:p>
            <a:endParaRPr lang="cs-CZ" dirty="0"/>
          </a:p>
          <a:p>
            <a:endParaRPr lang="cs-CZ" dirty="0"/>
          </a:p>
          <a:p>
            <a:r>
              <a:rPr lang="cs-CZ" dirty="0"/>
              <a:t>Technika a postup natáčení</a:t>
            </a:r>
          </a:p>
          <a:p>
            <a:endParaRPr lang="cs-CZ" dirty="0"/>
          </a:p>
          <a:p>
            <a:endParaRPr lang="cs-CZ" dirty="0"/>
          </a:p>
          <a:p>
            <a:r>
              <a:rPr lang="cs-CZ" dirty="0"/>
              <a:t>Témata</a:t>
            </a:r>
          </a:p>
        </p:txBody>
      </p:sp>
      <p:pic>
        <p:nvPicPr>
          <p:cNvPr id="4098" name="Picture 2" descr="undefined">
            <a:extLst>
              <a:ext uri="{FF2B5EF4-FFF2-40B4-BE49-F238E27FC236}">
                <a16:creationId xmlns:a16="http://schemas.microsoft.com/office/drawing/2014/main" id="{E7C424EE-1D22-EE19-4C1C-A76D46E13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163" y="1373188"/>
            <a:ext cx="5400675"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690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7E4F3B2-537E-1E08-404D-08F83A2F413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D3BD41D-B304-F22C-968E-B43C0DECF868}"/>
              </a:ext>
            </a:extLst>
          </p:cNvPr>
          <p:cNvSpPr>
            <a:spLocks noGrp="1"/>
          </p:cNvSpPr>
          <p:nvPr>
            <p:ph type="sldNum" sz="quarter" idx="11"/>
          </p:nvPr>
        </p:nvSpPr>
        <p:spPr/>
        <p:txBody>
          <a:bodyPr/>
          <a:lstStyle/>
          <a:p>
            <a:fld id="{0970407D-EE58-4A0B-824B-1D3AE42DD9CF}" type="slidenum">
              <a:rPr lang="cs-CZ" altLang="cs-CZ" smtClean="0"/>
              <a:pPr/>
              <a:t>161</a:t>
            </a:fld>
            <a:endParaRPr lang="cs-CZ" altLang="cs-CZ" dirty="0"/>
          </a:p>
        </p:txBody>
      </p:sp>
      <p:sp>
        <p:nvSpPr>
          <p:cNvPr id="4" name="Nadpis 3">
            <a:extLst>
              <a:ext uri="{FF2B5EF4-FFF2-40B4-BE49-F238E27FC236}">
                <a16:creationId xmlns:a16="http://schemas.microsoft.com/office/drawing/2014/main" id="{BCD8D5B9-AC84-E2B2-5497-A914AEA18137}"/>
              </a:ext>
            </a:extLst>
          </p:cNvPr>
          <p:cNvSpPr>
            <a:spLocks noGrp="1"/>
          </p:cNvSpPr>
          <p:nvPr>
            <p:ph type="title"/>
          </p:nvPr>
        </p:nvSpPr>
        <p:spPr/>
        <p:txBody>
          <a:bodyPr/>
          <a:lstStyle/>
          <a:p>
            <a:r>
              <a:rPr lang="cs-CZ" dirty="0"/>
              <a:t>Ingmar Bergman – témata – rodina</a:t>
            </a:r>
          </a:p>
        </p:txBody>
      </p:sp>
      <p:sp>
        <p:nvSpPr>
          <p:cNvPr id="5" name="Zástupný obsah 4">
            <a:extLst>
              <a:ext uri="{FF2B5EF4-FFF2-40B4-BE49-F238E27FC236}">
                <a16:creationId xmlns:a16="http://schemas.microsoft.com/office/drawing/2014/main" id="{3AEBB1A7-5C13-B9AE-0388-6F92B9092AAD}"/>
              </a:ext>
            </a:extLst>
          </p:cNvPr>
          <p:cNvSpPr>
            <a:spLocks noGrp="1"/>
          </p:cNvSpPr>
          <p:nvPr>
            <p:ph idx="1"/>
          </p:nvPr>
        </p:nvSpPr>
        <p:spPr>
          <a:xfrm>
            <a:off x="720000" y="1692002"/>
            <a:ext cx="5376000" cy="4139998"/>
          </a:xfrm>
        </p:spPr>
        <p:txBody>
          <a:bodyPr/>
          <a:lstStyle/>
          <a:p>
            <a:r>
              <a:rPr lang="cs-CZ" dirty="0"/>
              <a:t>Rodina</a:t>
            </a:r>
          </a:p>
          <a:p>
            <a:endParaRPr lang="cs-CZ" dirty="0"/>
          </a:p>
          <a:p>
            <a:r>
              <a:rPr lang="cs-CZ" dirty="0"/>
              <a:t>Mladý pár</a:t>
            </a:r>
          </a:p>
          <a:p>
            <a:endParaRPr lang="cs-CZ" dirty="0"/>
          </a:p>
          <a:p>
            <a:r>
              <a:rPr lang="cs-CZ" dirty="0"/>
              <a:t>Svatba </a:t>
            </a:r>
          </a:p>
          <a:p>
            <a:endParaRPr lang="cs-CZ" dirty="0"/>
          </a:p>
          <a:p>
            <a:r>
              <a:rPr lang="cs-CZ" dirty="0"/>
              <a:t>Sourozenecké konflikty</a:t>
            </a:r>
          </a:p>
          <a:p>
            <a:endParaRPr lang="cs-CZ" dirty="0"/>
          </a:p>
          <a:p>
            <a:r>
              <a:rPr lang="cs-CZ" dirty="0"/>
              <a:t>Ponížení dítěte</a:t>
            </a:r>
          </a:p>
        </p:txBody>
      </p:sp>
      <p:pic>
        <p:nvPicPr>
          <p:cNvPr id="5122" name="Picture 2" descr="Alexander's stepfather, Bishop Edward Vergérus, disciplines the eponmymous hero of Fanny and Alexander (1982).">
            <a:extLst>
              <a:ext uri="{FF2B5EF4-FFF2-40B4-BE49-F238E27FC236}">
                <a16:creationId xmlns:a16="http://schemas.microsoft.com/office/drawing/2014/main" id="{241229F2-00E4-B1F9-F55E-DDF9574C4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750" y="3762001"/>
            <a:ext cx="4000500" cy="29813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nna with her son Johan and her sister Ester in The Silence (1963).">
            <a:extLst>
              <a:ext uri="{FF2B5EF4-FFF2-40B4-BE49-F238E27FC236}">
                <a16:creationId xmlns:a16="http://schemas.microsoft.com/office/drawing/2014/main" id="{D59C4DAC-5E30-2AC3-885E-1E4451A75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500" y="1171576"/>
            <a:ext cx="400050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4699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FAC388C-2084-6A57-889D-17C7C54DD31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EC63956-CFBF-A603-1552-A6BE50CF3F4F}"/>
              </a:ext>
            </a:extLst>
          </p:cNvPr>
          <p:cNvSpPr>
            <a:spLocks noGrp="1"/>
          </p:cNvSpPr>
          <p:nvPr>
            <p:ph type="sldNum" sz="quarter" idx="11"/>
          </p:nvPr>
        </p:nvSpPr>
        <p:spPr/>
        <p:txBody>
          <a:bodyPr/>
          <a:lstStyle/>
          <a:p>
            <a:fld id="{0970407D-EE58-4A0B-824B-1D3AE42DD9CF}" type="slidenum">
              <a:rPr lang="cs-CZ" altLang="cs-CZ" smtClean="0"/>
              <a:pPr/>
              <a:t>162</a:t>
            </a:fld>
            <a:endParaRPr lang="cs-CZ" altLang="cs-CZ" dirty="0"/>
          </a:p>
        </p:txBody>
      </p:sp>
      <p:sp>
        <p:nvSpPr>
          <p:cNvPr id="4" name="Nadpis 3">
            <a:extLst>
              <a:ext uri="{FF2B5EF4-FFF2-40B4-BE49-F238E27FC236}">
                <a16:creationId xmlns:a16="http://schemas.microsoft.com/office/drawing/2014/main" id="{00FCB8F3-764C-3EE1-F117-58131F13362C}"/>
              </a:ext>
            </a:extLst>
          </p:cNvPr>
          <p:cNvSpPr>
            <a:spLocks noGrp="1"/>
          </p:cNvSpPr>
          <p:nvPr>
            <p:ph type="title"/>
          </p:nvPr>
        </p:nvSpPr>
        <p:spPr>
          <a:xfrm>
            <a:off x="720000" y="574424"/>
            <a:ext cx="10753200" cy="451576"/>
          </a:xfrm>
        </p:spPr>
        <p:txBody>
          <a:bodyPr/>
          <a:lstStyle/>
          <a:p>
            <a:r>
              <a:rPr lang="cs-CZ"/>
              <a:t>Ingmar Bergman – 1944-1952</a:t>
            </a:r>
            <a:endParaRPr lang="cs-CZ" dirty="0"/>
          </a:p>
        </p:txBody>
      </p:sp>
      <p:sp>
        <p:nvSpPr>
          <p:cNvPr id="5" name="Zástupný obsah 4">
            <a:extLst>
              <a:ext uri="{FF2B5EF4-FFF2-40B4-BE49-F238E27FC236}">
                <a16:creationId xmlns:a16="http://schemas.microsoft.com/office/drawing/2014/main" id="{6586A238-86A8-9D67-C23D-A525E098DD07}"/>
              </a:ext>
            </a:extLst>
          </p:cNvPr>
          <p:cNvSpPr>
            <a:spLocks noGrp="1"/>
          </p:cNvSpPr>
          <p:nvPr>
            <p:ph idx="1"/>
          </p:nvPr>
        </p:nvSpPr>
        <p:spPr/>
        <p:txBody>
          <a:bodyPr/>
          <a:lstStyle/>
          <a:p>
            <a:r>
              <a:rPr lang="cs-CZ" dirty="0"/>
              <a:t>Mladí milenci, pracující třída</a:t>
            </a:r>
          </a:p>
          <a:p>
            <a:endParaRPr lang="cs-CZ" dirty="0"/>
          </a:p>
          <a:p>
            <a:r>
              <a:rPr lang="cs-CZ" dirty="0"/>
              <a:t>Město a okolí</a:t>
            </a:r>
          </a:p>
          <a:p>
            <a:endParaRPr lang="cs-CZ" dirty="0"/>
          </a:p>
          <a:p>
            <a:r>
              <a:rPr lang="cs-CZ" dirty="0"/>
              <a:t>Vlivy neorealismu</a:t>
            </a:r>
          </a:p>
          <a:p>
            <a:endParaRPr lang="cs-CZ" dirty="0"/>
          </a:p>
          <a:p>
            <a:r>
              <a:rPr lang="cs-CZ" dirty="0"/>
              <a:t>Krize, Vězení, Léto s Monikou</a:t>
            </a:r>
          </a:p>
        </p:txBody>
      </p:sp>
      <p:pic>
        <p:nvPicPr>
          <p:cNvPr id="6146" name="Picture 2" descr="Sommarlek, Birger Malmsten, Maj-Britt Nilsson ">
            <a:extLst>
              <a:ext uri="{FF2B5EF4-FFF2-40B4-BE49-F238E27FC236}">
                <a16:creationId xmlns:a16="http://schemas.microsoft.com/office/drawing/2014/main" id="{73E9E1B8-3E2F-54DB-114B-551FFF3E1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800" y="1296003"/>
            <a:ext cx="5651126" cy="430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3205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D861553-7B79-DADD-CC40-1E8B115F0F9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7FBEFCB-DE57-989E-5CF9-5229D193D663}"/>
              </a:ext>
            </a:extLst>
          </p:cNvPr>
          <p:cNvSpPr>
            <a:spLocks noGrp="1"/>
          </p:cNvSpPr>
          <p:nvPr>
            <p:ph type="sldNum" sz="quarter" idx="11"/>
          </p:nvPr>
        </p:nvSpPr>
        <p:spPr/>
        <p:txBody>
          <a:bodyPr/>
          <a:lstStyle/>
          <a:p>
            <a:fld id="{0970407D-EE58-4A0B-824B-1D3AE42DD9CF}" type="slidenum">
              <a:rPr lang="cs-CZ" altLang="cs-CZ" smtClean="0"/>
              <a:pPr/>
              <a:t>163</a:t>
            </a:fld>
            <a:endParaRPr lang="cs-CZ" altLang="cs-CZ" dirty="0"/>
          </a:p>
        </p:txBody>
      </p:sp>
      <p:sp>
        <p:nvSpPr>
          <p:cNvPr id="4" name="Nadpis 3">
            <a:extLst>
              <a:ext uri="{FF2B5EF4-FFF2-40B4-BE49-F238E27FC236}">
                <a16:creationId xmlns:a16="http://schemas.microsoft.com/office/drawing/2014/main" id="{F4FE11CA-D9A7-778A-1B98-7D2435BB0EE4}"/>
              </a:ext>
            </a:extLst>
          </p:cNvPr>
          <p:cNvSpPr>
            <a:spLocks noGrp="1"/>
          </p:cNvSpPr>
          <p:nvPr>
            <p:ph type="title"/>
          </p:nvPr>
        </p:nvSpPr>
        <p:spPr/>
        <p:txBody>
          <a:bodyPr/>
          <a:lstStyle/>
          <a:p>
            <a:r>
              <a:rPr lang="cs-CZ" dirty="0"/>
              <a:t>Léto s Monikou</a:t>
            </a:r>
          </a:p>
        </p:txBody>
      </p:sp>
      <p:sp>
        <p:nvSpPr>
          <p:cNvPr id="5" name="Zástupný obsah 4">
            <a:extLst>
              <a:ext uri="{FF2B5EF4-FFF2-40B4-BE49-F238E27FC236}">
                <a16:creationId xmlns:a16="http://schemas.microsoft.com/office/drawing/2014/main" id="{2503FA62-1072-3DC7-E758-33F0D3E0E054}"/>
              </a:ext>
            </a:extLst>
          </p:cNvPr>
          <p:cNvSpPr>
            <a:spLocks noGrp="1"/>
          </p:cNvSpPr>
          <p:nvPr>
            <p:ph idx="1"/>
          </p:nvPr>
        </p:nvSpPr>
        <p:spPr>
          <a:xfrm>
            <a:off x="720000" y="1692002"/>
            <a:ext cx="5376000" cy="4139998"/>
          </a:xfrm>
        </p:spPr>
        <p:txBody>
          <a:bodyPr/>
          <a:lstStyle/>
          <a:p>
            <a:r>
              <a:rPr lang="cs-CZ" dirty="0"/>
              <a:t>1952 – jeden z nejplodnějších roků Bergmana jako režiséra</a:t>
            </a:r>
          </a:p>
          <a:p>
            <a:endParaRPr lang="cs-CZ" dirty="0"/>
          </a:p>
          <a:p>
            <a:r>
              <a:rPr lang="cs-CZ" dirty="0"/>
              <a:t>Předloha – Per Oscar </a:t>
            </a:r>
            <a:r>
              <a:rPr lang="cs-CZ" dirty="0" err="1"/>
              <a:t>Folgeström</a:t>
            </a:r>
            <a:endParaRPr lang="cs-CZ" dirty="0"/>
          </a:p>
          <a:p>
            <a:endParaRPr lang="cs-CZ" dirty="0"/>
          </a:p>
          <a:p>
            <a:r>
              <a:rPr lang="cs-CZ" dirty="0"/>
              <a:t>Erotické motivy</a:t>
            </a:r>
          </a:p>
          <a:p>
            <a:endParaRPr lang="cs-CZ" dirty="0"/>
          </a:p>
          <a:p>
            <a:r>
              <a:rPr lang="cs-CZ" dirty="0"/>
              <a:t>Ostrovní prostředí</a:t>
            </a:r>
          </a:p>
        </p:txBody>
      </p:sp>
      <p:pic>
        <p:nvPicPr>
          <p:cNvPr id="1026" name="Picture 2">
            <a:extLst>
              <a:ext uri="{FF2B5EF4-FFF2-40B4-BE49-F238E27FC236}">
                <a16:creationId xmlns:a16="http://schemas.microsoft.com/office/drawing/2014/main" id="{E1F1B43F-C6FA-A64F-E105-2F82AD7F7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959" y="1296003"/>
            <a:ext cx="5614950" cy="386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295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4FECF55-3708-7578-F268-C48A9D34D69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B14FAC4-BD2E-589A-332C-EDE998B65B92}"/>
              </a:ext>
            </a:extLst>
          </p:cNvPr>
          <p:cNvSpPr>
            <a:spLocks noGrp="1"/>
          </p:cNvSpPr>
          <p:nvPr>
            <p:ph type="sldNum" sz="quarter" idx="11"/>
          </p:nvPr>
        </p:nvSpPr>
        <p:spPr/>
        <p:txBody>
          <a:bodyPr/>
          <a:lstStyle/>
          <a:p>
            <a:fld id="{0970407D-EE58-4A0B-824B-1D3AE42DD9CF}" type="slidenum">
              <a:rPr lang="cs-CZ" altLang="cs-CZ" smtClean="0"/>
              <a:pPr/>
              <a:t>164</a:t>
            </a:fld>
            <a:endParaRPr lang="cs-CZ" altLang="cs-CZ" dirty="0"/>
          </a:p>
        </p:txBody>
      </p:sp>
      <p:sp>
        <p:nvSpPr>
          <p:cNvPr id="4" name="Nadpis 3">
            <a:extLst>
              <a:ext uri="{FF2B5EF4-FFF2-40B4-BE49-F238E27FC236}">
                <a16:creationId xmlns:a16="http://schemas.microsoft.com/office/drawing/2014/main" id="{8D08909E-2372-C86A-7545-ADE06DADFC24}"/>
              </a:ext>
            </a:extLst>
          </p:cNvPr>
          <p:cNvSpPr>
            <a:spLocks noGrp="1"/>
          </p:cNvSpPr>
          <p:nvPr>
            <p:ph type="title"/>
          </p:nvPr>
        </p:nvSpPr>
        <p:spPr/>
        <p:txBody>
          <a:bodyPr/>
          <a:lstStyle/>
          <a:p>
            <a:r>
              <a:rPr lang="cs-CZ" dirty="0"/>
              <a:t>Ingmar Bergman 1952-1955</a:t>
            </a:r>
          </a:p>
        </p:txBody>
      </p:sp>
      <p:sp>
        <p:nvSpPr>
          <p:cNvPr id="5" name="Zástupný obsah 4">
            <a:extLst>
              <a:ext uri="{FF2B5EF4-FFF2-40B4-BE49-F238E27FC236}">
                <a16:creationId xmlns:a16="http://schemas.microsoft.com/office/drawing/2014/main" id="{CAFD1B52-F50B-D94D-19AC-B97CAA0E335E}"/>
              </a:ext>
            </a:extLst>
          </p:cNvPr>
          <p:cNvSpPr>
            <a:spLocks noGrp="1"/>
          </p:cNvSpPr>
          <p:nvPr>
            <p:ph idx="1"/>
          </p:nvPr>
        </p:nvSpPr>
        <p:spPr>
          <a:xfrm>
            <a:off x="720000" y="1692002"/>
            <a:ext cx="5614298" cy="4139998"/>
          </a:xfrm>
        </p:spPr>
        <p:txBody>
          <a:bodyPr/>
          <a:lstStyle/>
          <a:p>
            <a:r>
              <a:rPr lang="cs-CZ" dirty="0"/>
              <a:t>Manželství </a:t>
            </a:r>
          </a:p>
          <a:p>
            <a:pPr lvl="1"/>
            <a:r>
              <a:rPr lang="cs-CZ" dirty="0"/>
              <a:t>Žena v centru dění</a:t>
            </a:r>
          </a:p>
          <a:p>
            <a:pPr lvl="1"/>
            <a:endParaRPr lang="cs-CZ" dirty="0"/>
          </a:p>
          <a:p>
            <a:r>
              <a:rPr lang="cs-CZ" dirty="0"/>
              <a:t>Městské prostředí</a:t>
            </a:r>
          </a:p>
          <a:p>
            <a:pPr lvl="1"/>
            <a:endParaRPr lang="cs-CZ" dirty="0"/>
          </a:p>
          <a:p>
            <a:r>
              <a:rPr lang="cs-CZ" dirty="0"/>
              <a:t>Městské divadlo v Malmö </a:t>
            </a:r>
          </a:p>
          <a:p>
            <a:endParaRPr lang="cs-CZ" dirty="0"/>
          </a:p>
          <a:p>
            <a:r>
              <a:rPr lang="cs-CZ" dirty="0"/>
              <a:t>Filmy </a:t>
            </a:r>
          </a:p>
          <a:p>
            <a:pPr lvl="1"/>
            <a:r>
              <a:rPr lang="cs-CZ" dirty="0"/>
              <a:t>Úsměvy letní noci</a:t>
            </a:r>
          </a:p>
          <a:p>
            <a:pPr lvl="1"/>
            <a:r>
              <a:rPr lang="cs-CZ" dirty="0"/>
              <a:t>Lekce v lásce</a:t>
            </a:r>
          </a:p>
          <a:p>
            <a:pPr lvl="1"/>
            <a:endParaRPr lang="cs-CZ" dirty="0"/>
          </a:p>
          <a:p>
            <a:endParaRPr lang="cs-CZ" dirty="0"/>
          </a:p>
          <a:p>
            <a:endParaRPr lang="cs-CZ" dirty="0"/>
          </a:p>
        </p:txBody>
      </p:sp>
      <p:pic>
        <p:nvPicPr>
          <p:cNvPr id="7170" name="Picture 2" descr="Sommarnattens leende, Eva Dahlbeck, Gunnar Björnstrand ">
            <a:extLst>
              <a:ext uri="{FF2B5EF4-FFF2-40B4-BE49-F238E27FC236}">
                <a16:creationId xmlns:a16="http://schemas.microsoft.com/office/drawing/2014/main" id="{EC43B91A-9BDC-8C03-6992-0ACE0D910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818" y="1917002"/>
            <a:ext cx="5223409" cy="386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857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7922D9-80A2-68DC-2A52-8F29FB77C12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B138D06-9BD9-AE4B-C0D2-5F05F6668478}"/>
              </a:ext>
            </a:extLst>
          </p:cNvPr>
          <p:cNvSpPr>
            <a:spLocks noGrp="1"/>
          </p:cNvSpPr>
          <p:nvPr>
            <p:ph type="sldNum" sz="quarter" idx="11"/>
          </p:nvPr>
        </p:nvSpPr>
        <p:spPr/>
        <p:txBody>
          <a:bodyPr/>
          <a:lstStyle/>
          <a:p>
            <a:fld id="{0970407D-EE58-4A0B-824B-1D3AE42DD9CF}" type="slidenum">
              <a:rPr lang="cs-CZ" altLang="cs-CZ" smtClean="0"/>
              <a:pPr/>
              <a:t>165</a:t>
            </a:fld>
            <a:endParaRPr lang="cs-CZ" altLang="cs-CZ" dirty="0"/>
          </a:p>
        </p:txBody>
      </p:sp>
      <p:sp>
        <p:nvSpPr>
          <p:cNvPr id="4" name="Nadpis 3">
            <a:extLst>
              <a:ext uri="{FF2B5EF4-FFF2-40B4-BE49-F238E27FC236}">
                <a16:creationId xmlns:a16="http://schemas.microsoft.com/office/drawing/2014/main" id="{210E76C4-9EF6-F3CD-0E21-1AB8BB122887}"/>
              </a:ext>
            </a:extLst>
          </p:cNvPr>
          <p:cNvSpPr>
            <a:spLocks noGrp="1"/>
          </p:cNvSpPr>
          <p:nvPr>
            <p:ph type="title"/>
          </p:nvPr>
        </p:nvSpPr>
        <p:spPr/>
        <p:txBody>
          <a:bodyPr/>
          <a:lstStyle/>
          <a:p>
            <a:r>
              <a:rPr lang="cs-CZ" dirty="0"/>
              <a:t>Ingmar Bergman – 1956-1964</a:t>
            </a:r>
          </a:p>
        </p:txBody>
      </p:sp>
      <p:sp>
        <p:nvSpPr>
          <p:cNvPr id="5" name="Zástupný obsah 4">
            <a:extLst>
              <a:ext uri="{FF2B5EF4-FFF2-40B4-BE49-F238E27FC236}">
                <a16:creationId xmlns:a16="http://schemas.microsoft.com/office/drawing/2014/main" id="{4213E004-083C-3080-08CF-88D489026F34}"/>
              </a:ext>
            </a:extLst>
          </p:cNvPr>
          <p:cNvSpPr>
            <a:spLocks noGrp="1"/>
          </p:cNvSpPr>
          <p:nvPr>
            <p:ph idx="1"/>
          </p:nvPr>
        </p:nvSpPr>
        <p:spPr>
          <a:xfrm>
            <a:off x="720000" y="1692002"/>
            <a:ext cx="4766400" cy="4139998"/>
          </a:xfrm>
        </p:spPr>
        <p:txBody>
          <a:bodyPr>
            <a:normAutofit/>
          </a:bodyPr>
          <a:lstStyle/>
          <a:p>
            <a:pPr>
              <a:lnSpc>
                <a:spcPct val="150000"/>
              </a:lnSpc>
            </a:pPr>
            <a:r>
              <a:rPr lang="cs-CZ" dirty="0"/>
              <a:t>Malmö </a:t>
            </a:r>
            <a:r>
              <a:rPr lang="cs-CZ" dirty="0" err="1"/>
              <a:t>Bresson</a:t>
            </a:r>
            <a:r>
              <a:rPr lang="cs-CZ" dirty="0"/>
              <a:t> &amp; </a:t>
            </a:r>
            <a:r>
              <a:rPr lang="cs-CZ" dirty="0" err="1"/>
              <a:t>Dreyer</a:t>
            </a:r>
            <a:endParaRPr lang="cs-CZ" dirty="0"/>
          </a:p>
          <a:p>
            <a:pPr>
              <a:lnSpc>
                <a:spcPct val="150000"/>
              </a:lnSpc>
            </a:pPr>
            <a:r>
              <a:rPr lang="cs-CZ" dirty="0"/>
              <a:t>Muži hnaní hněvem</a:t>
            </a:r>
          </a:p>
          <a:p>
            <a:pPr>
              <a:lnSpc>
                <a:spcPct val="150000"/>
              </a:lnSpc>
            </a:pPr>
            <a:r>
              <a:rPr lang="cs-CZ" dirty="0"/>
              <a:t>Nejznámější filmy</a:t>
            </a:r>
          </a:p>
          <a:p>
            <a:pPr>
              <a:lnSpc>
                <a:spcPct val="150000"/>
              </a:lnSpc>
            </a:pPr>
            <a:r>
              <a:rPr lang="cs-CZ" dirty="0"/>
              <a:t>Sedmá pečeť (1957)</a:t>
            </a:r>
          </a:p>
          <a:p>
            <a:pPr>
              <a:lnSpc>
                <a:spcPct val="150000"/>
              </a:lnSpc>
            </a:pPr>
            <a:r>
              <a:rPr lang="cs-CZ" dirty="0">
                <a:hlinkClick r:id="rId2"/>
              </a:rPr>
              <a:t>Lesní jahody </a:t>
            </a:r>
            <a:r>
              <a:rPr lang="cs-CZ" dirty="0"/>
              <a:t>(</a:t>
            </a:r>
            <a:r>
              <a:rPr lang="cs-CZ" dirty="0">
                <a:hlinkClick r:id="rId3"/>
              </a:rPr>
              <a:t>1957</a:t>
            </a:r>
            <a:r>
              <a:rPr lang="cs-CZ" dirty="0"/>
              <a:t>)</a:t>
            </a:r>
          </a:p>
          <a:p>
            <a:pPr>
              <a:lnSpc>
                <a:spcPct val="150000"/>
              </a:lnSpc>
            </a:pPr>
            <a:r>
              <a:rPr lang="cs-CZ" dirty="0"/>
              <a:t>Než se rozední (1958)</a:t>
            </a:r>
          </a:p>
        </p:txBody>
      </p:sp>
      <p:pic>
        <p:nvPicPr>
          <p:cNvPr id="6" name="Obrázek 5" descr="Det sjunde inseglet, bakombild, Bergman, Bengt Ekerot, eng ">
            <a:extLst>
              <a:ext uri="{FF2B5EF4-FFF2-40B4-BE49-F238E27FC236}">
                <a16:creationId xmlns:a16="http://schemas.microsoft.com/office/drawing/2014/main" id="{C9AD5C68-8470-E828-71BA-16491DA74D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0298" y="1540868"/>
            <a:ext cx="6147067" cy="4597132"/>
          </a:xfrm>
          <a:prstGeom prst="rect">
            <a:avLst/>
          </a:prstGeom>
          <a:noFill/>
          <a:ln>
            <a:noFill/>
          </a:ln>
        </p:spPr>
      </p:pic>
    </p:spTree>
    <p:extLst>
      <p:ext uri="{BB962C8B-B14F-4D97-AF65-F5344CB8AC3E}">
        <p14:creationId xmlns:p14="http://schemas.microsoft.com/office/powerpoint/2010/main" val="11369256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75CA429-99E5-9D67-8AFB-49043125E90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CB71BA1-148A-2910-AFB8-2F185DB607C0}"/>
              </a:ext>
            </a:extLst>
          </p:cNvPr>
          <p:cNvSpPr>
            <a:spLocks noGrp="1"/>
          </p:cNvSpPr>
          <p:nvPr>
            <p:ph type="sldNum" sz="quarter" idx="11"/>
          </p:nvPr>
        </p:nvSpPr>
        <p:spPr/>
        <p:txBody>
          <a:bodyPr/>
          <a:lstStyle/>
          <a:p>
            <a:fld id="{0970407D-EE58-4A0B-824B-1D3AE42DD9CF}" type="slidenum">
              <a:rPr lang="cs-CZ" altLang="cs-CZ" smtClean="0"/>
              <a:pPr/>
              <a:t>166</a:t>
            </a:fld>
            <a:endParaRPr lang="cs-CZ" altLang="cs-CZ" dirty="0"/>
          </a:p>
        </p:txBody>
      </p:sp>
      <p:sp>
        <p:nvSpPr>
          <p:cNvPr id="4" name="Nadpis 3">
            <a:extLst>
              <a:ext uri="{FF2B5EF4-FFF2-40B4-BE49-F238E27FC236}">
                <a16:creationId xmlns:a16="http://schemas.microsoft.com/office/drawing/2014/main" id="{32148872-68AC-99C0-F489-6B799667D302}"/>
              </a:ext>
            </a:extLst>
          </p:cNvPr>
          <p:cNvSpPr>
            <a:spLocks noGrp="1"/>
          </p:cNvSpPr>
          <p:nvPr>
            <p:ph type="title"/>
          </p:nvPr>
        </p:nvSpPr>
        <p:spPr/>
        <p:txBody>
          <a:bodyPr/>
          <a:lstStyle/>
          <a:p>
            <a:r>
              <a:rPr lang="cs-CZ" dirty="0"/>
              <a:t>Ingmar Bergman – komorní trilogie</a:t>
            </a:r>
          </a:p>
        </p:txBody>
      </p:sp>
      <p:sp>
        <p:nvSpPr>
          <p:cNvPr id="5" name="Zástupný obsah 4">
            <a:extLst>
              <a:ext uri="{FF2B5EF4-FFF2-40B4-BE49-F238E27FC236}">
                <a16:creationId xmlns:a16="http://schemas.microsoft.com/office/drawing/2014/main" id="{E25A0F0D-10DC-E567-9A0F-7E22EE682ED6}"/>
              </a:ext>
            </a:extLst>
          </p:cNvPr>
          <p:cNvSpPr>
            <a:spLocks noGrp="1"/>
          </p:cNvSpPr>
          <p:nvPr>
            <p:ph idx="1"/>
          </p:nvPr>
        </p:nvSpPr>
        <p:spPr>
          <a:xfrm>
            <a:off x="720000" y="1692002"/>
            <a:ext cx="4835673" cy="4139998"/>
          </a:xfrm>
        </p:spPr>
        <p:txBody>
          <a:bodyPr/>
          <a:lstStyle/>
          <a:p>
            <a:r>
              <a:rPr lang="cs-CZ" dirty="0"/>
              <a:t>Jako v zrcadle (1961)</a:t>
            </a:r>
          </a:p>
          <a:p>
            <a:endParaRPr lang="cs-CZ" dirty="0"/>
          </a:p>
          <a:p>
            <a:r>
              <a:rPr lang="cs-CZ" dirty="0"/>
              <a:t>Hosté večeře páně (1962)</a:t>
            </a:r>
          </a:p>
          <a:p>
            <a:endParaRPr lang="cs-CZ" dirty="0"/>
          </a:p>
          <a:p>
            <a:r>
              <a:rPr lang="cs-CZ" dirty="0"/>
              <a:t>Mlčení (1963)</a:t>
            </a:r>
          </a:p>
          <a:p>
            <a:endParaRPr lang="cs-CZ" dirty="0"/>
          </a:p>
          <a:p>
            <a:r>
              <a:rPr lang="cs-CZ" dirty="0"/>
              <a:t>Vztah k víře?</a:t>
            </a:r>
          </a:p>
        </p:txBody>
      </p:sp>
      <p:sp>
        <p:nvSpPr>
          <p:cNvPr id="11" name="TextovéPole 10">
            <a:extLst>
              <a:ext uri="{FF2B5EF4-FFF2-40B4-BE49-F238E27FC236}">
                <a16:creationId xmlns:a16="http://schemas.microsoft.com/office/drawing/2014/main" id="{4A1A1A69-9FC3-9E3D-1492-1B6D45CEE690}"/>
              </a:ext>
            </a:extLst>
          </p:cNvPr>
          <p:cNvSpPr txBox="1"/>
          <p:nvPr/>
        </p:nvSpPr>
        <p:spPr>
          <a:xfrm>
            <a:off x="5374164" y="1309594"/>
            <a:ext cx="6097836" cy="1938992"/>
          </a:xfrm>
          <a:prstGeom prst="rect">
            <a:avLst/>
          </a:prstGeom>
          <a:noFill/>
        </p:spPr>
        <p:txBody>
          <a:bodyPr wrap="square">
            <a:spAutoFit/>
          </a:bodyPr>
          <a:lstStyle/>
          <a:p>
            <a:r>
              <a:rPr lang="cs-CZ" sz="2400" i="1" dirty="0">
                <a:solidFill>
                  <a:srgbClr val="000000"/>
                </a:solidFill>
                <a:effectLst/>
                <a:latin typeface="Times New Roman" panose="02020603050405020304" pitchFamily="18" charset="0"/>
                <a:ea typeface="Times New Roman" panose="02020603050405020304" pitchFamily="18" charset="0"/>
              </a:rPr>
              <a:t>"Tyto filmy představují shrnutí.</a:t>
            </a:r>
            <a:br>
              <a:rPr lang="cs-CZ" sz="2400" i="1" dirty="0">
                <a:solidFill>
                  <a:srgbClr val="000000"/>
                </a:solidFill>
                <a:effectLst/>
                <a:latin typeface="Times New Roman" panose="02020603050405020304" pitchFamily="18" charset="0"/>
                <a:ea typeface="Times New Roman" panose="02020603050405020304" pitchFamily="18" charset="0"/>
              </a:rPr>
            </a:br>
            <a:r>
              <a:rPr lang="cs-CZ" sz="2400" i="1" dirty="0">
                <a:solidFill>
                  <a:srgbClr val="000000"/>
                </a:solidFill>
                <a:effectLst/>
                <a:latin typeface="Times New Roman" panose="02020603050405020304" pitchFamily="18" charset="0"/>
                <a:ea typeface="Times New Roman" panose="02020603050405020304" pitchFamily="18" charset="0"/>
              </a:rPr>
              <a:t>Jako v zrcadle - nabytá moudrost.</a:t>
            </a:r>
            <a:br>
              <a:rPr lang="cs-CZ" sz="2400" i="1" dirty="0">
                <a:solidFill>
                  <a:srgbClr val="000000"/>
                </a:solidFill>
                <a:effectLst/>
                <a:latin typeface="Times New Roman" panose="02020603050405020304" pitchFamily="18" charset="0"/>
                <a:ea typeface="Times New Roman" panose="02020603050405020304" pitchFamily="18" charset="0"/>
              </a:rPr>
            </a:br>
            <a:r>
              <a:rPr lang="cs-CZ" sz="2400" i="1" dirty="0">
                <a:solidFill>
                  <a:srgbClr val="000000"/>
                </a:solidFill>
                <a:effectLst/>
                <a:latin typeface="Times New Roman" panose="02020603050405020304" pitchFamily="18" charset="0"/>
                <a:ea typeface="Times New Roman" panose="02020603050405020304" pitchFamily="18" charset="0"/>
              </a:rPr>
              <a:t>Hosté Večeře Páně - odhalená moudrost.</a:t>
            </a:r>
            <a:br>
              <a:rPr lang="cs-CZ" sz="2400" i="1" dirty="0">
                <a:solidFill>
                  <a:srgbClr val="000000"/>
                </a:solidFill>
                <a:effectLst/>
                <a:latin typeface="Times New Roman" panose="02020603050405020304" pitchFamily="18" charset="0"/>
                <a:ea typeface="Times New Roman" panose="02020603050405020304" pitchFamily="18" charset="0"/>
              </a:rPr>
            </a:br>
            <a:r>
              <a:rPr lang="cs-CZ" sz="2400" i="1" dirty="0">
                <a:solidFill>
                  <a:srgbClr val="000000"/>
                </a:solidFill>
                <a:effectLst/>
                <a:latin typeface="Times New Roman" panose="02020603050405020304" pitchFamily="18" charset="0"/>
                <a:ea typeface="Times New Roman" panose="02020603050405020304" pitchFamily="18" charset="0"/>
              </a:rPr>
              <a:t>Mlčení - boží mlčení, negativní otisk.</a:t>
            </a:r>
            <a:br>
              <a:rPr lang="cs-CZ" sz="2400" i="1" dirty="0">
                <a:solidFill>
                  <a:srgbClr val="000000"/>
                </a:solidFill>
                <a:effectLst/>
                <a:latin typeface="Times New Roman" panose="02020603050405020304" pitchFamily="18" charset="0"/>
                <a:ea typeface="Times New Roman" panose="02020603050405020304" pitchFamily="18" charset="0"/>
              </a:rPr>
            </a:br>
            <a:r>
              <a:rPr lang="cs-CZ" sz="2400" i="1" dirty="0">
                <a:solidFill>
                  <a:srgbClr val="000000"/>
                </a:solidFill>
                <a:effectLst/>
                <a:latin typeface="Times New Roman" panose="02020603050405020304" pitchFamily="18" charset="0"/>
                <a:ea typeface="Times New Roman" panose="02020603050405020304" pitchFamily="18" charset="0"/>
              </a:rPr>
              <a:t>Z toho důvodu tvoří trilogii."</a:t>
            </a:r>
            <a:endParaRPr lang="cs-CZ" dirty="0"/>
          </a:p>
        </p:txBody>
      </p:sp>
      <p:pic>
        <p:nvPicPr>
          <p:cNvPr id="2050" name="Picture 2" descr="Jako v zrcadle | FILM EUROPE">
            <a:extLst>
              <a:ext uri="{FF2B5EF4-FFF2-40B4-BE49-F238E27FC236}">
                <a16:creationId xmlns:a16="http://schemas.microsoft.com/office/drawing/2014/main" id="{23EAF4E6-CDC2-64F7-CFB9-FAB1391836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4057" y="3248586"/>
            <a:ext cx="2691943" cy="35639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té večeře Páně - Kino Art">
            <a:extLst>
              <a:ext uri="{FF2B5EF4-FFF2-40B4-BE49-F238E27FC236}">
                <a16:creationId xmlns:a16="http://schemas.microsoft.com/office/drawing/2014/main" id="{8E5799EB-EAD9-B6BF-6CCD-B05C0D042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904" y="3248585"/>
            <a:ext cx="2491095" cy="3515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lčení (film, 1963) – Seznam.cz">
            <a:extLst>
              <a:ext uri="{FF2B5EF4-FFF2-40B4-BE49-F238E27FC236}">
                <a16:creationId xmlns:a16="http://schemas.microsoft.com/office/drawing/2014/main" id="{E8C1B6BB-BC39-FE8C-0D50-B83AE8970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2903" y="3248585"/>
            <a:ext cx="2631154" cy="352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393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7C08C0B-AF37-92F0-80FC-9155FF909F5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8F9D50E-FE7C-EF6D-99B5-CC40B851AA29}"/>
              </a:ext>
            </a:extLst>
          </p:cNvPr>
          <p:cNvSpPr>
            <a:spLocks noGrp="1"/>
          </p:cNvSpPr>
          <p:nvPr>
            <p:ph type="sldNum" sz="quarter" idx="11"/>
          </p:nvPr>
        </p:nvSpPr>
        <p:spPr/>
        <p:txBody>
          <a:bodyPr/>
          <a:lstStyle/>
          <a:p>
            <a:fld id="{0970407D-EE58-4A0B-824B-1D3AE42DD9CF}" type="slidenum">
              <a:rPr lang="cs-CZ" altLang="cs-CZ" smtClean="0"/>
              <a:pPr/>
              <a:t>167</a:t>
            </a:fld>
            <a:endParaRPr lang="cs-CZ" altLang="cs-CZ" dirty="0"/>
          </a:p>
        </p:txBody>
      </p:sp>
      <p:sp>
        <p:nvSpPr>
          <p:cNvPr id="4" name="Nadpis 3">
            <a:extLst>
              <a:ext uri="{FF2B5EF4-FFF2-40B4-BE49-F238E27FC236}">
                <a16:creationId xmlns:a16="http://schemas.microsoft.com/office/drawing/2014/main" id="{FA4D8E0A-649A-F363-F165-01C96C1A895E}"/>
              </a:ext>
            </a:extLst>
          </p:cNvPr>
          <p:cNvSpPr>
            <a:spLocks noGrp="1"/>
          </p:cNvSpPr>
          <p:nvPr>
            <p:ph type="title"/>
          </p:nvPr>
        </p:nvSpPr>
        <p:spPr/>
        <p:txBody>
          <a:bodyPr/>
          <a:lstStyle/>
          <a:p>
            <a:r>
              <a:rPr lang="cs-CZ" dirty="0"/>
              <a:t>Ingmar Bergman – 1966-1981</a:t>
            </a:r>
          </a:p>
        </p:txBody>
      </p:sp>
      <p:sp>
        <p:nvSpPr>
          <p:cNvPr id="5" name="Zástupný obsah 4">
            <a:extLst>
              <a:ext uri="{FF2B5EF4-FFF2-40B4-BE49-F238E27FC236}">
                <a16:creationId xmlns:a16="http://schemas.microsoft.com/office/drawing/2014/main" id="{FA380510-7CD0-31D7-607E-800A50BF38EF}"/>
              </a:ext>
            </a:extLst>
          </p:cNvPr>
          <p:cNvSpPr>
            <a:spLocks noGrp="1"/>
          </p:cNvSpPr>
          <p:nvPr>
            <p:ph idx="1"/>
          </p:nvPr>
        </p:nvSpPr>
        <p:spPr>
          <a:xfrm>
            <a:off x="720000" y="1692002"/>
            <a:ext cx="5098909" cy="4139998"/>
          </a:xfrm>
        </p:spPr>
        <p:txBody>
          <a:bodyPr>
            <a:normAutofit/>
          </a:bodyPr>
          <a:lstStyle/>
          <a:p>
            <a:pPr>
              <a:lnSpc>
                <a:spcPct val="150000"/>
              </a:lnSpc>
            </a:pPr>
            <a:r>
              <a:rPr lang="cs-CZ" dirty="0"/>
              <a:t>1976 – odchod do Německa </a:t>
            </a:r>
          </a:p>
          <a:p>
            <a:pPr>
              <a:lnSpc>
                <a:spcPct val="150000"/>
              </a:lnSpc>
            </a:pPr>
            <a:r>
              <a:rPr lang="cs-CZ" dirty="0"/>
              <a:t>Role umělce a ženy</a:t>
            </a:r>
          </a:p>
          <a:p>
            <a:pPr>
              <a:lnSpc>
                <a:spcPct val="150000"/>
              </a:lnSpc>
            </a:pPr>
            <a:r>
              <a:rPr lang="cs-CZ" dirty="0"/>
              <a:t>Modernistické experimenty</a:t>
            </a:r>
          </a:p>
          <a:p>
            <a:pPr>
              <a:lnSpc>
                <a:spcPct val="150000"/>
              </a:lnSpc>
            </a:pPr>
            <a:r>
              <a:rPr lang="cs-CZ" dirty="0"/>
              <a:t>Ostrov </a:t>
            </a:r>
            <a:r>
              <a:rPr lang="cs-CZ" dirty="0" err="1"/>
              <a:t>Fårö</a:t>
            </a:r>
            <a:endParaRPr lang="cs-CZ" dirty="0"/>
          </a:p>
          <a:p>
            <a:pPr>
              <a:lnSpc>
                <a:spcPct val="150000"/>
              </a:lnSpc>
            </a:pPr>
            <a:r>
              <a:rPr lang="cs-CZ" dirty="0"/>
              <a:t>Persona </a:t>
            </a:r>
          </a:p>
          <a:p>
            <a:pPr>
              <a:lnSpc>
                <a:spcPct val="150000"/>
              </a:lnSpc>
            </a:pPr>
            <a:r>
              <a:rPr lang="cs-CZ" dirty="0"/>
              <a:t>Šepoty a výkřiky</a:t>
            </a:r>
          </a:p>
        </p:txBody>
      </p:sp>
      <p:pic>
        <p:nvPicPr>
          <p:cNvPr id="6" name="Obrázek 5" descr="Persona, bakombild, Bergman, Bibi Andersson, Liv ullmann">
            <a:extLst>
              <a:ext uri="{FF2B5EF4-FFF2-40B4-BE49-F238E27FC236}">
                <a16:creationId xmlns:a16="http://schemas.microsoft.com/office/drawing/2014/main" id="{ABC3AD90-E6D4-00D5-B46C-D0B414477F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3396" y="1567575"/>
            <a:ext cx="5794340" cy="3885573"/>
          </a:xfrm>
          <a:prstGeom prst="rect">
            <a:avLst/>
          </a:prstGeom>
          <a:noFill/>
          <a:ln>
            <a:noFill/>
          </a:ln>
        </p:spPr>
      </p:pic>
    </p:spTree>
    <p:extLst>
      <p:ext uri="{BB962C8B-B14F-4D97-AF65-F5344CB8AC3E}">
        <p14:creationId xmlns:p14="http://schemas.microsoft.com/office/powerpoint/2010/main" val="8263274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48BFCA1-4C50-EF52-FC01-DCDF80BA13C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CD7796D-5941-2FB4-E8CC-94F1616DE056}"/>
              </a:ext>
            </a:extLst>
          </p:cNvPr>
          <p:cNvSpPr>
            <a:spLocks noGrp="1"/>
          </p:cNvSpPr>
          <p:nvPr>
            <p:ph type="sldNum" sz="quarter" idx="11"/>
          </p:nvPr>
        </p:nvSpPr>
        <p:spPr/>
        <p:txBody>
          <a:bodyPr/>
          <a:lstStyle/>
          <a:p>
            <a:fld id="{0970407D-EE58-4A0B-824B-1D3AE42DD9CF}" type="slidenum">
              <a:rPr lang="cs-CZ" altLang="cs-CZ" smtClean="0"/>
              <a:pPr/>
              <a:t>168</a:t>
            </a:fld>
            <a:endParaRPr lang="cs-CZ" altLang="cs-CZ" dirty="0"/>
          </a:p>
        </p:txBody>
      </p:sp>
      <p:sp>
        <p:nvSpPr>
          <p:cNvPr id="4" name="Nadpis 3">
            <a:extLst>
              <a:ext uri="{FF2B5EF4-FFF2-40B4-BE49-F238E27FC236}">
                <a16:creationId xmlns:a16="http://schemas.microsoft.com/office/drawing/2014/main" id="{810838E7-7A3D-48B9-FDB0-58DDE3E6DD01}"/>
              </a:ext>
            </a:extLst>
          </p:cNvPr>
          <p:cNvSpPr>
            <a:spLocks noGrp="1"/>
          </p:cNvSpPr>
          <p:nvPr>
            <p:ph type="title"/>
          </p:nvPr>
        </p:nvSpPr>
        <p:spPr/>
        <p:txBody>
          <a:bodyPr/>
          <a:lstStyle/>
          <a:p>
            <a:r>
              <a:rPr lang="cs-CZ" dirty="0"/>
              <a:t>Ostrovní trilogie</a:t>
            </a:r>
          </a:p>
        </p:txBody>
      </p:sp>
      <p:sp>
        <p:nvSpPr>
          <p:cNvPr id="5" name="Zástupný obsah 4">
            <a:extLst>
              <a:ext uri="{FF2B5EF4-FFF2-40B4-BE49-F238E27FC236}">
                <a16:creationId xmlns:a16="http://schemas.microsoft.com/office/drawing/2014/main" id="{A619D6DB-DBB8-F94C-A45E-EEB74FD2F9D9}"/>
              </a:ext>
            </a:extLst>
          </p:cNvPr>
          <p:cNvSpPr>
            <a:spLocks noGrp="1"/>
          </p:cNvSpPr>
          <p:nvPr>
            <p:ph idx="1"/>
          </p:nvPr>
        </p:nvSpPr>
        <p:spPr>
          <a:xfrm>
            <a:off x="720000" y="1692002"/>
            <a:ext cx="4535046" cy="4139998"/>
          </a:xfrm>
        </p:spPr>
        <p:txBody>
          <a:bodyPr/>
          <a:lstStyle/>
          <a:p>
            <a:r>
              <a:rPr lang="cs-CZ" dirty="0"/>
              <a:t>Hodina vlků (1968)</a:t>
            </a:r>
          </a:p>
          <a:p>
            <a:endParaRPr lang="cs-CZ" dirty="0"/>
          </a:p>
          <a:p>
            <a:r>
              <a:rPr lang="cs-CZ" dirty="0"/>
              <a:t>Hanba (1968)</a:t>
            </a:r>
          </a:p>
          <a:p>
            <a:endParaRPr lang="cs-CZ" dirty="0"/>
          </a:p>
          <a:p>
            <a:r>
              <a:rPr lang="cs-CZ" dirty="0"/>
              <a:t>Náruživost (1969)</a:t>
            </a:r>
          </a:p>
        </p:txBody>
      </p:sp>
      <p:pic>
        <p:nvPicPr>
          <p:cNvPr id="3074" name="Picture 2" descr="Hodina vlků | Albatrosmedia.cz">
            <a:extLst>
              <a:ext uri="{FF2B5EF4-FFF2-40B4-BE49-F238E27FC236}">
                <a16:creationId xmlns:a16="http://schemas.microsoft.com/office/drawing/2014/main" id="{91486353-C7EC-4794-C102-46248BD28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9459" y="378000"/>
            <a:ext cx="301095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nba | EDISON FILMHUB">
            <a:extLst>
              <a:ext uri="{FF2B5EF4-FFF2-40B4-BE49-F238E27FC236}">
                <a16:creationId xmlns:a16="http://schemas.microsoft.com/office/drawing/2014/main" id="{C6021C4C-3D28-8350-E685-D0B7FB62B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938" y="75710"/>
            <a:ext cx="3704494" cy="49045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áruživost – Seznam.cz">
            <a:extLst>
              <a:ext uri="{FF2B5EF4-FFF2-40B4-BE49-F238E27FC236}">
                <a16:creationId xmlns:a16="http://schemas.microsoft.com/office/drawing/2014/main" id="{0E6CFD8B-3149-6A49-954C-9F9A6EECF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246" y="3277090"/>
            <a:ext cx="258127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323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C1FC7C8-5C85-ADC1-7C1A-DA3CA2DD9C2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25BF714-B2F2-CA24-362F-F61EAA72F18A}"/>
              </a:ext>
            </a:extLst>
          </p:cNvPr>
          <p:cNvSpPr>
            <a:spLocks noGrp="1"/>
          </p:cNvSpPr>
          <p:nvPr>
            <p:ph type="sldNum" sz="quarter" idx="11"/>
          </p:nvPr>
        </p:nvSpPr>
        <p:spPr/>
        <p:txBody>
          <a:bodyPr/>
          <a:lstStyle/>
          <a:p>
            <a:fld id="{0970407D-EE58-4A0B-824B-1D3AE42DD9CF}" type="slidenum">
              <a:rPr lang="cs-CZ" altLang="cs-CZ" smtClean="0"/>
              <a:pPr/>
              <a:t>169</a:t>
            </a:fld>
            <a:endParaRPr lang="cs-CZ" altLang="cs-CZ" dirty="0"/>
          </a:p>
        </p:txBody>
      </p:sp>
      <p:sp>
        <p:nvSpPr>
          <p:cNvPr id="4" name="Nadpis 3">
            <a:extLst>
              <a:ext uri="{FF2B5EF4-FFF2-40B4-BE49-F238E27FC236}">
                <a16:creationId xmlns:a16="http://schemas.microsoft.com/office/drawing/2014/main" id="{428EBC38-01E0-ACD3-FEAA-0C78FC4B0418}"/>
              </a:ext>
            </a:extLst>
          </p:cNvPr>
          <p:cNvSpPr>
            <a:spLocks noGrp="1"/>
          </p:cNvSpPr>
          <p:nvPr>
            <p:ph type="title"/>
          </p:nvPr>
        </p:nvSpPr>
        <p:spPr/>
        <p:txBody>
          <a:bodyPr/>
          <a:lstStyle/>
          <a:p>
            <a:r>
              <a:rPr lang="cs-CZ" dirty="0"/>
              <a:t>Ingmar Bergman – 1982-2003</a:t>
            </a:r>
          </a:p>
        </p:txBody>
      </p:sp>
      <p:sp>
        <p:nvSpPr>
          <p:cNvPr id="5" name="Zástupný obsah 4">
            <a:extLst>
              <a:ext uri="{FF2B5EF4-FFF2-40B4-BE49-F238E27FC236}">
                <a16:creationId xmlns:a16="http://schemas.microsoft.com/office/drawing/2014/main" id="{D0B6F7DA-0C12-0785-0F37-ED0DFACA069C}"/>
              </a:ext>
            </a:extLst>
          </p:cNvPr>
          <p:cNvSpPr>
            <a:spLocks noGrp="1"/>
          </p:cNvSpPr>
          <p:nvPr>
            <p:ph idx="1"/>
          </p:nvPr>
        </p:nvSpPr>
        <p:spPr>
          <a:xfrm>
            <a:off x="720000" y="1692002"/>
            <a:ext cx="6265000" cy="4139998"/>
          </a:xfrm>
        </p:spPr>
        <p:txBody>
          <a:bodyPr/>
          <a:lstStyle/>
          <a:p>
            <a:r>
              <a:rPr lang="cs-CZ" dirty="0"/>
              <a:t>Návrat dříve aktuálních témat</a:t>
            </a:r>
          </a:p>
          <a:p>
            <a:endParaRPr lang="cs-CZ" dirty="0"/>
          </a:p>
          <a:p>
            <a:r>
              <a:rPr lang="cs-CZ" dirty="0"/>
              <a:t>Scény z manželského života (1982)</a:t>
            </a:r>
          </a:p>
          <a:p>
            <a:endParaRPr lang="cs-CZ" dirty="0"/>
          </a:p>
          <a:p>
            <a:r>
              <a:rPr lang="cs-CZ" dirty="0">
                <a:hlinkClick r:id="rId2"/>
              </a:rPr>
              <a:t>Fanny a Alexander </a:t>
            </a:r>
            <a:r>
              <a:rPr lang="cs-CZ" dirty="0"/>
              <a:t>(1983)</a:t>
            </a:r>
          </a:p>
          <a:p>
            <a:endParaRPr lang="cs-CZ" dirty="0"/>
          </a:p>
          <a:p>
            <a:r>
              <a:rPr lang="cs-CZ" dirty="0"/>
              <a:t>Saraband (2003)</a:t>
            </a:r>
          </a:p>
          <a:p>
            <a:endParaRPr lang="cs-CZ" dirty="0"/>
          </a:p>
          <a:p>
            <a:r>
              <a:rPr lang="cs-CZ" dirty="0"/>
              <a:t>autobiografie</a:t>
            </a:r>
          </a:p>
        </p:txBody>
      </p:sp>
      <p:pic>
        <p:nvPicPr>
          <p:cNvPr id="6" name="Obrázek 5" descr="Efter repetitionen, Lena Olin, Erland Josephson, eng">
            <a:extLst>
              <a:ext uri="{FF2B5EF4-FFF2-40B4-BE49-F238E27FC236}">
                <a16:creationId xmlns:a16="http://schemas.microsoft.com/office/drawing/2014/main" id="{4504153F-C844-F300-8175-34D0FE8B2F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7409" y="1779996"/>
            <a:ext cx="4876276" cy="3386002"/>
          </a:xfrm>
          <a:prstGeom prst="rect">
            <a:avLst/>
          </a:prstGeom>
          <a:noFill/>
          <a:ln>
            <a:noFill/>
          </a:ln>
        </p:spPr>
      </p:pic>
    </p:spTree>
    <p:extLst>
      <p:ext uri="{BB962C8B-B14F-4D97-AF65-F5344CB8AC3E}">
        <p14:creationId xmlns:p14="http://schemas.microsoft.com/office/powerpoint/2010/main" val="1603576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B08B7B1-2098-C23D-ED53-C1763871E42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49E5A82-A22C-7E44-C777-67BA8B1A6FD0}"/>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B7FD2FB6-2DE6-4ABC-4079-33EF1964C3AD}"/>
              </a:ext>
            </a:extLst>
          </p:cNvPr>
          <p:cNvSpPr>
            <a:spLocks noGrp="1"/>
          </p:cNvSpPr>
          <p:nvPr>
            <p:ph type="title"/>
          </p:nvPr>
        </p:nvSpPr>
        <p:spPr/>
        <p:txBody>
          <a:bodyPr/>
          <a:lstStyle/>
          <a:p>
            <a:r>
              <a:rPr lang="cs-CZ" dirty="0" err="1"/>
              <a:t>Lau</a:t>
            </a:r>
            <a:r>
              <a:rPr lang="cs-CZ" dirty="0"/>
              <a:t> </a:t>
            </a:r>
            <a:r>
              <a:rPr lang="cs-CZ" dirty="0" err="1"/>
              <a:t>Lauritzen</a:t>
            </a:r>
            <a:endParaRPr lang="cs-CZ" dirty="0"/>
          </a:p>
        </p:txBody>
      </p:sp>
      <p:pic>
        <p:nvPicPr>
          <p:cNvPr id="9218" name="Picture 2">
            <a:extLst>
              <a:ext uri="{FF2B5EF4-FFF2-40B4-BE49-F238E27FC236}">
                <a16:creationId xmlns:a16="http://schemas.microsoft.com/office/drawing/2014/main" id="{3B65FD69-7051-FCF8-0799-D99B73007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0000" y="1798506"/>
            <a:ext cx="5053241" cy="38025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363B479-3236-A317-A452-16AB13AEA4A4}"/>
              </a:ext>
            </a:extLst>
          </p:cNvPr>
          <p:cNvPicPr>
            <a:picLocks noChangeAspect="1"/>
          </p:cNvPicPr>
          <p:nvPr/>
        </p:nvPicPr>
        <p:blipFill>
          <a:blip r:embed="rId3"/>
          <a:stretch>
            <a:fillRect/>
          </a:stretch>
        </p:blipFill>
        <p:spPr>
          <a:xfrm>
            <a:off x="6096000" y="1189200"/>
            <a:ext cx="5788434" cy="4509921"/>
          </a:xfrm>
          <a:prstGeom prst="rect">
            <a:avLst/>
          </a:prstGeom>
        </p:spPr>
      </p:pic>
    </p:spTree>
    <p:extLst>
      <p:ext uri="{BB962C8B-B14F-4D97-AF65-F5344CB8AC3E}">
        <p14:creationId xmlns:p14="http://schemas.microsoft.com/office/powerpoint/2010/main" val="1429113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40E562A-DFDB-2EAF-6858-8B2BB2AED37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041721C-6026-0E19-1D0F-15C234956DE1}"/>
              </a:ext>
            </a:extLst>
          </p:cNvPr>
          <p:cNvSpPr>
            <a:spLocks noGrp="1"/>
          </p:cNvSpPr>
          <p:nvPr>
            <p:ph type="sldNum" sz="quarter" idx="11"/>
          </p:nvPr>
        </p:nvSpPr>
        <p:spPr/>
        <p:txBody>
          <a:bodyPr/>
          <a:lstStyle/>
          <a:p>
            <a:fld id="{0970407D-EE58-4A0B-824B-1D3AE42DD9CF}" type="slidenum">
              <a:rPr lang="cs-CZ" altLang="cs-CZ" smtClean="0"/>
              <a:pPr/>
              <a:t>170</a:t>
            </a:fld>
            <a:endParaRPr lang="cs-CZ" altLang="cs-CZ" dirty="0"/>
          </a:p>
        </p:txBody>
      </p:sp>
      <p:sp>
        <p:nvSpPr>
          <p:cNvPr id="4" name="Nadpis 3">
            <a:extLst>
              <a:ext uri="{FF2B5EF4-FFF2-40B4-BE49-F238E27FC236}">
                <a16:creationId xmlns:a16="http://schemas.microsoft.com/office/drawing/2014/main" id="{E1CC4051-59E3-ED96-4C68-29CEDCA51DB6}"/>
              </a:ext>
            </a:extLst>
          </p:cNvPr>
          <p:cNvSpPr>
            <a:spLocks noGrp="1"/>
          </p:cNvSpPr>
          <p:nvPr>
            <p:ph type="title"/>
          </p:nvPr>
        </p:nvSpPr>
        <p:spPr/>
        <p:txBody>
          <a:bodyPr/>
          <a:lstStyle/>
          <a:p>
            <a:endParaRPr lang="cs-CZ" dirty="0"/>
          </a:p>
        </p:txBody>
      </p:sp>
      <p:pic>
        <p:nvPicPr>
          <p:cNvPr id="7170" name="Picture 2" descr="Stimulantia (1967) - IMDb">
            <a:extLst>
              <a:ext uri="{FF2B5EF4-FFF2-40B4-BE49-F238E27FC236}">
                <a16:creationId xmlns:a16="http://schemas.microsoft.com/office/drawing/2014/main" id="{19C104C1-60C4-FA56-1332-A281AFC1AE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800" y="0"/>
            <a:ext cx="10993380" cy="680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7463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33DD00-A064-964F-139E-A3DA8E4CC14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F9B1FC5-6AA4-9F73-B637-EE0DC528D550}"/>
              </a:ext>
            </a:extLst>
          </p:cNvPr>
          <p:cNvSpPr>
            <a:spLocks noGrp="1"/>
          </p:cNvSpPr>
          <p:nvPr>
            <p:ph type="sldNum" sz="quarter" idx="11"/>
          </p:nvPr>
        </p:nvSpPr>
        <p:spPr/>
        <p:txBody>
          <a:bodyPr/>
          <a:lstStyle/>
          <a:p>
            <a:fld id="{0970407D-EE58-4A0B-824B-1D3AE42DD9CF}" type="slidenum">
              <a:rPr lang="cs-CZ" altLang="cs-CZ" smtClean="0"/>
              <a:pPr/>
              <a:t>171</a:t>
            </a:fld>
            <a:endParaRPr lang="cs-CZ" altLang="cs-CZ" dirty="0"/>
          </a:p>
        </p:txBody>
      </p:sp>
      <p:sp>
        <p:nvSpPr>
          <p:cNvPr id="4" name="Nadpis 3">
            <a:extLst>
              <a:ext uri="{FF2B5EF4-FFF2-40B4-BE49-F238E27FC236}">
                <a16:creationId xmlns:a16="http://schemas.microsoft.com/office/drawing/2014/main" id="{94611868-6CE4-8248-1B71-D013BFB53C0D}"/>
              </a:ext>
            </a:extLst>
          </p:cNvPr>
          <p:cNvSpPr>
            <a:spLocks noGrp="1"/>
          </p:cNvSpPr>
          <p:nvPr>
            <p:ph type="title"/>
          </p:nvPr>
        </p:nvSpPr>
        <p:spPr/>
        <p:txBody>
          <a:bodyPr/>
          <a:lstStyle/>
          <a:p>
            <a:r>
              <a:rPr lang="cs-CZ" dirty="0"/>
              <a:t>Otázky</a:t>
            </a:r>
          </a:p>
        </p:txBody>
      </p:sp>
      <p:sp>
        <p:nvSpPr>
          <p:cNvPr id="5" name="Zástupný obsah 4">
            <a:extLst>
              <a:ext uri="{FF2B5EF4-FFF2-40B4-BE49-F238E27FC236}">
                <a16:creationId xmlns:a16="http://schemas.microsoft.com/office/drawing/2014/main" id="{DA4BDA1B-E7DE-44DD-F83D-917A80B624E5}"/>
              </a:ext>
            </a:extLst>
          </p:cNvPr>
          <p:cNvSpPr>
            <a:spLocks noGrp="1"/>
          </p:cNvSpPr>
          <p:nvPr>
            <p:ph idx="1"/>
          </p:nvPr>
        </p:nvSpPr>
        <p:spPr/>
        <p:txBody>
          <a:bodyPr/>
          <a:lstStyle/>
          <a:p>
            <a:r>
              <a:rPr lang="cs-CZ" dirty="0"/>
              <a:t>Jaké otázky nám pomůže zodpovědět, když označíme režiséra za autora?</a:t>
            </a:r>
          </a:p>
          <a:p>
            <a:endParaRPr lang="cs-CZ" dirty="0"/>
          </a:p>
          <a:p>
            <a:r>
              <a:rPr lang="cs-CZ" dirty="0"/>
              <a:t>S čím a jak souvisel vzestup přístupu ke kinematografii jakožto autorskému dílu?</a:t>
            </a:r>
          </a:p>
          <a:p>
            <a:endParaRPr lang="cs-CZ" dirty="0"/>
          </a:p>
          <a:p>
            <a:r>
              <a:rPr lang="cs-CZ" dirty="0"/>
              <a:t>Vezměte si libovolný film/skupinu filmů Ingmara Bergmana, který znáte, a pokuste se na něm vysvětlit problematiku autorské tvorby a modernistické kinematografie</a:t>
            </a:r>
          </a:p>
        </p:txBody>
      </p:sp>
    </p:spTree>
    <p:extLst>
      <p:ext uri="{BB962C8B-B14F-4D97-AF65-F5344CB8AC3E}">
        <p14:creationId xmlns:p14="http://schemas.microsoft.com/office/powerpoint/2010/main" val="5686018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193D2CC-17FD-C336-9440-C48A6AFE7AD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5AC09F6-C50D-0F1C-3FF5-94401D0DCF48}"/>
              </a:ext>
            </a:extLst>
          </p:cNvPr>
          <p:cNvSpPr>
            <a:spLocks noGrp="1"/>
          </p:cNvSpPr>
          <p:nvPr>
            <p:ph type="sldNum" sz="quarter" idx="11"/>
          </p:nvPr>
        </p:nvSpPr>
        <p:spPr/>
        <p:txBody>
          <a:bodyPr/>
          <a:lstStyle/>
          <a:p>
            <a:fld id="{0970407D-EE58-4A0B-824B-1D3AE42DD9CF}" type="slidenum">
              <a:rPr lang="cs-CZ" altLang="cs-CZ" smtClean="0"/>
              <a:pPr/>
              <a:t>172</a:t>
            </a:fld>
            <a:endParaRPr lang="cs-CZ" altLang="cs-CZ" dirty="0"/>
          </a:p>
        </p:txBody>
      </p:sp>
      <p:sp>
        <p:nvSpPr>
          <p:cNvPr id="4" name="Nadpis 3">
            <a:extLst>
              <a:ext uri="{FF2B5EF4-FFF2-40B4-BE49-F238E27FC236}">
                <a16:creationId xmlns:a16="http://schemas.microsoft.com/office/drawing/2014/main" id="{82A61489-4FB4-91F4-D1CB-3E3A5B820892}"/>
              </a:ext>
            </a:extLst>
          </p:cNvPr>
          <p:cNvSpPr>
            <a:spLocks noGrp="1"/>
          </p:cNvSpPr>
          <p:nvPr>
            <p:ph type="title"/>
          </p:nvPr>
        </p:nvSpPr>
        <p:spPr/>
        <p:txBody>
          <a:bodyPr/>
          <a:lstStyle/>
          <a:p>
            <a:r>
              <a:rPr lang="cs-CZ"/>
              <a:t>Projekce</a:t>
            </a:r>
            <a:endParaRPr lang="cs-CZ" dirty="0"/>
          </a:p>
        </p:txBody>
      </p:sp>
      <p:pic>
        <p:nvPicPr>
          <p:cNvPr id="5122" name="Picture 2" descr="DVD-julkaisun kansikuva">
            <a:extLst>
              <a:ext uri="{FF2B5EF4-FFF2-40B4-BE49-F238E27FC236}">
                <a16:creationId xmlns:a16="http://schemas.microsoft.com/office/drawing/2014/main" id="{7C0B8B54-5E92-A5D2-9B80-5FF321BB3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611" y="41254"/>
            <a:ext cx="4737389" cy="68028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rl Theodor Dreyer De nåede færgen AKA They Caught the Ferry (1948)  #Worldcinema | Carl theodor dreyer, Cinema, Ferry">
            <a:extLst>
              <a:ext uri="{FF2B5EF4-FFF2-40B4-BE49-F238E27FC236}">
                <a16:creationId xmlns:a16="http://schemas.microsoft.com/office/drawing/2014/main" id="{C1F595EB-E4A5-232E-3A93-053F2975F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3788"/>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2342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0B7BE7B-06D5-B5AA-F69D-EF55BFFBB8A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F9CF91A-4097-8B77-BA6E-0CA1AEB385F0}"/>
              </a:ext>
            </a:extLst>
          </p:cNvPr>
          <p:cNvSpPr>
            <a:spLocks noGrp="1"/>
          </p:cNvSpPr>
          <p:nvPr>
            <p:ph type="sldNum" sz="quarter" idx="11"/>
          </p:nvPr>
        </p:nvSpPr>
        <p:spPr/>
        <p:txBody>
          <a:bodyPr/>
          <a:lstStyle/>
          <a:p>
            <a:fld id="{0970407D-EE58-4A0B-824B-1D3AE42DD9CF}" type="slidenum">
              <a:rPr lang="cs-CZ" altLang="cs-CZ" smtClean="0"/>
              <a:pPr/>
              <a:t>173</a:t>
            </a:fld>
            <a:endParaRPr lang="cs-CZ" altLang="cs-CZ" dirty="0"/>
          </a:p>
        </p:txBody>
      </p:sp>
      <p:sp>
        <p:nvSpPr>
          <p:cNvPr id="4" name="Nadpis 3">
            <a:extLst>
              <a:ext uri="{FF2B5EF4-FFF2-40B4-BE49-F238E27FC236}">
                <a16:creationId xmlns:a16="http://schemas.microsoft.com/office/drawing/2014/main" id="{7F36E90F-2D51-45CC-5B1A-BBFD2B74C822}"/>
              </a:ext>
            </a:extLst>
          </p:cNvPr>
          <p:cNvSpPr>
            <a:spLocks noGrp="1"/>
          </p:cNvSpPr>
          <p:nvPr>
            <p:ph type="title"/>
          </p:nvPr>
        </p:nvSpPr>
        <p:spPr/>
        <p:txBody>
          <a:bodyPr/>
          <a:lstStyle/>
          <a:p>
            <a:r>
              <a:rPr lang="cs-CZ" dirty="0"/>
              <a:t>Projekce</a:t>
            </a:r>
          </a:p>
        </p:txBody>
      </p:sp>
      <p:sp>
        <p:nvSpPr>
          <p:cNvPr id="5" name="Zástupný obsah 4">
            <a:extLst>
              <a:ext uri="{FF2B5EF4-FFF2-40B4-BE49-F238E27FC236}">
                <a16:creationId xmlns:a16="http://schemas.microsoft.com/office/drawing/2014/main" id="{DFF0515A-E8CD-D880-963C-0DCAE17A0103}"/>
              </a:ext>
            </a:extLst>
          </p:cNvPr>
          <p:cNvSpPr>
            <a:spLocks noGrp="1"/>
          </p:cNvSpPr>
          <p:nvPr>
            <p:ph idx="1"/>
          </p:nvPr>
        </p:nvSpPr>
        <p:spPr/>
        <p:txBody>
          <a:bodyPr/>
          <a:lstStyle/>
          <a:p>
            <a:r>
              <a:rPr lang="cs-CZ" dirty="0" err="1"/>
              <a:t>Käpy</a:t>
            </a:r>
            <a:r>
              <a:rPr lang="cs-CZ" dirty="0"/>
              <a:t> </a:t>
            </a:r>
            <a:r>
              <a:rPr lang="cs-CZ" dirty="0" err="1"/>
              <a:t>Selän</a:t>
            </a:r>
            <a:r>
              <a:rPr lang="cs-CZ" dirty="0"/>
              <a:t> Alla</a:t>
            </a:r>
          </a:p>
          <a:p>
            <a:endParaRPr lang="cs-CZ" dirty="0"/>
          </a:p>
          <a:p>
            <a:endParaRPr lang="cs-CZ" dirty="0"/>
          </a:p>
          <a:p>
            <a:r>
              <a:rPr lang="cs-CZ" dirty="0"/>
              <a:t>Pokuste sena příkladu tohoto filmu identifikovat rysy nové vlny</a:t>
            </a:r>
          </a:p>
        </p:txBody>
      </p:sp>
    </p:spTree>
    <p:extLst>
      <p:ext uri="{BB962C8B-B14F-4D97-AF65-F5344CB8AC3E}">
        <p14:creationId xmlns:p14="http://schemas.microsoft.com/office/powerpoint/2010/main" val="32991464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5A7F468-92D5-74BB-BF51-C872D766D10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12B3742-0F82-7AF1-D4AC-4C76C6D80135}"/>
              </a:ext>
            </a:extLst>
          </p:cNvPr>
          <p:cNvSpPr>
            <a:spLocks noGrp="1"/>
          </p:cNvSpPr>
          <p:nvPr>
            <p:ph type="sldNum" sz="quarter" idx="11"/>
          </p:nvPr>
        </p:nvSpPr>
        <p:spPr/>
        <p:txBody>
          <a:bodyPr/>
          <a:lstStyle/>
          <a:p>
            <a:fld id="{0970407D-EE58-4A0B-824B-1D3AE42DD9CF}" type="slidenum">
              <a:rPr lang="cs-CZ" altLang="cs-CZ" smtClean="0"/>
              <a:pPr/>
              <a:t>174</a:t>
            </a:fld>
            <a:endParaRPr lang="cs-CZ" altLang="cs-CZ" dirty="0"/>
          </a:p>
        </p:txBody>
      </p:sp>
      <p:sp>
        <p:nvSpPr>
          <p:cNvPr id="6" name="Nadpis 5">
            <a:extLst>
              <a:ext uri="{FF2B5EF4-FFF2-40B4-BE49-F238E27FC236}">
                <a16:creationId xmlns:a16="http://schemas.microsoft.com/office/drawing/2014/main" id="{AC26C2A2-F92B-8C8A-7DB6-9D43CD4E1C02}"/>
              </a:ext>
            </a:extLst>
          </p:cNvPr>
          <p:cNvSpPr>
            <a:spLocks noGrp="1"/>
          </p:cNvSpPr>
          <p:nvPr>
            <p:ph type="title"/>
          </p:nvPr>
        </p:nvSpPr>
        <p:spPr/>
        <p:txBody>
          <a:bodyPr/>
          <a:lstStyle/>
          <a:p>
            <a:r>
              <a:rPr lang="cs-CZ" dirty="0"/>
              <a:t>Nová vlna a Skandinávie</a:t>
            </a:r>
          </a:p>
        </p:txBody>
      </p:sp>
      <p:sp>
        <p:nvSpPr>
          <p:cNvPr id="7" name="Podnadpis 6">
            <a:extLst>
              <a:ext uri="{FF2B5EF4-FFF2-40B4-BE49-F238E27FC236}">
                <a16:creationId xmlns:a16="http://schemas.microsoft.com/office/drawing/2014/main" id="{3FEBC333-EC75-AC05-219F-1475CE99CD02}"/>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4859798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CC1DB1-2529-5254-5F15-4C4ECB73149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7CA66D1-D433-4667-C7AF-E2423A1A4560}"/>
              </a:ext>
            </a:extLst>
          </p:cNvPr>
          <p:cNvSpPr>
            <a:spLocks noGrp="1"/>
          </p:cNvSpPr>
          <p:nvPr>
            <p:ph type="sldNum" sz="quarter" idx="11"/>
          </p:nvPr>
        </p:nvSpPr>
        <p:spPr/>
        <p:txBody>
          <a:bodyPr/>
          <a:lstStyle/>
          <a:p>
            <a:fld id="{0970407D-EE58-4A0B-824B-1D3AE42DD9CF}" type="slidenum">
              <a:rPr lang="cs-CZ" altLang="cs-CZ" smtClean="0"/>
              <a:pPr/>
              <a:t>175</a:t>
            </a:fld>
            <a:endParaRPr lang="cs-CZ" altLang="cs-CZ" dirty="0"/>
          </a:p>
        </p:txBody>
      </p:sp>
      <p:sp>
        <p:nvSpPr>
          <p:cNvPr id="4" name="Nadpis 3">
            <a:extLst>
              <a:ext uri="{FF2B5EF4-FFF2-40B4-BE49-F238E27FC236}">
                <a16:creationId xmlns:a16="http://schemas.microsoft.com/office/drawing/2014/main" id="{1C1DBB44-10CF-EB69-C094-CAEF32574978}"/>
              </a:ext>
            </a:extLst>
          </p:cNvPr>
          <p:cNvSpPr>
            <a:spLocks noGrp="1"/>
          </p:cNvSpPr>
          <p:nvPr>
            <p:ph type="title"/>
          </p:nvPr>
        </p:nvSpPr>
        <p:spPr/>
        <p:txBody>
          <a:bodyPr/>
          <a:lstStyle/>
          <a:p>
            <a:r>
              <a:rPr lang="cs-CZ" dirty="0"/>
              <a:t>Nová vlna a Skandinávie</a:t>
            </a:r>
          </a:p>
        </p:txBody>
      </p:sp>
      <p:sp>
        <p:nvSpPr>
          <p:cNvPr id="5" name="Zástupný obsah 4">
            <a:extLst>
              <a:ext uri="{FF2B5EF4-FFF2-40B4-BE49-F238E27FC236}">
                <a16:creationId xmlns:a16="http://schemas.microsoft.com/office/drawing/2014/main" id="{B8E3492F-16E9-B66B-7A8A-BD5D4159EA36}"/>
              </a:ext>
            </a:extLst>
          </p:cNvPr>
          <p:cNvSpPr>
            <a:spLocks noGrp="1"/>
          </p:cNvSpPr>
          <p:nvPr>
            <p:ph idx="1"/>
          </p:nvPr>
        </p:nvSpPr>
        <p:spPr/>
        <p:txBody>
          <a:bodyPr/>
          <a:lstStyle/>
          <a:p>
            <a:r>
              <a:rPr lang="cs-CZ" dirty="0"/>
              <a:t>Výchozí pozice kinematografií</a:t>
            </a:r>
          </a:p>
          <a:p>
            <a:endParaRPr lang="cs-CZ" dirty="0"/>
          </a:p>
          <a:p>
            <a:r>
              <a:rPr lang="cs-CZ" dirty="0"/>
              <a:t>Dynamika v různých skandinávských zemích</a:t>
            </a:r>
          </a:p>
          <a:p>
            <a:endParaRPr lang="cs-CZ" dirty="0"/>
          </a:p>
          <a:p>
            <a:r>
              <a:rPr lang="cs-CZ" dirty="0"/>
              <a:t>Vývoj tvorby filmařů</a:t>
            </a:r>
          </a:p>
          <a:p>
            <a:endParaRPr lang="cs-CZ" dirty="0"/>
          </a:p>
          <a:p>
            <a:r>
              <a:rPr lang="cs-CZ" dirty="0"/>
              <a:t>Společné a specifické znaky </a:t>
            </a:r>
          </a:p>
          <a:p>
            <a:endParaRPr lang="cs-CZ" dirty="0"/>
          </a:p>
          <a:p>
            <a:endParaRPr lang="cs-CZ" dirty="0"/>
          </a:p>
        </p:txBody>
      </p:sp>
    </p:spTree>
    <p:extLst>
      <p:ext uri="{BB962C8B-B14F-4D97-AF65-F5344CB8AC3E}">
        <p14:creationId xmlns:p14="http://schemas.microsoft.com/office/powerpoint/2010/main" val="8592678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8EBE390-D8B4-2473-EF55-1166FCB5915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E5D079C-DF7E-1CB4-9EF1-20A5ADBEC574}"/>
              </a:ext>
            </a:extLst>
          </p:cNvPr>
          <p:cNvSpPr>
            <a:spLocks noGrp="1"/>
          </p:cNvSpPr>
          <p:nvPr>
            <p:ph type="sldNum" sz="quarter" idx="11"/>
          </p:nvPr>
        </p:nvSpPr>
        <p:spPr/>
        <p:txBody>
          <a:bodyPr/>
          <a:lstStyle/>
          <a:p>
            <a:fld id="{0970407D-EE58-4A0B-824B-1D3AE42DD9CF}" type="slidenum">
              <a:rPr lang="cs-CZ" altLang="cs-CZ" smtClean="0"/>
              <a:pPr/>
              <a:t>176</a:t>
            </a:fld>
            <a:endParaRPr lang="cs-CZ" altLang="cs-CZ" dirty="0"/>
          </a:p>
        </p:txBody>
      </p:sp>
      <p:sp>
        <p:nvSpPr>
          <p:cNvPr id="4" name="Nadpis 3">
            <a:extLst>
              <a:ext uri="{FF2B5EF4-FFF2-40B4-BE49-F238E27FC236}">
                <a16:creationId xmlns:a16="http://schemas.microsoft.com/office/drawing/2014/main" id="{D124DC4F-24FE-8AFD-982A-2EB53F3B4687}"/>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F57E41DA-FBB4-C5D1-A3A2-3561B64D07DC}"/>
              </a:ext>
            </a:extLst>
          </p:cNvPr>
          <p:cNvSpPr>
            <a:spLocks noGrp="1"/>
          </p:cNvSpPr>
          <p:nvPr>
            <p:ph idx="1"/>
          </p:nvPr>
        </p:nvSpPr>
        <p:spPr/>
        <p:txBody>
          <a:bodyPr/>
          <a:lstStyle/>
          <a:p>
            <a:r>
              <a:rPr lang="cs-CZ" dirty="0"/>
              <a:t>Transnacionální fenomén – </a:t>
            </a:r>
          </a:p>
          <a:p>
            <a:pPr lvl="1"/>
            <a:r>
              <a:rPr lang="cs-CZ" dirty="0"/>
              <a:t>výsledek mnoha vývojových kroků, které kinematografie podstoupila</a:t>
            </a:r>
          </a:p>
          <a:p>
            <a:endParaRPr lang="cs-CZ" dirty="0"/>
          </a:p>
          <a:p>
            <a:r>
              <a:rPr lang="cs-CZ" dirty="0"/>
              <a:t>Mezinárodní spolupráce</a:t>
            </a:r>
          </a:p>
          <a:p>
            <a:endParaRPr lang="cs-CZ" dirty="0"/>
          </a:p>
          <a:p>
            <a:r>
              <a:rPr lang="cs-CZ" dirty="0"/>
              <a:t>Filmový styl </a:t>
            </a:r>
          </a:p>
          <a:p>
            <a:endParaRPr lang="cs-CZ" dirty="0"/>
          </a:p>
          <a:p>
            <a:r>
              <a:rPr lang="cs-CZ" dirty="0"/>
              <a:t>Kolaps studiového systému</a:t>
            </a:r>
          </a:p>
          <a:p>
            <a:endParaRPr lang="cs-CZ" dirty="0"/>
          </a:p>
          <a:p>
            <a:endParaRPr lang="cs-CZ" dirty="0"/>
          </a:p>
        </p:txBody>
      </p:sp>
    </p:spTree>
    <p:extLst>
      <p:ext uri="{BB962C8B-B14F-4D97-AF65-F5344CB8AC3E}">
        <p14:creationId xmlns:p14="http://schemas.microsoft.com/office/powerpoint/2010/main" val="15603569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E0B51DA-AAD6-47F4-A8CD-4CD2E546436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3D5D602-E5FA-9DFD-E985-CC8DA791E62B}"/>
              </a:ext>
            </a:extLst>
          </p:cNvPr>
          <p:cNvSpPr>
            <a:spLocks noGrp="1"/>
          </p:cNvSpPr>
          <p:nvPr>
            <p:ph type="sldNum" sz="quarter" idx="11"/>
          </p:nvPr>
        </p:nvSpPr>
        <p:spPr/>
        <p:txBody>
          <a:bodyPr/>
          <a:lstStyle/>
          <a:p>
            <a:fld id="{0970407D-EE58-4A0B-824B-1D3AE42DD9CF}" type="slidenum">
              <a:rPr lang="cs-CZ" altLang="cs-CZ" smtClean="0"/>
              <a:pPr/>
              <a:t>177</a:t>
            </a:fld>
            <a:endParaRPr lang="cs-CZ" altLang="cs-CZ" dirty="0"/>
          </a:p>
        </p:txBody>
      </p:sp>
      <p:sp>
        <p:nvSpPr>
          <p:cNvPr id="4" name="Nadpis 3">
            <a:extLst>
              <a:ext uri="{FF2B5EF4-FFF2-40B4-BE49-F238E27FC236}">
                <a16:creationId xmlns:a16="http://schemas.microsoft.com/office/drawing/2014/main" id="{953D35A5-D7D7-6BB3-29A8-62293D9B7C2D}"/>
              </a:ext>
            </a:extLst>
          </p:cNvPr>
          <p:cNvSpPr>
            <a:spLocks noGrp="1"/>
          </p:cNvSpPr>
          <p:nvPr>
            <p:ph type="title"/>
          </p:nvPr>
        </p:nvSpPr>
        <p:spPr/>
        <p:txBody>
          <a:bodyPr/>
          <a:lstStyle/>
          <a:p>
            <a:r>
              <a:rPr lang="cs-CZ" dirty="0"/>
              <a:t>Finsko a modernismus</a:t>
            </a:r>
          </a:p>
        </p:txBody>
      </p:sp>
      <p:sp>
        <p:nvSpPr>
          <p:cNvPr id="5" name="Zástupný obsah 4">
            <a:extLst>
              <a:ext uri="{FF2B5EF4-FFF2-40B4-BE49-F238E27FC236}">
                <a16:creationId xmlns:a16="http://schemas.microsoft.com/office/drawing/2014/main" id="{664AE78F-8C0E-532C-F6BB-C48761E90011}"/>
              </a:ext>
            </a:extLst>
          </p:cNvPr>
          <p:cNvSpPr>
            <a:spLocks noGrp="1"/>
          </p:cNvSpPr>
          <p:nvPr>
            <p:ph idx="1"/>
          </p:nvPr>
        </p:nvSpPr>
        <p:spPr>
          <a:xfrm>
            <a:off x="720000" y="1692002"/>
            <a:ext cx="6661301" cy="4139998"/>
          </a:xfrm>
        </p:spPr>
        <p:txBody>
          <a:bodyPr>
            <a:normAutofit fontScale="92500" lnSpcReduction="20000"/>
          </a:bodyPr>
          <a:lstStyle/>
          <a:p>
            <a:r>
              <a:rPr lang="cs-CZ" dirty="0"/>
              <a:t>Navázání na populární kultury a dobová periodika</a:t>
            </a:r>
          </a:p>
          <a:p>
            <a:pPr lvl="1"/>
            <a:r>
              <a:rPr lang="cs-CZ" i="1" dirty="0" err="1"/>
              <a:t>Filmihullu</a:t>
            </a:r>
            <a:r>
              <a:rPr lang="cs-CZ" i="1" dirty="0"/>
              <a:t> </a:t>
            </a:r>
            <a:r>
              <a:rPr lang="cs-CZ" dirty="0"/>
              <a:t>– </a:t>
            </a:r>
            <a:r>
              <a:rPr lang="cs-CZ" dirty="0" err="1"/>
              <a:t>Perti</a:t>
            </a:r>
            <a:r>
              <a:rPr lang="cs-CZ" dirty="0"/>
              <a:t> ‚</a:t>
            </a:r>
            <a:r>
              <a:rPr lang="cs-CZ" dirty="0" err="1"/>
              <a:t>Spede</a:t>
            </a:r>
            <a:r>
              <a:rPr lang="cs-CZ" dirty="0"/>
              <a:t>‘ </a:t>
            </a:r>
            <a:r>
              <a:rPr lang="cs-CZ" dirty="0" err="1"/>
              <a:t>Pasanen</a:t>
            </a:r>
            <a:endParaRPr lang="cs-CZ" dirty="0"/>
          </a:p>
          <a:p>
            <a:pPr marL="324000" lvl="1" indent="0">
              <a:lnSpc>
                <a:spcPct val="150000"/>
              </a:lnSpc>
              <a:buNone/>
            </a:pPr>
            <a:r>
              <a:rPr lang="cs-CZ" dirty="0" err="1"/>
              <a:t>Mikkola</a:t>
            </a:r>
            <a:r>
              <a:rPr lang="cs-CZ" dirty="0"/>
              <a:t>: Jerry Lewis, to je fascinující. Myslíte tím, že vás zaujala jeho ideologie, neuvěřitelně mazaná a vtipná kritika americké společnosti, nebo hlavně jeho performativní schopnosti?</a:t>
            </a:r>
          </a:p>
          <a:p>
            <a:pPr marL="324000" lvl="1" indent="0">
              <a:lnSpc>
                <a:spcPct val="150000"/>
              </a:lnSpc>
              <a:buNone/>
            </a:pPr>
            <a:r>
              <a:rPr lang="cs-CZ" dirty="0" err="1"/>
              <a:t>Pasanen</a:t>
            </a:r>
            <a:r>
              <a:rPr lang="cs-CZ" dirty="0"/>
              <a:t>: Hlavně jeho performativní stránka a jeho komika, způsob, jakým používá svůj obličej, končetiny a celé tělo.</a:t>
            </a:r>
          </a:p>
          <a:p>
            <a:pPr>
              <a:lnSpc>
                <a:spcPct val="150000"/>
              </a:lnSpc>
            </a:pPr>
            <a:r>
              <a:rPr lang="cs-CZ" dirty="0"/>
              <a:t>Vliv </a:t>
            </a:r>
            <a:r>
              <a:rPr lang="cs-CZ" i="1" dirty="0" err="1"/>
              <a:t>Cahiers</a:t>
            </a:r>
            <a:r>
              <a:rPr lang="cs-CZ" i="1" dirty="0"/>
              <a:t> </a:t>
            </a:r>
            <a:r>
              <a:rPr lang="cs-CZ" i="1" dirty="0" err="1"/>
              <a:t>du</a:t>
            </a:r>
            <a:r>
              <a:rPr lang="cs-CZ" i="1" dirty="0"/>
              <a:t> </a:t>
            </a:r>
            <a:r>
              <a:rPr lang="cs-CZ" i="1" dirty="0" err="1"/>
              <a:t>cinéma</a:t>
            </a:r>
            <a:endParaRPr lang="cs-CZ" i="1" dirty="0"/>
          </a:p>
          <a:p>
            <a:endParaRPr lang="cs-CZ" dirty="0"/>
          </a:p>
        </p:txBody>
      </p:sp>
      <p:pic>
        <p:nvPicPr>
          <p:cNvPr id="7170" name="Picture 2" descr="undefined">
            <a:extLst>
              <a:ext uri="{FF2B5EF4-FFF2-40B4-BE49-F238E27FC236}">
                <a16:creationId xmlns:a16="http://schemas.microsoft.com/office/drawing/2014/main" id="{5B4A1888-05D7-03EC-BB97-D973BAFFA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362" y="1567576"/>
            <a:ext cx="3528247" cy="413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7823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3C6AA32-7D9B-B02D-A7E2-95C5649277D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4526B4B-C403-488B-804E-920E7369E9CC}"/>
              </a:ext>
            </a:extLst>
          </p:cNvPr>
          <p:cNvSpPr>
            <a:spLocks noGrp="1"/>
          </p:cNvSpPr>
          <p:nvPr>
            <p:ph type="sldNum" sz="quarter" idx="11"/>
          </p:nvPr>
        </p:nvSpPr>
        <p:spPr/>
        <p:txBody>
          <a:bodyPr/>
          <a:lstStyle/>
          <a:p>
            <a:fld id="{0970407D-EE58-4A0B-824B-1D3AE42DD9CF}" type="slidenum">
              <a:rPr lang="cs-CZ" altLang="cs-CZ" smtClean="0"/>
              <a:pPr/>
              <a:t>178</a:t>
            </a:fld>
            <a:endParaRPr lang="cs-CZ" altLang="cs-CZ" dirty="0"/>
          </a:p>
        </p:txBody>
      </p:sp>
      <p:sp>
        <p:nvSpPr>
          <p:cNvPr id="4" name="Nadpis 3">
            <a:extLst>
              <a:ext uri="{FF2B5EF4-FFF2-40B4-BE49-F238E27FC236}">
                <a16:creationId xmlns:a16="http://schemas.microsoft.com/office/drawing/2014/main" id="{09F148D2-EEBF-B973-68C9-097285B39BC5}"/>
              </a:ext>
            </a:extLst>
          </p:cNvPr>
          <p:cNvSpPr>
            <a:spLocks noGrp="1"/>
          </p:cNvSpPr>
          <p:nvPr>
            <p:ph type="title"/>
          </p:nvPr>
        </p:nvSpPr>
        <p:spPr/>
        <p:txBody>
          <a:bodyPr/>
          <a:lstStyle/>
          <a:p>
            <a:r>
              <a:rPr lang="cs-CZ" dirty="0"/>
              <a:t>Finsko a modernismus</a:t>
            </a:r>
          </a:p>
        </p:txBody>
      </p:sp>
      <p:sp>
        <p:nvSpPr>
          <p:cNvPr id="5" name="Zástupný obsah 4">
            <a:extLst>
              <a:ext uri="{FF2B5EF4-FFF2-40B4-BE49-F238E27FC236}">
                <a16:creationId xmlns:a16="http://schemas.microsoft.com/office/drawing/2014/main" id="{CF817C53-0705-7A15-8A63-24A879CA0589}"/>
              </a:ext>
            </a:extLst>
          </p:cNvPr>
          <p:cNvSpPr>
            <a:spLocks noGrp="1"/>
          </p:cNvSpPr>
          <p:nvPr>
            <p:ph idx="1"/>
          </p:nvPr>
        </p:nvSpPr>
        <p:spPr>
          <a:xfrm>
            <a:off x="719999" y="1692002"/>
            <a:ext cx="10753199" cy="4139998"/>
          </a:xfrm>
        </p:spPr>
        <p:txBody>
          <a:bodyPr>
            <a:normAutofit/>
          </a:bodyPr>
          <a:lstStyle/>
          <a:p>
            <a:pPr>
              <a:lnSpc>
                <a:spcPct val="150000"/>
              </a:lnSpc>
            </a:pPr>
            <a:r>
              <a:rPr lang="cs-CZ" dirty="0"/>
              <a:t>Vztah modernistů k „</a:t>
            </a:r>
            <a:r>
              <a:rPr lang="cs-CZ" dirty="0" err="1"/>
              <a:t>nemodernistům</a:t>
            </a:r>
            <a:r>
              <a:rPr lang="cs-CZ" dirty="0"/>
              <a:t>“</a:t>
            </a:r>
          </a:p>
          <a:p>
            <a:pPr>
              <a:lnSpc>
                <a:spcPct val="150000"/>
              </a:lnSpc>
            </a:pPr>
            <a:r>
              <a:rPr lang="cs-CZ" dirty="0"/>
              <a:t>Překryv modernistických tendencí s populárním filmem</a:t>
            </a:r>
          </a:p>
          <a:p>
            <a:pPr>
              <a:lnSpc>
                <a:spcPct val="150000"/>
              </a:lnSpc>
            </a:pPr>
            <a:r>
              <a:rPr lang="cs-CZ" dirty="0"/>
              <a:t>1) komedie mívaly blízko k modernistickým filmařům</a:t>
            </a:r>
          </a:p>
          <a:p>
            <a:pPr>
              <a:lnSpc>
                <a:spcPct val="150000"/>
              </a:lnSpc>
            </a:pPr>
            <a:r>
              <a:rPr lang="cs-CZ" dirty="0"/>
              <a:t>2) ne ve všech modernistických filmech chyběly komediální prvky</a:t>
            </a:r>
          </a:p>
          <a:p>
            <a:pPr>
              <a:lnSpc>
                <a:spcPct val="150000"/>
              </a:lnSpc>
            </a:pPr>
            <a:r>
              <a:rPr lang="fi-FI" dirty="0"/>
              <a:t> Matti Kassila, Aarne Tarkas, Mikko Niskanen, Jörn Donner</a:t>
            </a:r>
            <a:r>
              <a:rPr lang="cs-CZ" dirty="0"/>
              <a:t>, </a:t>
            </a:r>
            <a:r>
              <a:rPr lang="fi-FI" dirty="0"/>
              <a:t>Spede Pasanen</a:t>
            </a:r>
            <a:r>
              <a:rPr lang="cs-CZ" dirty="0"/>
              <a:t>, </a:t>
            </a:r>
            <a:r>
              <a:rPr lang="fi-FI" dirty="0"/>
              <a:t>Jukka Virtanen</a:t>
            </a:r>
            <a:r>
              <a:rPr lang="cs-CZ" dirty="0"/>
              <a:t>,</a:t>
            </a:r>
            <a:r>
              <a:rPr lang="fi-FI" dirty="0"/>
              <a:t> Ere Kokkonen</a:t>
            </a:r>
            <a:endParaRPr lang="cs-CZ" dirty="0"/>
          </a:p>
        </p:txBody>
      </p:sp>
    </p:spTree>
    <p:extLst>
      <p:ext uri="{BB962C8B-B14F-4D97-AF65-F5344CB8AC3E}">
        <p14:creationId xmlns:p14="http://schemas.microsoft.com/office/powerpoint/2010/main" val="31161721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484383-F67E-D9E7-3064-D8B97338F75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0963512-FF78-4220-0D49-A0613D7ED308}"/>
              </a:ext>
            </a:extLst>
          </p:cNvPr>
          <p:cNvSpPr>
            <a:spLocks noGrp="1"/>
          </p:cNvSpPr>
          <p:nvPr>
            <p:ph type="sldNum" sz="quarter" idx="11"/>
          </p:nvPr>
        </p:nvSpPr>
        <p:spPr/>
        <p:txBody>
          <a:bodyPr/>
          <a:lstStyle/>
          <a:p>
            <a:fld id="{0970407D-EE58-4A0B-824B-1D3AE42DD9CF}" type="slidenum">
              <a:rPr lang="cs-CZ" altLang="cs-CZ" smtClean="0"/>
              <a:pPr/>
              <a:t>179</a:t>
            </a:fld>
            <a:endParaRPr lang="cs-CZ" altLang="cs-CZ" dirty="0"/>
          </a:p>
        </p:txBody>
      </p:sp>
      <p:sp>
        <p:nvSpPr>
          <p:cNvPr id="4" name="Nadpis 3">
            <a:extLst>
              <a:ext uri="{FF2B5EF4-FFF2-40B4-BE49-F238E27FC236}">
                <a16:creationId xmlns:a16="http://schemas.microsoft.com/office/drawing/2014/main" id="{DEE1CEB4-5473-50B1-4A67-25892FF31A28}"/>
              </a:ext>
            </a:extLst>
          </p:cNvPr>
          <p:cNvSpPr>
            <a:spLocks noGrp="1"/>
          </p:cNvSpPr>
          <p:nvPr>
            <p:ph type="title"/>
          </p:nvPr>
        </p:nvSpPr>
        <p:spPr/>
        <p:txBody>
          <a:bodyPr/>
          <a:lstStyle/>
          <a:p>
            <a:r>
              <a:rPr lang="cs-CZ" dirty="0"/>
              <a:t>Finsko a modernismus</a:t>
            </a:r>
          </a:p>
        </p:txBody>
      </p:sp>
      <p:sp>
        <p:nvSpPr>
          <p:cNvPr id="5" name="Zástupný obsah 4">
            <a:extLst>
              <a:ext uri="{FF2B5EF4-FFF2-40B4-BE49-F238E27FC236}">
                <a16:creationId xmlns:a16="http://schemas.microsoft.com/office/drawing/2014/main" id="{F7D8FCD3-E8D8-81AB-E519-5EA2C5C814F2}"/>
              </a:ext>
            </a:extLst>
          </p:cNvPr>
          <p:cNvSpPr>
            <a:spLocks noGrp="1"/>
          </p:cNvSpPr>
          <p:nvPr>
            <p:ph idx="1"/>
          </p:nvPr>
        </p:nvSpPr>
        <p:spPr/>
        <p:txBody>
          <a:bodyPr>
            <a:normAutofit fontScale="92500" lnSpcReduction="20000"/>
          </a:bodyPr>
          <a:lstStyle/>
          <a:p>
            <a:r>
              <a:rPr lang="cs-CZ" dirty="0"/>
              <a:t>Mezi studiovým systémem produkce a nezávislým/</a:t>
            </a:r>
            <a:r>
              <a:rPr lang="cs-CZ" dirty="0" err="1"/>
              <a:t>package</a:t>
            </a:r>
            <a:r>
              <a:rPr lang="cs-CZ" dirty="0"/>
              <a:t>-unit</a:t>
            </a:r>
          </a:p>
          <a:p>
            <a:pPr lvl="1"/>
            <a:r>
              <a:rPr lang="cs-CZ" dirty="0"/>
              <a:t>Filmaři začínali ve studiovém systému na filmech různých žánrů</a:t>
            </a:r>
          </a:p>
          <a:p>
            <a:pPr lvl="1"/>
            <a:endParaRPr lang="cs-CZ" dirty="0"/>
          </a:p>
          <a:p>
            <a:r>
              <a:rPr lang="cs-CZ" dirty="0" err="1"/>
              <a:t>Lasisydän</a:t>
            </a:r>
            <a:r>
              <a:rPr lang="cs-CZ" dirty="0"/>
              <a:t> (1959)</a:t>
            </a:r>
          </a:p>
          <a:p>
            <a:endParaRPr lang="cs-CZ" dirty="0"/>
          </a:p>
          <a:p>
            <a:r>
              <a:rPr lang="cs-CZ" dirty="0" err="1"/>
              <a:t>Mikko</a:t>
            </a:r>
            <a:r>
              <a:rPr lang="cs-CZ" dirty="0"/>
              <a:t> </a:t>
            </a:r>
            <a:r>
              <a:rPr lang="cs-CZ" dirty="0" err="1"/>
              <a:t>Niskanen</a:t>
            </a:r>
            <a:r>
              <a:rPr lang="cs-CZ" dirty="0"/>
              <a:t> </a:t>
            </a:r>
          </a:p>
          <a:p>
            <a:pPr lvl="1"/>
            <a:r>
              <a:rPr lang="cs-CZ" dirty="0"/>
              <a:t>Válečná trilogie </a:t>
            </a:r>
          </a:p>
          <a:p>
            <a:pPr lvl="1"/>
            <a:endParaRPr lang="cs-CZ" dirty="0"/>
          </a:p>
          <a:p>
            <a:r>
              <a:rPr lang="cs-CZ" dirty="0" err="1"/>
              <a:t>Maunu</a:t>
            </a:r>
            <a:r>
              <a:rPr lang="cs-CZ" dirty="0"/>
              <a:t> </a:t>
            </a:r>
            <a:r>
              <a:rPr lang="cs-CZ" dirty="0" err="1"/>
              <a:t>Kurkvaara</a:t>
            </a:r>
            <a:endParaRPr lang="cs-CZ" dirty="0"/>
          </a:p>
          <a:p>
            <a:pPr lvl="1"/>
            <a:r>
              <a:rPr lang="cs-CZ" dirty="0"/>
              <a:t>Natáčení na lokacích</a:t>
            </a:r>
          </a:p>
          <a:p>
            <a:pPr lvl="1"/>
            <a:endParaRPr lang="cs-CZ" dirty="0"/>
          </a:p>
          <a:p>
            <a:r>
              <a:rPr lang="cs-CZ" dirty="0" err="1"/>
              <a:t>Jörn</a:t>
            </a:r>
            <a:r>
              <a:rPr lang="cs-CZ" dirty="0"/>
              <a:t> </a:t>
            </a:r>
            <a:r>
              <a:rPr lang="cs-CZ" dirty="0" err="1"/>
              <a:t>Donner</a:t>
            </a:r>
            <a:endParaRPr lang="cs-CZ" dirty="0"/>
          </a:p>
        </p:txBody>
      </p:sp>
    </p:spTree>
    <p:extLst>
      <p:ext uri="{BB962C8B-B14F-4D97-AF65-F5344CB8AC3E}">
        <p14:creationId xmlns:p14="http://schemas.microsoft.com/office/powerpoint/2010/main" val="2955909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44DEB22-7730-B6C4-4CE6-E369E9EE160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CFB8BBF-14AC-D48D-2CC3-14B423C6B85F}"/>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85847C8E-06F2-B447-1550-5C01FA93D0FD}"/>
              </a:ext>
            </a:extLst>
          </p:cNvPr>
          <p:cNvSpPr>
            <a:spLocks noGrp="1"/>
          </p:cNvSpPr>
          <p:nvPr>
            <p:ph type="title"/>
          </p:nvPr>
        </p:nvSpPr>
        <p:spPr/>
        <p:txBody>
          <a:bodyPr/>
          <a:lstStyle/>
          <a:p>
            <a:r>
              <a:rPr lang="cs-CZ" dirty="0"/>
              <a:t>Holger-</a:t>
            </a:r>
            <a:r>
              <a:rPr lang="cs-CZ" dirty="0" err="1"/>
              <a:t>Madsen</a:t>
            </a:r>
            <a:endParaRPr lang="cs-CZ" dirty="0"/>
          </a:p>
        </p:txBody>
      </p:sp>
      <p:pic>
        <p:nvPicPr>
          <p:cNvPr id="11268" name="Picture 4" descr="Holger-Madsen | Danish Film Institute">
            <a:extLst>
              <a:ext uri="{FF2B5EF4-FFF2-40B4-BE49-F238E27FC236}">
                <a16:creationId xmlns:a16="http://schemas.microsoft.com/office/drawing/2014/main" id="{E0126056-1DBB-83C6-54B0-4663E7CF7C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979" y="1456728"/>
            <a:ext cx="3297091" cy="4486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immelskibet - Wikipedia">
            <a:extLst>
              <a:ext uri="{FF2B5EF4-FFF2-40B4-BE49-F238E27FC236}">
                <a16:creationId xmlns:a16="http://schemas.microsoft.com/office/drawing/2014/main" id="{B64BA2BF-DAD1-F272-15B9-5D9DC893121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190837" y="1171576"/>
            <a:ext cx="62103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8931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C801EB2-4981-5D92-92D7-2C025C04F2C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17AE741-7131-0D5B-7535-C1ACAEBCFC3A}"/>
              </a:ext>
            </a:extLst>
          </p:cNvPr>
          <p:cNvSpPr>
            <a:spLocks noGrp="1"/>
          </p:cNvSpPr>
          <p:nvPr>
            <p:ph type="sldNum" sz="quarter" idx="11"/>
          </p:nvPr>
        </p:nvSpPr>
        <p:spPr/>
        <p:txBody>
          <a:bodyPr/>
          <a:lstStyle/>
          <a:p>
            <a:fld id="{0970407D-EE58-4A0B-824B-1D3AE42DD9CF}" type="slidenum">
              <a:rPr lang="cs-CZ" altLang="cs-CZ" smtClean="0"/>
              <a:pPr/>
              <a:t>180</a:t>
            </a:fld>
            <a:endParaRPr lang="cs-CZ" altLang="cs-CZ" dirty="0"/>
          </a:p>
        </p:txBody>
      </p:sp>
      <p:sp>
        <p:nvSpPr>
          <p:cNvPr id="4" name="Nadpis 3">
            <a:extLst>
              <a:ext uri="{FF2B5EF4-FFF2-40B4-BE49-F238E27FC236}">
                <a16:creationId xmlns:a16="http://schemas.microsoft.com/office/drawing/2014/main" id="{FE72BA08-553A-C4D3-7E36-C77C6E9DA0B1}"/>
              </a:ext>
            </a:extLst>
          </p:cNvPr>
          <p:cNvSpPr>
            <a:spLocks noGrp="1"/>
          </p:cNvSpPr>
          <p:nvPr>
            <p:ph type="title"/>
          </p:nvPr>
        </p:nvSpPr>
        <p:spPr/>
        <p:txBody>
          <a:bodyPr/>
          <a:lstStyle/>
          <a:p>
            <a:r>
              <a:rPr lang="cs-CZ" dirty="0"/>
              <a:t>Finsko a modernismus</a:t>
            </a:r>
          </a:p>
        </p:txBody>
      </p:sp>
      <p:sp>
        <p:nvSpPr>
          <p:cNvPr id="5" name="Zástupný obsah 4">
            <a:extLst>
              <a:ext uri="{FF2B5EF4-FFF2-40B4-BE49-F238E27FC236}">
                <a16:creationId xmlns:a16="http://schemas.microsoft.com/office/drawing/2014/main" id="{1DCCA7F3-FE5C-B212-436F-55C83181E13E}"/>
              </a:ext>
            </a:extLst>
          </p:cNvPr>
          <p:cNvSpPr>
            <a:spLocks noGrp="1"/>
          </p:cNvSpPr>
          <p:nvPr>
            <p:ph idx="1"/>
          </p:nvPr>
        </p:nvSpPr>
        <p:spPr>
          <a:xfrm>
            <a:off x="720000" y="1692002"/>
            <a:ext cx="5526564" cy="4139998"/>
          </a:xfrm>
        </p:spPr>
        <p:txBody>
          <a:bodyPr/>
          <a:lstStyle/>
          <a:p>
            <a:r>
              <a:rPr lang="cs-CZ" dirty="0"/>
              <a:t>Přístup k autorství </a:t>
            </a:r>
          </a:p>
          <a:p>
            <a:pPr lvl="1"/>
            <a:r>
              <a:rPr lang="cs-CZ" dirty="0"/>
              <a:t>Spojený se stavem kinematografie a studiového systému</a:t>
            </a:r>
          </a:p>
          <a:p>
            <a:pPr lvl="1"/>
            <a:endParaRPr lang="cs-CZ" dirty="0"/>
          </a:p>
          <a:p>
            <a:pPr lvl="1"/>
            <a:r>
              <a:rPr lang="cs-CZ" dirty="0" err="1"/>
              <a:t>Mikko</a:t>
            </a:r>
            <a:r>
              <a:rPr lang="cs-CZ" dirty="0"/>
              <a:t> </a:t>
            </a:r>
            <a:r>
              <a:rPr lang="cs-CZ" dirty="0" err="1"/>
              <a:t>Niskanen</a:t>
            </a:r>
            <a:endParaRPr lang="cs-CZ" dirty="0"/>
          </a:p>
          <a:p>
            <a:pPr lvl="2"/>
            <a:r>
              <a:rPr lang="cs-CZ" dirty="0" err="1"/>
              <a:t>Asfalttilampaat</a:t>
            </a:r>
            <a:r>
              <a:rPr lang="cs-CZ" dirty="0"/>
              <a:t> (1968) – </a:t>
            </a:r>
            <a:r>
              <a:rPr lang="cs-CZ" sz="900" dirty="0"/>
              <a:t>1:01:20</a:t>
            </a:r>
          </a:p>
          <a:p>
            <a:pPr lvl="1"/>
            <a:endParaRPr lang="cs-CZ" dirty="0"/>
          </a:p>
          <a:p>
            <a:pPr lvl="1"/>
            <a:r>
              <a:rPr lang="cs-CZ" dirty="0" err="1"/>
              <a:t>Jörg</a:t>
            </a:r>
            <a:r>
              <a:rPr lang="cs-CZ" dirty="0"/>
              <a:t> </a:t>
            </a:r>
            <a:r>
              <a:rPr lang="cs-CZ" dirty="0" err="1"/>
              <a:t>Donner</a:t>
            </a:r>
            <a:endParaRPr lang="cs-CZ" dirty="0"/>
          </a:p>
          <a:p>
            <a:pPr lvl="2"/>
            <a:r>
              <a:rPr lang="cs-CZ" dirty="0" err="1"/>
              <a:t>Naisenkuvia</a:t>
            </a:r>
            <a:r>
              <a:rPr lang="cs-CZ" dirty="0"/>
              <a:t> (1970)</a:t>
            </a:r>
          </a:p>
          <a:p>
            <a:pPr lvl="2"/>
            <a:endParaRPr lang="cs-CZ" dirty="0"/>
          </a:p>
          <a:p>
            <a:pPr lvl="1"/>
            <a:r>
              <a:rPr lang="cs-CZ" dirty="0"/>
              <a:t>Dvojí role – producent-režisér</a:t>
            </a:r>
          </a:p>
          <a:p>
            <a:pPr lvl="1"/>
            <a:endParaRPr lang="cs-CZ" dirty="0"/>
          </a:p>
          <a:p>
            <a:pPr lvl="1"/>
            <a:endParaRPr lang="cs-CZ" dirty="0"/>
          </a:p>
          <a:p>
            <a:pPr lvl="1"/>
            <a:endParaRPr lang="cs-CZ" dirty="0"/>
          </a:p>
        </p:txBody>
      </p:sp>
      <p:pic>
        <p:nvPicPr>
          <p:cNvPr id="7" name="Obrázek 6">
            <a:extLst>
              <a:ext uri="{FF2B5EF4-FFF2-40B4-BE49-F238E27FC236}">
                <a16:creationId xmlns:a16="http://schemas.microsoft.com/office/drawing/2014/main" id="{4687E4A3-048D-83C1-6C89-CCE2D32C3AC5}"/>
              </a:ext>
            </a:extLst>
          </p:cNvPr>
          <p:cNvPicPr>
            <a:picLocks noChangeAspect="1"/>
          </p:cNvPicPr>
          <p:nvPr/>
        </p:nvPicPr>
        <p:blipFill>
          <a:blip r:embed="rId2"/>
          <a:stretch>
            <a:fillRect/>
          </a:stretch>
        </p:blipFill>
        <p:spPr>
          <a:xfrm>
            <a:off x="7084355" y="1070478"/>
            <a:ext cx="4387645" cy="3525609"/>
          </a:xfrm>
          <a:prstGeom prst="rect">
            <a:avLst/>
          </a:prstGeom>
        </p:spPr>
      </p:pic>
    </p:spTree>
    <p:extLst>
      <p:ext uri="{BB962C8B-B14F-4D97-AF65-F5344CB8AC3E}">
        <p14:creationId xmlns:p14="http://schemas.microsoft.com/office/powerpoint/2010/main" val="2670353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6605C5C-E69E-9AA5-6E7F-41AEF32ABB6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682EF80-4004-60E6-42A5-B8750D6B341C}"/>
              </a:ext>
            </a:extLst>
          </p:cNvPr>
          <p:cNvSpPr>
            <a:spLocks noGrp="1"/>
          </p:cNvSpPr>
          <p:nvPr>
            <p:ph type="sldNum" sz="quarter" idx="11"/>
          </p:nvPr>
        </p:nvSpPr>
        <p:spPr/>
        <p:txBody>
          <a:bodyPr/>
          <a:lstStyle/>
          <a:p>
            <a:fld id="{0970407D-EE58-4A0B-824B-1D3AE42DD9CF}" type="slidenum">
              <a:rPr lang="cs-CZ" altLang="cs-CZ" smtClean="0"/>
              <a:pPr/>
              <a:t>181</a:t>
            </a:fld>
            <a:endParaRPr lang="cs-CZ" altLang="cs-CZ" dirty="0"/>
          </a:p>
        </p:txBody>
      </p:sp>
      <p:sp>
        <p:nvSpPr>
          <p:cNvPr id="4" name="Nadpis 3">
            <a:extLst>
              <a:ext uri="{FF2B5EF4-FFF2-40B4-BE49-F238E27FC236}">
                <a16:creationId xmlns:a16="http://schemas.microsoft.com/office/drawing/2014/main" id="{7091AF3C-77DB-25CE-50D6-B61A406AC89F}"/>
              </a:ext>
            </a:extLst>
          </p:cNvPr>
          <p:cNvSpPr>
            <a:spLocks noGrp="1"/>
          </p:cNvSpPr>
          <p:nvPr>
            <p:ph type="title"/>
          </p:nvPr>
        </p:nvSpPr>
        <p:spPr/>
        <p:txBody>
          <a:bodyPr/>
          <a:lstStyle/>
          <a:p>
            <a:r>
              <a:rPr lang="cs-CZ" dirty="0"/>
              <a:t>Finsko a modernismus</a:t>
            </a:r>
          </a:p>
        </p:txBody>
      </p:sp>
      <p:sp>
        <p:nvSpPr>
          <p:cNvPr id="5" name="Zástupný obsah 4">
            <a:extLst>
              <a:ext uri="{FF2B5EF4-FFF2-40B4-BE49-F238E27FC236}">
                <a16:creationId xmlns:a16="http://schemas.microsoft.com/office/drawing/2014/main" id="{19DA9F18-05F2-73E4-0DF9-754CF56AA8D4}"/>
              </a:ext>
            </a:extLst>
          </p:cNvPr>
          <p:cNvSpPr>
            <a:spLocks noGrp="1"/>
          </p:cNvSpPr>
          <p:nvPr>
            <p:ph idx="1"/>
          </p:nvPr>
        </p:nvSpPr>
        <p:spPr/>
        <p:txBody>
          <a:bodyPr>
            <a:normAutofit fontScale="92500" lnSpcReduction="20000"/>
          </a:bodyPr>
          <a:lstStyle/>
          <a:p>
            <a:pPr>
              <a:lnSpc>
                <a:spcPct val="150000"/>
              </a:lnSpc>
            </a:pPr>
            <a:r>
              <a:rPr lang="cs-CZ" dirty="0" err="1"/>
              <a:t>Intermedialita</a:t>
            </a:r>
            <a:r>
              <a:rPr lang="cs-CZ" dirty="0"/>
              <a:t> ze 4 perspektiv</a:t>
            </a:r>
          </a:p>
          <a:p>
            <a:pPr marL="586350" indent="-514350">
              <a:lnSpc>
                <a:spcPct val="150000"/>
              </a:lnSpc>
              <a:buFont typeface="+mj-lt"/>
              <a:buAutoNum type="arabicPeriod"/>
            </a:pPr>
            <a:r>
              <a:rPr lang="cs-CZ" dirty="0"/>
              <a:t>Adaptace? </a:t>
            </a:r>
          </a:p>
          <a:p>
            <a:pPr lvl="1">
              <a:lnSpc>
                <a:spcPct val="150000"/>
              </a:lnSpc>
            </a:pPr>
            <a:r>
              <a:rPr lang="cs-CZ" dirty="0"/>
              <a:t>Preference původních scénářů</a:t>
            </a:r>
          </a:p>
          <a:p>
            <a:pPr marL="586350" indent="-514350">
              <a:lnSpc>
                <a:spcPct val="150000"/>
              </a:lnSpc>
              <a:buFont typeface="+mj-lt"/>
              <a:buAutoNum type="arabicPeriod"/>
            </a:pPr>
            <a:r>
              <a:rPr lang="cs-CZ" dirty="0" err="1"/>
              <a:t>Voice-over</a:t>
            </a:r>
            <a:endParaRPr lang="cs-CZ" dirty="0"/>
          </a:p>
          <a:p>
            <a:pPr lvl="1">
              <a:lnSpc>
                <a:spcPct val="150000"/>
              </a:lnSpc>
            </a:pPr>
            <a:r>
              <a:rPr lang="cs-CZ" dirty="0"/>
              <a:t>Manipulace s událostmi - </a:t>
            </a:r>
            <a:r>
              <a:rPr lang="cs-CZ" dirty="0" err="1"/>
              <a:t>Pähkähullu</a:t>
            </a:r>
            <a:r>
              <a:rPr lang="cs-CZ" dirty="0"/>
              <a:t> </a:t>
            </a:r>
            <a:r>
              <a:rPr lang="cs-CZ" dirty="0" err="1"/>
              <a:t>Suomi</a:t>
            </a:r>
            <a:r>
              <a:rPr lang="cs-CZ" dirty="0"/>
              <a:t> (1967)</a:t>
            </a:r>
          </a:p>
          <a:p>
            <a:pPr marL="586350" indent="-514350">
              <a:lnSpc>
                <a:spcPct val="150000"/>
              </a:lnSpc>
              <a:buFont typeface="+mj-lt"/>
              <a:buAutoNum type="arabicPeriod"/>
            </a:pPr>
            <a:r>
              <a:rPr lang="cs-CZ" dirty="0" err="1"/>
              <a:t>Sebereflexivita</a:t>
            </a:r>
            <a:endParaRPr lang="cs-CZ" dirty="0"/>
          </a:p>
          <a:p>
            <a:pPr lvl="1">
              <a:lnSpc>
                <a:spcPct val="150000"/>
              </a:lnSpc>
            </a:pPr>
            <a:r>
              <a:rPr lang="cs-CZ" dirty="0"/>
              <a:t>Filmy o jiných </a:t>
            </a:r>
            <a:r>
              <a:rPr lang="cs-CZ" dirty="0">
                <a:hlinkClick r:id="rId2"/>
              </a:rPr>
              <a:t>médiích</a:t>
            </a:r>
            <a:endParaRPr lang="cs-CZ" dirty="0"/>
          </a:p>
          <a:p>
            <a:pPr marL="586350" indent="-514350">
              <a:lnSpc>
                <a:spcPct val="150000"/>
              </a:lnSpc>
              <a:buFont typeface="+mj-lt"/>
              <a:buAutoNum type="arabicPeriod"/>
            </a:pPr>
            <a:r>
              <a:rPr lang="cs-CZ" dirty="0"/>
              <a:t>Intermediální kariéry</a:t>
            </a:r>
          </a:p>
          <a:p>
            <a:pPr lvl="1">
              <a:lnSpc>
                <a:spcPct val="150000"/>
              </a:lnSpc>
            </a:pPr>
            <a:r>
              <a:rPr lang="cs-CZ" dirty="0"/>
              <a:t>Nepracovali výhradně ve filmu</a:t>
            </a:r>
          </a:p>
        </p:txBody>
      </p:sp>
      <p:pic>
        <p:nvPicPr>
          <p:cNvPr id="6" name="Obrázek 5" descr="Obsah obrázku text, strom, osoba, venku&#10;&#10;Popis byl vytvořen automaticky">
            <a:extLst>
              <a:ext uri="{FF2B5EF4-FFF2-40B4-BE49-F238E27FC236}">
                <a16:creationId xmlns:a16="http://schemas.microsoft.com/office/drawing/2014/main" id="{F11B2480-4619-6BD4-40CA-A25AEBA12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2101" y="1692002"/>
            <a:ext cx="4461726" cy="3569381"/>
          </a:xfrm>
          <a:prstGeom prst="rect">
            <a:avLst/>
          </a:prstGeom>
          <a:noFill/>
          <a:ln>
            <a:noFill/>
          </a:ln>
        </p:spPr>
      </p:pic>
    </p:spTree>
    <p:extLst>
      <p:ext uri="{BB962C8B-B14F-4D97-AF65-F5344CB8AC3E}">
        <p14:creationId xmlns:p14="http://schemas.microsoft.com/office/powerpoint/2010/main" val="1882625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324A2D-0B61-BADD-7AAD-6BDE87E8933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6C82717-AF3C-F0E9-2694-E01D66DE391F}"/>
              </a:ext>
            </a:extLst>
          </p:cNvPr>
          <p:cNvSpPr>
            <a:spLocks noGrp="1"/>
          </p:cNvSpPr>
          <p:nvPr>
            <p:ph type="sldNum" sz="quarter" idx="11"/>
          </p:nvPr>
        </p:nvSpPr>
        <p:spPr/>
        <p:txBody>
          <a:bodyPr/>
          <a:lstStyle/>
          <a:p>
            <a:fld id="{0970407D-EE58-4A0B-824B-1D3AE42DD9CF}" type="slidenum">
              <a:rPr lang="cs-CZ" altLang="cs-CZ" smtClean="0"/>
              <a:pPr/>
              <a:t>182</a:t>
            </a:fld>
            <a:endParaRPr lang="cs-CZ" altLang="cs-CZ" dirty="0"/>
          </a:p>
        </p:txBody>
      </p:sp>
      <p:sp>
        <p:nvSpPr>
          <p:cNvPr id="4" name="Nadpis 3">
            <a:extLst>
              <a:ext uri="{FF2B5EF4-FFF2-40B4-BE49-F238E27FC236}">
                <a16:creationId xmlns:a16="http://schemas.microsoft.com/office/drawing/2014/main" id="{1B6FA166-A102-08EE-9232-9AD891003815}"/>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312EBEF5-6D4E-0C60-ED2E-8D7EB7001CAC}"/>
              </a:ext>
            </a:extLst>
          </p:cNvPr>
          <p:cNvSpPr>
            <a:spLocks noGrp="1"/>
          </p:cNvSpPr>
          <p:nvPr>
            <p:ph idx="1"/>
          </p:nvPr>
        </p:nvSpPr>
        <p:spPr>
          <a:xfrm>
            <a:off x="720000" y="1692002"/>
            <a:ext cx="6132492" cy="4139998"/>
          </a:xfrm>
        </p:spPr>
        <p:txBody>
          <a:bodyPr>
            <a:normAutofit fontScale="85000" lnSpcReduction="20000"/>
          </a:bodyPr>
          <a:lstStyle/>
          <a:p>
            <a:pPr>
              <a:lnSpc>
                <a:spcPct val="150000"/>
              </a:lnSpc>
            </a:pPr>
            <a:r>
              <a:rPr lang="cs-CZ" dirty="0" err="1"/>
              <a:t>Transnacionalita</a:t>
            </a:r>
            <a:r>
              <a:rPr lang="cs-CZ" dirty="0"/>
              <a:t> konceptu nové vlny</a:t>
            </a:r>
          </a:p>
          <a:p>
            <a:pPr>
              <a:lnSpc>
                <a:spcPct val="150000"/>
              </a:lnSpc>
            </a:pPr>
            <a:r>
              <a:rPr lang="cs-CZ" dirty="0" err="1"/>
              <a:t>Maunu</a:t>
            </a:r>
            <a:r>
              <a:rPr lang="cs-CZ" dirty="0"/>
              <a:t> </a:t>
            </a:r>
            <a:r>
              <a:rPr lang="cs-CZ" dirty="0" err="1"/>
              <a:t>Kurkvaara</a:t>
            </a:r>
            <a:endParaRPr lang="cs-CZ" dirty="0"/>
          </a:p>
          <a:p>
            <a:pPr lvl="1">
              <a:lnSpc>
                <a:spcPct val="150000"/>
              </a:lnSpc>
            </a:pPr>
            <a:r>
              <a:rPr lang="cs-CZ" dirty="0"/>
              <a:t>Ostrov štěstí (1955)</a:t>
            </a:r>
          </a:p>
          <a:p>
            <a:pPr lvl="1">
              <a:lnSpc>
                <a:spcPct val="150000"/>
              </a:lnSpc>
            </a:pPr>
            <a:r>
              <a:rPr lang="cs-CZ" dirty="0" err="1"/>
              <a:t>Rakas</a:t>
            </a:r>
            <a:r>
              <a:rPr lang="cs-CZ" dirty="0"/>
              <a:t> (1961)</a:t>
            </a:r>
          </a:p>
          <a:p>
            <a:pPr lvl="1">
              <a:lnSpc>
                <a:spcPct val="150000"/>
              </a:lnSpc>
            </a:pPr>
            <a:r>
              <a:rPr lang="cs-CZ" dirty="0"/>
              <a:t>Mořská slavnost (1963)</a:t>
            </a:r>
          </a:p>
          <a:p>
            <a:pPr>
              <a:lnSpc>
                <a:spcPct val="150000"/>
              </a:lnSpc>
            </a:pPr>
            <a:r>
              <a:rPr lang="cs-CZ" dirty="0"/>
              <a:t>Témata</a:t>
            </a:r>
          </a:p>
          <a:p>
            <a:pPr lvl="1">
              <a:lnSpc>
                <a:spcPct val="150000"/>
              </a:lnSpc>
            </a:pPr>
            <a:r>
              <a:rPr lang="cs-CZ" dirty="0"/>
              <a:t>Vyprávění zaměřená na městskou mládež</a:t>
            </a:r>
          </a:p>
          <a:p>
            <a:pPr lvl="1">
              <a:lnSpc>
                <a:spcPct val="150000"/>
              </a:lnSpc>
            </a:pPr>
            <a:r>
              <a:rPr lang="cs-CZ" dirty="0"/>
              <a:t>Odcizení</a:t>
            </a:r>
          </a:p>
          <a:p>
            <a:pPr lvl="1">
              <a:lnSpc>
                <a:spcPct val="150000"/>
              </a:lnSpc>
            </a:pPr>
            <a:r>
              <a:rPr lang="cs-CZ" dirty="0"/>
              <a:t>Dospívání </a:t>
            </a:r>
          </a:p>
          <a:p>
            <a:pPr lvl="1">
              <a:lnSpc>
                <a:spcPct val="150000"/>
              </a:lnSpc>
            </a:pPr>
            <a:r>
              <a:rPr lang="cs-CZ" dirty="0"/>
              <a:t>Třídní rozdíly</a:t>
            </a:r>
          </a:p>
          <a:p>
            <a:pPr lvl="1">
              <a:lnSpc>
                <a:spcPct val="150000"/>
              </a:lnSpc>
            </a:pPr>
            <a:r>
              <a:rPr lang="cs-CZ" dirty="0"/>
              <a:t>Manifesty</a:t>
            </a:r>
          </a:p>
        </p:txBody>
      </p:sp>
      <p:pic>
        <p:nvPicPr>
          <p:cNvPr id="8194" name="Picture 2" descr="Rakas... (1961) | Galerie - Plakáty | ČSFD.cz">
            <a:extLst>
              <a:ext uri="{FF2B5EF4-FFF2-40B4-BE49-F238E27FC236}">
                <a16:creationId xmlns:a16="http://schemas.microsoft.com/office/drawing/2014/main" id="{8DE02D47-639A-F02E-60D2-DFFCDAA97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750" y="677100"/>
            <a:ext cx="4000500"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6336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3F549B7-8E55-1851-BB79-0A9B9D2DE63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8278E57-C865-A8B5-8BB4-01FBCAA7EC61}"/>
              </a:ext>
            </a:extLst>
          </p:cNvPr>
          <p:cNvSpPr>
            <a:spLocks noGrp="1"/>
          </p:cNvSpPr>
          <p:nvPr>
            <p:ph type="sldNum" sz="quarter" idx="11"/>
          </p:nvPr>
        </p:nvSpPr>
        <p:spPr/>
        <p:txBody>
          <a:bodyPr/>
          <a:lstStyle/>
          <a:p>
            <a:fld id="{0970407D-EE58-4A0B-824B-1D3AE42DD9CF}" type="slidenum">
              <a:rPr lang="cs-CZ" altLang="cs-CZ" smtClean="0"/>
              <a:pPr/>
              <a:t>183</a:t>
            </a:fld>
            <a:endParaRPr lang="cs-CZ" altLang="cs-CZ" dirty="0"/>
          </a:p>
        </p:txBody>
      </p:sp>
      <p:sp>
        <p:nvSpPr>
          <p:cNvPr id="4" name="Nadpis 3">
            <a:extLst>
              <a:ext uri="{FF2B5EF4-FFF2-40B4-BE49-F238E27FC236}">
                <a16:creationId xmlns:a16="http://schemas.microsoft.com/office/drawing/2014/main" id="{0A7D1E56-CC76-A051-4E6F-958D2C117DD4}"/>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ECF78B4E-1459-5C5A-9265-A7705A83CC7F}"/>
              </a:ext>
            </a:extLst>
          </p:cNvPr>
          <p:cNvSpPr>
            <a:spLocks noGrp="1"/>
          </p:cNvSpPr>
          <p:nvPr>
            <p:ph idx="1"/>
          </p:nvPr>
        </p:nvSpPr>
        <p:spPr/>
        <p:txBody>
          <a:bodyPr/>
          <a:lstStyle/>
          <a:p>
            <a:r>
              <a:rPr lang="cs-CZ" dirty="0"/>
              <a:t>Mezinárodní spolupráce</a:t>
            </a:r>
          </a:p>
          <a:p>
            <a:pPr lvl="1"/>
            <a:r>
              <a:rPr lang="cs-CZ" dirty="0"/>
              <a:t>Švédsko</a:t>
            </a:r>
          </a:p>
          <a:p>
            <a:pPr lvl="1"/>
            <a:r>
              <a:rPr lang="cs-CZ" dirty="0"/>
              <a:t>Zbigniew </a:t>
            </a:r>
            <a:r>
              <a:rPr lang="cs-CZ" dirty="0" err="1"/>
              <a:t>Cibulski</a:t>
            </a:r>
            <a:endParaRPr lang="cs-CZ" dirty="0"/>
          </a:p>
          <a:p>
            <a:pPr lvl="1"/>
            <a:endParaRPr lang="cs-CZ" dirty="0"/>
          </a:p>
          <a:p>
            <a:pPr lvl="1"/>
            <a:endParaRPr lang="cs-CZ" dirty="0"/>
          </a:p>
          <a:p>
            <a:r>
              <a:rPr lang="cs-CZ" dirty="0"/>
              <a:t>Risto </a:t>
            </a:r>
            <a:r>
              <a:rPr lang="cs-CZ" dirty="0" err="1"/>
              <a:t>Jarva</a:t>
            </a:r>
            <a:endParaRPr lang="cs-CZ" dirty="0"/>
          </a:p>
          <a:p>
            <a:pPr lvl="1"/>
            <a:r>
              <a:rPr lang="cs-CZ" dirty="0"/>
              <a:t>Noc nebo den – skupina etnografů navštěvuje Finsko</a:t>
            </a:r>
          </a:p>
          <a:p>
            <a:pPr lvl="1"/>
            <a:endParaRPr lang="cs-CZ" dirty="0"/>
          </a:p>
          <a:p>
            <a:r>
              <a:rPr lang="cs-CZ" dirty="0"/>
              <a:t>Styl</a:t>
            </a:r>
          </a:p>
          <a:p>
            <a:pPr lvl="1"/>
            <a:r>
              <a:rPr lang="cs-CZ" dirty="0"/>
              <a:t>Vymezení vůči klasickému studiovému stylu</a:t>
            </a:r>
          </a:p>
          <a:p>
            <a:pPr lvl="1"/>
            <a:r>
              <a:rPr lang="cs-CZ" dirty="0"/>
              <a:t>Rychlý střih, </a:t>
            </a:r>
            <a:r>
              <a:rPr lang="cs-CZ" dirty="0" err="1"/>
              <a:t>jump-cut</a:t>
            </a:r>
            <a:r>
              <a:rPr lang="cs-CZ" dirty="0"/>
              <a:t>, narativně nemotivované prvky, přímý pohled do kamery, </a:t>
            </a:r>
          </a:p>
        </p:txBody>
      </p:sp>
    </p:spTree>
    <p:extLst>
      <p:ext uri="{BB962C8B-B14F-4D97-AF65-F5344CB8AC3E}">
        <p14:creationId xmlns:p14="http://schemas.microsoft.com/office/powerpoint/2010/main" val="325892610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DA92783-DB7D-180E-3E18-1D12CF3583E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BA981E9-1913-F93E-096C-9C6BD4E909CB}"/>
              </a:ext>
            </a:extLst>
          </p:cNvPr>
          <p:cNvSpPr>
            <a:spLocks noGrp="1"/>
          </p:cNvSpPr>
          <p:nvPr>
            <p:ph type="sldNum" sz="quarter" idx="11"/>
          </p:nvPr>
        </p:nvSpPr>
        <p:spPr/>
        <p:txBody>
          <a:bodyPr/>
          <a:lstStyle/>
          <a:p>
            <a:fld id="{0970407D-EE58-4A0B-824B-1D3AE42DD9CF}" type="slidenum">
              <a:rPr lang="cs-CZ" altLang="cs-CZ" smtClean="0"/>
              <a:pPr/>
              <a:t>184</a:t>
            </a:fld>
            <a:endParaRPr lang="cs-CZ" altLang="cs-CZ" dirty="0"/>
          </a:p>
        </p:txBody>
      </p:sp>
      <p:sp>
        <p:nvSpPr>
          <p:cNvPr id="4" name="Nadpis 3">
            <a:extLst>
              <a:ext uri="{FF2B5EF4-FFF2-40B4-BE49-F238E27FC236}">
                <a16:creationId xmlns:a16="http://schemas.microsoft.com/office/drawing/2014/main" id="{AB8F84DE-5EF9-B25F-0531-C60DC480E90E}"/>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7A3DF50F-F011-72CA-9AFA-6B261900FA6E}"/>
              </a:ext>
            </a:extLst>
          </p:cNvPr>
          <p:cNvSpPr>
            <a:spLocks noGrp="1"/>
          </p:cNvSpPr>
          <p:nvPr>
            <p:ph idx="1"/>
          </p:nvPr>
        </p:nvSpPr>
        <p:spPr/>
        <p:txBody>
          <a:bodyPr/>
          <a:lstStyle/>
          <a:p>
            <a:r>
              <a:rPr lang="cs-CZ" dirty="0"/>
              <a:t>Koncept „excesu“ </a:t>
            </a:r>
          </a:p>
          <a:p>
            <a:pPr lvl="2"/>
            <a:r>
              <a:rPr lang="cs-CZ" dirty="0"/>
              <a:t>„Ve chvíli, kdy si divák začne všímat stylu pro něj samotný nebo sledovat díla, která tak důkladnou motivaci neposkytují, vystupuje do popředí nadbytečnost, která musí ovlivnit význam vyprávění. Styl je užití opakujících se technik, které se stávají pro dílo charakteristickými; tyto techniky jsou vyzdvihovány do popředí, aby si jich divák všiml a vytvořil si souvislosti mezi jejich jednotlivými užitími. Exces nerovná se styl, ale oba spolu úzce souvisejí, protože oba zahrnují materiální aspekty filmu. Exces nevytváří žádné specifické vzorce, o nichž bychom mohli říci, že jsou pro dílo charakteristické.“</a:t>
            </a:r>
          </a:p>
          <a:p>
            <a:endParaRPr lang="cs-CZ" dirty="0"/>
          </a:p>
          <a:p>
            <a:r>
              <a:rPr lang="cs-CZ" dirty="0"/>
              <a:t>Rozdílnost významu použití určitých prostředků v různých kinematografiích</a:t>
            </a:r>
          </a:p>
          <a:p>
            <a:pPr lvl="1"/>
            <a:r>
              <a:rPr lang="cs-CZ" dirty="0"/>
              <a:t>Francie vs. Finsko</a:t>
            </a:r>
          </a:p>
          <a:p>
            <a:endParaRPr lang="cs-CZ" dirty="0"/>
          </a:p>
        </p:txBody>
      </p:sp>
    </p:spTree>
    <p:extLst>
      <p:ext uri="{BB962C8B-B14F-4D97-AF65-F5344CB8AC3E}">
        <p14:creationId xmlns:p14="http://schemas.microsoft.com/office/powerpoint/2010/main" val="389949658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658B6A2-645D-1D52-DF53-3809ABF8F61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79A8C64-E3D7-B124-539F-A984D8376464}"/>
              </a:ext>
            </a:extLst>
          </p:cNvPr>
          <p:cNvSpPr>
            <a:spLocks noGrp="1"/>
          </p:cNvSpPr>
          <p:nvPr>
            <p:ph type="sldNum" sz="quarter" idx="11"/>
          </p:nvPr>
        </p:nvSpPr>
        <p:spPr/>
        <p:txBody>
          <a:bodyPr/>
          <a:lstStyle/>
          <a:p>
            <a:fld id="{0970407D-EE58-4A0B-824B-1D3AE42DD9CF}" type="slidenum">
              <a:rPr lang="cs-CZ" altLang="cs-CZ" smtClean="0"/>
              <a:pPr/>
              <a:t>185</a:t>
            </a:fld>
            <a:endParaRPr lang="cs-CZ" altLang="cs-CZ" dirty="0"/>
          </a:p>
        </p:txBody>
      </p:sp>
      <p:sp>
        <p:nvSpPr>
          <p:cNvPr id="4" name="Nadpis 3">
            <a:extLst>
              <a:ext uri="{FF2B5EF4-FFF2-40B4-BE49-F238E27FC236}">
                <a16:creationId xmlns:a16="http://schemas.microsoft.com/office/drawing/2014/main" id="{77022ED7-3FB3-0B91-769A-176B6C6325EC}"/>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E5D3C09F-EA10-D49F-BC97-EEFB7840A7A1}"/>
              </a:ext>
            </a:extLst>
          </p:cNvPr>
          <p:cNvSpPr>
            <a:spLocks noGrp="1"/>
          </p:cNvSpPr>
          <p:nvPr>
            <p:ph idx="1"/>
          </p:nvPr>
        </p:nvSpPr>
        <p:spPr>
          <a:xfrm>
            <a:off x="720000" y="1692002"/>
            <a:ext cx="5376000" cy="4139998"/>
          </a:xfrm>
        </p:spPr>
        <p:txBody>
          <a:bodyPr/>
          <a:lstStyle/>
          <a:p>
            <a:r>
              <a:rPr lang="cs-CZ" dirty="0"/>
              <a:t>Funkce </a:t>
            </a:r>
            <a:r>
              <a:rPr lang="cs-CZ" dirty="0" err="1"/>
              <a:t>jump-cut</a:t>
            </a:r>
            <a:endParaRPr lang="cs-CZ" dirty="0"/>
          </a:p>
          <a:p>
            <a:endParaRPr lang="cs-CZ" dirty="0"/>
          </a:p>
          <a:p>
            <a:pPr lvl="1"/>
            <a:r>
              <a:rPr lang="cs-CZ" dirty="0"/>
              <a:t>V létě v pět hodin </a:t>
            </a:r>
            <a:r>
              <a:rPr lang="fi-FI" dirty="0"/>
              <a:t>(Kesällä kello</a:t>
            </a:r>
            <a:r>
              <a:rPr lang="cs-CZ" dirty="0"/>
              <a:t> </a:t>
            </a:r>
            <a:r>
              <a:rPr lang="fi-FI" dirty="0"/>
              <a:t>viisi, Erkko Kivikoski, 1963) </a:t>
            </a:r>
            <a:endParaRPr lang="cs-CZ" dirty="0"/>
          </a:p>
          <a:p>
            <a:pPr lvl="1"/>
            <a:endParaRPr lang="cs-CZ" dirty="0"/>
          </a:p>
          <a:p>
            <a:pPr marL="324000" lvl="1" indent="0">
              <a:buNone/>
            </a:pPr>
            <a:endParaRPr lang="cs-CZ" dirty="0"/>
          </a:p>
          <a:p>
            <a:pPr lvl="1"/>
            <a:r>
              <a:rPr lang="cs-CZ" dirty="0" err="1"/>
              <a:t>Here</a:t>
            </a:r>
            <a:r>
              <a:rPr lang="cs-CZ" dirty="0"/>
              <a:t> </a:t>
            </a:r>
            <a:r>
              <a:rPr lang="cs-CZ" dirty="0" err="1"/>
              <a:t>You</a:t>
            </a:r>
            <a:r>
              <a:rPr lang="cs-CZ" dirty="0"/>
              <a:t> Are </a:t>
            </a:r>
            <a:r>
              <a:rPr lang="cs-CZ" dirty="0" err="1"/>
              <a:t>Today</a:t>
            </a:r>
            <a:r>
              <a:rPr lang="cs-CZ" dirty="0"/>
              <a:t> (</a:t>
            </a:r>
            <a:r>
              <a:rPr lang="cs-CZ" dirty="0" err="1"/>
              <a:t>Tänään</a:t>
            </a:r>
            <a:r>
              <a:rPr lang="cs-CZ" dirty="0"/>
              <a:t> </a:t>
            </a:r>
            <a:r>
              <a:rPr lang="cs-CZ" dirty="0" err="1"/>
              <a:t>olet</a:t>
            </a:r>
            <a:r>
              <a:rPr lang="cs-CZ" dirty="0"/>
              <a:t> </a:t>
            </a:r>
            <a:r>
              <a:rPr lang="cs-CZ" dirty="0" err="1"/>
              <a:t>täällä</a:t>
            </a:r>
            <a:r>
              <a:rPr lang="cs-CZ" dirty="0"/>
              <a:t>, 1966)</a:t>
            </a:r>
          </a:p>
          <a:p>
            <a:pPr lvl="2"/>
            <a:r>
              <a:rPr lang="cs-CZ" dirty="0"/>
              <a:t>Nejednoznačné formální experimentování</a:t>
            </a:r>
          </a:p>
          <a:p>
            <a:pPr lvl="2"/>
            <a:endParaRPr lang="cs-CZ" dirty="0"/>
          </a:p>
          <a:p>
            <a:pPr lvl="1"/>
            <a:endParaRPr lang="cs-CZ" dirty="0"/>
          </a:p>
        </p:txBody>
      </p:sp>
      <p:pic>
        <p:nvPicPr>
          <p:cNvPr id="1026" name="Picture 2">
            <a:extLst>
              <a:ext uri="{FF2B5EF4-FFF2-40B4-BE49-F238E27FC236}">
                <a16:creationId xmlns:a16="http://schemas.microsoft.com/office/drawing/2014/main" id="{E11C5DFB-0DF0-03CB-3AC8-E2E06D4BD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850" y="481012"/>
            <a:ext cx="424815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75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2B06DD7-DD61-50F4-7035-BD07A4B8FE2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A3A522C-9FFD-E41B-545E-C7E8A5CA1106}"/>
              </a:ext>
            </a:extLst>
          </p:cNvPr>
          <p:cNvSpPr>
            <a:spLocks noGrp="1"/>
          </p:cNvSpPr>
          <p:nvPr>
            <p:ph type="sldNum" sz="quarter" idx="11"/>
          </p:nvPr>
        </p:nvSpPr>
        <p:spPr/>
        <p:txBody>
          <a:bodyPr/>
          <a:lstStyle/>
          <a:p>
            <a:fld id="{0970407D-EE58-4A0B-824B-1D3AE42DD9CF}" type="slidenum">
              <a:rPr lang="cs-CZ" altLang="cs-CZ" smtClean="0"/>
              <a:pPr/>
              <a:t>186</a:t>
            </a:fld>
            <a:endParaRPr lang="cs-CZ" altLang="cs-CZ" dirty="0"/>
          </a:p>
        </p:txBody>
      </p:sp>
      <p:sp>
        <p:nvSpPr>
          <p:cNvPr id="4" name="Nadpis 3">
            <a:extLst>
              <a:ext uri="{FF2B5EF4-FFF2-40B4-BE49-F238E27FC236}">
                <a16:creationId xmlns:a16="http://schemas.microsoft.com/office/drawing/2014/main" id="{CE94DA70-F519-D8E0-50A9-1211DCC34C85}"/>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C4B83877-55DB-AC46-8505-B2E592744239}"/>
              </a:ext>
            </a:extLst>
          </p:cNvPr>
          <p:cNvSpPr>
            <a:spLocks noGrp="1"/>
          </p:cNvSpPr>
          <p:nvPr>
            <p:ph idx="1"/>
          </p:nvPr>
        </p:nvSpPr>
        <p:spPr>
          <a:xfrm>
            <a:off x="330507" y="1692002"/>
            <a:ext cx="3048856" cy="4139998"/>
          </a:xfrm>
        </p:spPr>
        <p:txBody>
          <a:bodyPr/>
          <a:lstStyle/>
          <a:p>
            <a:r>
              <a:rPr lang="cs-CZ" dirty="0" err="1"/>
              <a:t>Mikko</a:t>
            </a:r>
            <a:r>
              <a:rPr lang="cs-CZ" dirty="0"/>
              <a:t> </a:t>
            </a:r>
            <a:r>
              <a:rPr lang="cs-CZ" dirty="0" err="1"/>
              <a:t>Niskanen</a:t>
            </a:r>
            <a:endParaRPr lang="cs-CZ" dirty="0"/>
          </a:p>
          <a:p>
            <a:endParaRPr lang="cs-CZ" dirty="0"/>
          </a:p>
          <a:p>
            <a:r>
              <a:rPr lang="cs-CZ" i="1" dirty="0"/>
              <a:t>S borovou šiškou pod zády </a:t>
            </a:r>
            <a:r>
              <a:rPr lang="cs-CZ" dirty="0"/>
              <a:t>(1966)</a:t>
            </a:r>
          </a:p>
          <a:p>
            <a:endParaRPr lang="cs-CZ" dirty="0"/>
          </a:p>
          <a:p>
            <a:r>
              <a:rPr lang="cs-CZ" dirty="0"/>
              <a:t>Pozdější – využívá konvencí použitých jinde</a:t>
            </a:r>
          </a:p>
          <a:p>
            <a:endParaRPr lang="cs-CZ" dirty="0"/>
          </a:p>
          <a:p>
            <a:endParaRPr lang="cs-CZ" dirty="0"/>
          </a:p>
          <a:p>
            <a:endParaRPr lang="cs-CZ" dirty="0"/>
          </a:p>
          <a:p>
            <a:endParaRPr lang="cs-CZ" dirty="0"/>
          </a:p>
        </p:txBody>
      </p:sp>
      <p:pic>
        <p:nvPicPr>
          <p:cNvPr id="2050" name="Picture 2">
            <a:extLst>
              <a:ext uri="{FF2B5EF4-FFF2-40B4-BE49-F238E27FC236}">
                <a16:creationId xmlns:a16="http://schemas.microsoft.com/office/drawing/2014/main" id="{DBD4CE7C-C275-3A61-370F-05BFFBF09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397" y="1470090"/>
            <a:ext cx="3020313" cy="436191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EE6C0B14-95BB-D49B-565F-EA9B31B62567}"/>
              </a:ext>
            </a:extLst>
          </p:cNvPr>
          <p:cNvPicPr>
            <a:picLocks noChangeAspect="1"/>
          </p:cNvPicPr>
          <p:nvPr/>
        </p:nvPicPr>
        <p:blipFill>
          <a:blip r:embed="rId4"/>
          <a:stretch>
            <a:fillRect/>
          </a:stretch>
        </p:blipFill>
        <p:spPr>
          <a:xfrm>
            <a:off x="6691745" y="315149"/>
            <a:ext cx="5383331" cy="6093221"/>
          </a:xfrm>
          <a:prstGeom prst="rect">
            <a:avLst/>
          </a:prstGeom>
        </p:spPr>
      </p:pic>
    </p:spTree>
    <p:extLst>
      <p:ext uri="{BB962C8B-B14F-4D97-AF65-F5344CB8AC3E}">
        <p14:creationId xmlns:p14="http://schemas.microsoft.com/office/powerpoint/2010/main" val="37792292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B32B85B-75FA-5E01-0CC8-5C37ABE17A4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20E38B6-4A60-FF84-F6AC-76112B43F32E}"/>
              </a:ext>
            </a:extLst>
          </p:cNvPr>
          <p:cNvSpPr>
            <a:spLocks noGrp="1"/>
          </p:cNvSpPr>
          <p:nvPr>
            <p:ph type="sldNum" sz="quarter" idx="11"/>
          </p:nvPr>
        </p:nvSpPr>
        <p:spPr/>
        <p:txBody>
          <a:bodyPr/>
          <a:lstStyle/>
          <a:p>
            <a:fld id="{0970407D-EE58-4A0B-824B-1D3AE42DD9CF}" type="slidenum">
              <a:rPr lang="cs-CZ" altLang="cs-CZ" smtClean="0"/>
              <a:pPr/>
              <a:t>187</a:t>
            </a:fld>
            <a:endParaRPr lang="cs-CZ" altLang="cs-CZ" dirty="0"/>
          </a:p>
        </p:txBody>
      </p:sp>
      <p:sp>
        <p:nvSpPr>
          <p:cNvPr id="4" name="Nadpis 3">
            <a:extLst>
              <a:ext uri="{FF2B5EF4-FFF2-40B4-BE49-F238E27FC236}">
                <a16:creationId xmlns:a16="http://schemas.microsoft.com/office/drawing/2014/main" id="{7BAEB84E-8379-1747-C3ED-7D8DBB4CE020}"/>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72A7FDEC-8451-E2A1-0303-C02DE1F44856}"/>
              </a:ext>
            </a:extLst>
          </p:cNvPr>
          <p:cNvSpPr>
            <a:spLocks noGrp="1"/>
          </p:cNvSpPr>
          <p:nvPr>
            <p:ph idx="1"/>
          </p:nvPr>
        </p:nvSpPr>
        <p:spPr>
          <a:xfrm>
            <a:off x="720000" y="1692002"/>
            <a:ext cx="5295210" cy="4139998"/>
          </a:xfrm>
        </p:spPr>
        <p:txBody>
          <a:bodyPr/>
          <a:lstStyle/>
          <a:p>
            <a:r>
              <a:rPr lang="cs-CZ" dirty="0" err="1"/>
              <a:t>Vyprádzněné</a:t>
            </a:r>
            <a:r>
              <a:rPr lang="cs-CZ" dirty="0"/>
              <a:t> pohyblivé záběry</a:t>
            </a:r>
          </a:p>
          <a:p>
            <a:endParaRPr lang="cs-CZ" dirty="0"/>
          </a:p>
          <a:p>
            <a:r>
              <a:rPr lang="cs-CZ" dirty="0" err="1"/>
              <a:t>Maunu</a:t>
            </a:r>
            <a:r>
              <a:rPr lang="cs-CZ" dirty="0"/>
              <a:t> </a:t>
            </a:r>
            <a:r>
              <a:rPr lang="cs-CZ" dirty="0" err="1"/>
              <a:t>Kurkvaara</a:t>
            </a:r>
            <a:endParaRPr lang="cs-CZ" dirty="0"/>
          </a:p>
          <a:p>
            <a:pPr lvl="1"/>
            <a:r>
              <a:rPr lang="cs-CZ" dirty="0" err="1"/>
              <a:t>Meren</a:t>
            </a:r>
            <a:r>
              <a:rPr lang="cs-CZ" dirty="0"/>
              <a:t> </a:t>
            </a:r>
            <a:r>
              <a:rPr lang="cs-CZ" dirty="0" err="1"/>
              <a:t>juhlat</a:t>
            </a:r>
            <a:r>
              <a:rPr lang="cs-CZ" dirty="0"/>
              <a:t> (1963; </a:t>
            </a:r>
            <a:r>
              <a:rPr lang="cs-CZ" dirty="0" err="1"/>
              <a:t>Feast</a:t>
            </a:r>
            <a:r>
              <a:rPr lang="cs-CZ" dirty="0"/>
              <a:t> by the </a:t>
            </a:r>
            <a:r>
              <a:rPr lang="cs-CZ" dirty="0" err="1"/>
              <a:t>sea</a:t>
            </a:r>
            <a:r>
              <a:rPr lang="cs-CZ" dirty="0"/>
              <a:t>)</a:t>
            </a:r>
          </a:p>
          <a:p>
            <a:pPr lvl="1"/>
            <a:endParaRPr lang="cs-CZ" dirty="0"/>
          </a:p>
          <a:p>
            <a:pPr lvl="1"/>
            <a:r>
              <a:rPr lang="cs-CZ" dirty="0"/>
              <a:t>Moře a plavba – klíčové prvky</a:t>
            </a:r>
          </a:p>
          <a:p>
            <a:pPr lvl="1"/>
            <a:endParaRPr lang="cs-CZ" dirty="0"/>
          </a:p>
          <a:p>
            <a:endParaRPr lang="cs-CZ" dirty="0"/>
          </a:p>
          <a:p>
            <a:endParaRPr lang="cs-CZ" dirty="0"/>
          </a:p>
        </p:txBody>
      </p:sp>
      <p:pic>
        <p:nvPicPr>
          <p:cNvPr id="3074" name="Picture 2" descr="Meren juhlat (1963) movie posters">
            <a:extLst>
              <a:ext uri="{FF2B5EF4-FFF2-40B4-BE49-F238E27FC236}">
                <a16:creationId xmlns:a16="http://schemas.microsoft.com/office/drawing/2014/main" id="{9EC2679B-4293-CBAF-8358-710DB0042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091" y="294874"/>
            <a:ext cx="5511069" cy="384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310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D3AD951-8F02-50CD-798F-8CEC4D662F0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D008AE7-B35E-45C0-8E92-07C90273EE03}"/>
              </a:ext>
            </a:extLst>
          </p:cNvPr>
          <p:cNvSpPr>
            <a:spLocks noGrp="1"/>
          </p:cNvSpPr>
          <p:nvPr>
            <p:ph type="sldNum" sz="quarter" idx="11"/>
          </p:nvPr>
        </p:nvSpPr>
        <p:spPr/>
        <p:txBody>
          <a:bodyPr/>
          <a:lstStyle/>
          <a:p>
            <a:fld id="{0970407D-EE58-4A0B-824B-1D3AE42DD9CF}" type="slidenum">
              <a:rPr lang="cs-CZ" altLang="cs-CZ" smtClean="0"/>
              <a:pPr/>
              <a:t>188</a:t>
            </a:fld>
            <a:endParaRPr lang="cs-CZ" altLang="cs-CZ" dirty="0"/>
          </a:p>
        </p:txBody>
      </p:sp>
      <p:sp>
        <p:nvSpPr>
          <p:cNvPr id="4" name="Nadpis 3">
            <a:extLst>
              <a:ext uri="{FF2B5EF4-FFF2-40B4-BE49-F238E27FC236}">
                <a16:creationId xmlns:a16="http://schemas.microsoft.com/office/drawing/2014/main" id="{A2DF0E54-741A-6A7A-E431-EBD073CE1F27}"/>
              </a:ext>
            </a:extLst>
          </p:cNvPr>
          <p:cNvSpPr>
            <a:spLocks noGrp="1"/>
          </p:cNvSpPr>
          <p:nvPr>
            <p:ph type="title"/>
          </p:nvPr>
        </p:nvSpPr>
        <p:spPr/>
        <p:txBody>
          <a:bodyPr/>
          <a:lstStyle/>
          <a:p>
            <a:r>
              <a:rPr lang="cs-CZ" dirty="0"/>
              <a:t>Nová vlna a Finsko</a:t>
            </a:r>
          </a:p>
        </p:txBody>
      </p:sp>
      <p:sp>
        <p:nvSpPr>
          <p:cNvPr id="5" name="Zástupný obsah 4">
            <a:extLst>
              <a:ext uri="{FF2B5EF4-FFF2-40B4-BE49-F238E27FC236}">
                <a16:creationId xmlns:a16="http://schemas.microsoft.com/office/drawing/2014/main" id="{1FB61613-0928-502F-1418-7200A6F1034A}"/>
              </a:ext>
            </a:extLst>
          </p:cNvPr>
          <p:cNvSpPr>
            <a:spLocks noGrp="1"/>
          </p:cNvSpPr>
          <p:nvPr>
            <p:ph idx="1"/>
          </p:nvPr>
        </p:nvSpPr>
        <p:spPr>
          <a:xfrm>
            <a:off x="720000" y="1692002"/>
            <a:ext cx="5376000" cy="4139998"/>
          </a:xfrm>
        </p:spPr>
        <p:txBody>
          <a:bodyPr/>
          <a:lstStyle/>
          <a:p>
            <a:r>
              <a:rPr lang="cs-CZ" dirty="0"/>
              <a:t>Odkazy na popkulturu</a:t>
            </a:r>
          </a:p>
          <a:p>
            <a:pPr lvl="1"/>
            <a:endParaRPr lang="cs-CZ" dirty="0"/>
          </a:p>
          <a:p>
            <a:r>
              <a:rPr lang="cs-CZ" dirty="0"/>
              <a:t>Používání populární hudby</a:t>
            </a:r>
          </a:p>
          <a:p>
            <a:pPr lvl="1"/>
            <a:r>
              <a:rPr lang="cs-CZ" dirty="0" err="1"/>
              <a:t>Lapualaismorsian</a:t>
            </a:r>
            <a:r>
              <a:rPr lang="cs-CZ" dirty="0"/>
              <a:t> (1967)</a:t>
            </a:r>
          </a:p>
          <a:p>
            <a:pPr lvl="1"/>
            <a:endParaRPr lang="cs-CZ" dirty="0"/>
          </a:p>
          <a:p>
            <a:r>
              <a:rPr lang="cs-CZ" dirty="0"/>
              <a:t>Rétorika a obsažené sdělení</a:t>
            </a:r>
          </a:p>
          <a:p>
            <a:pPr lvl="1"/>
            <a:r>
              <a:rPr lang="cs-CZ" dirty="0"/>
              <a:t>Přelom 60. a 70. let na síle nabývá politický aktivismus</a:t>
            </a:r>
          </a:p>
          <a:p>
            <a:pPr lvl="1"/>
            <a:endParaRPr lang="cs-CZ" dirty="0"/>
          </a:p>
          <a:p>
            <a:r>
              <a:rPr lang="cs-CZ" dirty="0"/>
              <a:t>Otevřené konce</a:t>
            </a:r>
          </a:p>
          <a:p>
            <a:endParaRPr lang="cs-CZ" dirty="0"/>
          </a:p>
          <a:p>
            <a:endParaRPr lang="cs-CZ" dirty="0"/>
          </a:p>
        </p:txBody>
      </p:sp>
      <p:pic>
        <p:nvPicPr>
          <p:cNvPr id="4102" name="Picture 6" descr="Rottasota (1968) | Tvůrci | ČSFD.cz">
            <a:extLst>
              <a:ext uri="{FF2B5EF4-FFF2-40B4-BE49-F238E27FC236}">
                <a16:creationId xmlns:a16="http://schemas.microsoft.com/office/drawing/2014/main" id="{2A68F9FB-EDC1-4DC9-92D2-44018C71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927" y="549007"/>
            <a:ext cx="333375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3202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A74E814-9543-156F-149A-BD42A5DBF95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B1A98B5-A3D6-9E25-505A-DCB2BB30F6E1}"/>
              </a:ext>
            </a:extLst>
          </p:cNvPr>
          <p:cNvSpPr>
            <a:spLocks noGrp="1"/>
          </p:cNvSpPr>
          <p:nvPr>
            <p:ph type="sldNum" sz="quarter" idx="11"/>
          </p:nvPr>
        </p:nvSpPr>
        <p:spPr/>
        <p:txBody>
          <a:bodyPr/>
          <a:lstStyle/>
          <a:p>
            <a:fld id="{0970407D-EE58-4A0B-824B-1D3AE42DD9CF}" type="slidenum">
              <a:rPr lang="cs-CZ" altLang="cs-CZ" smtClean="0"/>
              <a:pPr/>
              <a:t>189</a:t>
            </a:fld>
            <a:endParaRPr lang="cs-CZ" altLang="cs-CZ" dirty="0"/>
          </a:p>
        </p:txBody>
      </p:sp>
      <p:sp>
        <p:nvSpPr>
          <p:cNvPr id="4" name="Nadpis 3">
            <a:extLst>
              <a:ext uri="{FF2B5EF4-FFF2-40B4-BE49-F238E27FC236}">
                <a16:creationId xmlns:a16="http://schemas.microsoft.com/office/drawing/2014/main" id="{43B78B28-5E34-EF06-1CD0-F47016ED5C68}"/>
              </a:ext>
            </a:extLst>
          </p:cNvPr>
          <p:cNvSpPr>
            <a:spLocks noGrp="1"/>
          </p:cNvSpPr>
          <p:nvPr>
            <p:ph type="title"/>
          </p:nvPr>
        </p:nvSpPr>
        <p:spPr/>
        <p:txBody>
          <a:bodyPr/>
          <a:lstStyle/>
          <a:p>
            <a:r>
              <a:rPr lang="cs-CZ" dirty="0"/>
              <a:t>Bezradní (1967) – r. </a:t>
            </a:r>
            <a:r>
              <a:rPr lang="cs-CZ" dirty="0" err="1"/>
              <a:t>Mikko</a:t>
            </a:r>
            <a:r>
              <a:rPr lang="cs-CZ" dirty="0"/>
              <a:t> </a:t>
            </a:r>
            <a:r>
              <a:rPr lang="cs-CZ" dirty="0" err="1"/>
              <a:t>Niskanen</a:t>
            </a:r>
            <a:endParaRPr lang="cs-CZ" dirty="0"/>
          </a:p>
        </p:txBody>
      </p:sp>
      <p:sp>
        <p:nvSpPr>
          <p:cNvPr id="5" name="Zástupný obsah 4">
            <a:extLst>
              <a:ext uri="{FF2B5EF4-FFF2-40B4-BE49-F238E27FC236}">
                <a16:creationId xmlns:a16="http://schemas.microsoft.com/office/drawing/2014/main" id="{1B64177B-41D0-D20C-74AE-126A777FBBDB}"/>
              </a:ext>
            </a:extLst>
          </p:cNvPr>
          <p:cNvSpPr>
            <a:spLocks noGrp="1"/>
          </p:cNvSpPr>
          <p:nvPr>
            <p:ph idx="1"/>
          </p:nvPr>
        </p:nvSpPr>
        <p:spPr/>
        <p:txBody>
          <a:bodyPr/>
          <a:lstStyle/>
          <a:p>
            <a:r>
              <a:rPr lang="cs-CZ" b="0" i="0" dirty="0">
                <a:solidFill>
                  <a:srgbClr val="000000"/>
                </a:solidFill>
                <a:effectLst/>
                <a:latin typeface="-apple-system"/>
              </a:rPr>
              <a:t>„Ospalé Helsinky, probouzející se do liberální revoluce. Skupina studentů založí amatérský soubor s cílem ovlivňovat veřejné mínění skrze současné politické divadlo. Zkoušení nové inscenace o finských dějinách, provázené bouřlivými debatami, milostnými schůzkami a protest songy, vyústí do nadšených oslav Majálesu.“ </a:t>
            </a:r>
            <a:endParaRPr lang="cs-CZ" dirty="0"/>
          </a:p>
        </p:txBody>
      </p:sp>
    </p:spTree>
    <p:extLst>
      <p:ext uri="{BB962C8B-B14F-4D97-AF65-F5344CB8AC3E}">
        <p14:creationId xmlns:p14="http://schemas.microsoft.com/office/powerpoint/2010/main" val="3677624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E017829-FF74-9DF1-38DC-D485267CF05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E37C3DF-D03B-8B41-A800-AFE686E1ABAE}"/>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AA01586E-FC4D-48CF-A204-B81037B0B219}"/>
              </a:ext>
            </a:extLst>
          </p:cNvPr>
          <p:cNvSpPr>
            <a:spLocks noGrp="1"/>
          </p:cNvSpPr>
          <p:nvPr>
            <p:ph type="title"/>
          </p:nvPr>
        </p:nvSpPr>
        <p:spPr/>
        <p:txBody>
          <a:bodyPr/>
          <a:lstStyle/>
          <a:p>
            <a:r>
              <a:rPr lang="cs-CZ" dirty="0">
                <a:hlinkClick r:id="rId2"/>
              </a:rPr>
              <a:t>August</a:t>
            </a:r>
            <a:r>
              <a:rPr lang="cs-CZ" dirty="0"/>
              <a:t> </a:t>
            </a:r>
            <a:r>
              <a:rPr lang="cs-CZ" dirty="0" err="1"/>
              <a:t>Blom</a:t>
            </a:r>
            <a:endParaRPr lang="cs-CZ" dirty="0"/>
          </a:p>
        </p:txBody>
      </p:sp>
      <p:pic>
        <p:nvPicPr>
          <p:cNvPr id="12290" name="Picture 2">
            <a:extLst>
              <a:ext uri="{FF2B5EF4-FFF2-40B4-BE49-F238E27FC236}">
                <a16:creationId xmlns:a16="http://schemas.microsoft.com/office/drawing/2014/main" id="{216E0EDC-8A20-00A6-9E52-CF3C3DF49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719" y="378000"/>
            <a:ext cx="3789901" cy="5561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E50B3AC-64B9-26E6-2672-61A4A1C6C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7093" y="1303230"/>
            <a:ext cx="2989287" cy="452877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e End of the World (1916 film) - Wikipedia">
            <a:extLst>
              <a:ext uri="{FF2B5EF4-FFF2-40B4-BE49-F238E27FC236}">
                <a16:creationId xmlns:a16="http://schemas.microsoft.com/office/drawing/2014/main" id="{D8EB0CA5-541E-60A6-8A1A-8516E378FAD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0251" y="1513576"/>
            <a:ext cx="3098318" cy="415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959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A48C2DD-3B2B-2F09-A6F4-C18850C1B25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482DA8F-4643-A885-064F-F5CB061D05ED}"/>
              </a:ext>
            </a:extLst>
          </p:cNvPr>
          <p:cNvSpPr>
            <a:spLocks noGrp="1"/>
          </p:cNvSpPr>
          <p:nvPr>
            <p:ph type="sldNum" sz="quarter" idx="11"/>
          </p:nvPr>
        </p:nvSpPr>
        <p:spPr/>
        <p:txBody>
          <a:bodyPr/>
          <a:lstStyle/>
          <a:p>
            <a:fld id="{0970407D-EE58-4A0B-824B-1D3AE42DD9CF}" type="slidenum">
              <a:rPr lang="cs-CZ" altLang="cs-CZ" smtClean="0"/>
              <a:pPr/>
              <a:t>190</a:t>
            </a:fld>
            <a:endParaRPr lang="cs-CZ" altLang="cs-CZ" dirty="0"/>
          </a:p>
        </p:txBody>
      </p:sp>
      <p:sp>
        <p:nvSpPr>
          <p:cNvPr id="4" name="Nadpis 3">
            <a:extLst>
              <a:ext uri="{FF2B5EF4-FFF2-40B4-BE49-F238E27FC236}">
                <a16:creationId xmlns:a16="http://schemas.microsoft.com/office/drawing/2014/main" id="{999348BB-C108-D6D0-432B-CE88098FD4C2}"/>
              </a:ext>
            </a:extLst>
          </p:cNvPr>
          <p:cNvSpPr>
            <a:spLocks noGrp="1"/>
          </p:cNvSpPr>
          <p:nvPr>
            <p:ph type="title"/>
          </p:nvPr>
        </p:nvSpPr>
        <p:spPr/>
        <p:txBody>
          <a:bodyPr/>
          <a:lstStyle/>
          <a:p>
            <a:r>
              <a:rPr lang="cs-CZ" dirty="0" err="1"/>
              <a:t>Työmiehen</a:t>
            </a:r>
            <a:r>
              <a:rPr lang="cs-CZ" dirty="0"/>
              <a:t> </a:t>
            </a:r>
            <a:r>
              <a:rPr lang="cs-CZ" dirty="0" err="1"/>
              <a:t>päiväkirja</a:t>
            </a:r>
            <a:r>
              <a:rPr lang="cs-CZ" dirty="0"/>
              <a:t> (1967)- r. Risto </a:t>
            </a:r>
            <a:r>
              <a:rPr lang="cs-CZ" dirty="0" err="1"/>
              <a:t>Jarva</a:t>
            </a:r>
            <a:endParaRPr lang="cs-CZ" dirty="0"/>
          </a:p>
        </p:txBody>
      </p:sp>
      <p:sp>
        <p:nvSpPr>
          <p:cNvPr id="5" name="Zástupný obsah 4">
            <a:extLst>
              <a:ext uri="{FF2B5EF4-FFF2-40B4-BE49-F238E27FC236}">
                <a16:creationId xmlns:a16="http://schemas.microsoft.com/office/drawing/2014/main" id="{E992FFEB-7A28-1512-CF43-29873C7E9453}"/>
              </a:ext>
            </a:extLst>
          </p:cNvPr>
          <p:cNvSpPr>
            <a:spLocks noGrp="1"/>
          </p:cNvSpPr>
          <p:nvPr>
            <p:ph idx="1"/>
          </p:nvPr>
        </p:nvSpPr>
        <p:spPr/>
        <p:txBody>
          <a:bodyPr/>
          <a:lstStyle/>
          <a:p>
            <a:r>
              <a:rPr lang="cs-CZ" b="0" i="0" dirty="0">
                <a:solidFill>
                  <a:srgbClr val="3A3A3A"/>
                </a:solidFill>
                <a:effectLst/>
                <a:latin typeface="Open Sans" panose="020B0606030504020204" pitchFamily="34" charset="0"/>
              </a:rPr>
              <a:t>"Deník dělníka (1967), sociální drama režiséra Risto </a:t>
            </a:r>
            <a:r>
              <a:rPr lang="cs-CZ" b="0" i="0" dirty="0" err="1">
                <a:solidFill>
                  <a:srgbClr val="3A3A3A"/>
                </a:solidFill>
                <a:effectLst/>
                <a:latin typeface="Open Sans" panose="020B0606030504020204" pitchFamily="34" charset="0"/>
              </a:rPr>
              <a:t>Jarvy</a:t>
            </a:r>
            <a:r>
              <a:rPr lang="cs-CZ" b="0" i="0" dirty="0">
                <a:solidFill>
                  <a:srgbClr val="3A3A3A"/>
                </a:solidFill>
                <a:effectLst/>
                <a:latin typeface="Open Sans" panose="020B0606030504020204" pitchFamily="34" charset="0"/>
              </a:rPr>
              <a:t>, vypráví příběh manželství dělníka </a:t>
            </a:r>
            <a:r>
              <a:rPr lang="cs-CZ" b="0" i="0" dirty="0" err="1">
                <a:solidFill>
                  <a:srgbClr val="3A3A3A"/>
                </a:solidFill>
                <a:effectLst/>
                <a:latin typeface="Open Sans" panose="020B0606030504020204" pitchFamily="34" charset="0"/>
              </a:rPr>
              <a:t>Juhaniho</a:t>
            </a:r>
            <a:r>
              <a:rPr lang="cs-CZ" b="0" i="0" dirty="0">
                <a:solidFill>
                  <a:srgbClr val="3A3A3A"/>
                </a:solidFill>
                <a:effectLst/>
                <a:latin typeface="Open Sans" panose="020B0606030504020204" pitchFamily="34" charset="0"/>
              </a:rPr>
              <a:t> </a:t>
            </a:r>
            <a:r>
              <a:rPr lang="cs-CZ" b="0" i="0" dirty="0" err="1">
                <a:solidFill>
                  <a:srgbClr val="3A3A3A"/>
                </a:solidFill>
                <a:effectLst/>
                <a:latin typeface="Open Sans" panose="020B0606030504020204" pitchFamily="34" charset="0"/>
              </a:rPr>
              <a:t>Vehoniemiho</a:t>
            </a:r>
            <a:r>
              <a:rPr lang="cs-CZ" b="0" i="0" dirty="0">
                <a:solidFill>
                  <a:srgbClr val="3A3A3A"/>
                </a:solidFill>
                <a:effectLst/>
                <a:latin typeface="Open Sans" panose="020B0606030504020204" pitchFamily="34" charset="0"/>
              </a:rPr>
              <a:t> (Paul </a:t>
            </a:r>
            <a:r>
              <a:rPr lang="cs-CZ" b="0" i="0" dirty="0" err="1">
                <a:solidFill>
                  <a:srgbClr val="3A3A3A"/>
                </a:solidFill>
                <a:effectLst/>
                <a:latin typeface="Open Sans" panose="020B0606030504020204" pitchFamily="34" charset="0"/>
              </a:rPr>
              <a:t>Osipow</a:t>
            </a:r>
            <a:r>
              <a:rPr lang="cs-CZ" b="0" i="0" dirty="0">
                <a:solidFill>
                  <a:srgbClr val="3A3A3A"/>
                </a:solidFill>
                <a:effectLst/>
                <a:latin typeface="Open Sans" panose="020B0606030504020204" pitchFamily="34" charset="0"/>
              </a:rPr>
              <a:t>) a jeho ženy, úřednice </a:t>
            </a:r>
            <a:r>
              <a:rPr lang="cs-CZ" b="0" i="0" dirty="0" err="1">
                <a:solidFill>
                  <a:srgbClr val="3A3A3A"/>
                </a:solidFill>
                <a:effectLst/>
                <a:latin typeface="Open Sans" panose="020B0606030504020204" pitchFamily="34" charset="0"/>
              </a:rPr>
              <a:t>Ritvy</a:t>
            </a:r>
            <a:r>
              <a:rPr lang="cs-CZ" b="0" i="0" dirty="0">
                <a:solidFill>
                  <a:srgbClr val="3A3A3A"/>
                </a:solidFill>
                <a:effectLst/>
                <a:latin typeface="Open Sans" panose="020B0606030504020204" pitchFamily="34" charset="0"/>
              </a:rPr>
              <a:t> (Elina </a:t>
            </a:r>
            <a:r>
              <a:rPr lang="cs-CZ" b="0" i="0" dirty="0" err="1">
                <a:solidFill>
                  <a:srgbClr val="3A3A3A"/>
                </a:solidFill>
                <a:effectLst/>
                <a:latin typeface="Open Sans" panose="020B0606030504020204" pitchFamily="34" charset="0"/>
              </a:rPr>
              <a:t>Salo</a:t>
            </a:r>
            <a:r>
              <a:rPr lang="cs-CZ" b="0" i="0" dirty="0">
                <a:solidFill>
                  <a:srgbClr val="3A3A3A"/>
                </a:solidFill>
                <a:effectLst/>
                <a:latin typeface="Open Sans" panose="020B0606030504020204" pitchFamily="34" charset="0"/>
              </a:rPr>
              <a:t>). Dlouhé dojíždění a neustálé starosti o peníze se odrážejí v každodenním životě dělnické rodiny. </a:t>
            </a:r>
            <a:r>
              <a:rPr lang="cs-CZ" b="0" i="0" dirty="0" err="1">
                <a:solidFill>
                  <a:srgbClr val="3A3A3A"/>
                </a:solidFill>
                <a:effectLst/>
                <a:latin typeface="Open Sans" panose="020B0606030504020204" pitchFamily="34" charset="0"/>
              </a:rPr>
              <a:t>Juhani</a:t>
            </a:r>
            <a:r>
              <a:rPr lang="cs-CZ" b="0" i="0" dirty="0">
                <a:solidFill>
                  <a:srgbClr val="3A3A3A"/>
                </a:solidFill>
                <a:effectLst/>
                <a:latin typeface="Open Sans" panose="020B0606030504020204" pitchFamily="34" charset="0"/>
              </a:rPr>
              <a:t> získá práci předáka v </a:t>
            </a:r>
            <a:r>
              <a:rPr lang="cs-CZ" b="0" i="0" dirty="0" err="1">
                <a:solidFill>
                  <a:srgbClr val="3A3A3A"/>
                </a:solidFill>
                <a:effectLst/>
                <a:latin typeface="Open Sans" panose="020B0606030504020204" pitchFamily="34" charset="0"/>
              </a:rPr>
              <a:t>Tampere</a:t>
            </a:r>
            <a:r>
              <a:rPr lang="cs-CZ" b="0" i="0" dirty="0">
                <a:solidFill>
                  <a:srgbClr val="3A3A3A"/>
                </a:solidFill>
                <a:effectLst/>
                <a:latin typeface="Open Sans" panose="020B0606030504020204" pitchFamily="34" charset="0"/>
              </a:rPr>
              <a:t> a stále více se vzdaluje své ženě." </a:t>
            </a:r>
            <a:endParaRPr lang="cs-CZ" dirty="0"/>
          </a:p>
        </p:txBody>
      </p:sp>
    </p:spTree>
    <p:extLst>
      <p:ext uri="{BB962C8B-B14F-4D97-AF65-F5344CB8AC3E}">
        <p14:creationId xmlns:p14="http://schemas.microsoft.com/office/powerpoint/2010/main" val="25246998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ACCD50B-ED33-278C-90E8-C52BC526DE8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8D63B7A-3F87-C91E-926D-B4A00A5DB5FE}"/>
              </a:ext>
            </a:extLst>
          </p:cNvPr>
          <p:cNvSpPr>
            <a:spLocks noGrp="1"/>
          </p:cNvSpPr>
          <p:nvPr>
            <p:ph type="sldNum" sz="quarter" idx="11"/>
          </p:nvPr>
        </p:nvSpPr>
        <p:spPr/>
        <p:txBody>
          <a:bodyPr/>
          <a:lstStyle/>
          <a:p>
            <a:fld id="{0970407D-EE58-4A0B-824B-1D3AE42DD9CF}" type="slidenum">
              <a:rPr lang="cs-CZ" altLang="cs-CZ" smtClean="0"/>
              <a:pPr/>
              <a:t>191</a:t>
            </a:fld>
            <a:endParaRPr lang="cs-CZ" altLang="cs-CZ" dirty="0"/>
          </a:p>
        </p:txBody>
      </p:sp>
      <p:sp>
        <p:nvSpPr>
          <p:cNvPr id="4" name="Nadpis 3">
            <a:extLst>
              <a:ext uri="{FF2B5EF4-FFF2-40B4-BE49-F238E27FC236}">
                <a16:creationId xmlns:a16="http://schemas.microsoft.com/office/drawing/2014/main" id="{436D12D8-6917-B5E5-A9A4-BDC0549F561C}"/>
              </a:ext>
            </a:extLst>
          </p:cNvPr>
          <p:cNvSpPr>
            <a:spLocks noGrp="1"/>
          </p:cNvSpPr>
          <p:nvPr>
            <p:ph type="title"/>
          </p:nvPr>
        </p:nvSpPr>
        <p:spPr/>
        <p:txBody>
          <a:bodyPr/>
          <a:lstStyle/>
          <a:p>
            <a:r>
              <a:rPr lang="cs-CZ" dirty="0"/>
              <a:t>Anneli </a:t>
            </a:r>
            <a:r>
              <a:rPr lang="cs-CZ" dirty="0" err="1"/>
              <a:t>Sauli</a:t>
            </a:r>
            <a:endParaRPr lang="cs-CZ" dirty="0"/>
          </a:p>
        </p:txBody>
      </p:sp>
      <p:pic>
        <p:nvPicPr>
          <p:cNvPr id="6146" name="Picture 2" descr="Löydä lisää | YLE Teema | yle.fi">
            <a:extLst>
              <a:ext uri="{FF2B5EF4-FFF2-40B4-BE49-F238E27FC236}">
                <a16:creationId xmlns:a16="http://schemas.microsoft.com/office/drawing/2014/main" id="{763BC194-30E4-8BCC-8934-5D7D2B1408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4000" y="1358612"/>
            <a:ext cx="59055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äpy selän alla on säilyttänyt raikkautensa, eikä sen rohkea nuorisokuvaus  loukkaa enää ketään | Yle Teema | yle.fi">
            <a:extLst>
              <a:ext uri="{FF2B5EF4-FFF2-40B4-BE49-F238E27FC236}">
                <a16:creationId xmlns:a16="http://schemas.microsoft.com/office/drawing/2014/main" id="{5CDC5FA8-E5E6-FF2D-C410-E7D14E3CC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213" y="3662460"/>
            <a:ext cx="3687041" cy="26915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nneli Sauli">
            <a:extLst>
              <a:ext uri="{FF2B5EF4-FFF2-40B4-BE49-F238E27FC236}">
                <a16:creationId xmlns:a16="http://schemas.microsoft.com/office/drawing/2014/main" id="{75B442E8-BB14-5F5E-5412-2651DBA2A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993" y="371502"/>
            <a:ext cx="37433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669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F14F2C3-1F67-F6D0-F158-171AF3598F8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9900DDF-AD0E-E307-5149-BAA87849C39F}"/>
              </a:ext>
            </a:extLst>
          </p:cNvPr>
          <p:cNvSpPr>
            <a:spLocks noGrp="1"/>
          </p:cNvSpPr>
          <p:nvPr>
            <p:ph type="sldNum" sz="quarter" idx="11"/>
          </p:nvPr>
        </p:nvSpPr>
        <p:spPr/>
        <p:txBody>
          <a:bodyPr/>
          <a:lstStyle/>
          <a:p>
            <a:fld id="{0970407D-EE58-4A0B-824B-1D3AE42DD9CF}" type="slidenum">
              <a:rPr lang="cs-CZ" altLang="cs-CZ" smtClean="0"/>
              <a:pPr/>
              <a:t>192</a:t>
            </a:fld>
            <a:endParaRPr lang="cs-CZ" altLang="cs-CZ" dirty="0"/>
          </a:p>
        </p:txBody>
      </p:sp>
      <p:sp>
        <p:nvSpPr>
          <p:cNvPr id="6" name="Zástupný obsah 5">
            <a:extLst>
              <a:ext uri="{FF2B5EF4-FFF2-40B4-BE49-F238E27FC236}">
                <a16:creationId xmlns:a16="http://schemas.microsoft.com/office/drawing/2014/main" id="{A984CE24-AC55-1D54-683F-A6CF6D4AD6E7}"/>
              </a:ext>
            </a:extLst>
          </p:cNvPr>
          <p:cNvSpPr>
            <a:spLocks noGrp="1"/>
          </p:cNvSpPr>
          <p:nvPr>
            <p:ph idx="12"/>
          </p:nvPr>
        </p:nvSpPr>
        <p:spPr/>
        <p:txBody>
          <a:bodyPr anchor="ctr"/>
          <a:lstStyle/>
          <a:p>
            <a:pPr algn="ctr">
              <a:lnSpc>
                <a:spcPct val="150000"/>
              </a:lnSpc>
            </a:pPr>
            <a:r>
              <a:rPr lang="cs-CZ" sz="5600" dirty="0"/>
              <a:t> A co Norsko? Švédsko? Dánsko?</a:t>
            </a:r>
          </a:p>
        </p:txBody>
      </p:sp>
    </p:spTree>
    <p:extLst>
      <p:ext uri="{BB962C8B-B14F-4D97-AF65-F5344CB8AC3E}">
        <p14:creationId xmlns:p14="http://schemas.microsoft.com/office/powerpoint/2010/main" val="35642122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E71F251-B5D1-665A-C3DD-4703B4761D0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3B1F549-90FE-700E-9C44-BFCFC593B3D9}"/>
              </a:ext>
            </a:extLst>
          </p:cNvPr>
          <p:cNvSpPr>
            <a:spLocks noGrp="1"/>
          </p:cNvSpPr>
          <p:nvPr>
            <p:ph type="sldNum" sz="quarter" idx="11"/>
          </p:nvPr>
        </p:nvSpPr>
        <p:spPr/>
        <p:txBody>
          <a:bodyPr/>
          <a:lstStyle/>
          <a:p>
            <a:fld id="{0970407D-EE58-4A0B-824B-1D3AE42DD9CF}" type="slidenum">
              <a:rPr lang="cs-CZ" altLang="cs-CZ" smtClean="0"/>
              <a:pPr/>
              <a:t>193</a:t>
            </a:fld>
            <a:endParaRPr lang="cs-CZ" altLang="cs-CZ" dirty="0"/>
          </a:p>
        </p:txBody>
      </p:sp>
      <p:sp>
        <p:nvSpPr>
          <p:cNvPr id="4" name="Nadpis 3">
            <a:extLst>
              <a:ext uri="{FF2B5EF4-FFF2-40B4-BE49-F238E27FC236}">
                <a16:creationId xmlns:a16="http://schemas.microsoft.com/office/drawing/2014/main" id="{928612A0-07E9-AA04-2F00-146E69563669}"/>
              </a:ext>
            </a:extLst>
          </p:cNvPr>
          <p:cNvSpPr>
            <a:spLocks noGrp="1"/>
          </p:cNvSpPr>
          <p:nvPr>
            <p:ph type="title"/>
          </p:nvPr>
        </p:nvSpPr>
        <p:spPr/>
        <p:txBody>
          <a:bodyPr/>
          <a:lstStyle/>
          <a:p>
            <a:r>
              <a:rPr lang="cs-CZ" dirty="0"/>
              <a:t>Další skandinávské kinematografie</a:t>
            </a:r>
          </a:p>
        </p:txBody>
      </p:sp>
      <p:sp>
        <p:nvSpPr>
          <p:cNvPr id="5" name="Zástupný obsah 4">
            <a:extLst>
              <a:ext uri="{FF2B5EF4-FFF2-40B4-BE49-F238E27FC236}">
                <a16:creationId xmlns:a16="http://schemas.microsoft.com/office/drawing/2014/main" id="{2260634B-BA04-BFBA-622A-E4A77907B7B1}"/>
              </a:ext>
            </a:extLst>
          </p:cNvPr>
          <p:cNvSpPr>
            <a:spLocks noGrp="1"/>
          </p:cNvSpPr>
          <p:nvPr>
            <p:ph idx="1"/>
          </p:nvPr>
        </p:nvSpPr>
        <p:spPr/>
        <p:txBody>
          <a:bodyPr/>
          <a:lstStyle/>
          <a:p>
            <a:r>
              <a:rPr lang="cs-CZ" dirty="0"/>
              <a:t>Norsko</a:t>
            </a:r>
          </a:p>
          <a:p>
            <a:pPr lvl="1"/>
            <a:r>
              <a:rPr lang="cs-CZ" dirty="0"/>
              <a:t>Erik </a:t>
            </a:r>
            <a:r>
              <a:rPr lang="cs-CZ" dirty="0" err="1"/>
              <a:t>Lochen</a:t>
            </a:r>
            <a:endParaRPr lang="cs-CZ" dirty="0"/>
          </a:p>
          <a:p>
            <a:pPr lvl="1"/>
            <a:r>
              <a:rPr lang="cs-CZ" dirty="0"/>
              <a:t>Jednotky modernistických filmů až do 2. pol. 60. let</a:t>
            </a:r>
          </a:p>
          <a:p>
            <a:endParaRPr lang="cs-CZ" dirty="0"/>
          </a:p>
          <a:p>
            <a:r>
              <a:rPr lang="cs-CZ" dirty="0"/>
              <a:t>Švédsko</a:t>
            </a:r>
          </a:p>
          <a:p>
            <a:pPr lvl="1"/>
            <a:r>
              <a:rPr lang="cs-CZ" dirty="0" err="1"/>
              <a:t>Bo</a:t>
            </a:r>
            <a:r>
              <a:rPr lang="cs-CZ" dirty="0"/>
              <a:t> </a:t>
            </a:r>
            <a:r>
              <a:rPr lang="cs-CZ" dirty="0" err="1"/>
              <a:t>Widerberg</a:t>
            </a:r>
            <a:endParaRPr lang="cs-CZ" dirty="0"/>
          </a:p>
          <a:p>
            <a:pPr lvl="1"/>
            <a:r>
              <a:rPr lang="cs-CZ" dirty="0"/>
              <a:t>Jan </a:t>
            </a:r>
            <a:r>
              <a:rPr lang="cs-CZ" dirty="0" err="1"/>
              <a:t>Troell</a:t>
            </a:r>
            <a:endParaRPr lang="cs-CZ" dirty="0"/>
          </a:p>
          <a:p>
            <a:pPr lvl="1"/>
            <a:endParaRPr lang="cs-CZ" dirty="0"/>
          </a:p>
          <a:p>
            <a:r>
              <a:rPr lang="cs-CZ" dirty="0"/>
              <a:t>Dánsko</a:t>
            </a:r>
          </a:p>
          <a:p>
            <a:pPr lvl="1"/>
            <a:r>
              <a:rPr lang="cs-CZ" dirty="0"/>
              <a:t>60. léta</a:t>
            </a:r>
          </a:p>
        </p:txBody>
      </p:sp>
    </p:spTree>
    <p:extLst>
      <p:ext uri="{BB962C8B-B14F-4D97-AF65-F5344CB8AC3E}">
        <p14:creationId xmlns:p14="http://schemas.microsoft.com/office/powerpoint/2010/main" val="14174541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285A607-3F48-ACF4-3138-549076049CE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674B4E5-C7E7-094F-E472-B8D1752AF740}"/>
              </a:ext>
            </a:extLst>
          </p:cNvPr>
          <p:cNvSpPr>
            <a:spLocks noGrp="1"/>
          </p:cNvSpPr>
          <p:nvPr>
            <p:ph type="sldNum" sz="quarter" idx="11"/>
          </p:nvPr>
        </p:nvSpPr>
        <p:spPr/>
        <p:txBody>
          <a:bodyPr/>
          <a:lstStyle/>
          <a:p>
            <a:fld id="{0970407D-EE58-4A0B-824B-1D3AE42DD9CF}" type="slidenum">
              <a:rPr lang="cs-CZ" altLang="cs-CZ" smtClean="0"/>
              <a:pPr/>
              <a:t>194</a:t>
            </a:fld>
            <a:endParaRPr lang="cs-CZ" altLang="cs-CZ" dirty="0"/>
          </a:p>
        </p:txBody>
      </p:sp>
      <p:sp>
        <p:nvSpPr>
          <p:cNvPr id="4" name="Nadpis 3">
            <a:extLst>
              <a:ext uri="{FF2B5EF4-FFF2-40B4-BE49-F238E27FC236}">
                <a16:creationId xmlns:a16="http://schemas.microsoft.com/office/drawing/2014/main" id="{63483D12-C368-65B8-C9F3-32D54FD3DCF7}"/>
              </a:ext>
            </a:extLst>
          </p:cNvPr>
          <p:cNvSpPr>
            <a:spLocks noGrp="1"/>
          </p:cNvSpPr>
          <p:nvPr>
            <p:ph type="title"/>
          </p:nvPr>
        </p:nvSpPr>
        <p:spPr/>
        <p:txBody>
          <a:bodyPr/>
          <a:lstStyle/>
          <a:p>
            <a:r>
              <a:rPr lang="cs-CZ" dirty="0" err="1"/>
              <a:t>Bo</a:t>
            </a:r>
            <a:r>
              <a:rPr lang="cs-CZ" dirty="0"/>
              <a:t> </a:t>
            </a:r>
            <a:r>
              <a:rPr lang="cs-CZ" dirty="0" err="1"/>
              <a:t>Widerberg</a:t>
            </a:r>
            <a:endParaRPr lang="cs-CZ" dirty="0"/>
          </a:p>
        </p:txBody>
      </p:sp>
      <p:sp>
        <p:nvSpPr>
          <p:cNvPr id="5" name="Zástupný obsah 4">
            <a:extLst>
              <a:ext uri="{FF2B5EF4-FFF2-40B4-BE49-F238E27FC236}">
                <a16:creationId xmlns:a16="http://schemas.microsoft.com/office/drawing/2014/main" id="{A00C8385-6342-8A32-B844-7C750F198F75}"/>
              </a:ext>
            </a:extLst>
          </p:cNvPr>
          <p:cNvSpPr>
            <a:spLocks noGrp="1"/>
          </p:cNvSpPr>
          <p:nvPr>
            <p:ph idx="1"/>
          </p:nvPr>
        </p:nvSpPr>
        <p:spPr>
          <a:xfrm>
            <a:off x="239388" y="1692002"/>
            <a:ext cx="6491919" cy="4535998"/>
          </a:xfrm>
        </p:spPr>
        <p:txBody>
          <a:bodyPr>
            <a:normAutofit fontScale="92500" lnSpcReduction="10000"/>
          </a:bodyPr>
          <a:lstStyle/>
          <a:p>
            <a:r>
              <a:rPr lang="cs-CZ" dirty="0"/>
              <a:t>Havraní čtvrť (1963)</a:t>
            </a:r>
          </a:p>
          <a:p>
            <a:pPr lvl="1"/>
            <a:r>
              <a:rPr lang="cs-CZ" dirty="0"/>
              <a:t>Hl. hrdina mladík z chudé rodiny</a:t>
            </a:r>
          </a:p>
          <a:p>
            <a:r>
              <a:rPr lang="cs-CZ" dirty="0"/>
              <a:t>Láska 65 (1965)</a:t>
            </a:r>
          </a:p>
          <a:p>
            <a:r>
              <a:rPr lang="cs-CZ" dirty="0"/>
              <a:t>Sociálně-kritické filmy</a:t>
            </a:r>
          </a:p>
          <a:p>
            <a:pPr lvl="1"/>
            <a:r>
              <a:rPr lang="cs-CZ" dirty="0" err="1"/>
              <a:t>Heja</a:t>
            </a:r>
            <a:r>
              <a:rPr lang="cs-CZ" dirty="0"/>
              <a:t> Roland! (1966)</a:t>
            </a:r>
          </a:p>
          <a:p>
            <a:pPr lvl="2"/>
            <a:r>
              <a:rPr lang="cs-CZ" dirty="0"/>
              <a:t>Mladý Roland chce psát. Zoufale potřebuje peníze, a tak se nechá zaměstnat v reklamní agentuře. Dostane se do oddělení reklamy na kosmetiku. Je pověřen, aby provedl průzkum trhu s novým prostředkem proti pupínkům.</a:t>
            </a:r>
          </a:p>
          <a:p>
            <a:pPr lvl="1"/>
            <a:r>
              <a:rPr lang="cs-CZ" dirty="0"/>
              <a:t>Elvira </a:t>
            </a:r>
            <a:r>
              <a:rPr lang="cs-CZ" dirty="0" err="1"/>
              <a:t>Madigan</a:t>
            </a:r>
            <a:r>
              <a:rPr lang="cs-CZ" dirty="0"/>
              <a:t> (1967)</a:t>
            </a:r>
          </a:p>
          <a:p>
            <a:pPr lvl="2"/>
            <a:r>
              <a:rPr lang="cs-CZ" dirty="0" err="1"/>
              <a:t>Sixten</a:t>
            </a:r>
            <a:r>
              <a:rPr lang="cs-CZ" dirty="0"/>
              <a:t> jako příslušník šlechty a švédský důstojník má před sebou skvělou kariéru. Nešťastně se však zamiluje do Elvíry, která se živí jako provazolezkyně a kvůli ní uteče od rodiny a nakonec dezertuje i z vojny.</a:t>
            </a:r>
          </a:p>
          <a:p>
            <a:pPr lvl="1"/>
            <a:r>
              <a:rPr lang="cs-CZ" dirty="0"/>
              <a:t>Joe </a:t>
            </a:r>
            <a:r>
              <a:rPr lang="cs-CZ" dirty="0" err="1"/>
              <a:t>Hill</a:t>
            </a:r>
            <a:r>
              <a:rPr lang="cs-CZ" dirty="0"/>
              <a:t> (1971)</a:t>
            </a:r>
          </a:p>
          <a:p>
            <a:pPr lvl="2"/>
            <a:r>
              <a:rPr lang="cs-CZ" dirty="0"/>
              <a:t>Životopisný film o švédském dělnickém aktivistovi z počátku 20. století</a:t>
            </a:r>
          </a:p>
          <a:p>
            <a:endParaRPr lang="cs-CZ" dirty="0"/>
          </a:p>
        </p:txBody>
      </p:sp>
      <p:pic>
        <p:nvPicPr>
          <p:cNvPr id="6146" name="Picture 2" descr="Bo Widerberg - SFdb">
            <a:extLst>
              <a:ext uri="{FF2B5EF4-FFF2-40B4-BE49-F238E27FC236}">
                <a16:creationId xmlns:a16="http://schemas.microsoft.com/office/drawing/2014/main" id="{6E23BB74-8068-EB16-F379-CAB75F679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325" y="0"/>
            <a:ext cx="4840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489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D5316C-B2EA-9ABF-C190-8346C31A736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7B7328A-0889-B741-BB9F-2F408768F769}"/>
              </a:ext>
            </a:extLst>
          </p:cNvPr>
          <p:cNvSpPr>
            <a:spLocks noGrp="1"/>
          </p:cNvSpPr>
          <p:nvPr>
            <p:ph type="sldNum" sz="quarter" idx="11"/>
          </p:nvPr>
        </p:nvSpPr>
        <p:spPr/>
        <p:txBody>
          <a:bodyPr/>
          <a:lstStyle/>
          <a:p>
            <a:fld id="{0970407D-EE58-4A0B-824B-1D3AE42DD9CF}" type="slidenum">
              <a:rPr lang="cs-CZ" altLang="cs-CZ" smtClean="0"/>
              <a:pPr/>
              <a:t>195</a:t>
            </a:fld>
            <a:endParaRPr lang="cs-CZ" altLang="cs-CZ" dirty="0"/>
          </a:p>
        </p:txBody>
      </p:sp>
      <p:sp>
        <p:nvSpPr>
          <p:cNvPr id="4" name="Nadpis 3">
            <a:extLst>
              <a:ext uri="{FF2B5EF4-FFF2-40B4-BE49-F238E27FC236}">
                <a16:creationId xmlns:a16="http://schemas.microsoft.com/office/drawing/2014/main" id="{0EDC64D4-211B-8BF0-7748-2BE6C57DAD37}"/>
              </a:ext>
            </a:extLst>
          </p:cNvPr>
          <p:cNvSpPr>
            <a:spLocks noGrp="1"/>
          </p:cNvSpPr>
          <p:nvPr>
            <p:ph type="title"/>
          </p:nvPr>
        </p:nvSpPr>
        <p:spPr/>
        <p:txBody>
          <a:bodyPr/>
          <a:lstStyle/>
          <a:p>
            <a:r>
              <a:rPr lang="cs-CZ" dirty="0"/>
              <a:t>Jan </a:t>
            </a:r>
            <a:r>
              <a:rPr lang="cs-CZ" dirty="0" err="1"/>
              <a:t>Troell</a:t>
            </a:r>
            <a:endParaRPr lang="cs-CZ" dirty="0"/>
          </a:p>
        </p:txBody>
      </p:sp>
      <p:sp>
        <p:nvSpPr>
          <p:cNvPr id="5" name="Zástupný obsah 4">
            <a:extLst>
              <a:ext uri="{FF2B5EF4-FFF2-40B4-BE49-F238E27FC236}">
                <a16:creationId xmlns:a16="http://schemas.microsoft.com/office/drawing/2014/main" id="{657A59A4-52EE-FB7A-0DAF-45E45ABE9B57}"/>
              </a:ext>
            </a:extLst>
          </p:cNvPr>
          <p:cNvSpPr>
            <a:spLocks noGrp="1"/>
          </p:cNvSpPr>
          <p:nvPr>
            <p:ph idx="1"/>
          </p:nvPr>
        </p:nvSpPr>
        <p:spPr/>
        <p:txBody>
          <a:bodyPr/>
          <a:lstStyle/>
          <a:p>
            <a:r>
              <a:rPr lang="cs-CZ" dirty="0"/>
              <a:t>4x4 (1965)</a:t>
            </a:r>
          </a:p>
          <a:p>
            <a:r>
              <a:rPr lang="cs-CZ" dirty="0"/>
              <a:t>Takový je můj život (1966)</a:t>
            </a:r>
          </a:p>
          <a:p>
            <a:pPr lvl="1"/>
            <a:r>
              <a:rPr lang="cs-CZ" dirty="0"/>
              <a:t>Pohled na Švédsko v době 1. sv. války, hl. hrdina?</a:t>
            </a:r>
          </a:p>
          <a:p>
            <a:r>
              <a:rPr lang="cs-CZ" dirty="0"/>
              <a:t>Ten musí jít z kola ven (1968)</a:t>
            </a:r>
          </a:p>
          <a:p>
            <a:pPr lvl="1"/>
            <a:r>
              <a:rPr lang="cs-CZ" dirty="0"/>
              <a:t>Film o učiteli terorizovaném žáky</a:t>
            </a:r>
          </a:p>
          <a:p>
            <a:r>
              <a:rPr lang="cs-CZ" dirty="0"/>
              <a:t>Vystěhovalci (1971)</a:t>
            </a:r>
          </a:p>
          <a:p>
            <a:pPr lvl="1"/>
            <a:r>
              <a:rPr lang="cs-CZ" dirty="0"/>
              <a:t>Film o švédských emigrantech do USA, 19. století</a:t>
            </a:r>
          </a:p>
          <a:p>
            <a:r>
              <a:rPr lang="cs-CZ" dirty="0"/>
              <a:t>Nová země (1972)</a:t>
            </a:r>
          </a:p>
          <a:p>
            <a:pPr lvl="1"/>
            <a:r>
              <a:rPr lang="cs-CZ" dirty="0"/>
              <a:t>Pokračování</a:t>
            </a:r>
          </a:p>
          <a:p>
            <a:pPr marL="324000" lvl="1" indent="0">
              <a:buNone/>
            </a:pPr>
            <a:endParaRPr lang="cs-CZ" dirty="0"/>
          </a:p>
        </p:txBody>
      </p:sp>
      <p:pic>
        <p:nvPicPr>
          <p:cNvPr id="8194" name="Picture 2" descr="Jan Troell (2012)">
            <a:extLst>
              <a:ext uri="{FF2B5EF4-FFF2-40B4-BE49-F238E27FC236}">
                <a16:creationId xmlns:a16="http://schemas.microsoft.com/office/drawing/2014/main" id="{EE62B384-FE5B-7DB2-7573-FB1EA21F9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332" y="619125"/>
            <a:ext cx="3975922" cy="521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149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3296755-4330-6219-FC1C-A0D2910D758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19197DD-7D0E-4A5B-4D59-069953E06DCD}"/>
              </a:ext>
            </a:extLst>
          </p:cNvPr>
          <p:cNvSpPr>
            <a:spLocks noGrp="1"/>
          </p:cNvSpPr>
          <p:nvPr>
            <p:ph type="sldNum" sz="quarter" idx="11"/>
          </p:nvPr>
        </p:nvSpPr>
        <p:spPr/>
        <p:txBody>
          <a:bodyPr/>
          <a:lstStyle/>
          <a:p>
            <a:fld id="{0970407D-EE58-4A0B-824B-1D3AE42DD9CF}" type="slidenum">
              <a:rPr lang="cs-CZ" altLang="cs-CZ" smtClean="0"/>
              <a:pPr/>
              <a:t>196</a:t>
            </a:fld>
            <a:endParaRPr lang="cs-CZ" altLang="cs-CZ" dirty="0"/>
          </a:p>
        </p:txBody>
      </p:sp>
      <p:sp>
        <p:nvSpPr>
          <p:cNvPr id="4" name="Nadpis 3">
            <a:extLst>
              <a:ext uri="{FF2B5EF4-FFF2-40B4-BE49-F238E27FC236}">
                <a16:creationId xmlns:a16="http://schemas.microsoft.com/office/drawing/2014/main" id="{5101CFEB-3863-0BE0-689D-DA063F4318D2}"/>
              </a:ext>
            </a:extLst>
          </p:cNvPr>
          <p:cNvSpPr>
            <a:spLocks noGrp="1"/>
          </p:cNvSpPr>
          <p:nvPr>
            <p:ph type="title"/>
          </p:nvPr>
        </p:nvSpPr>
        <p:spPr/>
        <p:txBody>
          <a:bodyPr/>
          <a:lstStyle/>
          <a:p>
            <a:r>
              <a:rPr lang="cs-CZ" dirty="0"/>
              <a:t>Dánsko</a:t>
            </a:r>
          </a:p>
        </p:txBody>
      </p:sp>
      <p:sp>
        <p:nvSpPr>
          <p:cNvPr id="5" name="Zástupný obsah 4">
            <a:extLst>
              <a:ext uri="{FF2B5EF4-FFF2-40B4-BE49-F238E27FC236}">
                <a16:creationId xmlns:a16="http://schemas.microsoft.com/office/drawing/2014/main" id="{20FF4C52-EFB7-E5D8-4E68-0D74147344C8}"/>
              </a:ext>
            </a:extLst>
          </p:cNvPr>
          <p:cNvSpPr>
            <a:spLocks noGrp="1"/>
          </p:cNvSpPr>
          <p:nvPr>
            <p:ph idx="1"/>
          </p:nvPr>
        </p:nvSpPr>
        <p:spPr/>
        <p:txBody>
          <a:bodyPr>
            <a:normAutofit fontScale="92500" lnSpcReduction="10000"/>
          </a:bodyPr>
          <a:lstStyle/>
          <a:p>
            <a:r>
              <a:rPr lang="cs-CZ" dirty="0"/>
              <a:t>Změny v organizaci průmyslu v 60. letech</a:t>
            </a:r>
          </a:p>
          <a:p>
            <a:endParaRPr lang="cs-CZ" dirty="0"/>
          </a:p>
          <a:p>
            <a:r>
              <a:rPr lang="cs-CZ" dirty="0"/>
              <a:t>1964 – nový zákon </a:t>
            </a:r>
          </a:p>
          <a:p>
            <a:pPr lvl="1"/>
            <a:r>
              <a:rPr lang="cs-CZ" dirty="0"/>
              <a:t>Změny financování</a:t>
            </a:r>
          </a:p>
          <a:p>
            <a:pPr lvl="1"/>
            <a:endParaRPr lang="cs-CZ" dirty="0"/>
          </a:p>
          <a:p>
            <a:r>
              <a:rPr lang="cs-CZ" dirty="0"/>
              <a:t>Gertrud (1964)</a:t>
            </a:r>
          </a:p>
          <a:p>
            <a:endParaRPr lang="cs-CZ" dirty="0"/>
          </a:p>
          <a:p>
            <a:r>
              <a:rPr lang="cs-CZ" dirty="0"/>
              <a:t>Palle </a:t>
            </a:r>
            <a:r>
              <a:rPr lang="cs-CZ" dirty="0" err="1"/>
              <a:t>Kjærulff</a:t>
            </a:r>
            <a:r>
              <a:rPr lang="cs-CZ" dirty="0"/>
              <a:t>-Schmidt – </a:t>
            </a:r>
            <a:r>
              <a:rPr lang="cs-CZ" dirty="0" err="1"/>
              <a:t>Weekend</a:t>
            </a:r>
            <a:r>
              <a:rPr lang="cs-CZ" dirty="0"/>
              <a:t> (1962)</a:t>
            </a:r>
          </a:p>
          <a:p>
            <a:endParaRPr lang="cs-CZ" dirty="0"/>
          </a:p>
          <a:p>
            <a:r>
              <a:rPr lang="cs-CZ" dirty="0" err="1"/>
              <a:t>Henning</a:t>
            </a:r>
            <a:r>
              <a:rPr lang="cs-CZ" dirty="0"/>
              <a:t> </a:t>
            </a:r>
            <a:r>
              <a:rPr lang="cs-CZ" dirty="0" err="1"/>
              <a:t>Carlsen</a:t>
            </a:r>
            <a:r>
              <a:rPr lang="cs-CZ" dirty="0"/>
              <a:t> – </a:t>
            </a:r>
            <a:r>
              <a:rPr lang="cs-CZ" dirty="0" err="1"/>
              <a:t>Starvation</a:t>
            </a:r>
            <a:r>
              <a:rPr lang="cs-CZ" dirty="0"/>
              <a:t> (1965)</a:t>
            </a:r>
          </a:p>
        </p:txBody>
      </p:sp>
    </p:spTree>
    <p:extLst>
      <p:ext uri="{BB962C8B-B14F-4D97-AF65-F5344CB8AC3E}">
        <p14:creationId xmlns:p14="http://schemas.microsoft.com/office/powerpoint/2010/main" val="40689058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1EC4BF6-453E-468B-37BD-89B97010782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11E3352-F8EC-FB3F-93FC-1A4846525DD5}"/>
              </a:ext>
            </a:extLst>
          </p:cNvPr>
          <p:cNvSpPr>
            <a:spLocks noGrp="1"/>
          </p:cNvSpPr>
          <p:nvPr>
            <p:ph type="sldNum" sz="quarter" idx="11"/>
          </p:nvPr>
        </p:nvSpPr>
        <p:spPr/>
        <p:txBody>
          <a:bodyPr/>
          <a:lstStyle/>
          <a:p>
            <a:fld id="{0970407D-EE58-4A0B-824B-1D3AE42DD9CF}" type="slidenum">
              <a:rPr lang="cs-CZ" altLang="cs-CZ" smtClean="0"/>
              <a:pPr/>
              <a:t>197</a:t>
            </a:fld>
            <a:endParaRPr lang="cs-CZ" altLang="cs-CZ" dirty="0"/>
          </a:p>
        </p:txBody>
      </p:sp>
      <p:sp>
        <p:nvSpPr>
          <p:cNvPr id="4" name="Nadpis 3">
            <a:extLst>
              <a:ext uri="{FF2B5EF4-FFF2-40B4-BE49-F238E27FC236}">
                <a16:creationId xmlns:a16="http://schemas.microsoft.com/office/drawing/2014/main" id="{DA1F3EF7-6B3A-DEB3-74B2-DBF3EBC275F7}"/>
              </a:ext>
            </a:extLst>
          </p:cNvPr>
          <p:cNvSpPr>
            <a:spLocks noGrp="1"/>
          </p:cNvSpPr>
          <p:nvPr>
            <p:ph type="title"/>
          </p:nvPr>
        </p:nvSpPr>
        <p:spPr/>
        <p:txBody>
          <a:bodyPr/>
          <a:lstStyle/>
          <a:p>
            <a:r>
              <a:rPr lang="cs-CZ" dirty="0"/>
              <a:t>Projekce</a:t>
            </a:r>
          </a:p>
        </p:txBody>
      </p:sp>
      <p:pic>
        <p:nvPicPr>
          <p:cNvPr id="5126" name="Picture 6" descr="undefined">
            <a:hlinkClick r:id="rId2"/>
            <a:extLst>
              <a:ext uri="{FF2B5EF4-FFF2-40B4-BE49-F238E27FC236}">
                <a16:creationId xmlns:a16="http://schemas.microsoft.com/office/drawing/2014/main" id="{B461D27C-9E41-F64B-E161-79321ACD43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48511" y="945788"/>
            <a:ext cx="4694977" cy="4140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Adventures of Picasso - Wikipedia">
            <a:extLst>
              <a:ext uri="{FF2B5EF4-FFF2-40B4-BE49-F238E27FC236}">
                <a16:creationId xmlns:a16="http://schemas.microsoft.com/office/drawing/2014/main" id="{2E6377BF-7483-9AAD-A61E-951AB216F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836" y="133450"/>
            <a:ext cx="2890508" cy="580694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9C281FAA-5691-A036-631A-90A7E0E88C8A}"/>
              </a:ext>
            </a:extLst>
          </p:cNvPr>
          <p:cNvPicPr>
            <a:picLocks noChangeAspect="1"/>
          </p:cNvPicPr>
          <p:nvPr/>
        </p:nvPicPr>
        <p:blipFill>
          <a:blip r:embed="rId5"/>
          <a:stretch>
            <a:fillRect/>
          </a:stretch>
        </p:blipFill>
        <p:spPr>
          <a:xfrm>
            <a:off x="371858" y="3837709"/>
            <a:ext cx="5081435" cy="2300291"/>
          </a:xfrm>
          <a:prstGeom prst="rect">
            <a:avLst/>
          </a:prstGeom>
        </p:spPr>
      </p:pic>
    </p:spTree>
    <p:extLst>
      <p:ext uri="{BB962C8B-B14F-4D97-AF65-F5344CB8AC3E}">
        <p14:creationId xmlns:p14="http://schemas.microsoft.com/office/powerpoint/2010/main" val="36624739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48096B4-6273-DF32-2A82-A4EB5BA0905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BFC4E87-EF2C-A5C4-F3B6-0A66D23A4E86}"/>
              </a:ext>
            </a:extLst>
          </p:cNvPr>
          <p:cNvSpPr>
            <a:spLocks noGrp="1"/>
          </p:cNvSpPr>
          <p:nvPr>
            <p:ph type="sldNum" sz="quarter" idx="11"/>
          </p:nvPr>
        </p:nvSpPr>
        <p:spPr/>
        <p:txBody>
          <a:bodyPr/>
          <a:lstStyle/>
          <a:p>
            <a:fld id="{0970407D-EE58-4A0B-824B-1D3AE42DD9CF}" type="slidenum">
              <a:rPr lang="cs-CZ" altLang="cs-CZ" smtClean="0"/>
              <a:pPr/>
              <a:t>198</a:t>
            </a:fld>
            <a:endParaRPr lang="cs-CZ" altLang="cs-CZ" dirty="0"/>
          </a:p>
        </p:txBody>
      </p:sp>
      <p:sp>
        <p:nvSpPr>
          <p:cNvPr id="6" name="Nadpis 5">
            <a:extLst>
              <a:ext uri="{FF2B5EF4-FFF2-40B4-BE49-F238E27FC236}">
                <a16:creationId xmlns:a16="http://schemas.microsoft.com/office/drawing/2014/main" id="{62F58AD7-696C-B743-E4AA-8D2E6CAE6DFF}"/>
              </a:ext>
            </a:extLst>
          </p:cNvPr>
          <p:cNvSpPr>
            <a:spLocks noGrp="1"/>
          </p:cNvSpPr>
          <p:nvPr>
            <p:ph type="title"/>
          </p:nvPr>
        </p:nvSpPr>
        <p:spPr/>
        <p:txBody>
          <a:bodyPr/>
          <a:lstStyle/>
          <a:p>
            <a:r>
              <a:rPr lang="cs-CZ" dirty="0"/>
              <a:t>Skandinávie – 70. a 80. léta</a:t>
            </a:r>
          </a:p>
        </p:txBody>
      </p:sp>
      <p:sp>
        <p:nvSpPr>
          <p:cNvPr id="7" name="Podnadpis 6">
            <a:extLst>
              <a:ext uri="{FF2B5EF4-FFF2-40B4-BE49-F238E27FC236}">
                <a16:creationId xmlns:a16="http://schemas.microsoft.com/office/drawing/2014/main" id="{EFDE8BE5-0540-082B-3F83-70B3CBC29302}"/>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56561821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DA84376-8975-5DDD-C5B6-568B8D64128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1EBCED6-C1FF-6877-BDA1-BC13AEFF660F}"/>
              </a:ext>
            </a:extLst>
          </p:cNvPr>
          <p:cNvSpPr>
            <a:spLocks noGrp="1"/>
          </p:cNvSpPr>
          <p:nvPr>
            <p:ph type="sldNum" sz="quarter" idx="11"/>
          </p:nvPr>
        </p:nvSpPr>
        <p:spPr/>
        <p:txBody>
          <a:bodyPr/>
          <a:lstStyle/>
          <a:p>
            <a:fld id="{0970407D-EE58-4A0B-824B-1D3AE42DD9CF}" type="slidenum">
              <a:rPr lang="cs-CZ" altLang="cs-CZ" smtClean="0"/>
              <a:pPr/>
              <a:t>199</a:t>
            </a:fld>
            <a:endParaRPr lang="cs-CZ" altLang="cs-CZ" dirty="0"/>
          </a:p>
        </p:txBody>
      </p:sp>
      <p:sp>
        <p:nvSpPr>
          <p:cNvPr id="4" name="Nadpis 3">
            <a:extLst>
              <a:ext uri="{FF2B5EF4-FFF2-40B4-BE49-F238E27FC236}">
                <a16:creationId xmlns:a16="http://schemas.microsoft.com/office/drawing/2014/main" id="{8473F9BF-3080-E8A2-CCD4-A674B79853CF}"/>
              </a:ext>
            </a:extLst>
          </p:cNvPr>
          <p:cNvSpPr>
            <a:spLocks noGrp="1"/>
          </p:cNvSpPr>
          <p:nvPr>
            <p:ph type="title"/>
          </p:nvPr>
        </p:nvSpPr>
        <p:spPr/>
        <p:txBody>
          <a:bodyPr/>
          <a:lstStyle/>
          <a:p>
            <a:r>
              <a:rPr lang="cs-CZ" dirty="0"/>
              <a:t>Skandinávie </a:t>
            </a:r>
          </a:p>
        </p:txBody>
      </p:sp>
      <p:sp>
        <p:nvSpPr>
          <p:cNvPr id="5" name="Zástupný obsah 4">
            <a:extLst>
              <a:ext uri="{FF2B5EF4-FFF2-40B4-BE49-F238E27FC236}">
                <a16:creationId xmlns:a16="http://schemas.microsoft.com/office/drawing/2014/main" id="{BD1D2EA4-2C05-F58A-35CC-1FE7312D43C8}"/>
              </a:ext>
            </a:extLst>
          </p:cNvPr>
          <p:cNvSpPr>
            <a:spLocks noGrp="1"/>
          </p:cNvSpPr>
          <p:nvPr>
            <p:ph idx="1"/>
          </p:nvPr>
        </p:nvSpPr>
        <p:spPr/>
        <p:txBody>
          <a:bodyPr>
            <a:normAutofit fontScale="85000" lnSpcReduction="10000"/>
          </a:bodyPr>
          <a:lstStyle/>
          <a:p>
            <a:r>
              <a:rPr lang="cs-CZ" dirty="0"/>
              <a:t>Společenské proměny – Levicové směřování </a:t>
            </a:r>
          </a:p>
          <a:p>
            <a:endParaRPr lang="cs-CZ" dirty="0"/>
          </a:p>
          <a:p>
            <a:r>
              <a:rPr lang="cs-CZ" dirty="0"/>
              <a:t>Změna struktury filmových průmyslů a Systémy podpory domácího průmyslu</a:t>
            </a:r>
          </a:p>
          <a:p>
            <a:endParaRPr lang="cs-CZ" dirty="0"/>
          </a:p>
          <a:p>
            <a:r>
              <a:rPr lang="cs-CZ" dirty="0"/>
              <a:t>Typy vyráběných filmů</a:t>
            </a:r>
          </a:p>
          <a:p>
            <a:endParaRPr lang="cs-CZ" dirty="0"/>
          </a:p>
          <a:p>
            <a:r>
              <a:rPr lang="cs-CZ" dirty="0"/>
              <a:t>Umělecká x komerční produkce</a:t>
            </a:r>
          </a:p>
          <a:p>
            <a:endParaRPr lang="cs-CZ" dirty="0"/>
          </a:p>
          <a:p>
            <a:r>
              <a:rPr lang="cs-CZ" dirty="0"/>
              <a:t>Provázanost se zahraničím</a:t>
            </a:r>
          </a:p>
          <a:p>
            <a:endParaRPr lang="cs-CZ" dirty="0"/>
          </a:p>
        </p:txBody>
      </p:sp>
    </p:spTree>
    <p:extLst>
      <p:ext uri="{BB962C8B-B14F-4D97-AF65-F5344CB8AC3E}">
        <p14:creationId xmlns:p14="http://schemas.microsoft.com/office/powerpoint/2010/main" val="147023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7229D6C-EE85-B4ED-3E64-B7BFC7005F9B}"/>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C14F4F42-AF1F-26A6-8E8E-9BC2960EFC41}"/>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B5B7270D-E06C-C8AF-EB18-34A31EEECC06}"/>
              </a:ext>
            </a:extLst>
          </p:cNvPr>
          <p:cNvSpPr>
            <a:spLocks noGrp="1"/>
          </p:cNvSpPr>
          <p:nvPr>
            <p:ph type="title"/>
          </p:nvPr>
        </p:nvSpPr>
        <p:spPr/>
        <p:txBody>
          <a:bodyPr/>
          <a:lstStyle/>
          <a:p>
            <a:r>
              <a:rPr lang="cs-CZ" dirty="0"/>
              <a:t>Struktura předmětu</a:t>
            </a:r>
          </a:p>
        </p:txBody>
      </p:sp>
      <p:sp>
        <p:nvSpPr>
          <p:cNvPr id="5" name="Zástupný obsah 4">
            <a:extLst>
              <a:ext uri="{FF2B5EF4-FFF2-40B4-BE49-F238E27FC236}">
                <a16:creationId xmlns:a16="http://schemas.microsoft.com/office/drawing/2014/main" id="{DA2AE3FE-58AB-AC23-2DCC-3B7CD1353DE4}"/>
              </a:ext>
            </a:extLst>
          </p:cNvPr>
          <p:cNvSpPr>
            <a:spLocks noGrp="1"/>
          </p:cNvSpPr>
          <p:nvPr>
            <p:ph idx="1"/>
          </p:nvPr>
        </p:nvSpPr>
        <p:spPr/>
        <p:txBody>
          <a:bodyPr/>
          <a:lstStyle/>
          <a:p>
            <a:r>
              <a:rPr lang="cs-CZ" dirty="0"/>
              <a:t>Chronologický vývoj jednotlivých skandinávských kinematografií</a:t>
            </a:r>
          </a:p>
          <a:p>
            <a:pPr lvl="1"/>
            <a:r>
              <a:rPr lang="cs-CZ" dirty="0"/>
              <a:t>Rozdílná dynamika vlivem společenské, ekonomické, politické situace</a:t>
            </a:r>
          </a:p>
          <a:p>
            <a:pPr lvl="1"/>
            <a:endParaRPr lang="cs-CZ" dirty="0"/>
          </a:p>
          <a:p>
            <a:r>
              <a:rPr lang="cs-CZ" dirty="0"/>
              <a:t>Počátky – 20. léta – zvuk a 30. léta – 2. sv. válka – raně poválečné období…</a:t>
            </a:r>
          </a:p>
          <a:p>
            <a:pPr lvl="1"/>
            <a:endParaRPr lang="cs-CZ" dirty="0"/>
          </a:p>
          <a:p>
            <a:pPr lvl="1"/>
            <a:endParaRPr lang="cs-CZ" dirty="0"/>
          </a:p>
          <a:p>
            <a:r>
              <a:rPr lang="cs-CZ" dirty="0"/>
              <a:t>Specifika filmové tvorby</a:t>
            </a:r>
          </a:p>
          <a:p>
            <a:pPr lvl="1"/>
            <a:r>
              <a:rPr lang="cs-CZ" dirty="0"/>
              <a:t>Průmyslová perspektivy</a:t>
            </a:r>
          </a:p>
          <a:p>
            <a:pPr lvl="1"/>
            <a:r>
              <a:rPr lang="cs-CZ" dirty="0"/>
              <a:t>Typy natáčených filmů</a:t>
            </a:r>
          </a:p>
          <a:p>
            <a:pPr lvl="1"/>
            <a:endParaRPr lang="cs-CZ" dirty="0"/>
          </a:p>
          <a:p>
            <a:pPr lvl="1"/>
            <a:endParaRPr lang="cs-CZ" dirty="0"/>
          </a:p>
          <a:p>
            <a:pPr marL="72000" indent="0">
              <a:buNone/>
            </a:pPr>
            <a:endParaRPr lang="cs-CZ" dirty="0"/>
          </a:p>
          <a:p>
            <a:pPr lvl="1"/>
            <a:endParaRPr lang="cs-CZ" dirty="0"/>
          </a:p>
          <a:p>
            <a:endParaRPr lang="cs-CZ" dirty="0"/>
          </a:p>
        </p:txBody>
      </p:sp>
    </p:spTree>
    <p:extLst>
      <p:ext uri="{BB962C8B-B14F-4D97-AF65-F5344CB8AC3E}">
        <p14:creationId xmlns:p14="http://schemas.microsoft.com/office/powerpoint/2010/main" val="1114554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3712E00-EDDD-700E-9BEE-DAD47BEDD36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8623FE-228D-243E-7BE9-14A654A83F73}"/>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78A5D4CB-5842-F057-A079-33E58A3EABCE}"/>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F9A71E3E-32A4-3135-4BC6-020C126B5A1C}"/>
              </a:ext>
            </a:extLst>
          </p:cNvPr>
          <p:cNvSpPr>
            <a:spLocks noGrp="1"/>
          </p:cNvSpPr>
          <p:nvPr>
            <p:ph idx="1"/>
          </p:nvPr>
        </p:nvSpPr>
        <p:spPr>
          <a:xfrm>
            <a:off x="720001" y="1692002"/>
            <a:ext cx="5376000" cy="4139998"/>
          </a:xfrm>
        </p:spPr>
        <p:txBody>
          <a:bodyPr/>
          <a:lstStyle/>
          <a:p>
            <a:r>
              <a:rPr lang="cs-CZ" dirty="0"/>
              <a:t>První filmy natočené ve Švédsku</a:t>
            </a:r>
          </a:p>
          <a:p>
            <a:endParaRPr lang="cs-CZ" dirty="0"/>
          </a:p>
          <a:p>
            <a:pPr lvl="1"/>
            <a:r>
              <a:rPr lang="cs-CZ" dirty="0"/>
              <a:t>Bratři </a:t>
            </a:r>
            <a:r>
              <a:rPr lang="cs-CZ" dirty="0" err="1"/>
              <a:t>Skladanowští</a:t>
            </a:r>
            <a:endParaRPr lang="cs-CZ" dirty="0"/>
          </a:p>
          <a:p>
            <a:pPr lvl="1"/>
            <a:endParaRPr lang="cs-CZ" dirty="0"/>
          </a:p>
          <a:p>
            <a:pPr lvl="1"/>
            <a:r>
              <a:rPr lang="de-DE" dirty="0">
                <a:hlinkClick r:id="rId2"/>
              </a:rPr>
              <a:t>Komische Begegnung im Tiergarten zu Stockholm </a:t>
            </a:r>
            <a:r>
              <a:rPr lang="de-DE" dirty="0" err="1">
                <a:hlinkClick r:id="rId2"/>
              </a:rPr>
              <a:t>Slagsmål</a:t>
            </a:r>
            <a:r>
              <a:rPr lang="de-DE" dirty="0">
                <a:hlinkClick r:id="rId2"/>
              </a:rPr>
              <a:t> i </a:t>
            </a:r>
            <a:r>
              <a:rPr lang="de-DE" dirty="0" err="1">
                <a:hlinkClick r:id="rId2"/>
              </a:rPr>
              <a:t>Gamla</a:t>
            </a:r>
            <a:r>
              <a:rPr lang="de-DE" dirty="0">
                <a:hlinkClick r:id="rId2"/>
              </a:rPr>
              <a:t> Stockholm</a:t>
            </a:r>
            <a:endParaRPr lang="cs-CZ" dirty="0"/>
          </a:p>
          <a:p>
            <a:pPr lvl="1"/>
            <a:endParaRPr lang="cs-CZ" dirty="0"/>
          </a:p>
        </p:txBody>
      </p:sp>
      <p:pic>
        <p:nvPicPr>
          <p:cNvPr id="6" name="Picture 3">
            <a:extLst>
              <a:ext uri="{FF2B5EF4-FFF2-40B4-BE49-F238E27FC236}">
                <a16:creationId xmlns:a16="http://schemas.microsoft.com/office/drawing/2014/main" id="{D84FD4D2-41E1-7025-AAF3-5A057515D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149" y="526943"/>
            <a:ext cx="3664109" cy="520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3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58DE5B9-8AA4-71B5-E139-CFB3D68BF04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A33FE44-3551-2E34-9DD0-BEB92E4112ED}"/>
              </a:ext>
            </a:extLst>
          </p:cNvPr>
          <p:cNvSpPr>
            <a:spLocks noGrp="1"/>
          </p:cNvSpPr>
          <p:nvPr>
            <p:ph type="sldNum" sz="quarter" idx="11"/>
          </p:nvPr>
        </p:nvSpPr>
        <p:spPr/>
        <p:txBody>
          <a:bodyPr/>
          <a:lstStyle/>
          <a:p>
            <a:fld id="{0970407D-EE58-4A0B-824B-1D3AE42DD9CF}" type="slidenum">
              <a:rPr lang="cs-CZ" altLang="cs-CZ" smtClean="0"/>
              <a:pPr/>
              <a:t>200</a:t>
            </a:fld>
            <a:endParaRPr lang="cs-CZ" altLang="cs-CZ" dirty="0"/>
          </a:p>
        </p:txBody>
      </p:sp>
      <p:sp>
        <p:nvSpPr>
          <p:cNvPr id="4" name="Nadpis 3">
            <a:extLst>
              <a:ext uri="{FF2B5EF4-FFF2-40B4-BE49-F238E27FC236}">
                <a16:creationId xmlns:a16="http://schemas.microsoft.com/office/drawing/2014/main" id="{0FEBAE1C-5888-D555-D919-271666831ACF}"/>
              </a:ext>
            </a:extLst>
          </p:cNvPr>
          <p:cNvSpPr>
            <a:spLocks noGrp="1"/>
          </p:cNvSpPr>
          <p:nvPr>
            <p:ph type="title"/>
          </p:nvPr>
        </p:nvSpPr>
        <p:spPr/>
        <p:txBody>
          <a:bodyPr/>
          <a:lstStyle/>
          <a:p>
            <a:r>
              <a:rPr lang="cs-CZ" dirty="0"/>
              <a:t>Dánsko</a:t>
            </a:r>
          </a:p>
        </p:txBody>
      </p:sp>
      <p:sp>
        <p:nvSpPr>
          <p:cNvPr id="5" name="Zástupný obsah 4">
            <a:extLst>
              <a:ext uri="{FF2B5EF4-FFF2-40B4-BE49-F238E27FC236}">
                <a16:creationId xmlns:a16="http://schemas.microsoft.com/office/drawing/2014/main" id="{31729148-1E55-80B8-1190-13A0365059A2}"/>
              </a:ext>
            </a:extLst>
          </p:cNvPr>
          <p:cNvSpPr>
            <a:spLocks noGrp="1"/>
          </p:cNvSpPr>
          <p:nvPr>
            <p:ph idx="1"/>
          </p:nvPr>
        </p:nvSpPr>
        <p:spPr/>
        <p:txBody>
          <a:bodyPr/>
          <a:lstStyle/>
          <a:p>
            <a:pPr>
              <a:lnSpc>
                <a:spcPct val="150000"/>
              </a:lnSpc>
            </a:pPr>
            <a:r>
              <a:rPr lang="cs-CZ" dirty="0"/>
              <a:t>60. léta – malý počet velkých společností</a:t>
            </a:r>
          </a:p>
          <a:p>
            <a:pPr>
              <a:lnSpc>
                <a:spcPct val="150000"/>
              </a:lnSpc>
            </a:pPr>
            <a:r>
              <a:rPr lang="cs-CZ" dirty="0"/>
              <a:t>70. léta – velký počet malých společností</a:t>
            </a:r>
          </a:p>
          <a:p>
            <a:pPr>
              <a:lnSpc>
                <a:spcPct val="150000"/>
              </a:lnSpc>
            </a:pPr>
            <a:r>
              <a:rPr lang="cs-CZ" dirty="0"/>
              <a:t>1966 – dánská filmová škola</a:t>
            </a:r>
          </a:p>
          <a:p>
            <a:pPr>
              <a:lnSpc>
                <a:spcPct val="150000"/>
              </a:lnSpc>
            </a:pPr>
            <a:r>
              <a:rPr lang="cs-CZ" dirty="0"/>
              <a:t>Filmový fond x Státní filmová rada</a:t>
            </a:r>
          </a:p>
          <a:p>
            <a:pPr>
              <a:lnSpc>
                <a:spcPct val="150000"/>
              </a:lnSpc>
            </a:pPr>
            <a:r>
              <a:rPr lang="cs-CZ" dirty="0"/>
              <a:t>1972 – Dánský filmový institut</a:t>
            </a:r>
          </a:p>
          <a:p>
            <a:pPr>
              <a:lnSpc>
                <a:spcPct val="150000"/>
              </a:lnSpc>
            </a:pPr>
            <a:r>
              <a:rPr lang="cs-CZ" dirty="0"/>
              <a:t>Zrušení cenzurní instituce</a:t>
            </a:r>
          </a:p>
        </p:txBody>
      </p:sp>
    </p:spTree>
    <p:extLst>
      <p:ext uri="{BB962C8B-B14F-4D97-AF65-F5344CB8AC3E}">
        <p14:creationId xmlns:p14="http://schemas.microsoft.com/office/powerpoint/2010/main" val="26926813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3178B30-688B-BF39-51B8-B59108DD99A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7BF8E50-3E08-01EA-82C6-6C7F3CE5428F}"/>
              </a:ext>
            </a:extLst>
          </p:cNvPr>
          <p:cNvSpPr>
            <a:spLocks noGrp="1"/>
          </p:cNvSpPr>
          <p:nvPr>
            <p:ph type="sldNum" sz="quarter" idx="11"/>
          </p:nvPr>
        </p:nvSpPr>
        <p:spPr/>
        <p:txBody>
          <a:bodyPr/>
          <a:lstStyle/>
          <a:p>
            <a:fld id="{0970407D-EE58-4A0B-824B-1D3AE42DD9CF}" type="slidenum">
              <a:rPr lang="cs-CZ" altLang="cs-CZ" smtClean="0"/>
              <a:pPr/>
              <a:t>201</a:t>
            </a:fld>
            <a:endParaRPr lang="cs-CZ" altLang="cs-CZ" dirty="0"/>
          </a:p>
        </p:txBody>
      </p:sp>
      <p:sp>
        <p:nvSpPr>
          <p:cNvPr id="4" name="Nadpis 3">
            <a:extLst>
              <a:ext uri="{FF2B5EF4-FFF2-40B4-BE49-F238E27FC236}">
                <a16:creationId xmlns:a16="http://schemas.microsoft.com/office/drawing/2014/main" id="{43A06D33-E533-4B01-4065-FC2A15F12B8C}"/>
              </a:ext>
            </a:extLst>
          </p:cNvPr>
          <p:cNvSpPr>
            <a:spLocks noGrp="1"/>
          </p:cNvSpPr>
          <p:nvPr>
            <p:ph type="title"/>
          </p:nvPr>
        </p:nvSpPr>
        <p:spPr>
          <a:xfrm>
            <a:off x="720000" y="378000"/>
            <a:ext cx="3488443" cy="793576"/>
          </a:xfrm>
        </p:spPr>
        <p:txBody>
          <a:bodyPr/>
          <a:lstStyle/>
          <a:p>
            <a:r>
              <a:rPr lang="cs-CZ" dirty="0"/>
              <a:t>Filmová tvorba?</a:t>
            </a:r>
          </a:p>
        </p:txBody>
      </p:sp>
      <p:sp>
        <p:nvSpPr>
          <p:cNvPr id="5" name="Zástupný obsah 4">
            <a:extLst>
              <a:ext uri="{FF2B5EF4-FFF2-40B4-BE49-F238E27FC236}">
                <a16:creationId xmlns:a16="http://schemas.microsoft.com/office/drawing/2014/main" id="{138A8444-DD3E-5E15-4CEB-EC8C53ED9D5C}"/>
              </a:ext>
            </a:extLst>
          </p:cNvPr>
          <p:cNvSpPr>
            <a:spLocks noGrp="1"/>
          </p:cNvSpPr>
          <p:nvPr>
            <p:ph idx="1"/>
          </p:nvPr>
        </p:nvSpPr>
        <p:spPr>
          <a:xfrm>
            <a:off x="414001" y="1443210"/>
            <a:ext cx="2791908" cy="4406790"/>
          </a:xfrm>
        </p:spPr>
        <p:txBody>
          <a:bodyPr>
            <a:normAutofit fontScale="55000" lnSpcReduction="20000"/>
          </a:bodyPr>
          <a:lstStyle/>
          <a:p>
            <a:r>
              <a:rPr lang="cs-CZ" dirty="0"/>
              <a:t>„Max je oblíbený učitel na státní škole, který potřebuje nového ředitele. Ve snaze zlákat ho na uvolněné místo si chlapci najmou striptérku, aby učitele svedla.“</a:t>
            </a:r>
          </a:p>
          <a:p>
            <a:endParaRPr lang="cs-CZ" dirty="0"/>
          </a:p>
          <a:p>
            <a:r>
              <a:rPr lang="cs-CZ" dirty="0"/>
              <a:t>Série 8 filmů</a:t>
            </a:r>
          </a:p>
          <a:p>
            <a:r>
              <a:rPr lang="cs-CZ" dirty="0" err="1"/>
              <a:t>Zodiac</a:t>
            </a:r>
            <a:r>
              <a:rPr lang="cs-CZ" dirty="0"/>
              <a:t>-films</a:t>
            </a:r>
          </a:p>
          <a:p>
            <a:endParaRPr lang="cs-CZ" dirty="0"/>
          </a:p>
        </p:txBody>
      </p:sp>
      <p:pic>
        <p:nvPicPr>
          <p:cNvPr id="11" name="Obrázek 10">
            <a:extLst>
              <a:ext uri="{FF2B5EF4-FFF2-40B4-BE49-F238E27FC236}">
                <a16:creationId xmlns:a16="http://schemas.microsoft.com/office/drawing/2014/main" id="{7670FBAD-F087-EDFF-6334-033865E4E067}"/>
              </a:ext>
            </a:extLst>
          </p:cNvPr>
          <p:cNvPicPr>
            <a:picLocks noChangeAspect="1"/>
          </p:cNvPicPr>
          <p:nvPr/>
        </p:nvPicPr>
        <p:blipFill>
          <a:blip r:embed="rId2"/>
          <a:stretch>
            <a:fillRect/>
          </a:stretch>
        </p:blipFill>
        <p:spPr>
          <a:xfrm>
            <a:off x="6968136" y="720000"/>
            <a:ext cx="5151022" cy="6138000"/>
          </a:xfrm>
          <a:prstGeom prst="rect">
            <a:avLst/>
          </a:prstGeom>
        </p:spPr>
      </p:pic>
      <p:pic>
        <p:nvPicPr>
          <p:cNvPr id="12" name="Obrázek 11">
            <a:extLst>
              <a:ext uri="{FF2B5EF4-FFF2-40B4-BE49-F238E27FC236}">
                <a16:creationId xmlns:a16="http://schemas.microsoft.com/office/drawing/2014/main" id="{ED6E250F-37AA-45A3-9940-B654A667979E}"/>
              </a:ext>
            </a:extLst>
          </p:cNvPr>
          <p:cNvPicPr>
            <a:picLocks noChangeAspect="1"/>
          </p:cNvPicPr>
          <p:nvPr/>
        </p:nvPicPr>
        <p:blipFill>
          <a:blip r:embed="rId3"/>
          <a:stretch>
            <a:fillRect/>
          </a:stretch>
        </p:blipFill>
        <p:spPr>
          <a:xfrm>
            <a:off x="3127202" y="933897"/>
            <a:ext cx="4136010" cy="5632156"/>
          </a:xfrm>
          <a:prstGeom prst="rect">
            <a:avLst/>
          </a:prstGeom>
        </p:spPr>
      </p:pic>
    </p:spTree>
    <p:extLst>
      <p:ext uri="{BB962C8B-B14F-4D97-AF65-F5344CB8AC3E}">
        <p14:creationId xmlns:p14="http://schemas.microsoft.com/office/powerpoint/2010/main" val="410238202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DD2F040-C0D2-0366-0789-C78BED281C4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17464CB-3C94-20A3-0836-2774B32070BF}"/>
              </a:ext>
            </a:extLst>
          </p:cNvPr>
          <p:cNvSpPr>
            <a:spLocks noGrp="1"/>
          </p:cNvSpPr>
          <p:nvPr>
            <p:ph type="sldNum" sz="quarter" idx="11"/>
          </p:nvPr>
        </p:nvSpPr>
        <p:spPr/>
        <p:txBody>
          <a:bodyPr/>
          <a:lstStyle/>
          <a:p>
            <a:fld id="{0970407D-EE58-4A0B-824B-1D3AE42DD9CF}" type="slidenum">
              <a:rPr lang="cs-CZ" altLang="cs-CZ" smtClean="0"/>
              <a:pPr/>
              <a:t>202</a:t>
            </a:fld>
            <a:endParaRPr lang="cs-CZ" altLang="cs-CZ" dirty="0"/>
          </a:p>
        </p:txBody>
      </p:sp>
      <p:sp>
        <p:nvSpPr>
          <p:cNvPr id="4" name="Nadpis 3">
            <a:extLst>
              <a:ext uri="{FF2B5EF4-FFF2-40B4-BE49-F238E27FC236}">
                <a16:creationId xmlns:a16="http://schemas.microsoft.com/office/drawing/2014/main" id="{F418C1E7-A08B-368C-51CB-B81E38A7F07B}"/>
              </a:ext>
            </a:extLst>
          </p:cNvPr>
          <p:cNvSpPr>
            <a:spLocks noGrp="1"/>
          </p:cNvSpPr>
          <p:nvPr>
            <p:ph type="title"/>
          </p:nvPr>
        </p:nvSpPr>
        <p:spPr/>
        <p:txBody>
          <a:bodyPr/>
          <a:lstStyle/>
          <a:p>
            <a:r>
              <a:rPr lang="cs-CZ" dirty="0"/>
              <a:t>Filmová tvorba</a:t>
            </a:r>
          </a:p>
        </p:txBody>
      </p:sp>
      <p:sp>
        <p:nvSpPr>
          <p:cNvPr id="5" name="Zástupný obsah 4">
            <a:extLst>
              <a:ext uri="{FF2B5EF4-FFF2-40B4-BE49-F238E27FC236}">
                <a16:creationId xmlns:a16="http://schemas.microsoft.com/office/drawing/2014/main" id="{609569CB-742D-027B-7397-97E6B9DC0118}"/>
              </a:ext>
            </a:extLst>
          </p:cNvPr>
          <p:cNvSpPr>
            <a:spLocks noGrp="1"/>
          </p:cNvSpPr>
          <p:nvPr>
            <p:ph idx="1"/>
          </p:nvPr>
        </p:nvSpPr>
        <p:spPr>
          <a:xfrm>
            <a:off x="720000" y="1692002"/>
            <a:ext cx="5295210" cy="4139998"/>
          </a:xfrm>
        </p:spPr>
        <p:txBody>
          <a:bodyPr/>
          <a:lstStyle/>
          <a:p>
            <a:r>
              <a:rPr lang="cs-CZ" dirty="0"/>
              <a:t>Žánrové filmy</a:t>
            </a:r>
          </a:p>
          <a:p>
            <a:pPr lvl="1"/>
            <a:r>
              <a:rPr lang="cs-CZ" dirty="0"/>
              <a:t>Rodinné, parodie, krimi, westerny</a:t>
            </a:r>
          </a:p>
          <a:p>
            <a:pPr lvl="1"/>
            <a:endParaRPr lang="cs-CZ" dirty="0"/>
          </a:p>
          <a:p>
            <a:pPr lvl="1"/>
            <a:endParaRPr lang="cs-CZ" dirty="0"/>
          </a:p>
          <a:p>
            <a:r>
              <a:rPr lang="cs-CZ" dirty="0"/>
              <a:t>Parodie</a:t>
            </a:r>
          </a:p>
          <a:p>
            <a:pPr lvl="1"/>
            <a:r>
              <a:rPr lang="cs-CZ" dirty="0" err="1"/>
              <a:t>Olsenbanden</a:t>
            </a:r>
            <a:r>
              <a:rPr lang="cs-CZ" dirty="0"/>
              <a:t> (1968)</a:t>
            </a:r>
          </a:p>
          <a:p>
            <a:pPr lvl="1"/>
            <a:r>
              <a:rPr lang="cs-CZ" dirty="0"/>
              <a:t>Norská verze</a:t>
            </a:r>
          </a:p>
          <a:p>
            <a:pPr lvl="1"/>
            <a:r>
              <a:rPr lang="cs-CZ" dirty="0"/>
              <a:t>Švédská verze</a:t>
            </a:r>
          </a:p>
          <a:p>
            <a:pPr lvl="1"/>
            <a:endParaRPr lang="cs-CZ" dirty="0"/>
          </a:p>
          <a:p>
            <a:r>
              <a:rPr lang="cs-CZ" dirty="0"/>
              <a:t>Úpadek lidových komedií na konci 70. let</a:t>
            </a:r>
          </a:p>
          <a:p>
            <a:pPr lvl="1"/>
            <a:endParaRPr lang="cs-CZ" dirty="0"/>
          </a:p>
          <a:p>
            <a:endParaRPr lang="cs-CZ" dirty="0"/>
          </a:p>
        </p:txBody>
      </p:sp>
      <p:pic>
        <p:nvPicPr>
          <p:cNvPr id="1026" name="Picture 2" descr="Olsen-banden (1968) | ČSFD.cz">
            <a:extLst>
              <a:ext uri="{FF2B5EF4-FFF2-40B4-BE49-F238E27FC236}">
                <a16:creationId xmlns:a16="http://schemas.microsoft.com/office/drawing/2014/main" id="{74246567-DCDF-BDE3-5A09-B68D39B9F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378000"/>
            <a:ext cx="4000500"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675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DBB0043-5299-92F1-2279-2BAE63E12FC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015534A-BAFF-E302-F716-F275A86B0AA1}"/>
              </a:ext>
            </a:extLst>
          </p:cNvPr>
          <p:cNvSpPr>
            <a:spLocks noGrp="1"/>
          </p:cNvSpPr>
          <p:nvPr>
            <p:ph type="sldNum" sz="quarter" idx="11"/>
          </p:nvPr>
        </p:nvSpPr>
        <p:spPr/>
        <p:txBody>
          <a:bodyPr/>
          <a:lstStyle/>
          <a:p>
            <a:fld id="{0970407D-EE58-4A0B-824B-1D3AE42DD9CF}" type="slidenum">
              <a:rPr lang="cs-CZ" altLang="cs-CZ" smtClean="0"/>
              <a:pPr/>
              <a:t>203</a:t>
            </a:fld>
            <a:endParaRPr lang="cs-CZ" altLang="cs-CZ" dirty="0"/>
          </a:p>
        </p:txBody>
      </p:sp>
      <p:sp>
        <p:nvSpPr>
          <p:cNvPr id="4" name="Nadpis 3">
            <a:extLst>
              <a:ext uri="{FF2B5EF4-FFF2-40B4-BE49-F238E27FC236}">
                <a16:creationId xmlns:a16="http://schemas.microsoft.com/office/drawing/2014/main" id="{C292FB01-EA7A-1BE2-8FAC-D6060573FC12}"/>
              </a:ext>
            </a:extLst>
          </p:cNvPr>
          <p:cNvSpPr>
            <a:spLocks noGrp="1"/>
          </p:cNvSpPr>
          <p:nvPr>
            <p:ph type="title"/>
          </p:nvPr>
        </p:nvSpPr>
        <p:spPr/>
        <p:txBody>
          <a:bodyPr/>
          <a:lstStyle/>
          <a:p>
            <a:r>
              <a:rPr lang="cs-CZ" dirty="0"/>
              <a:t>Filmová tvorba?</a:t>
            </a:r>
          </a:p>
        </p:txBody>
      </p:sp>
      <p:sp>
        <p:nvSpPr>
          <p:cNvPr id="5" name="Zástupný obsah 4">
            <a:extLst>
              <a:ext uri="{FF2B5EF4-FFF2-40B4-BE49-F238E27FC236}">
                <a16:creationId xmlns:a16="http://schemas.microsoft.com/office/drawing/2014/main" id="{F9B08D0E-CBDB-7CAE-6F56-599DAEF3464C}"/>
              </a:ext>
            </a:extLst>
          </p:cNvPr>
          <p:cNvSpPr>
            <a:spLocks noGrp="1"/>
          </p:cNvSpPr>
          <p:nvPr>
            <p:ph idx="1"/>
          </p:nvPr>
        </p:nvSpPr>
        <p:spPr>
          <a:xfrm>
            <a:off x="720000" y="1692002"/>
            <a:ext cx="6319778" cy="4139998"/>
          </a:xfrm>
        </p:spPr>
        <p:txBody>
          <a:bodyPr/>
          <a:lstStyle/>
          <a:p>
            <a:r>
              <a:rPr lang="cs-CZ" dirty="0"/>
              <a:t>Kritika rozdělování finanční podpory</a:t>
            </a:r>
          </a:p>
          <a:p>
            <a:endParaRPr lang="cs-CZ" dirty="0"/>
          </a:p>
          <a:p>
            <a:pPr lvl="1"/>
            <a:r>
              <a:rPr lang="cs-CZ" dirty="0" err="1"/>
              <a:t>Hærværk</a:t>
            </a:r>
            <a:r>
              <a:rPr lang="cs-CZ" dirty="0"/>
              <a:t> (1977)</a:t>
            </a:r>
          </a:p>
          <a:p>
            <a:pPr lvl="1"/>
            <a:endParaRPr lang="cs-CZ" dirty="0"/>
          </a:p>
          <a:p>
            <a:pPr lvl="1"/>
            <a:r>
              <a:rPr lang="cs-CZ" dirty="0"/>
              <a:t>Mnoho tváří Ježíše Krista (1975)</a:t>
            </a:r>
          </a:p>
          <a:p>
            <a:pPr lvl="1"/>
            <a:endParaRPr lang="cs-CZ" dirty="0"/>
          </a:p>
          <a:p>
            <a:pPr lvl="1"/>
            <a:endParaRPr lang="cs-CZ" dirty="0"/>
          </a:p>
          <a:p>
            <a:r>
              <a:rPr lang="cs-CZ" dirty="0"/>
              <a:t>80. léta </a:t>
            </a:r>
          </a:p>
          <a:p>
            <a:pPr lvl="1"/>
            <a:r>
              <a:rPr lang="cs-CZ" dirty="0"/>
              <a:t>Rozšíření americké kultury – navázání na další zboží a produkty</a:t>
            </a:r>
          </a:p>
          <a:p>
            <a:pPr lvl="1"/>
            <a:endParaRPr lang="cs-CZ" dirty="0"/>
          </a:p>
          <a:p>
            <a:endParaRPr lang="cs-CZ" dirty="0"/>
          </a:p>
        </p:txBody>
      </p:sp>
      <p:pic>
        <p:nvPicPr>
          <p:cNvPr id="2050" name="Picture 2" descr="Hærværk (1977) - IMDb">
            <a:extLst>
              <a:ext uri="{FF2B5EF4-FFF2-40B4-BE49-F238E27FC236}">
                <a16:creationId xmlns:a16="http://schemas.microsoft.com/office/drawing/2014/main" id="{9BCE46A1-36BA-9EA5-1F84-162633BF8C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1463" y="11017"/>
            <a:ext cx="2550537" cy="354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085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B962DE0-54D9-5CA4-A4A6-5EC25EA955D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7991E3D-E7C5-A447-4AE1-43C350701F81}"/>
              </a:ext>
            </a:extLst>
          </p:cNvPr>
          <p:cNvSpPr>
            <a:spLocks noGrp="1"/>
          </p:cNvSpPr>
          <p:nvPr>
            <p:ph type="sldNum" sz="quarter" idx="11"/>
          </p:nvPr>
        </p:nvSpPr>
        <p:spPr/>
        <p:txBody>
          <a:bodyPr/>
          <a:lstStyle/>
          <a:p>
            <a:fld id="{0970407D-EE58-4A0B-824B-1D3AE42DD9CF}" type="slidenum">
              <a:rPr lang="cs-CZ" altLang="cs-CZ" smtClean="0"/>
              <a:pPr/>
              <a:t>204</a:t>
            </a:fld>
            <a:endParaRPr lang="cs-CZ" altLang="cs-CZ" dirty="0"/>
          </a:p>
        </p:txBody>
      </p:sp>
      <p:sp>
        <p:nvSpPr>
          <p:cNvPr id="4" name="Nadpis 3">
            <a:extLst>
              <a:ext uri="{FF2B5EF4-FFF2-40B4-BE49-F238E27FC236}">
                <a16:creationId xmlns:a16="http://schemas.microsoft.com/office/drawing/2014/main" id="{DE9485E4-6F32-F051-5150-2470919877AE}"/>
              </a:ext>
            </a:extLst>
          </p:cNvPr>
          <p:cNvSpPr>
            <a:spLocks noGrp="1"/>
          </p:cNvSpPr>
          <p:nvPr>
            <p:ph type="title"/>
          </p:nvPr>
        </p:nvSpPr>
        <p:spPr/>
        <p:txBody>
          <a:bodyPr/>
          <a:lstStyle/>
          <a:p>
            <a:r>
              <a:rPr lang="cs-CZ" dirty="0"/>
              <a:t>Filmová tvorba – umělecky orientované</a:t>
            </a:r>
          </a:p>
        </p:txBody>
      </p:sp>
      <p:sp>
        <p:nvSpPr>
          <p:cNvPr id="5" name="Zástupný obsah 4">
            <a:extLst>
              <a:ext uri="{FF2B5EF4-FFF2-40B4-BE49-F238E27FC236}">
                <a16:creationId xmlns:a16="http://schemas.microsoft.com/office/drawing/2014/main" id="{E6ED136D-7385-619A-7E03-4BF4B27793FF}"/>
              </a:ext>
            </a:extLst>
          </p:cNvPr>
          <p:cNvSpPr>
            <a:spLocks noGrp="1"/>
          </p:cNvSpPr>
          <p:nvPr>
            <p:ph idx="1"/>
          </p:nvPr>
        </p:nvSpPr>
        <p:spPr/>
        <p:txBody>
          <a:bodyPr/>
          <a:lstStyle/>
          <a:p>
            <a:r>
              <a:rPr lang="cs-CZ" dirty="0"/>
              <a:t>Bille August – </a:t>
            </a:r>
          </a:p>
          <a:p>
            <a:pPr lvl="1"/>
            <a:r>
              <a:rPr lang="cs-CZ" dirty="0" err="1"/>
              <a:t>Pelle</a:t>
            </a:r>
            <a:r>
              <a:rPr lang="cs-CZ" dirty="0"/>
              <a:t> dobyvatel(1981)</a:t>
            </a:r>
          </a:p>
          <a:p>
            <a:pPr lvl="1"/>
            <a:r>
              <a:rPr lang="cs-CZ" dirty="0"/>
              <a:t>S </a:t>
            </a:r>
            <a:r>
              <a:rPr lang="cs-CZ" dirty="0" err="1"/>
              <a:t>nějlepšími</a:t>
            </a:r>
            <a:r>
              <a:rPr lang="cs-CZ" dirty="0"/>
              <a:t> úmysly (1992)</a:t>
            </a:r>
          </a:p>
          <a:p>
            <a:pPr lvl="1"/>
            <a:endParaRPr lang="cs-CZ" dirty="0"/>
          </a:p>
          <a:p>
            <a:r>
              <a:rPr lang="cs-CZ" dirty="0"/>
              <a:t>Gabriel Axel</a:t>
            </a:r>
          </a:p>
          <a:p>
            <a:endParaRPr lang="cs-CZ" dirty="0"/>
          </a:p>
          <a:p>
            <a:r>
              <a:rPr lang="cs-CZ" dirty="0"/>
              <a:t>Lars von </a:t>
            </a:r>
            <a:r>
              <a:rPr lang="cs-CZ" dirty="0" err="1"/>
              <a:t>Trier</a:t>
            </a:r>
            <a:endParaRPr lang="cs-CZ" dirty="0"/>
          </a:p>
          <a:p>
            <a:pPr lvl="1"/>
            <a:r>
              <a:rPr lang="cs-CZ" dirty="0"/>
              <a:t>Evropská trilogie – Prvek zločinu (1984), Epidemie (1988), Evropa (1991)</a:t>
            </a:r>
          </a:p>
          <a:p>
            <a:pPr lvl="1"/>
            <a:endParaRPr lang="cs-CZ" dirty="0"/>
          </a:p>
          <a:p>
            <a:r>
              <a:rPr lang="cs-CZ" dirty="0"/>
              <a:t>Helle </a:t>
            </a:r>
            <a:r>
              <a:rPr lang="cs-CZ" dirty="0" err="1"/>
              <a:t>Ryslinge</a:t>
            </a:r>
            <a:endParaRPr lang="cs-CZ" dirty="0"/>
          </a:p>
          <a:p>
            <a:pPr lvl="1"/>
            <a:r>
              <a:rPr lang="cs-CZ" dirty="0" err="1"/>
              <a:t>Flamberede</a:t>
            </a:r>
            <a:r>
              <a:rPr lang="cs-CZ" dirty="0"/>
              <a:t> </a:t>
            </a:r>
            <a:r>
              <a:rPr lang="cs-CZ" dirty="0" err="1"/>
              <a:t>hjerter</a:t>
            </a:r>
            <a:endParaRPr lang="cs-CZ" dirty="0"/>
          </a:p>
          <a:p>
            <a:endParaRPr lang="cs-CZ" dirty="0"/>
          </a:p>
          <a:p>
            <a:endParaRPr lang="cs-CZ" dirty="0"/>
          </a:p>
        </p:txBody>
      </p:sp>
    </p:spTree>
    <p:extLst>
      <p:ext uri="{BB962C8B-B14F-4D97-AF65-F5344CB8AC3E}">
        <p14:creationId xmlns:p14="http://schemas.microsoft.com/office/powerpoint/2010/main" val="266486412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62C12A1-A2F3-7A6D-1B83-46070C2795E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083133-F38E-7F4F-9B69-96CBA04E864B}"/>
              </a:ext>
            </a:extLst>
          </p:cNvPr>
          <p:cNvSpPr>
            <a:spLocks noGrp="1"/>
          </p:cNvSpPr>
          <p:nvPr>
            <p:ph type="sldNum" sz="quarter" idx="11"/>
          </p:nvPr>
        </p:nvSpPr>
        <p:spPr/>
        <p:txBody>
          <a:bodyPr/>
          <a:lstStyle/>
          <a:p>
            <a:fld id="{0970407D-EE58-4A0B-824B-1D3AE42DD9CF}" type="slidenum">
              <a:rPr lang="cs-CZ" altLang="cs-CZ" smtClean="0"/>
              <a:pPr/>
              <a:t>205</a:t>
            </a:fld>
            <a:endParaRPr lang="cs-CZ" altLang="cs-CZ" dirty="0"/>
          </a:p>
        </p:txBody>
      </p:sp>
      <p:sp>
        <p:nvSpPr>
          <p:cNvPr id="4" name="Nadpis 3">
            <a:extLst>
              <a:ext uri="{FF2B5EF4-FFF2-40B4-BE49-F238E27FC236}">
                <a16:creationId xmlns:a16="http://schemas.microsoft.com/office/drawing/2014/main" id="{C7F36D7A-B28D-907C-2B40-B6B6EE0E959F}"/>
              </a:ext>
            </a:extLst>
          </p:cNvPr>
          <p:cNvSpPr>
            <a:spLocks noGrp="1"/>
          </p:cNvSpPr>
          <p:nvPr>
            <p:ph type="title"/>
          </p:nvPr>
        </p:nvSpPr>
        <p:spPr/>
        <p:txBody>
          <a:bodyPr/>
          <a:lstStyle/>
          <a:p>
            <a:r>
              <a:rPr lang="cs-CZ" dirty="0"/>
              <a:t>Islandský film</a:t>
            </a:r>
          </a:p>
        </p:txBody>
      </p:sp>
      <p:sp>
        <p:nvSpPr>
          <p:cNvPr id="5" name="Zástupný obsah 4">
            <a:extLst>
              <a:ext uri="{FF2B5EF4-FFF2-40B4-BE49-F238E27FC236}">
                <a16:creationId xmlns:a16="http://schemas.microsoft.com/office/drawing/2014/main" id="{FC6CDDE5-12CB-7229-1AF0-AC3D43416758}"/>
              </a:ext>
            </a:extLst>
          </p:cNvPr>
          <p:cNvSpPr>
            <a:spLocks noGrp="1"/>
          </p:cNvSpPr>
          <p:nvPr>
            <p:ph idx="1"/>
          </p:nvPr>
        </p:nvSpPr>
        <p:spPr>
          <a:xfrm>
            <a:off x="414000" y="1850240"/>
            <a:ext cx="4880440" cy="4420070"/>
          </a:xfrm>
        </p:spPr>
        <p:txBody>
          <a:bodyPr/>
          <a:lstStyle/>
          <a:p>
            <a:r>
              <a:rPr lang="cs-CZ" dirty="0"/>
              <a:t>Konec 60. let</a:t>
            </a:r>
          </a:p>
          <a:p>
            <a:pPr lvl="1"/>
            <a:r>
              <a:rPr lang="cs-CZ" dirty="0"/>
              <a:t>Nástup televize</a:t>
            </a:r>
          </a:p>
          <a:p>
            <a:pPr lvl="1"/>
            <a:r>
              <a:rPr lang="cs-CZ" dirty="0"/>
              <a:t>Filmový fond -&gt; financování</a:t>
            </a:r>
          </a:p>
          <a:p>
            <a:r>
              <a:rPr lang="cs-CZ" dirty="0"/>
              <a:t>1979/1980</a:t>
            </a:r>
          </a:p>
          <a:p>
            <a:pPr lvl="1"/>
            <a:r>
              <a:rPr lang="cs-CZ" dirty="0"/>
              <a:t>3 celovečerní filmy s vysokou návštěvností</a:t>
            </a:r>
          </a:p>
          <a:p>
            <a:r>
              <a:rPr lang="cs-CZ" dirty="0"/>
              <a:t>1984 – změna zdanění kin</a:t>
            </a:r>
          </a:p>
          <a:p>
            <a:r>
              <a:rPr lang="cs-CZ" dirty="0"/>
              <a:t>1986 – vládní podpora fondu</a:t>
            </a:r>
          </a:p>
          <a:p>
            <a:r>
              <a:rPr lang="cs-CZ" dirty="0"/>
              <a:t>Tendence nikoliv žánry</a:t>
            </a:r>
          </a:p>
          <a:p>
            <a:endParaRPr lang="cs-CZ" dirty="0"/>
          </a:p>
        </p:txBody>
      </p:sp>
      <p:pic>
        <p:nvPicPr>
          <p:cNvPr id="3076" name="Picture 4" descr="Land and Sons (1980) - IMDb">
            <a:extLst>
              <a:ext uri="{FF2B5EF4-FFF2-40B4-BE49-F238E27FC236}">
                <a16:creationId xmlns:a16="http://schemas.microsoft.com/office/drawing/2014/main" id="{ED8BE1BC-B0CE-4CA1-CC5C-67A0D3F005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0935" y="0"/>
            <a:ext cx="3001065" cy="43071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eiðiferðin (1980) | Galerie - Z filmu | ČSFD.cz">
            <a:extLst>
              <a:ext uri="{FF2B5EF4-FFF2-40B4-BE49-F238E27FC236}">
                <a16:creationId xmlns:a16="http://schemas.microsoft.com/office/drawing/2014/main" id="{F4211351-3557-14FA-BA1F-B60C567D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148" y="3429000"/>
            <a:ext cx="4672276" cy="34692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Óðal feðranna (1980) | ČSFD.cz">
            <a:extLst>
              <a:ext uri="{FF2B5EF4-FFF2-40B4-BE49-F238E27FC236}">
                <a16:creationId xmlns:a16="http://schemas.microsoft.com/office/drawing/2014/main" id="{BFA2088C-E5FF-269C-B53A-D35F64224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787" y="-1494"/>
            <a:ext cx="3001065" cy="430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46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F2EE10E-09FA-8941-B73C-582F17999A8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E65F172-B232-48E8-3066-4AC4E0813022}"/>
              </a:ext>
            </a:extLst>
          </p:cNvPr>
          <p:cNvSpPr>
            <a:spLocks noGrp="1"/>
          </p:cNvSpPr>
          <p:nvPr>
            <p:ph type="sldNum" sz="quarter" idx="11"/>
          </p:nvPr>
        </p:nvSpPr>
        <p:spPr/>
        <p:txBody>
          <a:bodyPr/>
          <a:lstStyle/>
          <a:p>
            <a:fld id="{0970407D-EE58-4A0B-824B-1D3AE42DD9CF}" type="slidenum">
              <a:rPr lang="cs-CZ" altLang="cs-CZ" smtClean="0"/>
              <a:pPr/>
              <a:t>206</a:t>
            </a:fld>
            <a:endParaRPr lang="cs-CZ" altLang="cs-CZ" dirty="0"/>
          </a:p>
        </p:txBody>
      </p:sp>
      <p:sp>
        <p:nvSpPr>
          <p:cNvPr id="4" name="Nadpis 3">
            <a:extLst>
              <a:ext uri="{FF2B5EF4-FFF2-40B4-BE49-F238E27FC236}">
                <a16:creationId xmlns:a16="http://schemas.microsoft.com/office/drawing/2014/main" id="{059040F4-6473-F1CF-8F89-8635E9EF78B4}"/>
              </a:ext>
            </a:extLst>
          </p:cNvPr>
          <p:cNvSpPr>
            <a:spLocks noGrp="1"/>
          </p:cNvSpPr>
          <p:nvPr>
            <p:ph type="title"/>
          </p:nvPr>
        </p:nvSpPr>
        <p:spPr/>
        <p:txBody>
          <a:bodyPr/>
          <a:lstStyle/>
          <a:p>
            <a:r>
              <a:rPr lang="cs-CZ" dirty="0"/>
              <a:t>Norsko?</a:t>
            </a:r>
          </a:p>
        </p:txBody>
      </p:sp>
      <p:sp>
        <p:nvSpPr>
          <p:cNvPr id="5" name="Zástupný obsah 4">
            <a:extLst>
              <a:ext uri="{FF2B5EF4-FFF2-40B4-BE49-F238E27FC236}">
                <a16:creationId xmlns:a16="http://schemas.microsoft.com/office/drawing/2014/main" id="{0F6B26E2-1962-7C73-7AE3-C366A48D9410}"/>
              </a:ext>
            </a:extLst>
          </p:cNvPr>
          <p:cNvSpPr>
            <a:spLocks noGrp="1"/>
          </p:cNvSpPr>
          <p:nvPr>
            <p:ph idx="1"/>
          </p:nvPr>
        </p:nvSpPr>
        <p:spPr/>
        <p:txBody>
          <a:bodyPr/>
          <a:lstStyle/>
          <a:p>
            <a:pPr marL="252000" marR="0" lvl="0" indent="-180000" algn="l" defTabSz="914400" rtl="0" eaLnBrk="1" fontAlgn="base" latinLnBrk="0" hangingPunct="1">
              <a:lnSpc>
                <a:spcPts val="3600"/>
              </a:lnSpc>
              <a:spcBef>
                <a:spcPts val="0"/>
              </a:spcBef>
              <a:spcAft>
                <a:spcPct val="0"/>
              </a:spcAft>
              <a:buClr>
                <a:srgbClr val="0000DC"/>
              </a:buClr>
              <a:buSzPct val="100000"/>
              <a:buFont typeface="Arial" panose="020B0604020202020204" pitchFamily="34" charset="0"/>
              <a:buChar char="̶"/>
              <a:tabLst/>
              <a:defRPr/>
            </a:pPr>
            <a:r>
              <a:rPr lang="cs-CZ" sz="2800" dirty="0"/>
              <a:t>Ekonomický vzestup a radikalizace norského politického života</a:t>
            </a:r>
            <a:endParaRPr kumimoji="0" lang="cs-CZ" sz="2600" b="0" i="0" u="none" strike="noStrike" kern="0" cap="none" spc="0" normalizeH="0" baseline="0" noProof="0" dirty="0">
              <a:ln>
                <a:noFill/>
              </a:ln>
              <a:solidFill>
                <a:srgbClr val="000000"/>
              </a:solidFill>
              <a:effectLst/>
              <a:uLnTx/>
              <a:uFillTx/>
              <a:latin typeface="Arial"/>
              <a:ea typeface="+mn-ea"/>
              <a:cs typeface="+mn-cs"/>
            </a:endParaRPr>
          </a:p>
          <a:p>
            <a:pPr lvl="1">
              <a:lnSpc>
                <a:spcPts val="3600"/>
              </a:lnSpc>
              <a:buClr>
                <a:srgbClr val="0000DC"/>
              </a:buClr>
              <a:defRPr/>
            </a:pPr>
            <a:r>
              <a:rPr kumimoji="0" lang="cs-CZ" sz="1800" b="0" i="0" u="none" strike="noStrike" kern="0" cap="none" spc="0" normalizeH="0" baseline="0" noProof="0" dirty="0">
                <a:ln>
                  <a:noFill/>
                </a:ln>
                <a:solidFill>
                  <a:srgbClr val="000000"/>
                </a:solidFill>
                <a:effectLst/>
                <a:uLnTx/>
                <a:uFillTx/>
                <a:latin typeface="Arial"/>
                <a:ea typeface="+mn-ea"/>
                <a:cs typeface="+mn-cs"/>
              </a:rPr>
              <a:t>1968 –  </a:t>
            </a:r>
            <a:r>
              <a:rPr kumimoji="0" lang="cs-CZ" sz="1800" b="1" i="0" u="none" strike="noStrike" kern="0" cap="none" spc="0" normalizeH="0" baseline="0" noProof="0" dirty="0">
                <a:ln>
                  <a:noFill/>
                </a:ln>
                <a:solidFill>
                  <a:srgbClr val="000000"/>
                </a:solidFill>
                <a:effectLst/>
                <a:uLnTx/>
                <a:uFillTx/>
                <a:latin typeface="Arial"/>
                <a:ea typeface="+mn-ea"/>
                <a:cs typeface="+mn-cs"/>
              </a:rPr>
              <a:t>studentské bouře </a:t>
            </a:r>
            <a:r>
              <a:rPr kumimoji="0" lang="cs-CZ" sz="1800" b="0" i="0" u="none" strike="noStrike" kern="0" cap="none" spc="0" normalizeH="0" baseline="0" noProof="0" dirty="0">
                <a:ln>
                  <a:noFill/>
                </a:ln>
                <a:solidFill>
                  <a:srgbClr val="000000"/>
                </a:solidFill>
                <a:effectLst/>
                <a:uLnTx/>
                <a:uFillTx/>
                <a:latin typeface="Arial"/>
                <a:ea typeface="+mn-ea"/>
                <a:cs typeface="+mn-cs"/>
              </a:rPr>
              <a:t>(v Norsku demonstrace proti Vietnamu, atomové bombě)</a:t>
            </a:r>
          </a:p>
          <a:p>
            <a:pPr lvl="1">
              <a:lnSpc>
                <a:spcPts val="3600"/>
              </a:lnSpc>
              <a:buClr>
                <a:srgbClr val="0000DC"/>
              </a:buClr>
              <a:defRPr/>
            </a:pPr>
            <a:r>
              <a:rPr kumimoji="0" lang="cs-CZ" sz="1800" b="0" i="0" u="none" strike="noStrike" kern="0" cap="none" spc="0" normalizeH="0" baseline="0" noProof="0" dirty="0">
                <a:ln>
                  <a:noFill/>
                </a:ln>
                <a:solidFill>
                  <a:srgbClr val="000000"/>
                </a:solidFill>
                <a:effectLst/>
                <a:uLnTx/>
                <a:uFillTx/>
                <a:latin typeface="Arial"/>
                <a:ea typeface="+mn-ea"/>
                <a:cs typeface="+mn-cs"/>
              </a:rPr>
              <a:t>1969 –  </a:t>
            </a:r>
            <a:r>
              <a:rPr kumimoji="0" lang="cs-CZ" sz="1800" b="1" i="0" u="none" strike="noStrike" kern="0" cap="none" spc="0" normalizeH="0" baseline="0" noProof="0" dirty="0">
                <a:ln>
                  <a:noFill/>
                </a:ln>
                <a:solidFill>
                  <a:srgbClr val="000000"/>
                </a:solidFill>
                <a:effectLst/>
                <a:uLnTx/>
                <a:uFillTx/>
                <a:latin typeface="Arial"/>
                <a:ea typeface="+mn-ea"/>
                <a:cs typeface="+mn-cs"/>
              </a:rPr>
              <a:t>první vrty </a:t>
            </a:r>
            <a:r>
              <a:rPr kumimoji="0" lang="cs-CZ" sz="1800" b="0" i="0" u="none" strike="noStrike" kern="0" cap="none" spc="0" normalizeH="0" baseline="0" noProof="0" dirty="0">
                <a:ln>
                  <a:noFill/>
                </a:ln>
                <a:solidFill>
                  <a:srgbClr val="000000"/>
                </a:solidFill>
                <a:effectLst/>
                <a:uLnTx/>
                <a:uFillTx/>
                <a:latin typeface="Arial"/>
                <a:ea typeface="+mn-ea"/>
                <a:cs typeface="+mn-cs"/>
              </a:rPr>
              <a:t>v Severním moři =&gt; Norsko jedním z největších producentů ropy na světě</a:t>
            </a:r>
          </a:p>
          <a:p>
            <a:pPr lvl="1">
              <a:lnSpc>
                <a:spcPts val="3600"/>
              </a:lnSpc>
              <a:buClr>
                <a:srgbClr val="0000DC"/>
              </a:buClr>
              <a:defRPr/>
            </a:pPr>
            <a:r>
              <a:rPr kumimoji="0" lang="cs-CZ" sz="1800" b="0" i="0" u="none" strike="noStrike" kern="0" cap="none" spc="0" normalizeH="0" baseline="0" noProof="0" dirty="0">
                <a:ln>
                  <a:noFill/>
                </a:ln>
                <a:solidFill>
                  <a:srgbClr val="000000"/>
                </a:solidFill>
                <a:effectLst/>
                <a:uLnTx/>
                <a:uFillTx/>
                <a:latin typeface="Arial"/>
                <a:ea typeface="+mn-ea"/>
                <a:cs typeface="+mn-cs"/>
              </a:rPr>
              <a:t>1972 – </a:t>
            </a:r>
            <a:r>
              <a:rPr kumimoji="0" lang="cs-CZ" sz="1800" b="1" i="0" u="none" strike="noStrike" kern="0" cap="none" spc="0" normalizeH="0" baseline="0" noProof="0" dirty="0">
                <a:ln>
                  <a:noFill/>
                </a:ln>
                <a:solidFill>
                  <a:srgbClr val="000000"/>
                </a:solidFill>
                <a:effectLst/>
                <a:uLnTx/>
                <a:uFillTx/>
                <a:latin typeface="Arial"/>
                <a:ea typeface="+mn-ea"/>
                <a:cs typeface="+mn-cs"/>
              </a:rPr>
              <a:t>referendum</a:t>
            </a:r>
            <a:r>
              <a:rPr kumimoji="0" lang="cs-CZ" sz="1800" b="0" i="0" u="none" strike="noStrike" kern="0" cap="none" spc="0" normalizeH="0" baseline="0" noProof="0" dirty="0">
                <a:ln>
                  <a:noFill/>
                </a:ln>
                <a:solidFill>
                  <a:srgbClr val="000000"/>
                </a:solidFill>
                <a:effectLst/>
                <a:uLnTx/>
                <a:uFillTx/>
                <a:latin typeface="Arial"/>
                <a:ea typeface="+mn-ea"/>
                <a:cs typeface="+mn-cs"/>
              </a:rPr>
              <a:t> </a:t>
            </a:r>
            <a:r>
              <a:rPr kumimoji="0" lang="cs-CZ" sz="1800" b="1" i="0" u="none" strike="noStrike" kern="0" cap="none" spc="0" normalizeH="0" baseline="0" noProof="0" dirty="0">
                <a:ln>
                  <a:noFill/>
                </a:ln>
                <a:solidFill>
                  <a:srgbClr val="000000"/>
                </a:solidFill>
                <a:effectLst/>
                <a:uLnTx/>
                <a:uFillTx/>
                <a:latin typeface="Arial"/>
                <a:ea typeface="+mn-ea"/>
                <a:cs typeface="+mn-cs"/>
              </a:rPr>
              <a:t>o vstupu do EHS</a:t>
            </a:r>
            <a:r>
              <a:rPr kumimoji="0" lang="cs-CZ" sz="1800" b="0" i="0" u="none" strike="noStrike" kern="0" cap="none" spc="0" normalizeH="0" baseline="0" noProof="0" dirty="0">
                <a:ln>
                  <a:noFill/>
                </a:ln>
                <a:solidFill>
                  <a:srgbClr val="000000"/>
                </a:solidFill>
                <a:effectLst/>
                <a:uLnTx/>
                <a:uFillTx/>
                <a:latin typeface="Arial"/>
                <a:ea typeface="+mn-ea"/>
                <a:cs typeface="+mn-cs"/>
              </a:rPr>
              <a:t>. Zamítnuto.</a:t>
            </a:r>
          </a:p>
          <a:p>
            <a:pPr lvl="1">
              <a:lnSpc>
                <a:spcPts val="3600"/>
              </a:lnSpc>
              <a:buClr>
                <a:srgbClr val="0000DC"/>
              </a:buClr>
              <a:defRPr/>
            </a:pPr>
            <a:r>
              <a:rPr kumimoji="0" lang="cs-CZ" sz="1800" b="0" i="0" u="none" strike="noStrike" kern="0" cap="none" spc="0" normalizeH="0" baseline="0" noProof="0" dirty="0">
                <a:ln>
                  <a:noFill/>
                </a:ln>
                <a:solidFill>
                  <a:srgbClr val="000000"/>
                </a:solidFill>
                <a:effectLst/>
                <a:uLnTx/>
                <a:uFillTx/>
                <a:latin typeface="Arial"/>
                <a:ea typeface="+mn-ea"/>
                <a:cs typeface="+mn-cs"/>
              </a:rPr>
              <a:t>1973</a:t>
            </a:r>
            <a:r>
              <a:rPr kumimoji="0" lang="cs-CZ" sz="1800" b="1" i="0" u="none" strike="noStrike" kern="0" cap="none" spc="0" normalizeH="0" baseline="0" noProof="0" dirty="0">
                <a:ln>
                  <a:noFill/>
                </a:ln>
                <a:solidFill>
                  <a:srgbClr val="000000"/>
                </a:solidFill>
                <a:effectLst/>
                <a:uLnTx/>
                <a:uFillTx/>
                <a:latin typeface="Arial"/>
                <a:ea typeface="+mn-ea"/>
                <a:cs typeface="+mn-cs"/>
              </a:rPr>
              <a:t> </a:t>
            </a:r>
            <a:r>
              <a:rPr kumimoji="0" lang="cs-CZ" sz="1800" b="0" i="0" u="none" strike="noStrike" kern="0" cap="none" spc="0" normalizeH="0" baseline="0" noProof="0" dirty="0">
                <a:ln>
                  <a:noFill/>
                </a:ln>
                <a:solidFill>
                  <a:srgbClr val="000000"/>
                </a:solidFill>
                <a:effectLst/>
                <a:uLnTx/>
                <a:uFillTx/>
                <a:latin typeface="Arial"/>
                <a:ea typeface="+mn-ea"/>
                <a:cs typeface="+mn-cs"/>
              </a:rPr>
              <a:t>–  Vznik </a:t>
            </a:r>
            <a:r>
              <a:rPr kumimoji="0" lang="cs-CZ" sz="1800" b="1" i="0" u="none" strike="noStrike" kern="0" cap="none" spc="0" normalizeH="0" baseline="0" noProof="0" dirty="0">
                <a:ln>
                  <a:noFill/>
                </a:ln>
                <a:solidFill>
                  <a:srgbClr val="000000"/>
                </a:solidFill>
                <a:effectLst/>
                <a:uLnTx/>
                <a:uFillTx/>
                <a:latin typeface="Arial"/>
                <a:ea typeface="+mn-ea"/>
                <a:cs typeface="+mn-cs"/>
              </a:rPr>
              <a:t>AKP (m-l) </a:t>
            </a:r>
            <a:r>
              <a:rPr kumimoji="0" lang="cs-CZ" sz="1800" b="0" i="0" u="none" strike="noStrike" kern="0" cap="none" spc="0" normalizeH="0" baseline="0" noProof="0" dirty="0" err="1">
                <a:ln>
                  <a:noFill/>
                </a:ln>
                <a:solidFill>
                  <a:srgbClr val="000000"/>
                </a:solidFill>
                <a:effectLst/>
                <a:uLnTx/>
                <a:uFillTx/>
                <a:latin typeface="Arial"/>
                <a:ea typeface="+mn-ea"/>
                <a:cs typeface="+mn-cs"/>
              </a:rPr>
              <a:t>Arbeidernes</a:t>
            </a:r>
            <a:r>
              <a:rPr kumimoji="0" lang="cs-CZ" sz="1800" b="1" i="0" u="none" strike="noStrike" kern="0" cap="none" spc="0" normalizeH="0" baseline="0" noProof="0" dirty="0">
                <a:ln>
                  <a:noFill/>
                </a:ln>
                <a:solidFill>
                  <a:srgbClr val="000000"/>
                </a:solidFill>
                <a:effectLst/>
                <a:uLnTx/>
                <a:uFillTx/>
                <a:latin typeface="Arial"/>
                <a:ea typeface="+mn-ea"/>
                <a:cs typeface="+mn-cs"/>
              </a:rPr>
              <a:t> </a:t>
            </a:r>
            <a:r>
              <a:rPr kumimoji="0" lang="cs-CZ" sz="1800" b="0" i="0" u="none" strike="noStrike" kern="0" cap="none" spc="0" normalizeH="0" baseline="0" noProof="0" dirty="0" err="1">
                <a:ln>
                  <a:noFill/>
                </a:ln>
                <a:solidFill>
                  <a:srgbClr val="000000"/>
                </a:solidFill>
                <a:effectLst/>
                <a:uLnTx/>
                <a:uFillTx/>
                <a:latin typeface="Arial"/>
                <a:ea typeface="+mn-ea"/>
                <a:cs typeface="+mn-cs"/>
              </a:rPr>
              <a:t>Kommunistparti</a:t>
            </a:r>
            <a:r>
              <a:rPr kumimoji="0" lang="cs-CZ" sz="1800" b="0" i="0" u="none" strike="noStrike" kern="0" cap="none" spc="0" normalizeH="0" baseline="0" noProof="0" dirty="0">
                <a:ln>
                  <a:noFill/>
                </a:ln>
                <a:solidFill>
                  <a:srgbClr val="000000"/>
                </a:solidFill>
                <a:effectLst/>
                <a:uLnTx/>
                <a:uFillTx/>
                <a:latin typeface="Arial"/>
                <a:ea typeface="+mn-ea"/>
                <a:cs typeface="+mn-cs"/>
              </a:rPr>
              <a:t> (</a:t>
            </a:r>
            <a:r>
              <a:rPr kumimoji="0" lang="cs-CZ" sz="1800" b="0" i="0" u="none" strike="noStrike" kern="0" cap="none" spc="0" normalizeH="0" baseline="0" noProof="0" dirty="0" err="1">
                <a:ln>
                  <a:noFill/>
                </a:ln>
                <a:solidFill>
                  <a:srgbClr val="000000"/>
                </a:solidFill>
                <a:effectLst/>
                <a:uLnTx/>
                <a:uFillTx/>
                <a:latin typeface="Arial"/>
                <a:ea typeface="+mn-ea"/>
                <a:cs typeface="+mn-cs"/>
              </a:rPr>
              <a:t>marxist-leninistene</a:t>
            </a:r>
            <a:r>
              <a:rPr kumimoji="0" lang="cs-CZ" sz="1800" b="0" i="0" u="none" strike="noStrike" kern="0" cap="none" spc="0" normalizeH="0" baseline="0" noProof="0" dirty="0">
                <a:ln>
                  <a:noFill/>
                </a:ln>
                <a:solidFill>
                  <a:srgbClr val="000000"/>
                </a:solidFill>
                <a:effectLst/>
                <a:uLnTx/>
                <a:uFillTx/>
                <a:latin typeface="Arial"/>
                <a:ea typeface="+mn-ea"/>
                <a:cs typeface="+mn-cs"/>
              </a:rPr>
              <a:t>)</a:t>
            </a:r>
          </a:p>
          <a:p>
            <a:pPr lvl="1">
              <a:lnSpc>
                <a:spcPts val="3600"/>
              </a:lnSpc>
              <a:buClr>
                <a:srgbClr val="0000DC"/>
              </a:buClr>
              <a:defRPr/>
            </a:pPr>
            <a:endParaRPr lang="cs-CZ" sz="1800" dirty="0">
              <a:solidFill>
                <a:srgbClr val="000000"/>
              </a:solidFill>
              <a:latin typeface="Arial"/>
              <a:ea typeface="+mn-ea"/>
              <a:cs typeface="+mn-cs"/>
            </a:endParaRPr>
          </a:p>
          <a:p>
            <a:pPr lvl="1">
              <a:lnSpc>
                <a:spcPts val="3600"/>
              </a:lnSpc>
              <a:buClr>
                <a:srgbClr val="0000DC"/>
              </a:buClr>
              <a:defRPr/>
            </a:pPr>
            <a:r>
              <a:rPr kumimoji="0" lang="cs-CZ" sz="1800" b="0" i="0" u="none" strike="noStrike" kern="0" cap="none" spc="0" normalizeH="0" baseline="0" noProof="0" dirty="0">
                <a:ln>
                  <a:noFill/>
                </a:ln>
                <a:solidFill>
                  <a:srgbClr val="000000"/>
                </a:solidFill>
                <a:effectLst/>
                <a:uLnTx/>
                <a:uFillTx/>
                <a:latin typeface="Arial"/>
                <a:ea typeface="+mn-ea"/>
                <a:cs typeface="+mn-cs"/>
              </a:rPr>
              <a:t>Upozadění modernistických tendencí</a:t>
            </a:r>
          </a:p>
        </p:txBody>
      </p:sp>
    </p:spTree>
    <p:extLst>
      <p:ext uri="{BB962C8B-B14F-4D97-AF65-F5344CB8AC3E}">
        <p14:creationId xmlns:p14="http://schemas.microsoft.com/office/powerpoint/2010/main" val="5278213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4EA9223-6C67-26BD-CBB9-A6DF70E0195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0710AF4-3A5E-904F-DFC3-26F0B9BF4A0A}"/>
              </a:ext>
            </a:extLst>
          </p:cNvPr>
          <p:cNvSpPr>
            <a:spLocks noGrp="1"/>
          </p:cNvSpPr>
          <p:nvPr>
            <p:ph type="sldNum" sz="quarter" idx="11"/>
          </p:nvPr>
        </p:nvSpPr>
        <p:spPr/>
        <p:txBody>
          <a:bodyPr/>
          <a:lstStyle/>
          <a:p>
            <a:fld id="{0970407D-EE58-4A0B-824B-1D3AE42DD9CF}" type="slidenum">
              <a:rPr lang="cs-CZ" altLang="cs-CZ" smtClean="0"/>
              <a:pPr/>
              <a:t>207</a:t>
            </a:fld>
            <a:endParaRPr lang="cs-CZ" altLang="cs-CZ" dirty="0"/>
          </a:p>
        </p:txBody>
      </p:sp>
      <p:sp>
        <p:nvSpPr>
          <p:cNvPr id="4" name="Nadpis 3">
            <a:extLst>
              <a:ext uri="{FF2B5EF4-FFF2-40B4-BE49-F238E27FC236}">
                <a16:creationId xmlns:a16="http://schemas.microsoft.com/office/drawing/2014/main" id="{F8CA686E-3793-1CAC-2EDB-7DA10DC29023}"/>
              </a:ext>
            </a:extLst>
          </p:cNvPr>
          <p:cNvSpPr>
            <a:spLocks noGrp="1"/>
          </p:cNvSpPr>
          <p:nvPr>
            <p:ph type="title"/>
          </p:nvPr>
        </p:nvSpPr>
        <p:spPr/>
        <p:txBody>
          <a:bodyPr/>
          <a:lstStyle/>
          <a:p>
            <a:r>
              <a:rPr lang="cs-CZ" dirty="0"/>
              <a:t>Filmová tvorba</a:t>
            </a:r>
          </a:p>
        </p:txBody>
      </p:sp>
      <p:sp>
        <p:nvSpPr>
          <p:cNvPr id="5" name="Zástupný obsah 4">
            <a:extLst>
              <a:ext uri="{FF2B5EF4-FFF2-40B4-BE49-F238E27FC236}">
                <a16:creationId xmlns:a16="http://schemas.microsoft.com/office/drawing/2014/main" id="{E1947C0E-DE2A-21D3-149C-730D5C96EC7A}"/>
              </a:ext>
            </a:extLst>
          </p:cNvPr>
          <p:cNvSpPr>
            <a:spLocks noGrp="1"/>
          </p:cNvSpPr>
          <p:nvPr>
            <p:ph idx="1"/>
          </p:nvPr>
        </p:nvSpPr>
        <p:spPr>
          <a:xfrm>
            <a:off x="720000" y="1692002"/>
            <a:ext cx="5824019" cy="4139998"/>
          </a:xfrm>
        </p:spPr>
        <p:txBody>
          <a:bodyPr>
            <a:normAutofit fontScale="92500" lnSpcReduction="10000"/>
          </a:bodyPr>
          <a:lstStyle/>
          <a:p>
            <a:r>
              <a:rPr lang="cs-CZ" dirty="0"/>
              <a:t>Období nové střízlivosti</a:t>
            </a:r>
          </a:p>
          <a:p>
            <a:pPr lvl="1"/>
            <a:r>
              <a:rPr lang="cs-CZ" dirty="0"/>
              <a:t>Film – prostředek politické propagandy</a:t>
            </a:r>
          </a:p>
          <a:p>
            <a:pPr lvl="1"/>
            <a:r>
              <a:rPr lang="cs-CZ" dirty="0" err="1"/>
              <a:t>Oddvar</a:t>
            </a:r>
            <a:r>
              <a:rPr lang="cs-CZ" dirty="0"/>
              <a:t> Bull </a:t>
            </a:r>
            <a:r>
              <a:rPr lang="cs-CZ" dirty="0" err="1"/>
              <a:t>Tuhus</a:t>
            </a:r>
            <a:endParaRPr lang="cs-CZ" dirty="0"/>
          </a:p>
          <a:p>
            <a:pPr lvl="2"/>
            <a:r>
              <a:rPr lang="cs-CZ" dirty="0" err="1"/>
              <a:t>Streik</a:t>
            </a:r>
            <a:r>
              <a:rPr lang="cs-CZ" dirty="0"/>
              <a:t>! (1974)</a:t>
            </a:r>
          </a:p>
          <a:p>
            <a:pPr lvl="1"/>
            <a:r>
              <a:rPr lang="cs-CZ" dirty="0"/>
              <a:t>Anja </a:t>
            </a:r>
            <a:r>
              <a:rPr lang="cs-CZ" dirty="0" err="1"/>
              <a:t>Breien</a:t>
            </a:r>
            <a:endParaRPr lang="cs-CZ" dirty="0"/>
          </a:p>
          <a:p>
            <a:pPr lvl="2"/>
            <a:r>
              <a:rPr lang="cs-CZ" dirty="0"/>
              <a:t>Znásilnění (1971)</a:t>
            </a:r>
          </a:p>
          <a:p>
            <a:pPr lvl="1"/>
            <a:r>
              <a:rPr lang="cs-CZ" dirty="0"/>
              <a:t>Některé filmy populární x pokles návštěvnosti</a:t>
            </a:r>
          </a:p>
          <a:p>
            <a:pPr lvl="1"/>
            <a:endParaRPr lang="cs-CZ" dirty="0"/>
          </a:p>
          <a:p>
            <a:r>
              <a:rPr lang="cs-CZ" dirty="0"/>
              <a:t>Nástup žen režisérek</a:t>
            </a:r>
          </a:p>
          <a:p>
            <a:pPr lvl="1"/>
            <a:r>
              <a:rPr lang="cs-CZ" dirty="0"/>
              <a:t>70. léta – Nicole </a:t>
            </a:r>
            <a:r>
              <a:rPr lang="cs-CZ" dirty="0" err="1"/>
              <a:t>Macé</a:t>
            </a:r>
            <a:r>
              <a:rPr lang="cs-CZ" dirty="0"/>
              <a:t>, Anja </a:t>
            </a:r>
            <a:r>
              <a:rPr lang="cs-CZ" dirty="0" err="1"/>
              <a:t>Breien</a:t>
            </a:r>
            <a:r>
              <a:rPr lang="cs-CZ" dirty="0"/>
              <a:t>, Laila </a:t>
            </a:r>
            <a:r>
              <a:rPr lang="cs-CZ" dirty="0" err="1"/>
              <a:t>Mikkelsen</a:t>
            </a:r>
            <a:endParaRPr lang="cs-CZ" dirty="0"/>
          </a:p>
          <a:p>
            <a:pPr lvl="2"/>
            <a:r>
              <a:rPr lang="cs-CZ" dirty="0" err="1"/>
              <a:t>Vibeke</a:t>
            </a:r>
            <a:r>
              <a:rPr lang="cs-CZ" dirty="0"/>
              <a:t> </a:t>
            </a:r>
            <a:r>
              <a:rPr lang="cs-CZ" dirty="0" err="1"/>
              <a:t>Løkkeberg</a:t>
            </a:r>
            <a:r>
              <a:rPr lang="cs-CZ" dirty="0"/>
              <a:t> – Zrada (1981)</a:t>
            </a:r>
          </a:p>
          <a:p>
            <a:pPr lvl="1"/>
            <a:r>
              <a:rPr lang="cs-CZ" dirty="0"/>
              <a:t>80. léta – </a:t>
            </a:r>
            <a:r>
              <a:rPr lang="cs-CZ" dirty="0" err="1"/>
              <a:t>Unni</a:t>
            </a:r>
            <a:r>
              <a:rPr lang="cs-CZ" dirty="0"/>
              <a:t> </a:t>
            </a:r>
            <a:r>
              <a:rPr lang="cs-CZ" dirty="0" err="1"/>
              <a:t>Straume</a:t>
            </a:r>
            <a:r>
              <a:rPr lang="cs-CZ" dirty="0"/>
              <a:t>, Eva </a:t>
            </a:r>
            <a:r>
              <a:rPr lang="cs-CZ" dirty="0" err="1"/>
              <a:t>Isaksen</a:t>
            </a:r>
            <a:endParaRPr lang="cs-CZ" dirty="0"/>
          </a:p>
          <a:p>
            <a:pPr lvl="1"/>
            <a:r>
              <a:rPr lang="cs-CZ" dirty="0"/>
              <a:t>Tematická proměna</a:t>
            </a:r>
          </a:p>
        </p:txBody>
      </p:sp>
      <p:pic>
        <p:nvPicPr>
          <p:cNvPr id="6" name="Picture 2">
            <a:extLst>
              <a:ext uri="{FF2B5EF4-FFF2-40B4-BE49-F238E27FC236}">
                <a16:creationId xmlns:a16="http://schemas.microsoft.com/office/drawing/2014/main" id="{C6443702-1078-496E-84B4-719720507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7082" y="380012"/>
            <a:ext cx="3287562" cy="346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Voldtekt (1971) | Filmotéka | ČSFD.cz">
            <a:extLst>
              <a:ext uri="{FF2B5EF4-FFF2-40B4-BE49-F238E27FC236}">
                <a16:creationId xmlns:a16="http://schemas.microsoft.com/office/drawing/2014/main" id="{F712D0A7-8C59-FF56-5BC3-F7C708843C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4019" y="2718002"/>
            <a:ext cx="2948790" cy="413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547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16F3754-38EC-C570-6D45-27F9930B210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01F675B-21DF-19C8-AED5-2B944B7A6019}"/>
              </a:ext>
            </a:extLst>
          </p:cNvPr>
          <p:cNvSpPr>
            <a:spLocks noGrp="1"/>
          </p:cNvSpPr>
          <p:nvPr>
            <p:ph type="sldNum" sz="quarter" idx="11"/>
          </p:nvPr>
        </p:nvSpPr>
        <p:spPr/>
        <p:txBody>
          <a:bodyPr/>
          <a:lstStyle/>
          <a:p>
            <a:fld id="{0970407D-EE58-4A0B-824B-1D3AE42DD9CF}" type="slidenum">
              <a:rPr lang="cs-CZ" altLang="cs-CZ" smtClean="0"/>
              <a:pPr/>
              <a:t>208</a:t>
            </a:fld>
            <a:endParaRPr lang="cs-CZ" altLang="cs-CZ" dirty="0"/>
          </a:p>
        </p:txBody>
      </p:sp>
      <p:sp>
        <p:nvSpPr>
          <p:cNvPr id="4" name="Nadpis 3">
            <a:extLst>
              <a:ext uri="{FF2B5EF4-FFF2-40B4-BE49-F238E27FC236}">
                <a16:creationId xmlns:a16="http://schemas.microsoft.com/office/drawing/2014/main" id="{0CF8864B-9132-8C8A-1F61-DA5A8B73D43E}"/>
              </a:ext>
            </a:extLst>
          </p:cNvPr>
          <p:cNvSpPr>
            <a:spLocks noGrp="1"/>
          </p:cNvSpPr>
          <p:nvPr>
            <p:ph type="title"/>
          </p:nvPr>
        </p:nvSpPr>
        <p:spPr>
          <a:xfrm>
            <a:off x="719399" y="538568"/>
            <a:ext cx="10753200" cy="451576"/>
          </a:xfrm>
        </p:spPr>
        <p:txBody>
          <a:bodyPr/>
          <a:lstStyle/>
          <a:p>
            <a:r>
              <a:rPr lang="cs-CZ" dirty="0"/>
              <a:t>Filmová tvorba – Anja </a:t>
            </a:r>
            <a:r>
              <a:rPr lang="cs-CZ" dirty="0" err="1"/>
              <a:t>Breien</a:t>
            </a:r>
            <a:endParaRPr lang="cs-CZ" dirty="0"/>
          </a:p>
        </p:txBody>
      </p:sp>
      <p:pic>
        <p:nvPicPr>
          <p:cNvPr id="6" name="Picture 3">
            <a:extLst>
              <a:ext uri="{FF2B5EF4-FFF2-40B4-BE49-F238E27FC236}">
                <a16:creationId xmlns:a16="http://schemas.microsoft.com/office/drawing/2014/main" id="{93D1173E-0985-8372-8D68-D32B566751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3999" y="1400633"/>
            <a:ext cx="3308413" cy="47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BAF6ACA7-8AB6-66A5-F67A-2F45D4650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252" y="1344539"/>
            <a:ext cx="3187948" cy="465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ustruer (1975) - IMDb">
            <a:extLst>
              <a:ext uri="{FF2B5EF4-FFF2-40B4-BE49-F238E27FC236}">
                <a16:creationId xmlns:a16="http://schemas.microsoft.com/office/drawing/2014/main" id="{AD48B2DB-758D-8707-AD99-DAA73F058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711" y="1268073"/>
            <a:ext cx="3608577" cy="495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9198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90589FD-4790-4177-5A55-A9687CEEE7E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F2DBEFE-D642-23AF-D73E-424D8479DC10}"/>
              </a:ext>
            </a:extLst>
          </p:cNvPr>
          <p:cNvSpPr>
            <a:spLocks noGrp="1"/>
          </p:cNvSpPr>
          <p:nvPr>
            <p:ph type="sldNum" sz="quarter" idx="11"/>
          </p:nvPr>
        </p:nvSpPr>
        <p:spPr/>
        <p:txBody>
          <a:bodyPr/>
          <a:lstStyle/>
          <a:p>
            <a:fld id="{0970407D-EE58-4A0B-824B-1D3AE42DD9CF}" type="slidenum">
              <a:rPr lang="cs-CZ" altLang="cs-CZ" smtClean="0"/>
              <a:pPr/>
              <a:t>209</a:t>
            </a:fld>
            <a:endParaRPr lang="cs-CZ" altLang="cs-CZ" dirty="0"/>
          </a:p>
        </p:txBody>
      </p:sp>
      <p:sp>
        <p:nvSpPr>
          <p:cNvPr id="4" name="Nadpis 3">
            <a:extLst>
              <a:ext uri="{FF2B5EF4-FFF2-40B4-BE49-F238E27FC236}">
                <a16:creationId xmlns:a16="http://schemas.microsoft.com/office/drawing/2014/main" id="{2C915168-D8F5-C4FF-D00D-1B897E340C1E}"/>
              </a:ext>
            </a:extLst>
          </p:cNvPr>
          <p:cNvSpPr>
            <a:spLocks noGrp="1"/>
          </p:cNvSpPr>
          <p:nvPr>
            <p:ph type="title"/>
          </p:nvPr>
        </p:nvSpPr>
        <p:spPr/>
        <p:txBody>
          <a:bodyPr/>
          <a:lstStyle/>
          <a:p>
            <a:r>
              <a:rPr lang="cs-CZ" dirty="0"/>
              <a:t>Politický dokument</a:t>
            </a:r>
          </a:p>
        </p:txBody>
      </p:sp>
      <p:sp>
        <p:nvSpPr>
          <p:cNvPr id="5" name="Zástupný obsah 4">
            <a:extLst>
              <a:ext uri="{FF2B5EF4-FFF2-40B4-BE49-F238E27FC236}">
                <a16:creationId xmlns:a16="http://schemas.microsoft.com/office/drawing/2014/main" id="{365D2CBB-C3F3-FDF0-ABF8-F89DDA569D8F}"/>
              </a:ext>
            </a:extLst>
          </p:cNvPr>
          <p:cNvSpPr>
            <a:spLocks noGrp="1"/>
          </p:cNvSpPr>
          <p:nvPr>
            <p:ph idx="1"/>
          </p:nvPr>
        </p:nvSpPr>
        <p:spPr>
          <a:xfrm>
            <a:off x="720000" y="1692002"/>
            <a:ext cx="5074872" cy="4139998"/>
          </a:xfrm>
        </p:spPr>
        <p:txBody>
          <a:bodyPr>
            <a:normAutofit/>
          </a:bodyPr>
          <a:lstStyle/>
          <a:p>
            <a:r>
              <a:rPr lang="cs-CZ" dirty="0" err="1"/>
              <a:t>Matte</a:t>
            </a:r>
            <a:r>
              <a:rPr lang="cs-CZ" dirty="0"/>
              <a:t> </a:t>
            </a:r>
            <a:r>
              <a:rPr lang="cs-CZ" dirty="0" err="1"/>
              <a:t>Waldman</a:t>
            </a:r>
            <a:endParaRPr lang="cs-CZ" dirty="0"/>
          </a:p>
          <a:p>
            <a:endParaRPr lang="cs-CZ" dirty="0"/>
          </a:p>
          <a:p>
            <a:r>
              <a:rPr lang="cs-CZ" dirty="0"/>
              <a:t>S</a:t>
            </a:r>
            <a:r>
              <a:rPr lang="nb-NO" dirty="0"/>
              <a:t>ølve Skagen</a:t>
            </a:r>
            <a:endParaRPr lang="cs-CZ" dirty="0"/>
          </a:p>
          <a:p>
            <a:endParaRPr lang="cs-CZ" dirty="0"/>
          </a:p>
          <a:p>
            <a:r>
              <a:rPr lang="nb-NO" sz="2800" dirty="0"/>
              <a:t>Komu pat</a:t>
            </a:r>
            <a:r>
              <a:rPr lang="cs-CZ" sz="2800" dirty="0"/>
              <a:t>ří údolí </a:t>
            </a:r>
            <a:r>
              <a:rPr lang="cs-CZ" sz="2800" dirty="0" err="1"/>
              <a:t>Tyssedal</a:t>
            </a:r>
            <a:r>
              <a:rPr lang="cs-CZ" sz="2800" dirty="0"/>
              <a:t>? (</a:t>
            </a:r>
            <a:r>
              <a:rPr lang="cs-CZ" sz="2800" dirty="0" err="1"/>
              <a:t>Hvem</a:t>
            </a:r>
            <a:r>
              <a:rPr lang="cs-CZ" sz="2800" dirty="0"/>
              <a:t> </a:t>
            </a:r>
            <a:r>
              <a:rPr lang="cs-CZ" sz="2800" dirty="0" err="1"/>
              <a:t>eier</a:t>
            </a:r>
            <a:r>
              <a:rPr lang="cs-CZ" sz="2800" dirty="0"/>
              <a:t> </a:t>
            </a:r>
            <a:r>
              <a:rPr lang="cs-CZ" sz="2800" dirty="0" err="1"/>
              <a:t>Tyssedal</a:t>
            </a:r>
            <a:r>
              <a:rPr lang="cs-CZ" sz="2800" dirty="0"/>
              <a:t>), 1975</a:t>
            </a:r>
          </a:p>
          <a:p>
            <a:r>
              <a:rPr lang="cs-CZ" sz="2800" dirty="0"/>
              <a:t>Stát na svém! (St</a:t>
            </a:r>
            <a:r>
              <a:rPr lang="nb-NO" sz="2800" dirty="0"/>
              <a:t>å på</a:t>
            </a:r>
            <a:r>
              <a:rPr lang="cs-CZ" sz="2800" dirty="0"/>
              <a:t>), 1976</a:t>
            </a:r>
          </a:p>
          <a:p>
            <a:r>
              <a:rPr lang="cs-CZ" sz="2800" dirty="0"/>
              <a:t>Napříč zákonem (</a:t>
            </a:r>
            <a:r>
              <a:rPr lang="cs-CZ" sz="2800" dirty="0" err="1"/>
              <a:t>Tvers</a:t>
            </a:r>
            <a:r>
              <a:rPr lang="cs-CZ" sz="2800" dirty="0"/>
              <a:t> </a:t>
            </a:r>
            <a:r>
              <a:rPr lang="cs-CZ" sz="2800" dirty="0" err="1"/>
              <a:t>igjennom</a:t>
            </a:r>
            <a:r>
              <a:rPr lang="cs-CZ" sz="2800" dirty="0"/>
              <a:t> lov), 1979</a:t>
            </a:r>
          </a:p>
          <a:p>
            <a:endParaRPr lang="cs-CZ" dirty="0"/>
          </a:p>
          <a:p>
            <a:endParaRPr lang="cs-CZ" dirty="0"/>
          </a:p>
        </p:txBody>
      </p:sp>
      <p:pic>
        <p:nvPicPr>
          <p:cNvPr id="6" name="Picture 3">
            <a:extLst>
              <a:ext uri="{FF2B5EF4-FFF2-40B4-BE49-F238E27FC236}">
                <a16:creationId xmlns:a16="http://schemas.microsoft.com/office/drawing/2014/main" id="{6809B68D-2EB7-395A-8958-4D8C0F254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165" y="377999"/>
            <a:ext cx="2543853" cy="384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E7BF609D-B8E4-B8DE-3934-32A803D05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4" t="32648" r="55351" b="-12227"/>
          <a:stretch/>
        </p:blipFill>
        <p:spPr bwMode="auto">
          <a:xfrm>
            <a:off x="9211289" y="2292411"/>
            <a:ext cx="2834858" cy="41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652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4FC954B-7921-63CA-5BF4-5DB2322092A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F72F46E-CA5B-6EDD-CCD3-23F5ACC351D4}"/>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C78D7FBA-0298-4BF6-EE12-76E52528E022}"/>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A8B50A9E-7685-88A0-6535-EA8BF2D6E6D8}"/>
              </a:ext>
            </a:extLst>
          </p:cNvPr>
          <p:cNvSpPr>
            <a:spLocks noGrp="1"/>
          </p:cNvSpPr>
          <p:nvPr>
            <p:ph idx="1"/>
          </p:nvPr>
        </p:nvSpPr>
        <p:spPr>
          <a:xfrm>
            <a:off x="720000" y="1692002"/>
            <a:ext cx="5376000" cy="4139998"/>
          </a:xfrm>
        </p:spPr>
        <p:txBody>
          <a:bodyPr>
            <a:normAutofit/>
          </a:bodyPr>
          <a:lstStyle/>
          <a:p>
            <a:r>
              <a:rPr lang="cs-CZ" dirty="0"/>
              <a:t>Charles </a:t>
            </a:r>
            <a:r>
              <a:rPr lang="cs-CZ" dirty="0" err="1"/>
              <a:t>Magnusson</a:t>
            </a:r>
            <a:endParaRPr lang="cs-CZ" dirty="0"/>
          </a:p>
          <a:p>
            <a:pPr lvl="1"/>
            <a:r>
              <a:rPr lang="cs-CZ" dirty="0"/>
              <a:t>1907 </a:t>
            </a:r>
          </a:p>
          <a:p>
            <a:pPr lvl="2"/>
            <a:r>
              <a:rPr lang="cs-CZ" dirty="0"/>
              <a:t>Zakládá </a:t>
            </a:r>
            <a:r>
              <a:rPr lang="cs-CZ" sz="1400" dirty="0" err="1">
                <a:solidFill>
                  <a:srgbClr val="202122"/>
                </a:solidFill>
                <a:effectLst/>
                <a:latin typeface="Arial" panose="020B0604020202020204" pitchFamily="34" charset="0"/>
                <a:ea typeface="Calibri" panose="020F0502020204030204" pitchFamily="34" charset="0"/>
              </a:rPr>
              <a:t>Swedish</a:t>
            </a:r>
            <a:r>
              <a:rPr lang="cs-CZ" sz="1400" dirty="0">
                <a:solidFill>
                  <a:srgbClr val="202122"/>
                </a:solidFill>
                <a:effectLst/>
                <a:latin typeface="Arial" panose="020B0604020202020204" pitchFamily="34" charset="0"/>
                <a:ea typeface="Calibri" panose="020F0502020204030204" pitchFamily="34" charset="0"/>
              </a:rPr>
              <a:t> </a:t>
            </a:r>
            <a:r>
              <a:rPr lang="cs-CZ" sz="1400" dirty="0" err="1">
                <a:solidFill>
                  <a:srgbClr val="202122"/>
                </a:solidFill>
                <a:effectLst/>
                <a:latin typeface="Arial" panose="020B0604020202020204" pitchFamily="34" charset="0"/>
                <a:ea typeface="Calibri" panose="020F0502020204030204" pitchFamily="34" charset="0"/>
              </a:rPr>
              <a:t>Cinematographic</a:t>
            </a:r>
            <a:r>
              <a:rPr lang="cs-CZ" sz="1400" dirty="0">
                <a:solidFill>
                  <a:srgbClr val="202122"/>
                </a:solidFill>
                <a:effectLst/>
                <a:latin typeface="Arial" panose="020B0604020202020204" pitchFamily="34" charset="0"/>
                <a:ea typeface="Calibri" panose="020F0502020204030204" pitchFamily="34" charset="0"/>
              </a:rPr>
              <a:t> Society</a:t>
            </a:r>
          </a:p>
          <a:p>
            <a:pPr lvl="1"/>
            <a:r>
              <a:rPr lang="cs-CZ" dirty="0">
                <a:solidFill>
                  <a:srgbClr val="202122"/>
                </a:solidFill>
                <a:latin typeface="Arial" panose="020B0604020202020204" pitchFamily="34" charset="0"/>
                <a:ea typeface="Calibri" panose="020F0502020204030204" pitchFamily="34" charset="0"/>
              </a:rPr>
              <a:t>1909</a:t>
            </a:r>
          </a:p>
          <a:p>
            <a:pPr lvl="2"/>
            <a:r>
              <a:rPr lang="cs-CZ" dirty="0">
                <a:solidFill>
                  <a:srgbClr val="202122"/>
                </a:solidFill>
                <a:latin typeface="Arial" panose="020B0604020202020204" pitchFamily="34" charset="0"/>
                <a:ea typeface="Calibri" panose="020F0502020204030204" pitchFamily="34" charset="0"/>
              </a:rPr>
              <a:t>Najat </a:t>
            </a:r>
            <a:r>
              <a:rPr lang="cs-CZ" dirty="0" err="1">
                <a:solidFill>
                  <a:srgbClr val="202122"/>
                </a:solidFill>
                <a:latin typeface="Arial" panose="020B0604020202020204" pitchFamily="34" charset="0"/>
                <a:ea typeface="Calibri" panose="020F0502020204030204" pitchFamily="34" charset="0"/>
              </a:rPr>
              <a:t>Svenska</a:t>
            </a:r>
            <a:r>
              <a:rPr lang="cs-CZ" dirty="0">
                <a:solidFill>
                  <a:srgbClr val="202122"/>
                </a:solidFill>
                <a:latin typeface="Arial" panose="020B0604020202020204" pitchFamily="34" charset="0"/>
                <a:ea typeface="Calibri" panose="020F0502020204030204" pitchFamily="34" charset="0"/>
              </a:rPr>
              <a:t> </a:t>
            </a:r>
            <a:r>
              <a:rPr lang="cs-CZ" dirty="0" err="1">
                <a:solidFill>
                  <a:srgbClr val="202122"/>
                </a:solidFill>
                <a:latin typeface="Arial" panose="020B0604020202020204" pitchFamily="34" charset="0"/>
                <a:ea typeface="Calibri" panose="020F0502020204030204" pitchFamily="34" charset="0"/>
              </a:rPr>
              <a:t>Biografteatern</a:t>
            </a:r>
            <a:endParaRPr lang="cs-CZ" dirty="0">
              <a:solidFill>
                <a:srgbClr val="202122"/>
              </a:solidFill>
              <a:latin typeface="Arial" panose="020B0604020202020204" pitchFamily="34" charset="0"/>
              <a:ea typeface="Calibri" panose="020F0502020204030204" pitchFamily="34" charset="0"/>
            </a:endParaRPr>
          </a:p>
          <a:p>
            <a:pPr lvl="1"/>
            <a:r>
              <a:rPr lang="cs-CZ" dirty="0">
                <a:solidFill>
                  <a:srgbClr val="202122"/>
                </a:solidFill>
                <a:latin typeface="Arial" panose="020B0604020202020204" pitchFamily="34" charset="0"/>
                <a:ea typeface="Calibri" panose="020F0502020204030204" pitchFamily="34" charset="0"/>
              </a:rPr>
              <a:t>1912</a:t>
            </a:r>
          </a:p>
          <a:p>
            <a:pPr lvl="2"/>
            <a:r>
              <a:rPr lang="cs-CZ" dirty="0">
                <a:solidFill>
                  <a:srgbClr val="202122"/>
                </a:solidFill>
                <a:latin typeface="Arial" panose="020B0604020202020204" pitchFamily="34" charset="0"/>
                <a:ea typeface="Calibri" panose="020F0502020204030204" pitchFamily="34" charset="0"/>
              </a:rPr>
              <a:t>Najímá </a:t>
            </a:r>
            <a:r>
              <a:rPr lang="cs-CZ" dirty="0" err="1">
                <a:solidFill>
                  <a:srgbClr val="202122"/>
                </a:solidFill>
                <a:latin typeface="Arial" panose="020B0604020202020204" pitchFamily="34" charset="0"/>
                <a:ea typeface="Calibri" panose="020F0502020204030204" pitchFamily="34" charset="0"/>
              </a:rPr>
              <a:t>Stillera</a:t>
            </a:r>
            <a:r>
              <a:rPr lang="cs-CZ" dirty="0">
                <a:solidFill>
                  <a:srgbClr val="202122"/>
                </a:solidFill>
                <a:latin typeface="Arial" panose="020B0604020202020204" pitchFamily="34" charset="0"/>
                <a:ea typeface="Calibri" panose="020F0502020204030204" pitchFamily="34" charset="0"/>
              </a:rPr>
              <a:t> a </a:t>
            </a:r>
            <a:r>
              <a:rPr lang="cs-CZ" dirty="0" err="1">
                <a:solidFill>
                  <a:srgbClr val="202122"/>
                </a:solidFill>
                <a:latin typeface="Arial" panose="020B0604020202020204" pitchFamily="34" charset="0"/>
                <a:ea typeface="Calibri" panose="020F0502020204030204" pitchFamily="34" charset="0"/>
              </a:rPr>
              <a:t>Sjöströma</a:t>
            </a:r>
            <a:endParaRPr lang="cs-CZ" dirty="0">
              <a:solidFill>
                <a:srgbClr val="202122"/>
              </a:solidFill>
              <a:latin typeface="Arial" panose="020B0604020202020204" pitchFamily="34" charset="0"/>
              <a:ea typeface="Calibri" panose="020F0502020204030204" pitchFamily="34" charset="0"/>
            </a:endParaRPr>
          </a:p>
          <a:p>
            <a:pPr lvl="1"/>
            <a:endParaRPr lang="cs-CZ" dirty="0">
              <a:solidFill>
                <a:srgbClr val="202122"/>
              </a:solidFill>
              <a:latin typeface="Arial" panose="020B0604020202020204" pitchFamily="34" charset="0"/>
              <a:ea typeface="Calibri" panose="020F0502020204030204" pitchFamily="34" charset="0"/>
            </a:endParaRPr>
          </a:p>
          <a:p>
            <a:r>
              <a:rPr lang="cs-CZ" dirty="0">
                <a:solidFill>
                  <a:srgbClr val="202122"/>
                </a:solidFill>
                <a:latin typeface="Arial" panose="020B0604020202020204" pitchFamily="34" charset="0"/>
                <a:ea typeface="Calibri" panose="020F0502020204030204" pitchFamily="34" charset="0"/>
              </a:rPr>
              <a:t>Ivar </a:t>
            </a:r>
            <a:r>
              <a:rPr lang="cs-CZ" dirty="0" err="1">
                <a:solidFill>
                  <a:srgbClr val="202122"/>
                </a:solidFill>
                <a:latin typeface="Arial" panose="020B0604020202020204" pitchFamily="34" charset="0"/>
                <a:ea typeface="Calibri" panose="020F0502020204030204" pitchFamily="34" charset="0"/>
              </a:rPr>
              <a:t>Kreuger</a:t>
            </a:r>
            <a:endParaRPr lang="cs-CZ" dirty="0">
              <a:solidFill>
                <a:srgbClr val="202122"/>
              </a:solidFill>
              <a:latin typeface="Arial" panose="020B0604020202020204" pitchFamily="34" charset="0"/>
              <a:ea typeface="Calibri" panose="020F0502020204030204" pitchFamily="34" charset="0"/>
            </a:endParaRPr>
          </a:p>
          <a:p>
            <a:pPr lvl="1"/>
            <a:r>
              <a:rPr lang="cs-CZ" dirty="0">
                <a:solidFill>
                  <a:srgbClr val="202122"/>
                </a:solidFill>
                <a:latin typeface="Arial" panose="020B0604020202020204" pitchFamily="34" charset="0"/>
                <a:ea typeface="Calibri" panose="020F0502020204030204" pitchFamily="34" charset="0"/>
              </a:rPr>
              <a:t>1919</a:t>
            </a:r>
          </a:p>
          <a:p>
            <a:pPr lvl="2"/>
            <a:r>
              <a:rPr lang="cs-CZ" dirty="0">
                <a:solidFill>
                  <a:srgbClr val="202122"/>
                </a:solidFill>
                <a:latin typeface="Arial" panose="020B0604020202020204" pitchFamily="34" charset="0"/>
                <a:ea typeface="Calibri" panose="020F0502020204030204" pitchFamily="34" charset="0"/>
              </a:rPr>
              <a:t>Vznik </a:t>
            </a:r>
            <a:r>
              <a:rPr lang="cs-CZ" dirty="0" err="1">
                <a:solidFill>
                  <a:srgbClr val="202122"/>
                </a:solidFill>
                <a:latin typeface="Arial" panose="020B0604020202020204" pitchFamily="34" charset="0"/>
                <a:ea typeface="Calibri" panose="020F0502020204030204" pitchFamily="34" charset="0"/>
              </a:rPr>
              <a:t>Svensk</a:t>
            </a:r>
            <a:r>
              <a:rPr lang="cs-CZ" dirty="0">
                <a:solidFill>
                  <a:srgbClr val="202122"/>
                </a:solidFill>
                <a:latin typeface="Arial" panose="020B0604020202020204" pitchFamily="34" charset="0"/>
                <a:ea typeface="Calibri" panose="020F0502020204030204" pitchFamily="34" charset="0"/>
              </a:rPr>
              <a:t> </a:t>
            </a:r>
            <a:r>
              <a:rPr lang="cs-CZ" dirty="0" err="1">
                <a:solidFill>
                  <a:srgbClr val="202122"/>
                </a:solidFill>
                <a:latin typeface="Arial" panose="020B0604020202020204" pitchFamily="34" charset="0"/>
                <a:ea typeface="Calibri" panose="020F0502020204030204" pitchFamily="34" charset="0"/>
              </a:rPr>
              <a:t>Filmindustri</a:t>
            </a:r>
            <a:r>
              <a:rPr lang="cs-CZ" dirty="0">
                <a:solidFill>
                  <a:srgbClr val="202122"/>
                </a:solidFill>
                <a:latin typeface="Arial" panose="020B0604020202020204" pitchFamily="34" charset="0"/>
                <a:ea typeface="Calibri" panose="020F0502020204030204" pitchFamily="34" charset="0"/>
              </a:rPr>
              <a:t> – AB Skandia</a:t>
            </a:r>
            <a:endParaRPr lang="cs-CZ" dirty="0"/>
          </a:p>
        </p:txBody>
      </p:sp>
      <p:pic>
        <p:nvPicPr>
          <p:cNvPr id="13314" name="Picture 2">
            <a:extLst>
              <a:ext uri="{FF2B5EF4-FFF2-40B4-BE49-F238E27FC236}">
                <a16:creationId xmlns:a16="http://schemas.microsoft.com/office/drawing/2014/main" id="{FA179461-8351-018D-739A-A6472FE9BE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3381" y="548113"/>
            <a:ext cx="4111415" cy="548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44373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76BDBF-D7BE-8C33-0F3B-98283CF9D0A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196E19A-1557-3E06-7031-A280C78F83C9}"/>
              </a:ext>
            </a:extLst>
          </p:cNvPr>
          <p:cNvSpPr>
            <a:spLocks noGrp="1"/>
          </p:cNvSpPr>
          <p:nvPr>
            <p:ph type="sldNum" sz="quarter" idx="11"/>
          </p:nvPr>
        </p:nvSpPr>
        <p:spPr/>
        <p:txBody>
          <a:bodyPr/>
          <a:lstStyle/>
          <a:p>
            <a:fld id="{0970407D-EE58-4A0B-824B-1D3AE42DD9CF}" type="slidenum">
              <a:rPr lang="cs-CZ" altLang="cs-CZ" smtClean="0"/>
              <a:pPr/>
              <a:t>210</a:t>
            </a:fld>
            <a:endParaRPr lang="cs-CZ" altLang="cs-CZ" dirty="0"/>
          </a:p>
        </p:txBody>
      </p:sp>
      <p:sp>
        <p:nvSpPr>
          <p:cNvPr id="4" name="Nadpis 3">
            <a:extLst>
              <a:ext uri="{FF2B5EF4-FFF2-40B4-BE49-F238E27FC236}">
                <a16:creationId xmlns:a16="http://schemas.microsoft.com/office/drawing/2014/main" id="{AD386465-E04E-7532-DE3E-BD817A29B65D}"/>
              </a:ext>
            </a:extLst>
          </p:cNvPr>
          <p:cNvSpPr>
            <a:spLocks noGrp="1"/>
          </p:cNvSpPr>
          <p:nvPr>
            <p:ph type="title"/>
          </p:nvPr>
        </p:nvSpPr>
        <p:spPr/>
        <p:txBody>
          <a:bodyPr/>
          <a:lstStyle/>
          <a:p>
            <a:r>
              <a:rPr lang="cs-CZ" dirty="0"/>
              <a:t>Podmínky tvorby a populární filmy</a:t>
            </a:r>
          </a:p>
        </p:txBody>
      </p:sp>
      <p:sp>
        <p:nvSpPr>
          <p:cNvPr id="5" name="Zástupný obsah 4">
            <a:extLst>
              <a:ext uri="{FF2B5EF4-FFF2-40B4-BE49-F238E27FC236}">
                <a16:creationId xmlns:a16="http://schemas.microsoft.com/office/drawing/2014/main" id="{F0DAC9BD-D0B6-D679-5D3D-5F5D28904D04}"/>
              </a:ext>
            </a:extLst>
          </p:cNvPr>
          <p:cNvSpPr>
            <a:spLocks noGrp="1"/>
          </p:cNvSpPr>
          <p:nvPr>
            <p:ph idx="1"/>
          </p:nvPr>
        </p:nvSpPr>
        <p:spPr>
          <a:xfrm>
            <a:off x="720000" y="1692002"/>
            <a:ext cx="5471480" cy="4139998"/>
          </a:xfrm>
        </p:spPr>
        <p:txBody>
          <a:bodyPr/>
          <a:lstStyle/>
          <a:p>
            <a:r>
              <a:rPr lang="cs-CZ" dirty="0"/>
              <a:t>Pokles popularity domácí produkce</a:t>
            </a:r>
          </a:p>
          <a:p>
            <a:pPr lvl="1"/>
            <a:r>
              <a:rPr lang="cs-CZ" dirty="0"/>
              <a:t>Výjimky</a:t>
            </a:r>
          </a:p>
          <a:p>
            <a:pPr lvl="2"/>
            <a:r>
              <a:rPr lang="cs-CZ" dirty="0"/>
              <a:t>Velká cena na Sevřeném srázu (</a:t>
            </a:r>
            <a:r>
              <a:rPr lang="cs-CZ" dirty="0" err="1"/>
              <a:t>Fl</a:t>
            </a:r>
            <a:r>
              <a:rPr lang="nb-NO" dirty="0"/>
              <a:t>åklypa Grand Prix</a:t>
            </a:r>
            <a:r>
              <a:rPr lang="cs-CZ" dirty="0"/>
              <a:t>), (1975), Ivo </a:t>
            </a:r>
            <a:r>
              <a:rPr lang="cs-CZ" dirty="0" err="1"/>
              <a:t>Caprino</a:t>
            </a:r>
            <a:endParaRPr lang="cs-CZ" dirty="0"/>
          </a:p>
          <a:p>
            <a:pPr lvl="2"/>
            <a:r>
              <a:rPr lang="cs-CZ" dirty="0" err="1"/>
              <a:t>Olsenbanden</a:t>
            </a:r>
            <a:r>
              <a:rPr lang="cs-CZ" dirty="0"/>
              <a:t> 1969-1984 – 13 filmů</a:t>
            </a:r>
          </a:p>
          <a:p>
            <a:endParaRPr lang="cs-CZ" dirty="0"/>
          </a:p>
          <a:p>
            <a:r>
              <a:rPr lang="cs-CZ" dirty="0"/>
              <a:t>Růst produkce díky státním zárukám a koprodukční strategii </a:t>
            </a:r>
            <a:r>
              <a:rPr lang="cs-CZ" dirty="0" err="1"/>
              <a:t>Norsk</a:t>
            </a:r>
            <a:r>
              <a:rPr lang="cs-CZ" dirty="0"/>
              <a:t> film A/S</a:t>
            </a:r>
          </a:p>
        </p:txBody>
      </p:sp>
      <p:pic>
        <p:nvPicPr>
          <p:cNvPr id="6" name="Picture 3">
            <a:extLst>
              <a:ext uri="{FF2B5EF4-FFF2-40B4-BE49-F238E27FC236}">
                <a16:creationId xmlns:a16="http://schemas.microsoft.com/office/drawing/2014/main" id="{2CC73245-D30A-D001-29A7-8DE66833C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3971" y="1415991"/>
            <a:ext cx="2959596" cy="270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934FEE8F-1AFD-13C9-58FB-2EA2A8631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547" y="2709510"/>
            <a:ext cx="2492509" cy="361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2216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521F7-52BD-A755-DB6D-7803F251603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1B9800E-FA4E-3053-A137-42E82DA8ACD2}"/>
              </a:ext>
            </a:extLst>
          </p:cNvPr>
          <p:cNvSpPr>
            <a:spLocks noGrp="1"/>
          </p:cNvSpPr>
          <p:nvPr>
            <p:ph type="sldNum" sz="quarter" idx="11"/>
          </p:nvPr>
        </p:nvSpPr>
        <p:spPr/>
        <p:txBody>
          <a:bodyPr/>
          <a:lstStyle/>
          <a:p>
            <a:fld id="{0970407D-EE58-4A0B-824B-1D3AE42DD9CF}" type="slidenum">
              <a:rPr lang="cs-CZ" altLang="cs-CZ" smtClean="0"/>
              <a:pPr/>
              <a:t>211</a:t>
            </a:fld>
            <a:endParaRPr lang="cs-CZ" altLang="cs-CZ" dirty="0"/>
          </a:p>
        </p:txBody>
      </p:sp>
      <p:sp>
        <p:nvSpPr>
          <p:cNvPr id="4" name="Nadpis 3">
            <a:extLst>
              <a:ext uri="{FF2B5EF4-FFF2-40B4-BE49-F238E27FC236}">
                <a16:creationId xmlns:a16="http://schemas.microsoft.com/office/drawing/2014/main" id="{ED47E89A-705D-7E4C-020A-69A283C14545}"/>
              </a:ext>
            </a:extLst>
          </p:cNvPr>
          <p:cNvSpPr>
            <a:spLocks noGrp="1"/>
          </p:cNvSpPr>
          <p:nvPr>
            <p:ph type="title"/>
          </p:nvPr>
        </p:nvSpPr>
        <p:spPr/>
        <p:txBody>
          <a:bodyPr/>
          <a:lstStyle/>
          <a:p>
            <a:r>
              <a:rPr lang="cs-CZ" dirty="0"/>
              <a:t>Proměna </a:t>
            </a:r>
            <a:r>
              <a:rPr lang="cs-CZ" dirty="0" err="1"/>
              <a:t>mediáního</a:t>
            </a:r>
            <a:r>
              <a:rPr lang="cs-CZ" dirty="0"/>
              <a:t> prostředí v 80. letech</a:t>
            </a:r>
          </a:p>
        </p:txBody>
      </p:sp>
      <p:sp>
        <p:nvSpPr>
          <p:cNvPr id="5" name="Zástupný obsah 4">
            <a:extLst>
              <a:ext uri="{FF2B5EF4-FFF2-40B4-BE49-F238E27FC236}">
                <a16:creationId xmlns:a16="http://schemas.microsoft.com/office/drawing/2014/main" id="{B6C8B83A-E9A2-FC23-4510-45043A142832}"/>
              </a:ext>
            </a:extLst>
          </p:cNvPr>
          <p:cNvSpPr>
            <a:spLocks noGrp="1"/>
          </p:cNvSpPr>
          <p:nvPr>
            <p:ph idx="1"/>
          </p:nvPr>
        </p:nvSpPr>
        <p:spPr>
          <a:xfrm>
            <a:off x="720000" y="1692002"/>
            <a:ext cx="6551133" cy="4139998"/>
          </a:xfrm>
        </p:spPr>
        <p:txBody>
          <a:bodyPr/>
          <a:lstStyle/>
          <a:p>
            <a:r>
              <a:rPr lang="cs-CZ" dirty="0"/>
              <a:t>1981-86 pravicová vláda K</a:t>
            </a:r>
            <a:r>
              <a:rPr lang="nb-NO" dirty="0"/>
              <a:t>åre Willocha</a:t>
            </a:r>
            <a:r>
              <a:rPr lang="cs-CZ" dirty="0"/>
              <a:t> </a:t>
            </a:r>
          </a:p>
          <a:p>
            <a:pPr lvl="1"/>
            <a:r>
              <a:rPr lang="cs-CZ" dirty="0"/>
              <a:t>liberalizace, deregulace, privatizace a komercionalizace médií</a:t>
            </a:r>
            <a:endParaRPr lang="nb-NO" dirty="0"/>
          </a:p>
          <a:p>
            <a:pPr lvl="1"/>
            <a:endParaRPr lang="cs-CZ" dirty="0"/>
          </a:p>
          <a:p>
            <a:pPr lvl="1"/>
            <a:r>
              <a:rPr lang="cs-CZ" dirty="0"/>
              <a:t>r</a:t>
            </a:r>
            <a:r>
              <a:rPr lang="nb-NO" dirty="0"/>
              <a:t>o</a:t>
            </a:r>
            <a:r>
              <a:rPr lang="cs-CZ" dirty="0"/>
              <a:t>zpuštěn vysílací monopol (rozhlas i televize)</a:t>
            </a:r>
          </a:p>
          <a:p>
            <a:pPr lvl="1"/>
            <a:endParaRPr lang="cs-CZ" dirty="0"/>
          </a:p>
          <a:p>
            <a:pPr lvl="1"/>
            <a:r>
              <a:rPr lang="cs-CZ" dirty="0"/>
              <a:t>privatizace mediálního trhu – společnost </a:t>
            </a:r>
            <a:r>
              <a:rPr lang="cs-CZ" dirty="0" err="1"/>
              <a:t>Orkla</a:t>
            </a:r>
            <a:r>
              <a:rPr lang="cs-CZ" dirty="0"/>
              <a:t> skupuje týdeníky, kabelové stanice, noviny a nakladatelství (rodí se mediální gigant)</a:t>
            </a:r>
          </a:p>
          <a:p>
            <a:pPr lvl="1"/>
            <a:endParaRPr lang="cs-CZ" dirty="0"/>
          </a:p>
          <a:p>
            <a:pPr lvl="1"/>
            <a:r>
              <a:rPr lang="cs-CZ" dirty="0"/>
              <a:t>80. léta rozšíření videopřehrávače, pokles návštěvnosti kin v tomto desetiletí o třetinu</a:t>
            </a:r>
            <a:endParaRPr lang="nb-NO" dirty="0"/>
          </a:p>
          <a:p>
            <a:endParaRPr lang="cs-CZ" dirty="0"/>
          </a:p>
        </p:txBody>
      </p:sp>
    </p:spTree>
    <p:extLst>
      <p:ext uri="{BB962C8B-B14F-4D97-AF65-F5344CB8AC3E}">
        <p14:creationId xmlns:p14="http://schemas.microsoft.com/office/powerpoint/2010/main" val="3449465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D862C1E-EF89-E04C-B8E6-96A524CC7D1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1648CDF-6F90-C5D1-9822-FA5AA6800002}"/>
              </a:ext>
            </a:extLst>
          </p:cNvPr>
          <p:cNvSpPr>
            <a:spLocks noGrp="1"/>
          </p:cNvSpPr>
          <p:nvPr>
            <p:ph type="sldNum" sz="quarter" idx="11"/>
          </p:nvPr>
        </p:nvSpPr>
        <p:spPr/>
        <p:txBody>
          <a:bodyPr/>
          <a:lstStyle/>
          <a:p>
            <a:fld id="{0970407D-EE58-4A0B-824B-1D3AE42DD9CF}" type="slidenum">
              <a:rPr lang="cs-CZ" altLang="cs-CZ" smtClean="0"/>
              <a:pPr/>
              <a:t>212</a:t>
            </a:fld>
            <a:endParaRPr lang="cs-CZ" altLang="cs-CZ" dirty="0"/>
          </a:p>
        </p:txBody>
      </p:sp>
      <p:sp>
        <p:nvSpPr>
          <p:cNvPr id="4" name="Nadpis 3">
            <a:extLst>
              <a:ext uri="{FF2B5EF4-FFF2-40B4-BE49-F238E27FC236}">
                <a16:creationId xmlns:a16="http://schemas.microsoft.com/office/drawing/2014/main" id="{A150C916-1F5A-33B9-E366-917D33B37F96}"/>
              </a:ext>
            </a:extLst>
          </p:cNvPr>
          <p:cNvSpPr>
            <a:spLocks noGrp="1"/>
          </p:cNvSpPr>
          <p:nvPr>
            <p:ph type="title"/>
          </p:nvPr>
        </p:nvSpPr>
        <p:spPr/>
        <p:txBody>
          <a:bodyPr/>
          <a:lstStyle/>
          <a:p>
            <a:r>
              <a:rPr lang="cs-CZ" dirty="0"/>
              <a:t>Filmová tvorba</a:t>
            </a:r>
          </a:p>
        </p:txBody>
      </p:sp>
      <p:sp>
        <p:nvSpPr>
          <p:cNvPr id="5" name="Zástupný obsah 4">
            <a:extLst>
              <a:ext uri="{FF2B5EF4-FFF2-40B4-BE49-F238E27FC236}">
                <a16:creationId xmlns:a16="http://schemas.microsoft.com/office/drawing/2014/main" id="{ED456876-3935-6C53-3E3F-18BAA8D67091}"/>
              </a:ext>
            </a:extLst>
          </p:cNvPr>
          <p:cNvSpPr>
            <a:spLocks noGrp="1"/>
          </p:cNvSpPr>
          <p:nvPr>
            <p:ph idx="1"/>
          </p:nvPr>
        </p:nvSpPr>
        <p:spPr/>
        <p:txBody>
          <a:bodyPr/>
          <a:lstStyle/>
          <a:p>
            <a:r>
              <a:rPr lang="cs-CZ" dirty="0" err="1"/>
              <a:t>Lasse</a:t>
            </a:r>
            <a:r>
              <a:rPr lang="cs-CZ" dirty="0"/>
              <a:t> </a:t>
            </a:r>
            <a:r>
              <a:rPr lang="cs-CZ" dirty="0" err="1"/>
              <a:t>Glom</a:t>
            </a:r>
            <a:endParaRPr lang="cs-CZ" dirty="0"/>
          </a:p>
          <a:p>
            <a:endParaRPr lang="cs-CZ" dirty="0"/>
          </a:p>
          <a:p>
            <a:r>
              <a:rPr lang="cs-CZ" dirty="0"/>
              <a:t>1981 – „dívčí rok“</a:t>
            </a:r>
          </a:p>
          <a:p>
            <a:pPr lvl="1"/>
            <a:r>
              <a:rPr lang="cs-CZ" dirty="0"/>
              <a:t>Z 9 filmů 3 natočily ženy – feministická perspektiva</a:t>
            </a:r>
          </a:p>
          <a:p>
            <a:pPr lvl="1"/>
            <a:endParaRPr lang="cs-CZ" dirty="0"/>
          </a:p>
          <a:p>
            <a:r>
              <a:rPr lang="cs-CZ" dirty="0"/>
              <a:t>1985 – skupina úspěšných filmových produkcí</a:t>
            </a:r>
          </a:p>
          <a:p>
            <a:pPr lvl="1"/>
            <a:endParaRPr lang="cs-CZ" dirty="0"/>
          </a:p>
        </p:txBody>
      </p:sp>
      <p:pic>
        <p:nvPicPr>
          <p:cNvPr id="6" name="Picture 2">
            <a:extLst>
              <a:ext uri="{FF2B5EF4-FFF2-40B4-BE49-F238E27FC236}">
                <a16:creationId xmlns:a16="http://schemas.microsoft.com/office/drawing/2014/main" id="{F015D042-4412-830A-9CC2-ECEFAB729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7808" y="396320"/>
            <a:ext cx="20383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ED9D600C-BDE6-07F5-0FE5-126A32E2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2907" y="4068455"/>
            <a:ext cx="2599556" cy="258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9A6BB54-DA74-FC0A-1242-901709B81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816" y="4229891"/>
            <a:ext cx="3312368" cy="226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0C0B3178-C5CC-E42B-4AA0-D3D6D978D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00" y="4152649"/>
            <a:ext cx="27336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4830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CC06ED1-A04F-1F12-767A-51899B9AB24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E8F662C-231E-EA85-7FD0-E27B72F8C360}"/>
              </a:ext>
            </a:extLst>
          </p:cNvPr>
          <p:cNvSpPr>
            <a:spLocks noGrp="1"/>
          </p:cNvSpPr>
          <p:nvPr>
            <p:ph type="sldNum" sz="quarter" idx="11"/>
          </p:nvPr>
        </p:nvSpPr>
        <p:spPr/>
        <p:txBody>
          <a:bodyPr/>
          <a:lstStyle/>
          <a:p>
            <a:fld id="{0970407D-EE58-4A0B-824B-1D3AE42DD9CF}" type="slidenum">
              <a:rPr lang="cs-CZ" altLang="cs-CZ" smtClean="0"/>
              <a:pPr/>
              <a:t>213</a:t>
            </a:fld>
            <a:endParaRPr lang="cs-CZ" altLang="cs-CZ" dirty="0"/>
          </a:p>
        </p:txBody>
      </p:sp>
      <p:sp>
        <p:nvSpPr>
          <p:cNvPr id="4" name="Nadpis 3">
            <a:extLst>
              <a:ext uri="{FF2B5EF4-FFF2-40B4-BE49-F238E27FC236}">
                <a16:creationId xmlns:a16="http://schemas.microsoft.com/office/drawing/2014/main" id="{42D34C19-A845-BCF1-37E3-F7DECBDD096B}"/>
              </a:ext>
            </a:extLst>
          </p:cNvPr>
          <p:cNvSpPr>
            <a:spLocks noGrp="1"/>
          </p:cNvSpPr>
          <p:nvPr>
            <p:ph type="title"/>
          </p:nvPr>
        </p:nvSpPr>
        <p:spPr/>
        <p:txBody>
          <a:bodyPr/>
          <a:lstStyle/>
          <a:p>
            <a:r>
              <a:rPr lang="cs-CZ" dirty="0"/>
              <a:t>„Zmezinárodnění“</a:t>
            </a:r>
          </a:p>
        </p:txBody>
      </p:sp>
      <p:sp>
        <p:nvSpPr>
          <p:cNvPr id="5" name="Zástupný obsah 4">
            <a:extLst>
              <a:ext uri="{FF2B5EF4-FFF2-40B4-BE49-F238E27FC236}">
                <a16:creationId xmlns:a16="http://schemas.microsoft.com/office/drawing/2014/main" id="{4F66E3EC-3582-D437-321D-A4E74AB98E25}"/>
              </a:ext>
            </a:extLst>
          </p:cNvPr>
          <p:cNvSpPr>
            <a:spLocks noGrp="1"/>
          </p:cNvSpPr>
          <p:nvPr>
            <p:ph idx="1"/>
          </p:nvPr>
        </p:nvSpPr>
        <p:spPr>
          <a:xfrm>
            <a:off x="720000" y="1692002"/>
            <a:ext cx="5376000" cy="4139998"/>
          </a:xfrm>
        </p:spPr>
        <p:txBody>
          <a:bodyPr/>
          <a:lstStyle/>
          <a:p>
            <a:r>
              <a:rPr lang="cs-CZ" dirty="0"/>
              <a:t>Koprodukce </a:t>
            </a:r>
          </a:p>
          <a:p>
            <a:endParaRPr lang="cs-CZ" dirty="0"/>
          </a:p>
          <a:p>
            <a:r>
              <a:rPr lang="cs-CZ" dirty="0"/>
              <a:t>Využití norského kapitálu</a:t>
            </a:r>
          </a:p>
          <a:p>
            <a:pPr lvl="1"/>
            <a:r>
              <a:rPr lang="cs-CZ" dirty="0" err="1"/>
              <a:t>Buena</a:t>
            </a:r>
            <a:r>
              <a:rPr lang="cs-CZ" dirty="0"/>
              <a:t> Vista, </a:t>
            </a:r>
            <a:r>
              <a:rPr lang="cs-CZ" dirty="0" err="1"/>
              <a:t>Goldcrest</a:t>
            </a:r>
            <a:endParaRPr lang="cs-CZ" dirty="0"/>
          </a:p>
          <a:p>
            <a:pPr lvl="1"/>
            <a:endParaRPr lang="cs-CZ" dirty="0"/>
          </a:p>
          <a:p>
            <a:r>
              <a:rPr lang="cs-CZ" dirty="0"/>
              <a:t>Cílení produkce na mezinárodní trh</a:t>
            </a:r>
          </a:p>
          <a:p>
            <a:pPr lvl="1"/>
            <a:endParaRPr lang="cs-CZ" dirty="0"/>
          </a:p>
          <a:p>
            <a:r>
              <a:rPr lang="cs-CZ" dirty="0"/>
              <a:t>Žánrová proměna</a:t>
            </a:r>
          </a:p>
          <a:p>
            <a:pPr lvl="1"/>
            <a:r>
              <a:rPr lang="cs-CZ" dirty="0"/>
              <a:t>Sociální dramata -&gt; akční filmy, černé komedie</a:t>
            </a:r>
          </a:p>
        </p:txBody>
      </p:sp>
      <p:pic>
        <p:nvPicPr>
          <p:cNvPr id="7" name="Picture 3">
            <a:extLst>
              <a:ext uri="{FF2B5EF4-FFF2-40B4-BE49-F238E27FC236}">
                <a16:creationId xmlns:a16="http://schemas.microsoft.com/office/drawing/2014/main" id="{96FA2CE3-9192-1C18-362E-1E1413FC0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164" y="571499"/>
            <a:ext cx="3493077" cy="349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A6C96B1B-8A5A-C42B-E942-AD40BF4C9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236" y="2256309"/>
            <a:ext cx="2432646" cy="361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5736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B2801F9-8FE9-8E1C-AAB1-1B8A19DA515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37D4A4D-7FBB-4EF3-6800-D191546EA541}"/>
              </a:ext>
            </a:extLst>
          </p:cNvPr>
          <p:cNvSpPr>
            <a:spLocks noGrp="1"/>
          </p:cNvSpPr>
          <p:nvPr>
            <p:ph type="sldNum" sz="quarter" idx="11"/>
          </p:nvPr>
        </p:nvSpPr>
        <p:spPr/>
        <p:txBody>
          <a:bodyPr/>
          <a:lstStyle/>
          <a:p>
            <a:fld id="{0970407D-EE58-4A0B-824B-1D3AE42DD9CF}" type="slidenum">
              <a:rPr lang="cs-CZ" altLang="cs-CZ" smtClean="0"/>
              <a:pPr/>
              <a:t>214</a:t>
            </a:fld>
            <a:endParaRPr lang="cs-CZ" altLang="cs-CZ" dirty="0"/>
          </a:p>
        </p:txBody>
      </p:sp>
      <p:sp>
        <p:nvSpPr>
          <p:cNvPr id="4" name="Nadpis 3">
            <a:extLst>
              <a:ext uri="{FF2B5EF4-FFF2-40B4-BE49-F238E27FC236}">
                <a16:creationId xmlns:a16="http://schemas.microsoft.com/office/drawing/2014/main" id="{81D4A0B6-A58C-46FB-6245-4FCDA899999F}"/>
              </a:ext>
            </a:extLst>
          </p:cNvPr>
          <p:cNvSpPr>
            <a:spLocks noGrp="1"/>
          </p:cNvSpPr>
          <p:nvPr>
            <p:ph type="title"/>
          </p:nvPr>
        </p:nvSpPr>
        <p:spPr/>
        <p:txBody>
          <a:bodyPr/>
          <a:lstStyle/>
          <a:p>
            <a:r>
              <a:rPr lang="cs-CZ" dirty="0"/>
              <a:t>Akční thrillery</a:t>
            </a:r>
          </a:p>
        </p:txBody>
      </p:sp>
      <p:pic>
        <p:nvPicPr>
          <p:cNvPr id="6148" name="Picture 4" descr="Orions belte (1985) - IMDb">
            <a:extLst>
              <a:ext uri="{FF2B5EF4-FFF2-40B4-BE49-F238E27FC236}">
                <a16:creationId xmlns:a16="http://schemas.microsoft.com/office/drawing/2014/main" id="{8AEDEEDF-05BC-5DD4-5F1C-5D2EC5208BF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141495" y="0"/>
            <a:ext cx="40505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tter... Rubicon (1987) | Galerie - Plakáty | ČSFD.cz">
            <a:extLst>
              <a:ext uri="{FF2B5EF4-FFF2-40B4-BE49-F238E27FC236}">
                <a16:creationId xmlns:a16="http://schemas.microsoft.com/office/drawing/2014/main" id="{29D3CB9F-18A6-3A02-C62A-57D71B957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710" y="1217117"/>
            <a:ext cx="4303786" cy="564088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Nostalgipalatset - BLüCHER (1988)">
            <a:extLst>
              <a:ext uri="{FF2B5EF4-FFF2-40B4-BE49-F238E27FC236}">
                <a16:creationId xmlns:a16="http://schemas.microsoft.com/office/drawing/2014/main" id="{7638DDCD-64A8-B956-EE5B-7913870F72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3" y="1220844"/>
            <a:ext cx="3947313" cy="563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4780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3BB3A7B-B846-B91B-F4D7-000BBF7F42E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A3FCC29-5155-0713-8487-E09952DEEACF}"/>
              </a:ext>
            </a:extLst>
          </p:cNvPr>
          <p:cNvSpPr>
            <a:spLocks noGrp="1"/>
          </p:cNvSpPr>
          <p:nvPr>
            <p:ph type="sldNum" sz="quarter" idx="11"/>
          </p:nvPr>
        </p:nvSpPr>
        <p:spPr/>
        <p:txBody>
          <a:bodyPr/>
          <a:lstStyle/>
          <a:p>
            <a:fld id="{0970407D-EE58-4A0B-824B-1D3AE42DD9CF}" type="slidenum">
              <a:rPr lang="cs-CZ" altLang="cs-CZ" smtClean="0"/>
              <a:pPr/>
              <a:t>215</a:t>
            </a:fld>
            <a:endParaRPr lang="cs-CZ" altLang="cs-CZ" dirty="0"/>
          </a:p>
        </p:txBody>
      </p:sp>
      <p:sp>
        <p:nvSpPr>
          <p:cNvPr id="4" name="Nadpis 3">
            <a:extLst>
              <a:ext uri="{FF2B5EF4-FFF2-40B4-BE49-F238E27FC236}">
                <a16:creationId xmlns:a16="http://schemas.microsoft.com/office/drawing/2014/main" id="{7B7CBECA-8641-F0D4-76E3-2FC3B27F286C}"/>
              </a:ext>
            </a:extLst>
          </p:cNvPr>
          <p:cNvSpPr>
            <a:spLocks noGrp="1"/>
          </p:cNvSpPr>
          <p:nvPr>
            <p:ph type="title"/>
          </p:nvPr>
        </p:nvSpPr>
        <p:spPr/>
        <p:txBody>
          <a:bodyPr/>
          <a:lstStyle/>
          <a:p>
            <a:r>
              <a:rPr lang="cs-CZ" dirty="0"/>
              <a:t>Akční thrillery</a:t>
            </a:r>
          </a:p>
        </p:txBody>
      </p:sp>
      <p:sp>
        <p:nvSpPr>
          <p:cNvPr id="5" name="Zástupný obsah 4">
            <a:extLst>
              <a:ext uri="{FF2B5EF4-FFF2-40B4-BE49-F238E27FC236}">
                <a16:creationId xmlns:a16="http://schemas.microsoft.com/office/drawing/2014/main" id="{B51B530D-1786-4592-6A98-42DCDEF0845A}"/>
              </a:ext>
            </a:extLst>
          </p:cNvPr>
          <p:cNvSpPr>
            <a:spLocks noGrp="1"/>
          </p:cNvSpPr>
          <p:nvPr>
            <p:ph idx="1"/>
          </p:nvPr>
        </p:nvSpPr>
        <p:spPr>
          <a:xfrm>
            <a:off x="720000" y="1692002"/>
            <a:ext cx="4752545" cy="4139998"/>
          </a:xfrm>
        </p:spPr>
        <p:txBody>
          <a:bodyPr/>
          <a:lstStyle/>
          <a:p>
            <a:r>
              <a:rPr lang="cs-CZ" dirty="0" err="1"/>
              <a:t>Nils</a:t>
            </a:r>
            <a:r>
              <a:rPr lang="cs-CZ" dirty="0"/>
              <a:t> </a:t>
            </a:r>
            <a:r>
              <a:rPr lang="cs-CZ" dirty="0" err="1"/>
              <a:t>Gaup</a:t>
            </a:r>
            <a:endParaRPr lang="cs-CZ" dirty="0"/>
          </a:p>
          <a:p>
            <a:pPr lvl="1"/>
            <a:r>
              <a:rPr lang="cs-CZ" dirty="0"/>
              <a:t>Stopař (1987)</a:t>
            </a:r>
          </a:p>
          <a:p>
            <a:pPr lvl="1"/>
            <a:endParaRPr lang="cs-CZ" dirty="0"/>
          </a:p>
          <a:p>
            <a:pPr lvl="1"/>
            <a:r>
              <a:rPr lang="cs-CZ" dirty="0" err="1"/>
              <a:t>Hakon</a:t>
            </a:r>
            <a:r>
              <a:rPr lang="cs-CZ" dirty="0"/>
              <a:t> </a:t>
            </a:r>
            <a:r>
              <a:rPr lang="cs-CZ" dirty="0" err="1"/>
              <a:t>Hakonsen</a:t>
            </a:r>
            <a:r>
              <a:rPr lang="cs-CZ" dirty="0"/>
              <a:t> (1990)</a:t>
            </a:r>
          </a:p>
          <a:p>
            <a:pPr lvl="1"/>
            <a:endParaRPr lang="cs-CZ" dirty="0"/>
          </a:p>
          <a:p>
            <a:pPr lvl="1"/>
            <a:r>
              <a:rPr lang="cs-CZ" dirty="0" err="1"/>
              <a:t>Hodet</a:t>
            </a:r>
            <a:r>
              <a:rPr lang="cs-CZ" dirty="0"/>
              <a:t> </a:t>
            </a:r>
            <a:r>
              <a:rPr lang="cs-CZ" dirty="0" err="1"/>
              <a:t>over</a:t>
            </a:r>
            <a:r>
              <a:rPr lang="cs-CZ" dirty="0"/>
              <a:t> </a:t>
            </a:r>
            <a:r>
              <a:rPr lang="cs-CZ" dirty="0" err="1"/>
              <a:t>vannet</a:t>
            </a:r>
            <a:r>
              <a:rPr lang="cs-CZ" dirty="0"/>
              <a:t> (1993)</a:t>
            </a:r>
          </a:p>
          <a:p>
            <a:pPr lvl="1"/>
            <a:endParaRPr lang="cs-CZ" dirty="0"/>
          </a:p>
          <a:p>
            <a:pPr lvl="1"/>
            <a:endParaRPr lang="cs-CZ" dirty="0"/>
          </a:p>
          <a:p>
            <a:r>
              <a:rPr lang="cs-CZ" dirty="0"/>
              <a:t>Přetrvávání tvorby žánrových nápodob hollywoodského filmu</a:t>
            </a:r>
          </a:p>
        </p:txBody>
      </p:sp>
      <p:pic>
        <p:nvPicPr>
          <p:cNvPr id="7" name="Picture 2">
            <a:extLst>
              <a:ext uri="{FF2B5EF4-FFF2-40B4-BE49-F238E27FC236}">
                <a16:creationId xmlns:a16="http://schemas.microsoft.com/office/drawing/2014/main" id="{93F07164-F587-FD85-0DB5-3FA96838A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339" y="1207525"/>
            <a:ext cx="7010921" cy="395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25661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3FDC3F4-5F06-A81C-3855-CA98DD60C50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AF4BE34-D83F-83BA-B650-6E19D59B035B}"/>
              </a:ext>
            </a:extLst>
          </p:cNvPr>
          <p:cNvSpPr>
            <a:spLocks noGrp="1"/>
          </p:cNvSpPr>
          <p:nvPr>
            <p:ph type="sldNum" sz="quarter" idx="11"/>
          </p:nvPr>
        </p:nvSpPr>
        <p:spPr/>
        <p:txBody>
          <a:bodyPr/>
          <a:lstStyle/>
          <a:p>
            <a:fld id="{0970407D-EE58-4A0B-824B-1D3AE42DD9CF}" type="slidenum">
              <a:rPr lang="cs-CZ" altLang="cs-CZ" smtClean="0"/>
              <a:pPr/>
              <a:t>216</a:t>
            </a:fld>
            <a:endParaRPr lang="cs-CZ" altLang="cs-CZ" dirty="0"/>
          </a:p>
        </p:txBody>
      </p:sp>
      <p:sp>
        <p:nvSpPr>
          <p:cNvPr id="4" name="Nadpis 3">
            <a:extLst>
              <a:ext uri="{FF2B5EF4-FFF2-40B4-BE49-F238E27FC236}">
                <a16:creationId xmlns:a16="http://schemas.microsoft.com/office/drawing/2014/main" id="{7B92FD20-928A-E32E-C1AC-B57B2757B0A3}"/>
              </a:ext>
            </a:extLst>
          </p:cNvPr>
          <p:cNvSpPr>
            <a:spLocks noGrp="1"/>
          </p:cNvSpPr>
          <p:nvPr>
            <p:ph type="title"/>
          </p:nvPr>
        </p:nvSpPr>
        <p:spPr/>
        <p:txBody>
          <a:bodyPr/>
          <a:lstStyle/>
          <a:p>
            <a:r>
              <a:rPr lang="cs-CZ" dirty="0"/>
              <a:t>Oživení modernistické tradice</a:t>
            </a:r>
          </a:p>
        </p:txBody>
      </p:sp>
      <p:sp>
        <p:nvSpPr>
          <p:cNvPr id="5" name="Zástupný obsah 4">
            <a:extLst>
              <a:ext uri="{FF2B5EF4-FFF2-40B4-BE49-F238E27FC236}">
                <a16:creationId xmlns:a16="http://schemas.microsoft.com/office/drawing/2014/main" id="{2D5F06A8-75B0-0ED3-9B73-0BE812240FDB}"/>
              </a:ext>
            </a:extLst>
          </p:cNvPr>
          <p:cNvSpPr>
            <a:spLocks noGrp="1"/>
          </p:cNvSpPr>
          <p:nvPr>
            <p:ph idx="1"/>
          </p:nvPr>
        </p:nvSpPr>
        <p:spPr>
          <a:xfrm>
            <a:off x="720000" y="1692002"/>
            <a:ext cx="3058786" cy="4139998"/>
          </a:xfrm>
        </p:spPr>
        <p:txBody>
          <a:bodyPr/>
          <a:lstStyle/>
          <a:p>
            <a:r>
              <a:rPr lang="cs-CZ" dirty="0"/>
              <a:t>X (1986) – </a:t>
            </a:r>
            <a:r>
              <a:rPr lang="cs-CZ" dirty="0" err="1"/>
              <a:t>Oddvar</a:t>
            </a:r>
            <a:r>
              <a:rPr lang="cs-CZ" dirty="0"/>
              <a:t> </a:t>
            </a:r>
            <a:r>
              <a:rPr lang="cs-CZ" dirty="0" err="1"/>
              <a:t>Einanson</a:t>
            </a:r>
            <a:endParaRPr lang="cs-CZ" dirty="0"/>
          </a:p>
          <a:p>
            <a:endParaRPr lang="cs-CZ" dirty="0"/>
          </a:p>
          <a:p>
            <a:r>
              <a:rPr lang="cs-CZ" dirty="0" err="1"/>
              <a:t>Is-Slottet</a:t>
            </a:r>
            <a:r>
              <a:rPr lang="cs-CZ" dirty="0"/>
              <a:t> (1987)</a:t>
            </a:r>
          </a:p>
          <a:p>
            <a:pPr lvl="1"/>
            <a:r>
              <a:rPr lang="cs-CZ" dirty="0"/>
              <a:t>Per </a:t>
            </a:r>
            <a:r>
              <a:rPr lang="cs-CZ"/>
              <a:t>Blom</a:t>
            </a:r>
            <a:endParaRPr lang="cs-CZ" dirty="0"/>
          </a:p>
        </p:txBody>
      </p:sp>
      <p:pic>
        <p:nvPicPr>
          <p:cNvPr id="6" name="Picture 2" descr="http://rushprint.no/public/image/x.jpg">
            <a:extLst>
              <a:ext uri="{FF2B5EF4-FFF2-40B4-BE49-F238E27FC236}">
                <a16:creationId xmlns:a16="http://schemas.microsoft.com/office/drawing/2014/main" id="{8D7E201A-1CFC-3538-B85C-C9A540617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069" y="1362800"/>
            <a:ext cx="7965931" cy="446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56828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9BF0A82-BA23-950F-CDEF-51C56CB8846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8B7C55D-598C-D551-CC46-D86F3E495CC9}"/>
              </a:ext>
            </a:extLst>
          </p:cNvPr>
          <p:cNvSpPr>
            <a:spLocks noGrp="1"/>
          </p:cNvSpPr>
          <p:nvPr>
            <p:ph type="sldNum" sz="quarter" idx="11"/>
          </p:nvPr>
        </p:nvSpPr>
        <p:spPr/>
        <p:txBody>
          <a:bodyPr/>
          <a:lstStyle/>
          <a:p>
            <a:fld id="{0970407D-EE58-4A0B-824B-1D3AE42DD9CF}" type="slidenum">
              <a:rPr lang="cs-CZ" altLang="cs-CZ" smtClean="0"/>
              <a:pPr/>
              <a:t>217</a:t>
            </a:fld>
            <a:endParaRPr lang="cs-CZ" altLang="cs-CZ" dirty="0"/>
          </a:p>
        </p:txBody>
      </p:sp>
      <p:sp>
        <p:nvSpPr>
          <p:cNvPr id="4" name="Nadpis 3">
            <a:extLst>
              <a:ext uri="{FF2B5EF4-FFF2-40B4-BE49-F238E27FC236}">
                <a16:creationId xmlns:a16="http://schemas.microsoft.com/office/drawing/2014/main" id="{F6D42370-B7A8-79FD-2EC8-05AF429FF6C5}"/>
              </a:ext>
            </a:extLst>
          </p:cNvPr>
          <p:cNvSpPr>
            <a:spLocks noGrp="1"/>
          </p:cNvSpPr>
          <p:nvPr>
            <p:ph type="title"/>
          </p:nvPr>
        </p:nvSpPr>
        <p:spPr>
          <a:xfrm>
            <a:off x="124255" y="574424"/>
            <a:ext cx="10753200" cy="451576"/>
          </a:xfrm>
        </p:spPr>
        <p:txBody>
          <a:bodyPr/>
          <a:lstStyle/>
          <a:p>
            <a:r>
              <a:rPr lang="cs-CZ" dirty="0"/>
              <a:t>Projekce</a:t>
            </a:r>
          </a:p>
        </p:txBody>
      </p:sp>
      <p:pic>
        <p:nvPicPr>
          <p:cNvPr id="7172" name="Picture 4" descr="Is-slottet (1987) | ČSFD.cz">
            <a:extLst>
              <a:ext uri="{FF2B5EF4-FFF2-40B4-BE49-F238E27FC236}">
                <a16:creationId xmlns:a16="http://schemas.microsoft.com/office/drawing/2014/main" id="{390CE916-7520-732A-C006-0860726D1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475" y="0"/>
            <a:ext cx="44545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alehtelija (1981) - IMDb">
            <a:extLst>
              <a:ext uri="{FF2B5EF4-FFF2-40B4-BE49-F238E27FC236}">
                <a16:creationId xmlns:a16="http://schemas.microsoft.com/office/drawing/2014/main" id="{2324197F-1547-9E63-D599-B27648303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512" y="0"/>
            <a:ext cx="4906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17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48096B4-6273-DF32-2A82-A4EB5BA0905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BFC4E87-EF2C-A5C4-F3B6-0A66D23A4E86}"/>
              </a:ext>
            </a:extLst>
          </p:cNvPr>
          <p:cNvSpPr>
            <a:spLocks noGrp="1"/>
          </p:cNvSpPr>
          <p:nvPr>
            <p:ph type="sldNum" sz="quarter" idx="11"/>
          </p:nvPr>
        </p:nvSpPr>
        <p:spPr/>
        <p:txBody>
          <a:bodyPr/>
          <a:lstStyle/>
          <a:p>
            <a:fld id="{0970407D-EE58-4A0B-824B-1D3AE42DD9CF}" type="slidenum">
              <a:rPr lang="cs-CZ" altLang="cs-CZ" smtClean="0"/>
              <a:pPr/>
              <a:t>218</a:t>
            </a:fld>
            <a:endParaRPr lang="cs-CZ" altLang="cs-CZ" dirty="0"/>
          </a:p>
        </p:txBody>
      </p:sp>
      <p:sp>
        <p:nvSpPr>
          <p:cNvPr id="6" name="Nadpis 5">
            <a:extLst>
              <a:ext uri="{FF2B5EF4-FFF2-40B4-BE49-F238E27FC236}">
                <a16:creationId xmlns:a16="http://schemas.microsoft.com/office/drawing/2014/main" id="{62F58AD7-696C-B743-E4AA-8D2E6CAE6DFF}"/>
              </a:ext>
            </a:extLst>
          </p:cNvPr>
          <p:cNvSpPr>
            <a:spLocks noGrp="1"/>
          </p:cNvSpPr>
          <p:nvPr>
            <p:ph type="title"/>
          </p:nvPr>
        </p:nvSpPr>
        <p:spPr/>
        <p:txBody>
          <a:bodyPr/>
          <a:lstStyle/>
          <a:p>
            <a:r>
              <a:rPr lang="cs-CZ" dirty="0"/>
              <a:t>Skandinávie – 70. a 80. léta</a:t>
            </a:r>
          </a:p>
        </p:txBody>
      </p:sp>
      <p:sp>
        <p:nvSpPr>
          <p:cNvPr id="7" name="Podnadpis 6">
            <a:extLst>
              <a:ext uri="{FF2B5EF4-FFF2-40B4-BE49-F238E27FC236}">
                <a16:creationId xmlns:a16="http://schemas.microsoft.com/office/drawing/2014/main" id="{EFDE8BE5-0540-082B-3F83-70B3CBC29302}"/>
              </a:ext>
            </a:extLst>
          </p:cNvPr>
          <p:cNvSpPr>
            <a:spLocks noGrp="1"/>
          </p:cNvSpPr>
          <p:nvPr>
            <p:ph type="subTitle" idx="1"/>
          </p:nvPr>
        </p:nvSpPr>
        <p:spPr/>
        <p:txBody>
          <a:bodyPr/>
          <a:lstStyle/>
          <a:p>
            <a:r>
              <a:rPr lang="cs-CZ" dirty="0"/>
              <a:t>Část 2/2</a:t>
            </a:r>
          </a:p>
        </p:txBody>
      </p:sp>
    </p:spTree>
    <p:extLst>
      <p:ext uri="{BB962C8B-B14F-4D97-AF65-F5344CB8AC3E}">
        <p14:creationId xmlns:p14="http://schemas.microsoft.com/office/powerpoint/2010/main" val="13425704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06AAEF0-58D9-8CAD-239F-D9CD548EB8A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C46388D-26AC-18A5-E72D-26DAC464EFE0}"/>
              </a:ext>
            </a:extLst>
          </p:cNvPr>
          <p:cNvSpPr>
            <a:spLocks noGrp="1"/>
          </p:cNvSpPr>
          <p:nvPr>
            <p:ph type="sldNum" sz="quarter" idx="11"/>
          </p:nvPr>
        </p:nvSpPr>
        <p:spPr/>
        <p:txBody>
          <a:bodyPr/>
          <a:lstStyle/>
          <a:p>
            <a:fld id="{0970407D-EE58-4A0B-824B-1D3AE42DD9CF}" type="slidenum">
              <a:rPr lang="cs-CZ" altLang="cs-CZ" smtClean="0"/>
              <a:pPr/>
              <a:t>219</a:t>
            </a:fld>
            <a:endParaRPr lang="cs-CZ" altLang="cs-CZ" dirty="0"/>
          </a:p>
        </p:txBody>
      </p:sp>
      <p:sp>
        <p:nvSpPr>
          <p:cNvPr id="4" name="Nadpis 3">
            <a:extLst>
              <a:ext uri="{FF2B5EF4-FFF2-40B4-BE49-F238E27FC236}">
                <a16:creationId xmlns:a16="http://schemas.microsoft.com/office/drawing/2014/main" id="{55C74147-4570-B917-734C-A00D2E328532}"/>
              </a:ext>
            </a:extLst>
          </p:cNvPr>
          <p:cNvSpPr>
            <a:spLocks noGrp="1"/>
          </p:cNvSpPr>
          <p:nvPr>
            <p:ph type="title"/>
          </p:nvPr>
        </p:nvSpPr>
        <p:spPr/>
        <p:txBody>
          <a:bodyPr/>
          <a:lstStyle/>
          <a:p>
            <a:r>
              <a:rPr lang="cs-CZ" dirty="0"/>
              <a:t>Švédsko a Finsko</a:t>
            </a:r>
          </a:p>
        </p:txBody>
      </p:sp>
      <p:sp>
        <p:nvSpPr>
          <p:cNvPr id="5" name="Zástupný obsah 4">
            <a:extLst>
              <a:ext uri="{FF2B5EF4-FFF2-40B4-BE49-F238E27FC236}">
                <a16:creationId xmlns:a16="http://schemas.microsoft.com/office/drawing/2014/main" id="{843C5E5B-C1A5-1418-72D9-A1792B406503}"/>
              </a:ext>
            </a:extLst>
          </p:cNvPr>
          <p:cNvSpPr>
            <a:spLocks noGrp="1"/>
          </p:cNvSpPr>
          <p:nvPr>
            <p:ph idx="1"/>
          </p:nvPr>
        </p:nvSpPr>
        <p:spPr/>
        <p:txBody>
          <a:bodyPr/>
          <a:lstStyle/>
          <a:p>
            <a:r>
              <a:rPr lang="cs-CZ" dirty="0"/>
              <a:t>Vliv politické situace</a:t>
            </a:r>
          </a:p>
          <a:p>
            <a:endParaRPr lang="cs-CZ" dirty="0"/>
          </a:p>
          <a:p>
            <a:r>
              <a:rPr lang="cs-CZ" dirty="0"/>
              <a:t>Setrvalá krize</a:t>
            </a:r>
          </a:p>
          <a:p>
            <a:endParaRPr lang="cs-CZ" dirty="0"/>
          </a:p>
          <a:p>
            <a:r>
              <a:rPr lang="cs-CZ" dirty="0"/>
              <a:t>Změny na trhu</a:t>
            </a:r>
          </a:p>
          <a:p>
            <a:endParaRPr lang="cs-CZ" dirty="0"/>
          </a:p>
          <a:p>
            <a:r>
              <a:rPr lang="cs-CZ" dirty="0"/>
              <a:t>Změny ve státní podpoře kinematografie</a:t>
            </a:r>
          </a:p>
          <a:p>
            <a:endParaRPr lang="cs-CZ" dirty="0"/>
          </a:p>
          <a:p>
            <a:r>
              <a:rPr lang="cs-CZ" dirty="0"/>
              <a:t>Druhy produkce</a:t>
            </a:r>
          </a:p>
        </p:txBody>
      </p:sp>
    </p:spTree>
    <p:extLst>
      <p:ext uri="{BB962C8B-B14F-4D97-AF65-F5344CB8AC3E}">
        <p14:creationId xmlns:p14="http://schemas.microsoft.com/office/powerpoint/2010/main" val="176079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7B89574-7820-859D-D96E-4AC96E45614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7E85942-0547-375B-86B2-E103F075228F}"/>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EC3065E5-28A2-D731-982D-04F773A060F6}"/>
              </a:ext>
            </a:extLst>
          </p:cNvPr>
          <p:cNvSpPr>
            <a:spLocks noGrp="1"/>
          </p:cNvSpPr>
          <p:nvPr>
            <p:ph type="title"/>
          </p:nvPr>
        </p:nvSpPr>
        <p:spPr/>
        <p:txBody>
          <a:bodyPr/>
          <a:lstStyle/>
          <a:p>
            <a:r>
              <a:rPr lang="cs-CZ" dirty="0"/>
              <a:t>Georg </a:t>
            </a:r>
            <a:r>
              <a:rPr lang="cs-CZ" dirty="0" err="1"/>
              <a:t>af</a:t>
            </a:r>
            <a:r>
              <a:rPr lang="cs-CZ" dirty="0"/>
              <a:t> </a:t>
            </a:r>
            <a:r>
              <a:rPr lang="cs-CZ" dirty="0" err="1"/>
              <a:t>Klercker</a:t>
            </a:r>
            <a:endParaRPr lang="cs-CZ" dirty="0"/>
          </a:p>
        </p:txBody>
      </p:sp>
      <p:sp>
        <p:nvSpPr>
          <p:cNvPr id="5" name="Zástupný obsah 4">
            <a:extLst>
              <a:ext uri="{FF2B5EF4-FFF2-40B4-BE49-F238E27FC236}">
                <a16:creationId xmlns:a16="http://schemas.microsoft.com/office/drawing/2014/main" id="{A8AD52C7-E3DC-DF7F-A48F-E60F00845F9E}"/>
              </a:ext>
            </a:extLst>
          </p:cNvPr>
          <p:cNvSpPr>
            <a:spLocks noGrp="1"/>
          </p:cNvSpPr>
          <p:nvPr>
            <p:ph idx="1"/>
          </p:nvPr>
        </p:nvSpPr>
        <p:spPr>
          <a:xfrm>
            <a:off x="720000" y="1692002"/>
            <a:ext cx="3852000" cy="648242"/>
          </a:xfrm>
        </p:spPr>
        <p:txBody>
          <a:bodyPr/>
          <a:lstStyle/>
          <a:p>
            <a:r>
              <a:rPr lang="cs-CZ" dirty="0"/>
              <a:t>1857-1951</a:t>
            </a:r>
          </a:p>
          <a:p>
            <a:endParaRPr lang="cs-CZ" dirty="0"/>
          </a:p>
          <a:p>
            <a:endParaRPr lang="cs-CZ" dirty="0"/>
          </a:p>
        </p:txBody>
      </p:sp>
      <p:pic>
        <p:nvPicPr>
          <p:cNvPr id="15362" name="Picture 2" descr="Georg af Klercker | Galéria - Z filmu | ČSFD.sk">
            <a:extLst>
              <a:ext uri="{FF2B5EF4-FFF2-40B4-BE49-F238E27FC236}">
                <a16:creationId xmlns:a16="http://schemas.microsoft.com/office/drawing/2014/main" id="{2F369E82-24C2-E337-50C7-02BE16CFA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010" y="1026000"/>
            <a:ext cx="6609980" cy="478799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87A0D8B8-98BC-5A42-E249-C31449317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042" y="2340244"/>
            <a:ext cx="2633016" cy="386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5200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7C39AF2-C0C3-B810-8644-60861F0F03F6}"/>
              </a:ext>
            </a:extLst>
          </p:cNvPr>
          <p:cNvSpPr>
            <a:spLocks noGrp="1"/>
          </p:cNvSpPr>
          <p:nvPr>
            <p:ph type="ftr" sz="quarter" idx="10"/>
          </p:nvPr>
        </p:nvSpPr>
        <p:spPr>
          <a:xfrm>
            <a:off x="720000" y="6170308"/>
            <a:ext cx="7920000" cy="252000"/>
          </a:xfrm>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52D30B7-DC6C-0592-020B-A53FF33AC185}"/>
              </a:ext>
            </a:extLst>
          </p:cNvPr>
          <p:cNvSpPr>
            <a:spLocks noGrp="1"/>
          </p:cNvSpPr>
          <p:nvPr>
            <p:ph type="sldNum" sz="quarter" idx="11"/>
          </p:nvPr>
        </p:nvSpPr>
        <p:spPr/>
        <p:txBody>
          <a:bodyPr/>
          <a:lstStyle/>
          <a:p>
            <a:fld id="{0970407D-EE58-4A0B-824B-1D3AE42DD9CF}" type="slidenum">
              <a:rPr lang="cs-CZ" altLang="cs-CZ" smtClean="0"/>
              <a:pPr/>
              <a:t>220</a:t>
            </a:fld>
            <a:endParaRPr lang="cs-CZ" altLang="cs-CZ" dirty="0"/>
          </a:p>
        </p:txBody>
      </p:sp>
      <p:sp>
        <p:nvSpPr>
          <p:cNvPr id="4" name="Nadpis 3">
            <a:extLst>
              <a:ext uri="{FF2B5EF4-FFF2-40B4-BE49-F238E27FC236}">
                <a16:creationId xmlns:a16="http://schemas.microsoft.com/office/drawing/2014/main" id="{7F2D5B7F-8F09-B8DE-EEB5-D924435C12A1}"/>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E1C3B1F1-B497-DB83-47C2-A4E87D1BB6BB}"/>
              </a:ext>
            </a:extLst>
          </p:cNvPr>
          <p:cNvSpPr>
            <a:spLocks noGrp="1"/>
          </p:cNvSpPr>
          <p:nvPr>
            <p:ph idx="1"/>
          </p:nvPr>
        </p:nvSpPr>
        <p:spPr>
          <a:xfrm>
            <a:off x="720000" y="1692002"/>
            <a:ext cx="6407631" cy="4139998"/>
          </a:xfrm>
        </p:spPr>
        <p:txBody>
          <a:bodyPr>
            <a:normAutofit fontScale="92500"/>
          </a:bodyPr>
          <a:lstStyle/>
          <a:p>
            <a:pPr>
              <a:lnSpc>
                <a:spcPct val="150000"/>
              </a:lnSpc>
            </a:pPr>
            <a:r>
              <a:rPr lang="cs-CZ" dirty="0"/>
              <a:t>Úpadek 70. let</a:t>
            </a:r>
          </a:p>
          <a:p>
            <a:pPr lvl="1">
              <a:lnSpc>
                <a:spcPct val="150000"/>
              </a:lnSpc>
            </a:pPr>
            <a:r>
              <a:rPr lang="cs-CZ" dirty="0" err="1"/>
              <a:t>Sandrews</a:t>
            </a:r>
            <a:endParaRPr lang="cs-CZ" dirty="0"/>
          </a:p>
          <a:p>
            <a:pPr lvl="1">
              <a:lnSpc>
                <a:spcPct val="150000"/>
              </a:lnSpc>
            </a:pPr>
            <a:r>
              <a:rPr lang="cs-CZ" dirty="0" err="1"/>
              <a:t>Svensk</a:t>
            </a:r>
            <a:r>
              <a:rPr lang="cs-CZ" dirty="0"/>
              <a:t> </a:t>
            </a:r>
            <a:r>
              <a:rPr lang="cs-CZ" dirty="0" err="1"/>
              <a:t>Filmindustri</a:t>
            </a:r>
            <a:endParaRPr lang="cs-CZ" dirty="0"/>
          </a:p>
          <a:p>
            <a:pPr>
              <a:lnSpc>
                <a:spcPct val="150000"/>
              </a:lnSpc>
            </a:pPr>
            <a:r>
              <a:rPr lang="cs-CZ" dirty="0"/>
              <a:t>Nástup </a:t>
            </a:r>
            <a:r>
              <a:rPr lang="cs-CZ" dirty="0" err="1"/>
              <a:t>videotechnologie</a:t>
            </a:r>
            <a:endParaRPr lang="cs-CZ" dirty="0"/>
          </a:p>
          <a:p>
            <a:pPr>
              <a:lnSpc>
                <a:spcPct val="150000"/>
              </a:lnSpc>
            </a:pPr>
            <a:r>
              <a:rPr lang="cs-CZ" dirty="0"/>
              <a:t>Přes krizi růst počtu společností – proč?</a:t>
            </a:r>
          </a:p>
          <a:p>
            <a:pPr>
              <a:lnSpc>
                <a:spcPct val="150000"/>
              </a:lnSpc>
            </a:pPr>
            <a:r>
              <a:rPr lang="cs-CZ" dirty="0"/>
              <a:t>Pětina filmů? – PORNOGRAFIE </a:t>
            </a:r>
          </a:p>
          <a:p>
            <a:pPr>
              <a:lnSpc>
                <a:spcPct val="150000"/>
              </a:lnSpc>
            </a:pPr>
            <a:r>
              <a:rPr lang="cs-CZ" dirty="0"/>
              <a:t>Popularita švédské kinematografie</a:t>
            </a:r>
          </a:p>
        </p:txBody>
      </p:sp>
      <p:pic>
        <p:nvPicPr>
          <p:cNvPr id="10244" name="Picture 4" descr="Maid in Sweden (1971) — The Movie Database (TMDB)">
            <a:extLst>
              <a:ext uri="{FF2B5EF4-FFF2-40B4-BE49-F238E27FC236}">
                <a16:creationId xmlns:a16="http://schemas.microsoft.com/office/drawing/2014/main" id="{A52CCA6E-935E-F2DE-9188-16BB6427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23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982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C68135A-1092-1C29-D6E9-FDCE4DE45C8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129C20C-3F55-207C-3AEC-5C6A4E5741D3}"/>
              </a:ext>
            </a:extLst>
          </p:cNvPr>
          <p:cNvSpPr>
            <a:spLocks noGrp="1"/>
          </p:cNvSpPr>
          <p:nvPr>
            <p:ph type="sldNum" sz="quarter" idx="11"/>
          </p:nvPr>
        </p:nvSpPr>
        <p:spPr/>
        <p:txBody>
          <a:bodyPr/>
          <a:lstStyle/>
          <a:p>
            <a:fld id="{0970407D-EE58-4A0B-824B-1D3AE42DD9CF}" type="slidenum">
              <a:rPr lang="cs-CZ" altLang="cs-CZ" smtClean="0"/>
              <a:pPr/>
              <a:t>221</a:t>
            </a:fld>
            <a:endParaRPr lang="cs-CZ" altLang="cs-CZ" dirty="0"/>
          </a:p>
        </p:txBody>
      </p:sp>
      <p:sp>
        <p:nvSpPr>
          <p:cNvPr id="4" name="Nadpis 3">
            <a:extLst>
              <a:ext uri="{FF2B5EF4-FFF2-40B4-BE49-F238E27FC236}">
                <a16:creationId xmlns:a16="http://schemas.microsoft.com/office/drawing/2014/main" id="{D11DDDCE-FF63-2796-599C-1EEEE8A6B28F}"/>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D40D6FEA-37BF-E466-CEFD-D7D7A980C03D}"/>
              </a:ext>
            </a:extLst>
          </p:cNvPr>
          <p:cNvSpPr>
            <a:spLocks noGrp="1"/>
          </p:cNvSpPr>
          <p:nvPr>
            <p:ph idx="1"/>
          </p:nvPr>
        </p:nvSpPr>
        <p:spPr>
          <a:xfrm>
            <a:off x="720000" y="1692002"/>
            <a:ext cx="6126277" cy="4139998"/>
          </a:xfrm>
        </p:spPr>
        <p:txBody>
          <a:bodyPr/>
          <a:lstStyle/>
          <a:p>
            <a:r>
              <a:rPr lang="cs-CZ" dirty="0"/>
              <a:t>Harry </a:t>
            </a:r>
            <a:r>
              <a:rPr lang="cs-CZ" dirty="0" err="1"/>
              <a:t>Schein</a:t>
            </a:r>
            <a:r>
              <a:rPr lang="cs-CZ" dirty="0"/>
              <a:t> proti všem</a:t>
            </a:r>
          </a:p>
          <a:p>
            <a:endParaRPr lang="cs-CZ" dirty="0"/>
          </a:p>
          <a:p>
            <a:r>
              <a:rPr lang="cs-CZ" dirty="0"/>
              <a:t>Personální proměny </a:t>
            </a:r>
            <a:r>
              <a:rPr lang="cs-CZ" dirty="0" err="1"/>
              <a:t>Svensk</a:t>
            </a:r>
            <a:r>
              <a:rPr lang="cs-CZ" dirty="0"/>
              <a:t> </a:t>
            </a:r>
            <a:r>
              <a:rPr lang="cs-CZ" dirty="0" err="1"/>
              <a:t>Filmindustri</a:t>
            </a:r>
            <a:endParaRPr lang="cs-CZ" dirty="0"/>
          </a:p>
          <a:p>
            <a:endParaRPr lang="cs-CZ" dirty="0"/>
          </a:p>
          <a:p>
            <a:r>
              <a:rPr lang="cs-CZ" dirty="0"/>
              <a:t>1976 – změna vlády – změna směřování </a:t>
            </a:r>
            <a:r>
              <a:rPr lang="cs-CZ" dirty="0" err="1"/>
              <a:t>Svensk</a:t>
            </a:r>
            <a:r>
              <a:rPr lang="cs-CZ" dirty="0"/>
              <a:t> </a:t>
            </a:r>
            <a:r>
              <a:rPr lang="cs-CZ" dirty="0" err="1"/>
              <a:t>Filmindustri</a:t>
            </a:r>
            <a:endParaRPr lang="cs-CZ" dirty="0"/>
          </a:p>
          <a:p>
            <a:pPr lvl="1"/>
            <a:r>
              <a:rPr lang="cs-CZ" dirty="0" err="1"/>
              <a:t>Jörn</a:t>
            </a:r>
            <a:r>
              <a:rPr lang="cs-CZ" dirty="0"/>
              <a:t> </a:t>
            </a:r>
            <a:r>
              <a:rPr lang="cs-CZ" dirty="0" err="1"/>
              <a:t>Donner</a:t>
            </a:r>
            <a:r>
              <a:rPr lang="cs-CZ" dirty="0"/>
              <a:t> ředitelem</a:t>
            </a:r>
          </a:p>
          <a:p>
            <a:pPr lvl="1"/>
            <a:r>
              <a:rPr lang="cs-CZ" dirty="0"/>
              <a:t>Klas </a:t>
            </a:r>
            <a:r>
              <a:rPr lang="cs-CZ" dirty="0" err="1"/>
              <a:t>Olofsson</a:t>
            </a:r>
            <a:endParaRPr lang="cs-CZ" dirty="0"/>
          </a:p>
          <a:p>
            <a:endParaRPr lang="cs-CZ" dirty="0"/>
          </a:p>
          <a:p>
            <a:endParaRPr lang="cs-CZ" dirty="0"/>
          </a:p>
        </p:txBody>
      </p:sp>
      <p:pic>
        <p:nvPicPr>
          <p:cNvPr id="9218" name="Picture 2" descr="Harry Schein, VD Svenska Filminstitutet - Personer - Ingmar Bergman">
            <a:extLst>
              <a:ext uri="{FF2B5EF4-FFF2-40B4-BE49-F238E27FC236}">
                <a16:creationId xmlns:a16="http://schemas.microsoft.com/office/drawing/2014/main" id="{C7901EC7-268D-1F3A-0397-DCACB1A952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2300" y="0"/>
            <a:ext cx="4965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06415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12B3AB7-D4D3-0618-4C6E-12432459A0A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66264D5-FA71-EAF9-3370-281DBCFA952B}"/>
              </a:ext>
            </a:extLst>
          </p:cNvPr>
          <p:cNvSpPr>
            <a:spLocks noGrp="1"/>
          </p:cNvSpPr>
          <p:nvPr>
            <p:ph type="sldNum" sz="quarter" idx="11"/>
          </p:nvPr>
        </p:nvSpPr>
        <p:spPr/>
        <p:txBody>
          <a:bodyPr/>
          <a:lstStyle/>
          <a:p>
            <a:fld id="{0970407D-EE58-4A0B-824B-1D3AE42DD9CF}" type="slidenum">
              <a:rPr lang="cs-CZ" altLang="cs-CZ" smtClean="0"/>
              <a:pPr/>
              <a:t>222</a:t>
            </a:fld>
            <a:endParaRPr lang="cs-CZ" altLang="cs-CZ" dirty="0"/>
          </a:p>
        </p:txBody>
      </p:sp>
      <p:sp>
        <p:nvSpPr>
          <p:cNvPr id="4" name="Nadpis 3">
            <a:extLst>
              <a:ext uri="{FF2B5EF4-FFF2-40B4-BE49-F238E27FC236}">
                <a16:creationId xmlns:a16="http://schemas.microsoft.com/office/drawing/2014/main" id="{BBB1DA31-A00C-2A54-2C7A-46AFCD4EBCF7}"/>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899E5DED-FC47-3A55-831C-E5A35A9CCC43}"/>
              </a:ext>
            </a:extLst>
          </p:cNvPr>
          <p:cNvSpPr>
            <a:spLocks noGrp="1"/>
          </p:cNvSpPr>
          <p:nvPr>
            <p:ph idx="1"/>
          </p:nvPr>
        </p:nvSpPr>
        <p:spPr>
          <a:xfrm>
            <a:off x="720000" y="1692002"/>
            <a:ext cx="5188431" cy="4139998"/>
          </a:xfrm>
        </p:spPr>
        <p:txBody>
          <a:bodyPr/>
          <a:lstStyle/>
          <a:p>
            <a:r>
              <a:rPr lang="cs-CZ" dirty="0"/>
              <a:t>Hans </a:t>
            </a:r>
            <a:r>
              <a:rPr lang="cs-CZ" dirty="0" err="1"/>
              <a:t>Alfredson</a:t>
            </a:r>
            <a:r>
              <a:rPr lang="cs-CZ" dirty="0"/>
              <a:t> &amp; Tage </a:t>
            </a:r>
            <a:r>
              <a:rPr lang="cs-CZ" dirty="0" err="1"/>
              <a:t>Danielson</a:t>
            </a:r>
            <a:endParaRPr lang="cs-CZ" dirty="0"/>
          </a:p>
          <a:p>
            <a:endParaRPr lang="cs-CZ" dirty="0"/>
          </a:p>
          <a:p>
            <a:pPr lvl="1"/>
            <a:r>
              <a:rPr lang="cs-CZ" dirty="0"/>
              <a:t>Hans o Tage</a:t>
            </a:r>
          </a:p>
          <a:p>
            <a:pPr lvl="1"/>
            <a:endParaRPr lang="cs-CZ" dirty="0"/>
          </a:p>
          <a:p>
            <a:pPr lvl="1"/>
            <a:r>
              <a:rPr lang="cs-CZ" dirty="0"/>
              <a:t>Stejní spolupracovníci – </a:t>
            </a:r>
          </a:p>
          <a:p>
            <a:pPr lvl="2"/>
            <a:r>
              <a:rPr lang="cs-CZ" dirty="0" err="1"/>
              <a:t>Gösta</a:t>
            </a:r>
            <a:r>
              <a:rPr lang="cs-CZ" dirty="0"/>
              <a:t> </a:t>
            </a:r>
            <a:r>
              <a:rPr lang="cs-CZ" dirty="0" err="1"/>
              <a:t>Ekman</a:t>
            </a:r>
            <a:r>
              <a:rPr lang="cs-CZ" dirty="0"/>
              <a:t> - </a:t>
            </a:r>
            <a:r>
              <a:rPr lang="cs-CZ" dirty="0">
                <a:hlinkClick r:id="rId2"/>
              </a:rPr>
              <a:t>Jönssonligan</a:t>
            </a:r>
            <a:r>
              <a:rPr lang="cs-CZ" dirty="0"/>
              <a:t> </a:t>
            </a:r>
          </a:p>
          <a:p>
            <a:pPr lvl="1"/>
            <a:endParaRPr lang="cs-CZ" dirty="0"/>
          </a:p>
          <a:p>
            <a:pPr lvl="2"/>
            <a:r>
              <a:rPr lang="cs-CZ" sz="1800" dirty="0" err="1">
                <a:effectLst/>
                <a:latin typeface="Calibri" panose="020F0502020204030204" pitchFamily="34" charset="0"/>
                <a:ea typeface="Calibri" panose="020F0502020204030204" pitchFamily="34" charset="0"/>
                <a:cs typeface="Times New Roman" panose="02020603050405020304" pitchFamily="18" charset="0"/>
              </a:rPr>
              <a:t>Lasse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Åberg</a:t>
            </a:r>
            <a:r>
              <a:rPr lang="cs-CZ" sz="1800" dirty="0">
                <a:effectLst/>
                <a:latin typeface="Calibri" panose="020F0502020204030204" pitchFamily="34" charset="0"/>
                <a:ea typeface="Calibri" panose="020F0502020204030204" pitchFamily="34" charset="0"/>
                <a:cs typeface="Times New Roman" panose="02020603050405020304" pitchFamily="18" charset="0"/>
              </a:rPr>
              <a:t> – </a:t>
            </a:r>
            <a:r>
              <a:rPr lang="cs-CZ" sz="1800" dirty="0">
                <a:effectLst/>
                <a:latin typeface="Calibri" panose="020F0502020204030204" pitchFamily="34" charset="0"/>
                <a:ea typeface="Calibri" panose="020F0502020204030204" pitchFamily="34" charset="0"/>
                <a:cs typeface="Times New Roman" panose="02020603050405020304" pitchFamily="18" charset="0"/>
                <a:hlinkClick r:id="rId3"/>
              </a:rPr>
              <a:t>Trazan </a:t>
            </a:r>
            <a:r>
              <a:rPr lang="cs-CZ" sz="1800" dirty="0" err="1">
                <a:effectLst/>
                <a:latin typeface="Calibri" panose="020F0502020204030204" pitchFamily="34" charset="0"/>
                <a:ea typeface="Calibri" panose="020F0502020204030204" pitchFamily="34" charset="0"/>
                <a:cs typeface="Times New Roman" panose="02020603050405020304" pitchFamily="18" charset="0"/>
                <a:hlinkClick r:id="rId3"/>
              </a:rPr>
              <a:t>apansson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endParaRPr lang="cs-CZ" dirty="0"/>
          </a:p>
          <a:p>
            <a:pPr lvl="2"/>
            <a:endParaRPr lang="cs-CZ" dirty="0"/>
          </a:p>
        </p:txBody>
      </p:sp>
      <p:pic>
        <p:nvPicPr>
          <p:cNvPr id="6" name="Picture 6" descr="Trazan &amp; Banarne – Sångtajm Med Trazan &amp; Banarne (1977, Vinyl) - Discogs">
            <a:extLst>
              <a:ext uri="{FF2B5EF4-FFF2-40B4-BE49-F238E27FC236}">
                <a16:creationId xmlns:a16="http://schemas.microsoft.com/office/drawing/2014/main" id="{0037F38F-4649-8225-D90C-7E779FDB7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94684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30DCC23-5045-C582-B4EA-CCCB11FECE9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033385A-5668-3830-9DA6-F9F0CBA6440A}"/>
              </a:ext>
            </a:extLst>
          </p:cNvPr>
          <p:cNvSpPr>
            <a:spLocks noGrp="1"/>
          </p:cNvSpPr>
          <p:nvPr>
            <p:ph type="sldNum" sz="quarter" idx="11"/>
          </p:nvPr>
        </p:nvSpPr>
        <p:spPr/>
        <p:txBody>
          <a:bodyPr/>
          <a:lstStyle/>
          <a:p>
            <a:fld id="{0970407D-EE58-4A0B-824B-1D3AE42DD9CF}" type="slidenum">
              <a:rPr lang="cs-CZ" altLang="cs-CZ" smtClean="0"/>
              <a:pPr/>
              <a:t>223</a:t>
            </a:fld>
            <a:endParaRPr lang="cs-CZ" altLang="cs-CZ" dirty="0"/>
          </a:p>
        </p:txBody>
      </p:sp>
      <p:sp>
        <p:nvSpPr>
          <p:cNvPr id="4" name="Nadpis 3">
            <a:extLst>
              <a:ext uri="{FF2B5EF4-FFF2-40B4-BE49-F238E27FC236}">
                <a16:creationId xmlns:a16="http://schemas.microsoft.com/office/drawing/2014/main" id="{AB14C6E1-BAEB-BB5B-1E5E-9EDD0A39A2EC}"/>
              </a:ext>
            </a:extLst>
          </p:cNvPr>
          <p:cNvSpPr>
            <a:spLocks noGrp="1"/>
          </p:cNvSpPr>
          <p:nvPr>
            <p:ph type="title"/>
          </p:nvPr>
        </p:nvSpPr>
        <p:spPr/>
        <p:txBody>
          <a:bodyPr/>
          <a:lstStyle/>
          <a:p>
            <a:r>
              <a:rPr lang="cs-CZ" dirty="0"/>
              <a:t>Švédsko</a:t>
            </a:r>
          </a:p>
        </p:txBody>
      </p:sp>
      <p:sp>
        <p:nvSpPr>
          <p:cNvPr id="6" name="Zástupný obsah 5">
            <a:extLst>
              <a:ext uri="{FF2B5EF4-FFF2-40B4-BE49-F238E27FC236}">
                <a16:creationId xmlns:a16="http://schemas.microsoft.com/office/drawing/2014/main" id="{793FDD38-EDC4-78FB-AA63-D0542054D519}"/>
              </a:ext>
            </a:extLst>
          </p:cNvPr>
          <p:cNvSpPr>
            <a:spLocks noGrp="1"/>
          </p:cNvSpPr>
          <p:nvPr>
            <p:ph idx="1"/>
          </p:nvPr>
        </p:nvSpPr>
        <p:spPr>
          <a:xfrm>
            <a:off x="720001" y="1692002"/>
            <a:ext cx="4368193" cy="4139998"/>
          </a:xfrm>
        </p:spPr>
        <p:txBody>
          <a:bodyPr/>
          <a:lstStyle/>
          <a:p>
            <a:r>
              <a:rPr lang="cs-CZ" dirty="0"/>
              <a:t>Švédský filmový institut</a:t>
            </a:r>
          </a:p>
          <a:p>
            <a:pPr lvl="1"/>
            <a:r>
              <a:rPr lang="cs-CZ" dirty="0" err="1"/>
              <a:t>Ambiciozní</a:t>
            </a:r>
            <a:r>
              <a:rPr lang="cs-CZ" dirty="0"/>
              <a:t> produkce</a:t>
            </a:r>
          </a:p>
          <a:p>
            <a:pPr lvl="1"/>
            <a:r>
              <a:rPr lang="cs-CZ" dirty="0" err="1"/>
              <a:t>Tarkovskij</a:t>
            </a:r>
            <a:r>
              <a:rPr lang="cs-CZ" dirty="0"/>
              <a:t> – </a:t>
            </a:r>
            <a:r>
              <a:rPr lang="cs-CZ" dirty="0" err="1"/>
              <a:t>Offret</a:t>
            </a:r>
            <a:r>
              <a:rPr lang="cs-CZ" dirty="0"/>
              <a:t> (1985)</a:t>
            </a:r>
          </a:p>
          <a:p>
            <a:pPr lvl="1"/>
            <a:r>
              <a:rPr lang="cs-CZ" dirty="0"/>
              <a:t>Dokumentární </a:t>
            </a:r>
          </a:p>
          <a:p>
            <a:pPr lvl="2"/>
            <a:r>
              <a:rPr lang="cs-CZ" dirty="0" err="1"/>
              <a:t>Pica</a:t>
            </a:r>
            <a:r>
              <a:rPr lang="cs-CZ" dirty="0"/>
              <a:t> </a:t>
            </a:r>
            <a:r>
              <a:rPr lang="cs-CZ" dirty="0" err="1"/>
              <a:t>pica</a:t>
            </a:r>
            <a:r>
              <a:rPr lang="cs-CZ" dirty="0"/>
              <a:t> (</a:t>
            </a:r>
            <a:r>
              <a:rPr lang="cs-CZ" dirty="0">
                <a:hlinkClick r:id="rId2"/>
              </a:rPr>
              <a:t>1987</a:t>
            </a:r>
            <a:r>
              <a:rPr lang="cs-CZ" dirty="0"/>
              <a:t>)</a:t>
            </a:r>
          </a:p>
          <a:p>
            <a:pPr lvl="1"/>
            <a:r>
              <a:rPr lang="cs-CZ" dirty="0"/>
              <a:t>Animované filmy</a:t>
            </a:r>
          </a:p>
          <a:p>
            <a:pPr lvl="2"/>
            <a:r>
              <a:rPr lang="cs-CZ" dirty="0"/>
              <a:t>Rotta (1990)</a:t>
            </a:r>
          </a:p>
          <a:p>
            <a:pPr lvl="2"/>
            <a:r>
              <a:rPr lang="cs-CZ" dirty="0" err="1"/>
              <a:t>Linnea</a:t>
            </a:r>
            <a:r>
              <a:rPr lang="cs-CZ" dirty="0"/>
              <a:t> i </a:t>
            </a:r>
            <a:r>
              <a:rPr lang="cs-CZ" dirty="0" err="1"/>
              <a:t>Målarens</a:t>
            </a:r>
            <a:r>
              <a:rPr lang="cs-CZ" dirty="0"/>
              <a:t> </a:t>
            </a:r>
            <a:r>
              <a:rPr lang="cs-CZ" dirty="0" err="1"/>
              <a:t>trädgård</a:t>
            </a:r>
            <a:r>
              <a:rPr lang="cs-CZ" dirty="0"/>
              <a:t> (1992)</a:t>
            </a:r>
          </a:p>
          <a:p>
            <a:endParaRPr lang="cs-CZ" dirty="0"/>
          </a:p>
          <a:p>
            <a:r>
              <a:rPr lang="cs-CZ" dirty="0"/>
              <a:t>Narušení dominance vertikálně integrovaných společností</a:t>
            </a:r>
          </a:p>
        </p:txBody>
      </p:sp>
      <p:pic>
        <p:nvPicPr>
          <p:cNvPr id="2058" name="Picture 10" descr="Pica Pica (1987) | Galerie - Z filmu | ČSFD.cz">
            <a:extLst>
              <a:ext uri="{FF2B5EF4-FFF2-40B4-BE49-F238E27FC236}">
                <a16:creationId xmlns:a16="http://schemas.microsoft.com/office/drawing/2014/main" id="{71E28EAA-2049-2FB5-1376-82D969237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311" y="263252"/>
            <a:ext cx="3372797" cy="479544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innea i målarens trädgård (1992) | Galerie - Plakáty | ČSFD.cz">
            <a:extLst>
              <a:ext uri="{FF2B5EF4-FFF2-40B4-BE49-F238E27FC236}">
                <a16:creationId xmlns:a16="http://schemas.microsoft.com/office/drawing/2014/main" id="{3BA31824-F781-E59E-B79D-0C1247EE8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234" y="1151761"/>
            <a:ext cx="3644077" cy="520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2766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111EBC4-9418-3E14-6637-61BF8244AC8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2A21FAF-FD6A-8403-02A1-56D94EE6AC02}"/>
              </a:ext>
            </a:extLst>
          </p:cNvPr>
          <p:cNvSpPr>
            <a:spLocks noGrp="1"/>
          </p:cNvSpPr>
          <p:nvPr>
            <p:ph type="sldNum" sz="quarter" idx="11"/>
          </p:nvPr>
        </p:nvSpPr>
        <p:spPr/>
        <p:txBody>
          <a:bodyPr/>
          <a:lstStyle/>
          <a:p>
            <a:fld id="{0970407D-EE58-4A0B-824B-1D3AE42DD9CF}" type="slidenum">
              <a:rPr lang="cs-CZ" altLang="cs-CZ" smtClean="0"/>
              <a:pPr/>
              <a:t>224</a:t>
            </a:fld>
            <a:endParaRPr lang="cs-CZ" altLang="cs-CZ" dirty="0"/>
          </a:p>
        </p:txBody>
      </p:sp>
      <p:sp>
        <p:nvSpPr>
          <p:cNvPr id="4" name="Nadpis 3">
            <a:extLst>
              <a:ext uri="{FF2B5EF4-FFF2-40B4-BE49-F238E27FC236}">
                <a16:creationId xmlns:a16="http://schemas.microsoft.com/office/drawing/2014/main" id="{5FC59783-00BE-F051-42E2-C407BFE654E2}"/>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BC84A235-220E-7137-9B20-8DF7B06390DD}"/>
              </a:ext>
            </a:extLst>
          </p:cNvPr>
          <p:cNvSpPr>
            <a:spLocks noGrp="1"/>
          </p:cNvSpPr>
          <p:nvPr>
            <p:ph idx="1"/>
          </p:nvPr>
        </p:nvSpPr>
        <p:spPr>
          <a:xfrm>
            <a:off x="720000" y="1692002"/>
            <a:ext cx="6978658" cy="4139998"/>
          </a:xfrm>
        </p:spPr>
        <p:txBody>
          <a:bodyPr>
            <a:normAutofit fontScale="92500"/>
          </a:bodyPr>
          <a:lstStyle/>
          <a:p>
            <a:r>
              <a:rPr lang="cs-CZ" dirty="0"/>
              <a:t>70.-80. léta – počátek finanční krize</a:t>
            </a:r>
          </a:p>
          <a:p>
            <a:pPr lvl="1"/>
            <a:r>
              <a:rPr lang="cs-CZ" dirty="0"/>
              <a:t>Růst cen ropy</a:t>
            </a:r>
          </a:p>
          <a:p>
            <a:endParaRPr lang="cs-CZ" dirty="0"/>
          </a:p>
          <a:p>
            <a:r>
              <a:rPr lang="cs-CZ" dirty="0"/>
              <a:t>1982 – dohoda o filmu a videu</a:t>
            </a:r>
          </a:p>
          <a:p>
            <a:endParaRPr lang="cs-CZ" dirty="0"/>
          </a:p>
          <a:p>
            <a:r>
              <a:rPr lang="cs-CZ" dirty="0"/>
              <a:t>SFI – rozdělení na výbory rozdělující finance</a:t>
            </a:r>
          </a:p>
          <a:p>
            <a:endParaRPr lang="cs-CZ" dirty="0"/>
          </a:p>
          <a:p>
            <a:r>
              <a:rPr lang="cs-CZ" dirty="0"/>
              <a:t>1992 – další smluvní úprava přerozdělování financí</a:t>
            </a:r>
          </a:p>
        </p:txBody>
      </p:sp>
      <p:pic>
        <p:nvPicPr>
          <p:cNvPr id="8194" name="Picture 2">
            <a:extLst>
              <a:ext uri="{FF2B5EF4-FFF2-40B4-BE49-F238E27FC236}">
                <a16:creationId xmlns:a16="http://schemas.microsoft.com/office/drawing/2014/main" id="{895BD65B-E856-512E-EFC2-ADC834F85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8658" y="720000"/>
            <a:ext cx="3975817" cy="244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1811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C1CCE60-C1D1-5769-2511-39641FBAD63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C1994FE-B535-9F5D-C8B9-8763DE5874C2}"/>
              </a:ext>
            </a:extLst>
          </p:cNvPr>
          <p:cNvSpPr>
            <a:spLocks noGrp="1"/>
          </p:cNvSpPr>
          <p:nvPr>
            <p:ph type="sldNum" sz="quarter" idx="11"/>
          </p:nvPr>
        </p:nvSpPr>
        <p:spPr/>
        <p:txBody>
          <a:bodyPr/>
          <a:lstStyle/>
          <a:p>
            <a:fld id="{0970407D-EE58-4A0B-824B-1D3AE42DD9CF}" type="slidenum">
              <a:rPr lang="cs-CZ" altLang="cs-CZ" smtClean="0"/>
              <a:pPr/>
              <a:t>225</a:t>
            </a:fld>
            <a:endParaRPr lang="cs-CZ" altLang="cs-CZ" dirty="0"/>
          </a:p>
        </p:txBody>
      </p:sp>
      <p:sp>
        <p:nvSpPr>
          <p:cNvPr id="4" name="Nadpis 3">
            <a:extLst>
              <a:ext uri="{FF2B5EF4-FFF2-40B4-BE49-F238E27FC236}">
                <a16:creationId xmlns:a16="http://schemas.microsoft.com/office/drawing/2014/main" id="{8774A160-6EB9-DE84-E7AB-C57A57DD0023}"/>
              </a:ext>
            </a:extLst>
          </p:cNvPr>
          <p:cNvSpPr>
            <a:spLocks noGrp="1"/>
          </p:cNvSpPr>
          <p:nvPr>
            <p:ph type="title"/>
          </p:nvPr>
        </p:nvSpPr>
        <p:spPr/>
        <p:txBody>
          <a:bodyPr/>
          <a:lstStyle/>
          <a:p>
            <a:r>
              <a:rPr lang="cs-CZ" dirty="0"/>
              <a:t>Švédsko a filmy o dětství</a:t>
            </a:r>
          </a:p>
        </p:txBody>
      </p:sp>
      <p:sp>
        <p:nvSpPr>
          <p:cNvPr id="5" name="Zástupný obsah 4">
            <a:extLst>
              <a:ext uri="{FF2B5EF4-FFF2-40B4-BE49-F238E27FC236}">
                <a16:creationId xmlns:a16="http://schemas.microsoft.com/office/drawing/2014/main" id="{1214D6E1-0BE3-C776-DED6-A55A10F67FA5}"/>
              </a:ext>
            </a:extLst>
          </p:cNvPr>
          <p:cNvSpPr>
            <a:spLocks noGrp="1"/>
          </p:cNvSpPr>
          <p:nvPr>
            <p:ph idx="1"/>
          </p:nvPr>
        </p:nvSpPr>
        <p:spPr>
          <a:xfrm>
            <a:off x="720000" y="1692002"/>
            <a:ext cx="6565703" cy="4139998"/>
          </a:xfrm>
        </p:spPr>
        <p:txBody>
          <a:bodyPr/>
          <a:lstStyle/>
          <a:p>
            <a:r>
              <a:rPr lang="cs-CZ" dirty="0"/>
              <a:t>Zanedbávání výuky dějepisu vzhledem ke švédské historii</a:t>
            </a:r>
          </a:p>
          <a:p>
            <a:pPr lvl="1"/>
            <a:r>
              <a:rPr lang="cs-CZ" dirty="0"/>
              <a:t>Obrácení k dětem</a:t>
            </a:r>
          </a:p>
          <a:p>
            <a:pPr lvl="1"/>
            <a:r>
              <a:rPr lang="cs-CZ" dirty="0"/>
              <a:t>2. pol. 70. let</a:t>
            </a:r>
          </a:p>
          <a:p>
            <a:pPr lvl="1"/>
            <a:r>
              <a:rPr lang="cs-CZ" dirty="0"/>
              <a:t>Nová zpracování Astrid Lindgrenové</a:t>
            </a:r>
          </a:p>
          <a:p>
            <a:pPr lvl="2"/>
            <a:r>
              <a:rPr lang="cs-CZ" dirty="0"/>
              <a:t>Obrat k minulosti, ale utopické</a:t>
            </a:r>
          </a:p>
          <a:p>
            <a:endParaRPr lang="cs-CZ" dirty="0"/>
          </a:p>
          <a:p>
            <a:r>
              <a:rPr lang="cs-CZ" dirty="0"/>
              <a:t>Idea „</a:t>
            </a:r>
            <a:r>
              <a:rPr lang="cs-CZ" dirty="0" err="1"/>
              <a:t>Folkheimu</a:t>
            </a:r>
            <a:r>
              <a:rPr lang="cs-CZ" dirty="0"/>
              <a:t>“</a:t>
            </a:r>
          </a:p>
          <a:p>
            <a:endParaRPr lang="cs-CZ" dirty="0"/>
          </a:p>
          <a:p>
            <a:r>
              <a:rPr lang="cs-CZ" dirty="0"/>
              <a:t>Přistěhovalectví</a:t>
            </a:r>
          </a:p>
          <a:p>
            <a:pPr lvl="1"/>
            <a:r>
              <a:rPr lang="cs-CZ" dirty="0"/>
              <a:t>Suzanne Osten</a:t>
            </a:r>
          </a:p>
        </p:txBody>
      </p:sp>
      <p:pic>
        <p:nvPicPr>
          <p:cNvPr id="12290" name="Picture 2" descr="Suzanne Osten">
            <a:extLst>
              <a:ext uri="{FF2B5EF4-FFF2-40B4-BE49-F238E27FC236}">
                <a16:creationId xmlns:a16="http://schemas.microsoft.com/office/drawing/2014/main" id="{8F783359-56DC-9A0F-A65C-B8B308FBE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4955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56E94AC-AA2F-9AC9-7561-87647837C7D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392A65A-E649-1E8D-F491-5B59248AD943}"/>
              </a:ext>
            </a:extLst>
          </p:cNvPr>
          <p:cNvSpPr>
            <a:spLocks noGrp="1"/>
          </p:cNvSpPr>
          <p:nvPr>
            <p:ph type="sldNum" sz="quarter" idx="11"/>
          </p:nvPr>
        </p:nvSpPr>
        <p:spPr/>
        <p:txBody>
          <a:bodyPr/>
          <a:lstStyle/>
          <a:p>
            <a:fld id="{0970407D-EE58-4A0B-824B-1D3AE42DD9CF}" type="slidenum">
              <a:rPr lang="cs-CZ" altLang="cs-CZ" smtClean="0"/>
              <a:pPr/>
              <a:t>226</a:t>
            </a:fld>
            <a:endParaRPr lang="cs-CZ" altLang="cs-CZ" dirty="0"/>
          </a:p>
        </p:txBody>
      </p:sp>
      <p:sp>
        <p:nvSpPr>
          <p:cNvPr id="4" name="Nadpis 3">
            <a:extLst>
              <a:ext uri="{FF2B5EF4-FFF2-40B4-BE49-F238E27FC236}">
                <a16:creationId xmlns:a16="http://schemas.microsoft.com/office/drawing/2014/main" id="{E87C76C3-3E9F-77B2-12CB-9373CF1414FA}"/>
              </a:ext>
            </a:extLst>
          </p:cNvPr>
          <p:cNvSpPr>
            <a:spLocks noGrp="1"/>
          </p:cNvSpPr>
          <p:nvPr>
            <p:ph type="title"/>
          </p:nvPr>
        </p:nvSpPr>
        <p:spPr/>
        <p:txBody>
          <a:bodyPr/>
          <a:lstStyle/>
          <a:p>
            <a:r>
              <a:rPr lang="cs-CZ" dirty="0"/>
              <a:t>Finsko</a:t>
            </a:r>
          </a:p>
        </p:txBody>
      </p:sp>
      <p:sp>
        <p:nvSpPr>
          <p:cNvPr id="5" name="Zástupný obsah 4">
            <a:extLst>
              <a:ext uri="{FF2B5EF4-FFF2-40B4-BE49-F238E27FC236}">
                <a16:creationId xmlns:a16="http://schemas.microsoft.com/office/drawing/2014/main" id="{6DB09F15-7B14-CEFD-99BA-40C209287DD0}"/>
              </a:ext>
            </a:extLst>
          </p:cNvPr>
          <p:cNvSpPr>
            <a:spLocks noGrp="1"/>
          </p:cNvSpPr>
          <p:nvPr>
            <p:ph idx="1"/>
          </p:nvPr>
        </p:nvSpPr>
        <p:spPr/>
        <p:txBody>
          <a:bodyPr/>
          <a:lstStyle/>
          <a:p>
            <a:r>
              <a:rPr lang="cs-CZ" dirty="0"/>
              <a:t>1964 – Změny financování</a:t>
            </a:r>
          </a:p>
          <a:p>
            <a:pPr lvl="1"/>
            <a:r>
              <a:rPr lang="cs-CZ" dirty="0"/>
              <a:t>Míra zdanění domácích a dovezených filmů</a:t>
            </a:r>
          </a:p>
          <a:p>
            <a:pPr lvl="1"/>
            <a:r>
              <a:rPr lang="cs-CZ" dirty="0"/>
              <a:t>Osvobození malých kin</a:t>
            </a:r>
          </a:p>
          <a:p>
            <a:pPr lvl="1"/>
            <a:r>
              <a:rPr lang="cs-CZ" dirty="0"/>
              <a:t>Možnost získat zpět peníze z daní</a:t>
            </a:r>
          </a:p>
          <a:p>
            <a:endParaRPr lang="cs-CZ" dirty="0"/>
          </a:p>
          <a:p>
            <a:r>
              <a:rPr lang="cs-CZ" dirty="0"/>
              <a:t>Několik různých filmových rad</a:t>
            </a:r>
          </a:p>
          <a:p>
            <a:endParaRPr lang="cs-CZ" dirty="0"/>
          </a:p>
          <a:p>
            <a:r>
              <a:rPr lang="cs-CZ" dirty="0"/>
              <a:t>Nutnost podpory</a:t>
            </a:r>
          </a:p>
          <a:p>
            <a:pPr lvl="1"/>
            <a:r>
              <a:rPr lang="cs-CZ" dirty="0"/>
              <a:t>Nízká kvantita výroby</a:t>
            </a:r>
          </a:p>
        </p:txBody>
      </p:sp>
    </p:spTree>
    <p:extLst>
      <p:ext uri="{BB962C8B-B14F-4D97-AF65-F5344CB8AC3E}">
        <p14:creationId xmlns:p14="http://schemas.microsoft.com/office/powerpoint/2010/main" val="235452594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3D6959F-3636-A6B3-3CB1-B18E7FEF364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989E9A0-B582-4356-720E-761C24A81740}"/>
              </a:ext>
            </a:extLst>
          </p:cNvPr>
          <p:cNvSpPr>
            <a:spLocks noGrp="1"/>
          </p:cNvSpPr>
          <p:nvPr>
            <p:ph type="sldNum" sz="quarter" idx="11"/>
          </p:nvPr>
        </p:nvSpPr>
        <p:spPr/>
        <p:txBody>
          <a:bodyPr/>
          <a:lstStyle/>
          <a:p>
            <a:fld id="{0970407D-EE58-4A0B-824B-1D3AE42DD9CF}" type="slidenum">
              <a:rPr lang="cs-CZ" altLang="cs-CZ" smtClean="0"/>
              <a:pPr/>
              <a:t>227</a:t>
            </a:fld>
            <a:endParaRPr lang="cs-CZ" altLang="cs-CZ" dirty="0"/>
          </a:p>
        </p:txBody>
      </p:sp>
      <p:sp>
        <p:nvSpPr>
          <p:cNvPr id="4" name="Nadpis 3">
            <a:extLst>
              <a:ext uri="{FF2B5EF4-FFF2-40B4-BE49-F238E27FC236}">
                <a16:creationId xmlns:a16="http://schemas.microsoft.com/office/drawing/2014/main" id="{1172EEDC-46B5-9D64-DB0D-0B7E7F13BEEA}"/>
              </a:ext>
            </a:extLst>
          </p:cNvPr>
          <p:cNvSpPr>
            <a:spLocks noGrp="1"/>
          </p:cNvSpPr>
          <p:nvPr>
            <p:ph type="title"/>
          </p:nvPr>
        </p:nvSpPr>
        <p:spPr/>
        <p:txBody>
          <a:bodyPr/>
          <a:lstStyle/>
          <a:p>
            <a:r>
              <a:rPr lang="cs-CZ" dirty="0"/>
              <a:t>Finsko</a:t>
            </a:r>
          </a:p>
        </p:txBody>
      </p:sp>
      <p:sp>
        <p:nvSpPr>
          <p:cNvPr id="5" name="Zástupný obsah 4">
            <a:extLst>
              <a:ext uri="{FF2B5EF4-FFF2-40B4-BE49-F238E27FC236}">
                <a16:creationId xmlns:a16="http://schemas.microsoft.com/office/drawing/2014/main" id="{45BEC249-07E1-627E-6E48-2DCF1C987231}"/>
              </a:ext>
            </a:extLst>
          </p:cNvPr>
          <p:cNvSpPr>
            <a:spLocks noGrp="1"/>
          </p:cNvSpPr>
          <p:nvPr>
            <p:ph idx="1"/>
          </p:nvPr>
        </p:nvSpPr>
        <p:spPr/>
        <p:txBody>
          <a:bodyPr/>
          <a:lstStyle/>
          <a:p>
            <a:r>
              <a:rPr lang="cs-CZ" dirty="0"/>
              <a:t>Institucionalizace</a:t>
            </a:r>
          </a:p>
          <a:p>
            <a:endParaRPr lang="cs-CZ" dirty="0"/>
          </a:p>
          <a:p>
            <a:r>
              <a:rPr lang="cs-CZ" dirty="0"/>
              <a:t>Filmová nadace</a:t>
            </a:r>
          </a:p>
          <a:p>
            <a:pPr lvl="1"/>
            <a:r>
              <a:rPr lang="cs-CZ" dirty="0"/>
              <a:t>1975 – </a:t>
            </a:r>
            <a:r>
              <a:rPr lang="cs-CZ" dirty="0" err="1"/>
              <a:t>Sakari</a:t>
            </a:r>
            <a:r>
              <a:rPr lang="cs-CZ" dirty="0"/>
              <a:t> </a:t>
            </a:r>
            <a:r>
              <a:rPr lang="cs-CZ" dirty="0" err="1"/>
              <a:t>Toivanen</a:t>
            </a:r>
            <a:r>
              <a:rPr lang="cs-CZ" dirty="0"/>
              <a:t> – útok na nadaci</a:t>
            </a:r>
          </a:p>
          <a:p>
            <a:pPr lvl="1"/>
            <a:endParaRPr lang="cs-CZ" dirty="0"/>
          </a:p>
          <a:p>
            <a:r>
              <a:rPr lang="cs-CZ" dirty="0"/>
              <a:t>Finský filmový archiv</a:t>
            </a:r>
          </a:p>
          <a:p>
            <a:pPr lvl="1"/>
            <a:r>
              <a:rPr lang="cs-CZ" dirty="0"/>
              <a:t>1958 – členem FIAF</a:t>
            </a:r>
          </a:p>
          <a:p>
            <a:pPr lvl="1"/>
            <a:r>
              <a:rPr lang="cs-CZ" dirty="0"/>
              <a:t>1962 – zaměstnanci mají nárok na odměnu</a:t>
            </a:r>
          </a:p>
          <a:p>
            <a:pPr lvl="1"/>
            <a:r>
              <a:rPr lang="cs-CZ" dirty="0"/>
              <a:t>1972 – investice do obnovy sbírek</a:t>
            </a:r>
          </a:p>
          <a:p>
            <a:pPr lvl="1"/>
            <a:r>
              <a:rPr lang="cs-CZ" dirty="0"/>
              <a:t>1979 – zestátnění </a:t>
            </a:r>
          </a:p>
          <a:p>
            <a:pPr lvl="1"/>
            <a:r>
              <a:rPr lang="cs-CZ" dirty="0"/>
              <a:t>1986 – nový depozitář</a:t>
            </a:r>
          </a:p>
        </p:txBody>
      </p:sp>
      <p:pic>
        <p:nvPicPr>
          <p:cNvPr id="11266" name="Picture 2" descr="Finnish Film Foundation">
            <a:extLst>
              <a:ext uri="{FF2B5EF4-FFF2-40B4-BE49-F238E27FC236}">
                <a16:creationId xmlns:a16="http://schemas.microsoft.com/office/drawing/2014/main" id="{E23F2AFF-AD3A-8C49-9D6C-138B78F46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502" y="2816605"/>
            <a:ext cx="4520815" cy="262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56391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AD5D3E4-0CAD-45DD-FDC5-EEFBBC6DF27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F1CD4CE-836B-EC32-473A-36DDF0F18592}"/>
              </a:ext>
            </a:extLst>
          </p:cNvPr>
          <p:cNvSpPr>
            <a:spLocks noGrp="1"/>
          </p:cNvSpPr>
          <p:nvPr>
            <p:ph type="sldNum" sz="quarter" idx="11"/>
          </p:nvPr>
        </p:nvSpPr>
        <p:spPr/>
        <p:txBody>
          <a:bodyPr/>
          <a:lstStyle/>
          <a:p>
            <a:fld id="{0970407D-EE58-4A0B-824B-1D3AE42DD9CF}" type="slidenum">
              <a:rPr lang="cs-CZ" altLang="cs-CZ" smtClean="0"/>
              <a:pPr/>
              <a:t>228</a:t>
            </a:fld>
            <a:endParaRPr lang="cs-CZ" altLang="cs-CZ" dirty="0"/>
          </a:p>
        </p:txBody>
      </p:sp>
      <p:sp>
        <p:nvSpPr>
          <p:cNvPr id="4" name="Nadpis 3">
            <a:extLst>
              <a:ext uri="{FF2B5EF4-FFF2-40B4-BE49-F238E27FC236}">
                <a16:creationId xmlns:a16="http://schemas.microsoft.com/office/drawing/2014/main" id="{E78A1888-1D15-10CC-413B-8664F5AB22E0}"/>
              </a:ext>
            </a:extLst>
          </p:cNvPr>
          <p:cNvSpPr>
            <a:spLocks noGrp="1"/>
          </p:cNvSpPr>
          <p:nvPr>
            <p:ph type="title"/>
          </p:nvPr>
        </p:nvSpPr>
        <p:spPr/>
        <p:txBody>
          <a:bodyPr/>
          <a:lstStyle/>
          <a:p>
            <a:r>
              <a:rPr lang="cs-CZ" dirty="0"/>
              <a:t>Finsko</a:t>
            </a:r>
          </a:p>
        </p:txBody>
      </p:sp>
      <p:sp>
        <p:nvSpPr>
          <p:cNvPr id="5" name="Zástupný obsah 4">
            <a:extLst>
              <a:ext uri="{FF2B5EF4-FFF2-40B4-BE49-F238E27FC236}">
                <a16:creationId xmlns:a16="http://schemas.microsoft.com/office/drawing/2014/main" id="{EEE1CC77-6CED-51FA-829B-45084862A94B}"/>
              </a:ext>
            </a:extLst>
          </p:cNvPr>
          <p:cNvSpPr>
            <a:spLocks noGrp="1"/>
          </p:cNvSpPr>
          <p:nvPr>
            <p:ph idx="1"/>
          </p:nvPr>
        </p:nvSpPr>
        <p:spPr>
          <a:xfrm>
            <a:off x="720000" y="1692002"/>
            <a:ext cx="5376000" cy="4139998"/>
          </a:xfrm>
        </p:spPr>
        <p:txBody>
          <a:bodyPr/>
          <a:lstStyle/>
          <a:p>
            <a:r>
              <a:rPr lang="cs-CZ" dirty="0"/>
              <a:t>Politizace filmové tvorby</a:t>
            </a:r>
          </a:p>
          <a:p>
            <a:endParaRPr lang="cs-CZ" dirty="0"/>
          </a:p>
          <a:p>
            <a:r>
              <a:rPr lang="cs-CZ" dirty="0"/>
              <a:t>Počátek politizace v sociální situaci 50. let</a:t>
            </a:r>
          </a:p>
          <a:p>
            <a:pPr lvl="1"/>
            <a:r>
              <a:rPr lang="cs-CZ" dirty="0"/>
              <a:t>Urbanizace</a:t>
            </a:r>
          </a:p>
          <a:p>
            <a:pPr lvl="1"/>
            <a:r>
              <a:rPr lang="cs-CZ" dirty="0"/>
              <a:t>Měsíc je nebezpečný (1962)</a:t>
            </a:r>
          </a:p>
          <a:p>
            <a:pPr lvl="1"/>
            <a:r>
              <a:rPr lang="cs-CZ" dirty="0"/>
              <a:t>Deník dělníka (1967)</a:t>
            </a:r>
          </a:p>
          <a:p>
            <a:pPr lvl="1"/>
            <a:r>
              <a:rPr lang="cs-CZ" dirty="0"/>
              <a:t>„outsideři“</a:t>
            </a:r>
          </a:p>
          <a:p>
            <a:endParaRPr lang="cs-CZ" dirty="0"/>
          </a:p>
          <a:p>
            <a:r>
              <a:rPr lang="cs-CZ" dirty="0"/>
              <a:t>Naturalismus ve finské tvorbě</a:t>
            </a:r>
          </a:p>
          <a:p>
            <a:pPr lvl="1"/>
            <a:r>
              <a:rPr lang="cs-CZ" dirty="0" err="1"/>
              <a:t>Rauni</a:t>
            </a:r>
            <a:r>
              <a:rPr lang="cs-CZ" dirty="0"/>
              <a:t> </a:t>
            </a:r>
            <a:r>
              <a:rPr lang="cs-CZ" dirty="0" err="1"/>
              <a:t>Mollberg</a:t>
            </a:r>
            <a:r>
              <a:rPr lang="cs-CZ" dirty="0"/>
              <a:t> – Země je hříšná píseň (1973)</a:t>
            </a:r>
          </a:p>
          <a:p>
            <a:pPr lvl="1"/>
            <a:endParaRPr lang="cs-CZ" dirty="0"/>
          </a:p>
        </p:txBody>
      </p:sp>
      <p:pic>
        <p:nvPicPr>
          <p:cNvPr id="7170" name="Picture 2" descr="Rauni Mollberg - Vintage Press Photo : Amazon.fr: Autres">
            <a:extLst>
              <a:ext uri="{FF2B5EF4-FFF2-40B4-BE49-F238E27FC236}">
                <a16:creationId xmlns:a16="http://schemas.microsoft.com/office/drawing/2014/main" id="{1C9D8088-1D7B-0504-C302-A602C00DF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821" y="945788"/>
            <a:ext cx="4459682" cy="331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48609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976DB26-87BC-08BB-64F3-AF92542CAA3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C21942A-4E73-0019-6FF3-716347F154FE}"/>
              </a:ext>
            </a:extLst>
          </p:cNvPr>
          <p:cNvSpPr>
            <a:spLocks noGrp="1"/>
          </p:cNvSpPr>
          <p:nvPr>
            <p:ph type="sldNum" sz="quarter" idx="11"/>
          </p:nvPr>
        </p:nvSpPr>
        <p:spPr/>
        <p:txBody>
          <a:bodyPr/>
          <a:lstStyle/>
          <a:p>
            <a:fld id="{0970407D-EE58-4A0B-824B-1D3AE42DD9CF}" type="slidenum">
              <a:rPr lang="cs-CZ" altLang="cs-CZ" smtClean="0"/>
              <a:pPr/>
              <a:t>229</a:t>
            </a:fld>
            <a:endParaRPr lang="cs-CZ" altLang="cs-CZ" dirty="0"/>
          </a:p>
        </p:txBody>
      </p:sp>
      <p:sp>
        <p:nvSpPr>
          <p:cNvPr id="4" name="Nadpis 3">
            <a:extLst>
              <a:ext uri="{FF2B5EF4-FFF2-40B4-BE49-F238E27FC236}">
                <a16:creationId xmlns:a16="http://schemas.microsoft.com/office/drawing/2014/main" id="{8B6A721B-789E-F62A-BED8-095E01B5453B}"/>
              </a:ext>
            </a:extLst>
          </p:cNvPr>
          <p:cNvSpPr>
            <a:spLocks noGrp="1"/>
          </p:cNvSpPr>
          <p:nvPr>
            <p:ph type="title"/>
          </p:nvPr>
        </p:nvSpPr>
        <p:spPr/>
        <p:txBody>
          <a:bodyPr/>
          <a:lstStyle/>
          <a:p>
            <a:r>
              <a:rPr lang="cs-CZ" dirty="0"/>
              <a:t>Finsko</a:t>
            </a:r>
          </a:p>
        </p:txBody>
      </p:sp>
      <p:sp>
        <p:nvSpPr>
          <p:cNvPr id="5" name="Zástupný obsah 4">
            <a:extLst>
              <a:ext uri="{FF2B5EF4-FFF2-40B4-BE49-F238E27FC236}">
                <a16:creationId xmlns:a16="http://schemas.microsoft.com/office/drawing/2014/main" id="{FDCDFEBD-0508-41EF-3A0F-3F779C453FD8}"/>
              </a:ext>
            </a:extLst>
          </p:cNvPr>
          <p:cNvSpPr>
            <a:spLocks noGrp="1"/>
          </p:cNvSpPr>
          <p:nvPr>
            <p:ph idx="1"/>
          </p:nvPr>
        </p:nvSpPr>
        <p:spPr>
          <a:xfrm>
            <a:off x="720000" y="1692002"/>
            <a:ext cx="6466246" cy="4535998"/>
          </a:xfrm>
        </p:spPr>
        <p:txBody>
          <a:bodyPr>
            <a:normAutofit lnSpcReduction="10000"/>
          </a:bodyPr>
          <a:lstStyle/>
          <a:p>
            <a:r>
              <a:rPr lang="cs-CZ" dirty="0"/>
              <a:t>Naturalismus ve filmové tvorbě</a:t>
            </a:r>
          </a:p>
          <a:p>
            <a:endParaRPr lang="cs-CZ" dirty="0"/>
          </a:p>
          <a:p>
            <a:r>
              <a:rPr lang="fi-FI" dirty="0"/>
              <a:t>Pirjo Honkasal</a:t>
            </a:r>
            <a:r>
              <a:rPr lang="cs-CZ" dirty="0"/>
              <a:t>o</a:t>
            </a:r>
            <a:r>
              <a:rPr lang="fi-FI" dirty="0"/>
              <a:t> </a:t>
            </a:r>
            <a:r>
              <a:rPr lang="cs-CZ" dirty="0"/>
              <a:t>&amp;</a:t>
            </a:r>
            <a:r>
              <a:rPr lang="fi-FI" dirty="0"/>
              <a:t> Pekk</a:t>
            </a:r>
            <a:r>
              <a:rPr lang="cs-CZ" dirty="0"/>
              <a:t>a</a:t>
            </a:r>
            <a:r>
              <a:rPr lang="fi-FI" dirty="0"/>
              <a:t> Lehtose</a:t>
            </a:r>
            <a:r>
              <a:rPr lang="cs-CZ" dirty="0"/>
              <a:t> – </a:t>
            </a:r>
            <a:r>
              <a:rPr lang="cs-CZ" dirty="0" err="1"/>
              <a:t>Tulipää</a:t>
            </a:r>
            <a:r>
              <a:rPr lang="cs-CZ" dirty="0"/>
              <a:t> (1980)</a:t>
            </a:r>
          </a:p>
          <a:p>
            <a:pPr lvl="1"/>
            <a:r>
              <a:rPr lang="cs-CZ" dirty="0" err="1"/>
              <a:t>Algot</a:t>
            </a:r>
            <a:r>
              <a:rPr lang="cs-CZ" dirty="0"/>
              <a:t> </a:t>
            </a:r>
            <a:r>
              <a:rPr lang="cs-CZ" dirty="0" err="1"/>
              <a:t>Untola</a:t>
            </a:r>
            <a:endParaRPr lang="cs-CZ" dirty="0"/>
          </a:p>
          <a:p>
            <a:pPr lvl="1"/>
            <a:endParaRPr lang="cs-CZ" dirty="0"/>
          </a:p>
          <a:p>
            <a:r>
              <a:rPr lang="cs-CZ" dirty="0" err="1"/>
              <a:t>Perti</a:t>
            </a:r>
            <a:r>
              <a:rPr lang="cs-CZ" dirty="0"/>
              <a:t> </a:t>
            </a:r>
            <a:r>
              <a:rPr lang="cs-CZ" dirty="0" err="1"/>
              <a:t>Spede</a:t>
            </a:r>
            <a:r>
              <a:rPr lang="cs-CZ" dirty="0"/>
              <a:t> </a:t>
            </a:r>
            <a:r>
              <a:rPr lang="cs-CZ" dirty="0" err="1"/>
              <a:t>Pasanen</a:t>
            </a:r>
            <a:endParaRPr lang="cs-CZ" dirty="0"/>
          </a:p>
          <a:p>
            <a:pPr lvl="1"/>
            <a:r>
              <a:rPr lang="cs-CZ" dirty="0">
                <a:hlinkClick r:id="rId2"/>
              </a:rPr>
              <a:t>Uuno </a:t>
            </a:r>
            <a:r>
              <a:rPr lang="cs-CZ" dirty="0" err="1">
                <a:hlinkClick r:id="rId2"/>
              </a:rPr>
              <a:t>Turhapuro</a:t>
            </a:r>
            <a:r>
              <a:rPr lang="cs-CZ" dirty="0">
                <a:hlinkClick r:id="rId2"/>
              </a:rPr>
              <a:t> </a:t>
            </a:r>
            <a:endParaRPr lang="cs-CZ" dirty="0"/>
          </a:p>
          <a:p>
            <a:pPr lvl="1"/>
            <a:r>
              <a:rPr lang="cs-CZ" dirty="0"/>
              <a:t>Populární komická postava</a:t>
            </a:r>
          </a:p>
          <a:p>
            <a:pPr lvl="1"/>
            <a:endParaRPr lang="cs-CZ" dirty="0"/>
          </a:p>
          <a:p>
            <a:r>
              <a:rPr lang="cs-CZ" dirty="0" err="1"/>
              <a:t>Remaky</a:t>
            </a:r>
            <a:endParaRPr lang="cs-CZ" dirty="0"/>
          </a:p>
          <a:p>
            <a:pPr lvl="1"/>
            <a:r>
              <a:rPr lang="cs-CZ" dirty="0" err="1"/>
              <a:t>Tuntematon</a:t>
            </a:r>
            <a:r>
              <a:rPr lang="cs-CZ" dirty="0"/>
              <a:t> </a:t>
            </a:r>
            <a:r>
              <a:rPr lang="cs-CZ" dirty="0" err="1"/>
              <a:t>Sotilas</a:t>
            </a:r>
            <a:r>
              <a:rPr lang="cs-CZ" dirty="0"/>
              <a:t> (1985)</a:t>
            </a:r>
          </a:p>
        </p:txBody>
      </p:sp>
      <p:pic>
        <p:nvPicPr>
          <p:cNvPr id="3074" name="Picture 2" descr="undefined">
            <a:extLst>
              <a:ext uri="{FF2B5EF4-FFF2-40B4-BE49-F238E27FC236}">
                <a16:creationId xmlns:a16="http://schemas.microsoft.com/office/drawing/2014/main" id="{50DDA355-5E3D-86C5-C19F-3C313A6CD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450" y="0"/>
            <a:ext cx="211455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uno Turhapuro | Facebook">
            <a:extLst>
              <a:ext uri="{FF2B5EF4-FFF2-40B4-BE49-F238E27FC236}">
                <a16:creationId xmlns:a16="http://schemas.microsoft.com/office/drawing/2014/main" id="{53D1834F-58B2-6CFE-3CCD-A39F61C85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704" y="0"/>
            <a:ext cx="2236838" cy="351146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8E88F0A-0EED-AF1A-65A4-80259EF21313}"/>
              </a:ext>
            </a:extLst>
          </p:cNvPr>
          <p:cNvPicPr>
            <a:picLocks noChangeAspect="1"/>
          </p:cNvPicPr>
          <p:nvPr/>
        </p:nvPicPr>
        <p:blipFill>
          <a:blip r:embed="rId5"/>
          <a:stretch>
            <a:fillRect/>
          </a:stretch>
        </p:blipFill>
        <p:spPr>
          <a:xfrm>
            <a:off x="6260123" y="2928338"/>
            <a:ext cx="5931877" cy="3929661"/>
          </a:xfrm>
          <a:prstGeom prst="rect">
            <a:avLst/>
          </a:prstGeom>
        </p:spPr>
      </p:pic>
    </p:spTree>
    <p:extLst>
      <p:ext uri="{BB962C8B-B14F-4D97-AF65-F5344CB8AC3E}">
        <p14:creationId xmlns:p14="http://schemas.microsoft.com/office/powerpoint/2010/main" val="83606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9B1D646-5D91-01AB-B8AE-131706A3A38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1D92EAA-FFAB-9018-C26D-2B767EB6080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B78FF292-E9EE-EC33-400E-DBFDD33EB14C}"/>
              </a:ext>
            </a:extLst>
          </p:cNvPr>
          <p:cNvSpPr>
            <a:spLocks noGrp="1"/>
          </p:cNvSpPr>
          <p:nvPr>
            <p:ph type="title"/>
          </p:nvPr>
        </p:nvSpPr>
        <p:spPr/>
        <p:txBody>
          <a:bodyPr/>
          <a:lstStyle/>
          <a:p>
            <a:r>
              <a:rPr lang="cs-CZ" dirty="0" err="1"/>
              <a:t>Mauritz</a:t>
            </a:r>
            <a:r>
              <a:rPr lang="cs-CZ" dirty="0"/>
              <a:t> </a:t>
            </a:r>
            <a:r>
              <a:rPr lang="cs-CZ" dirty="0">
                <a:hlinkClick r:id="rId2"/>
              </a:rPr>
              <a:t>Stiller</a:t>
            </a:r>
            <a:endParaRPr lang="cs-CZ" dirty="0"/>
          </a:p>
        </p:txBody>
      </p:sp>
      <p:sp>
        <p:nvSpPr>
          <p:cNvPr id="5" name="Zástupný obsah 4">
            <a:extLst>
              <a:ext uri="{FF2B5EF4-FFF2-40B4-BE49-F238E27FC236}">
                <a16:creationId xmlns:a16="http://schemas.microsoft.com/office/drawing/2014/main" id="{2C9D219A-58A6-E05B-A17B-EAFF6A449D50}"/>
              </a:ext>
            </a:extLst>
          </p:cNvPr>
          <p:cNvSpPr>
            <a:spLocks noGrp="1"/>
          </p:cNvSpPr>
          <p:nvPr>
            <p:ph idx="1"/>
          </p:nvPr>
        </p:nvSpPr>
        <p:spPr>
          <a:xfrm>
            <a:off x="720000" y="1692002"/>
            <a:ext cx="5376000" cy="4139998"/>
          </a:xfrm>
        </p:spPr>
        <p:txBody>
          <a:bodyPr/>
          <a:lstStyle/>
          <a:p>
            <a:r>
              <a:rPr lang="cs-CZ" dirty="0"/>
              <a:t>1883-1928</a:t>
            </a:r>
          </a:p>
        </p:txBody>
      </p:sp>
      <p:pic>
        <p:nvPicPr>
          <p:cNvPr id="16386" name="Picture 2">
            <a:extLst>
              <a:ext uri="{FF2B5EF4-FFF2-40B4-BE49-F238E27FC236}">
                <a16:creationId xmlns:a16="http://schemas.microsoft.com/office/drawing/2014/main" id="{316F4E77-EC59-7658-9A62-4E9AE626B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530" y="945788"/>
            <a:ext cx="3723791" cy="462088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D95F983B-D9A8-A56D-8777-5FAA01D4D9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7688" y="2649239"/>
            <a:ext cx="4632299" cy="348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383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79F9F94-6CBA-53D0-2240-CDDF13D20DE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491D30B-4B9F-3212-4101-C2B2A039988F}"/>
              </a:ext>
            </a:extLst>
          </p:cNvPr>
          <p:cNvSpPr>
            <a:spLocks noGrp="1"/>
          </p:cNvSpPr>
          <p:nvPr>
            <p:ph type="sldNum" sz="quarter" idx="11"/>
          </p:nvPr>
        </p:nvSpPr>
        <p:spPr/>
        <p:txBody>
          <a:bodyPr/>
          <a:lstStyle/>
          <a:p>
            <a:fld id="{0970407D-EE58-4A0B-824B-1D3AE42DD9CF}" type="slidenum">
              <a:rPr lang="cs-CZ" altLang="cs-CZ" smtClean="0"/>
              <a:pPr/>
              <a:t>230</a:t>
            </a:fld>
            <a:endParaRPr lang="cs-CZ" altLang="cs-CZ" dirty="0"/>
          </a:p>
        </p:txBody>
      </p:sp>
      <p:sp>
        <p:nvSpPr>
          <p:cNvPr id="4" name="Nadpis 3">
            <a:extLst>
              <a:ext uri="{FF2B5EF4-FFF2-40B4-BE49-F238E27FC236}">
                <a16:creationId xmlns:a16="http://schemas.microsoft.com/office/drawing/2014/main" id="{F12A6811-70F0-F37C-944D-9551ACC63E02}"/>
              </a:ext>
            </a:extLst>
          </p:cNvPr>
          <p:cNvSpPr>
            <a:spLocks noGrp="1"/>
          </p:cNvSpPr>
          <p:nvPr>
            <p:ph type="title"/>
          </p:nvPr>
        </p:nvSpPr>
        <p:spPr/>
        <p:txBody>
          <a:bodyPr/>
          <a:lstStyle/>
          <a:p>
            <a:r>
              <a:rPr lang="cs-CZ" dirty="0"/>
              <a:t>Finsko</a:t>
            </a:r>
          </a:p>
        </p:txBody>
      </p:sp>
      <p:sp>
        <p:nvSpPr>
          <p:cNvPr id="5" name="Zástupný obsah 4">
            <a:extLst>
              <a:ext uri="{FF2B5EF4-FFF2-40B4-BE49-F238E27FC236}">
                <a16:creationId xmlns:a16="http://schemas.microsoft.com/office/drawing/2014/main" id="{FC59B372-5D3A-6395-EF82-6DACED8F9620}"/>
              </a:ext>
            </a:extLst>
          </p:cNvPr>
          <p:cNvSpPr>
            <a:spLocks noGrp="1"/>
          </p:cNvSpPr>
          <p:nvPr>
            <p:ph idx="1"/>
          </p:nvPr>
        </p:nvSpPr>
        <p:spPr/>
        <p:txBody>
          <a:bodyPr/>
          <a:lstStyle/>
          <a:p>
            <a:r>
              <a:rPr lang="cs-CZ" dirty="0"/>
              <a:t>Šíření videa</a:t>
            </a:r>
          </a:p>
          <a:p>
            <a:pPr lvl="1"/>
            <a:r>
              <a:rPr lang="cs-CZ" dirty="0"/>
              <a:t>8500 </a:t>
            </a:r>
            <a:r>
              <a:rPr lang="cs-CZ" dirty="0" err="1"/>
              <a:t>videoautomatů</a:t>
            </a:r>
            <a:endParaRPr lang="cs-CZ" dirty="0"/>
          </a:p>
          <a:p>
            <a:endParaRPr lang="cs-CZ" dirty="0"/>
          </a:p>
          <a:p>
            <a:r>
              <a:rPr lang="cs-CZ" dirty="0"/>
              <a:t>Dominance US produkce</a:t>
            </a:r>
          </a:p>
          <a:p>
            <a:endParaRPr lang="cs-CZ" dirty="0"/>
          </a:p>
          <a:p>
            <a:r>
              <a:rPr lang="cs-CZ" dirty="0"/>
              <a:t>Stabilizace počtu kin a rozvoj venkovských kin</a:t>
            </a:r>
          </a:p>
          <a:p>
            <a:endParaRPr lang="cs-CZ" dirty="0"/>
          </a:p>
          <a:p>
            <a:r>
              <a:rPr lang="cs-CZ" dirty="0"/>
              <a:t>Závislost produkce na Nadaci</a:t>
            </a:r>
          </a:p>
        </p:txBody>
      </p:sp>
    </p:spTree>
    <p:extLst>
      <p:ext uri="{BB962C8B-B14F-4D97-AF65-F5344CB8AC3E}">
        <p14:creationId xmlns:p14="http://schemas.microsoft.com/office/powerpoint/2010/main" val="217852811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F85C8E-DC27-7E1B-41A2-1F17B5D41F9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2A3EAB8-5809-3230-B786-6E6CC75507EA}"/>
              </a:ext>
            </a:extLst>
          </p:cNvPr>
          <p:cNvSpPr>
            <a:spLocks noGrp="1"/>
          </p:cNvSpPr>
          <p:nvPr>
            <p:ph type="sldNum" sz="quarter" idx="11"/>
          </p:nvPr>
        </p:nvSpPr>
        <p:spPr/>
        <p:txBody>
          <a:bodyPr/>
          <a:lstStyle/>
          <a:p>
            <a:fld id="{0970407D-EE58-4A0B-824B-1D3AE42DD9CF}" type="slidenum">
              <a:rPr lang="cs-CZ" altLang="cs-CZ" smtClean="0"/>
              <a:pPr/>
              <a:t>231</a:t>
            </a:fld>
            <a:endParaRPr lang="cs-CZ" altLang="cs-CZ" dirty="0"/>
          </a:p>
        </p:txBody>
      </p:sp>
      <p:sp>
        <p:nvSpPr>
          <p:cNvPr id="4" name="Nadpis 3">
            <a:extLst>
              <a:ext uri="{FF2B5EF4-FFF2-40B4-BE49-F238E27FC236}">
                <a16:creationId xmlns:a16="http://schemas.microsoft.com/office/drawing/2014/main" id="{44EBDEEB-56E2-1717-0E54-7C7ECCDA1BBD}"/>
              </a:ext>
            </a:extLst>
          </p:cNvPr>
          <p:cNvSpPr>
            <a:spLocks noGrp="1"/>
          </p:cNvSpPr>
          <p:nvPr>
            <p:ph type="title"/>
          </p:nvPr>
        </p:nvSpPr>
        <p:spPr/>
        <p:txBody>
          <a:bodyPr/>
          <a:lstStyle/>
          <a:p>
            <a:r>
              <a:rPr lang="cs-CZ" dirty="0"/>
              <a:t>Finsko – nová generace</a:t>
            </a:r>
          </a:p>
        </p:txBody>
      </p:sp>
      <p:sp>
        <p:nvSpPr>
          <p:cNvPr id="5" name="Zástupný obsah 4">
            <a:extLst>
              <a:ext uri="{FF2B5EF4-FFF2-40B4-BE49-F238E27FC236}">
                <a16:creationId xmlns:a16="http://schemas.microsoft.com/office/drawing/2014/main" id="{19E05BEF-634B-8191-B7EA-6A976CDFFF81}"/>
              </a:ext>
            </a:extLst>
          </p:cNvPr>
          <p:cNvSpPr>
            <a:spLocks noGrp="1"/>
          </p:cNvSpPr>
          <p:nvPr>
            <p:ph idx="1"/>
          </p:nvPr>
        </p:nvSpPr>
        <p:spPr>
          <a:xfrm>
            <a:off x="720000" y="1692002"/>
            <a:ext cx="5786308" cy="4139998"/>
          </a:xfrm>
        </p:spPr>
        <p:txBody>
          <a:bodyPr>
            <a:normAutofit fontScale="77500" lnSpcReduction="20000"/>
          </a:bodyPr>
          <a:lstStyle/>
          <a:p>
            <a:pPr>
              <a:lnSpc>
                <a:spcPct val="150000"/>
              </a:lnSpc>
            </a:pPr>
            <a:r>
              <a:rPr lang="cs-CZ" dirty="0" err="1"/>
              <a:t>Käurismäki</a:t>
            </a:r>
            <a:r>
              <a:rPr lang="cs-CZ" dirty="0"/>
              <a:t> – 1981 – </a:t>
            </a:r>
            <a:r>
              <a:rPr lang="cs-CZ" dirty="0" err="1"/>
              <a:t>Villealfa</a:t>
            </a:r>
            <a:r>
              <a:rPr lang="cs-CZ" dirty="0"/>
              <a:t> </a:t>
            </a:r>
          </a:p>
          <a:p>
            <a:pPr>
              <a:lnSpc>
                <a:spcPct val="150000"/>
              </a:lnSpc>
            </a:pPr>
            <a:r>
              <a:rPr lang="cs-CZ" dirty="0" err="1"/>
              <a:t>Aki</a:t>
            </a:r>
            <a:r>
              <a:rPr lang="cs-CZ" dirty="0"/>
              <a:t> – Zločin a trest (1983), Hamlet </a:t>
            </a:r>
            <a:r>
              <a:rPr lang="cs-CZ" dirty="0">
                <a:hlinkClick r:id="rId2"/>
              </a:rPr>
              <a:t>podniká</a:t>
            </a:r>
            <a:r>
              <a:rPr lang="cs-CZ" dirty="0"/>
              <a:t> (1987), proletářská trilogie Stíny v ráji (1986), Ariel (1988), Děvče ze sirkárny (1990), Leningradští kovbojové dobývají Ameriku (1994)</a:t>
            </a:r>
          </a:p>
          <a:p>
            <a:pPr>
              <a:lnSpc>
                <a:spcPct val="150000"/>
              </a:lnSpc>
            </a:pPr>
            <a:r>
              <a:rPr lang="cs-CZ" dirty="0"/>
              <a:t>Mika – Lhář (1981), Vyvrhelové (1982), Papírová hvězda (1989), Zombie a vlak duchů (1991) </a:t>
            </a:r>
          </a:p>
        </p:txBody>
      </p:sp>
      <p:pic>
        <p:nvPicPr>
          <p:cNvPr id="4098" name="Picture 2" descr="Mika Kaurismäki – Wikipedie">
            <a:extLst>
              <a:ext uri="{FF2B5EF4-FFF2-40B4-BE49-F238E27FC236}">
                <a16:creationId xmlns:a16="http://schemas.microsoft.com/office/drawing/2014/main" id="{5A7823E5-CE21-3CBE-27EE-9CB0E0BDD3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5524" y="378000"/>
            <a:ext cx="2430912" cy="305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ki Kaurismäki - Wikipedia">
            <a:extLst>
              <a:ext uri="{FF2B5EF4-FFF2-40B4-BE49-F238E27FC236}">
                <a16:creationId xmlns:a16="http://schemas.microsoft.com/office/drawing/2014/main" id="{8822AB0C-E4E9-559A-566D-6A1F5EB577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419" y="548187"/>
            <a:ext cx="2688959" cy="32768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D4FFF701-C728-3E04-68B2-5FB11AF66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2615" y="2596709"/>
            <a:ext cx="2989385" cy="426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218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9532C8C-EF55-3949-C521-4B88C823015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664551D-94B0-C134-2695-A882FDEB9A00}"/>
              </a:ext>
            </a:extLst>
          </p:cNvPr>
          <p:cNvSpPr>
            <a:spLocks noGrp="1"/>
          </p:cNvSpPr>
          <p:nvPr>
            <p:ph type="sldNum" sz="quarter" idx="11"/>
          </p:nvPr>
        </p:nvSpPr>
        <p:spPr/>
        <p:txBody>
          <a:bodyPr/>
          <a:lstStyle/>
          <a:p>
            <a:fld id="{0970407D-EE58-4A0B-824B-1D3AE42DD9CF}" type="slidenum">
              <a:rPr lang="cs-CZ" altLang="cs-CZ" smtClean="0"/>
              <a:pPr/>
              <a:t>232</a:t>
            </a:fld>
            <a:endParaRPr lang="cs-CZ" altLang="cs-CZ" dirty="0"/>
          </a:p>
        </p:txBody>
      </p:sp>
      <p:sp>
        <p:nvSpPr>
          <p:cNvPr id="4" name="Nadpis 3">
            <a:extLst>
              <a:ext uri="{FF2B5EF4-FFF2-40B4-BE49-F238E27FC236}">
                <a16:creationId xmlns:a16="http://schemas.microsoft.com/office/drawing/2014/main" id="{C592DED7-101D-3430-579D-72A727700980}"/>
              </a:ext>
            </a:extLst>
          </p:cNvPr>
          <p:cNvSpPr>
            <a:spLocks noGrp="1"/>
          </p:cNvSpPr>
          <p:nvPr>
            <p:ph type="title"/>
          </p:nvPr>
        </p:nvSpPr>
        <p:spPr/>
        <p:txBody>
          <a:bodyPr/>
          <a:lstStyle/>
          <a:p>
            <a:r>
              <a:rPr lang="cs-CZ" dirty="0"/>
              <a:t>Finsko </a:t>
            </a:r>
          </a:p>
        </p:txBody>
      </p:sp>
      <p:sp>
        <p:nvSpPr>
          <p:cNvPr id="5" name="Zástupný obsah 4">
            <a:extLst>
              <a:ext uri="{FF2B5EF4-FFF2-40B4-BE49-F238E27FC236}">
                <a16:creationId xmlns:a16="http://schemas.microsoft.com/office/drawing/2014/main" id="{A7CC1F01-05E4-0F8B-88B5-1077D6EB573F}"/>
              </a:ext>
            </a:extLst>
          </p:cNvPr>
          <p:cNvSpPr>
            <a:spLocks noGrp="1"/>
          </p:cNvSpPr>
          <p:nvPr>
            <p:ph idx="1"/>
          </p:nvPr>
        </p:nvSpPr>
        <p:spPr>
          <a:xfrm>
            <a:off x="720000" y="1692002"/>
            <a:ext cx="4500929" cy="4139998"/>
          </a:xfrm>
        </p:spPr>
        <p:txBody>
          <a:bodyPr/>
          <a:lstStyle/>
          <a:p>
            <a:r>
              <a:rPr lang="cs-CZ" dirty="0" err="1"/>
              <a:t>Pekka</a:t>
            </a:r>
            <a:r>
              <a:rPr lang="cs-CZ" dirty="0"/>
              <a:t> </a:t>
            </a:r>
            <a:r>
              <a:rPr lang="cs-CZ" dirty="0" err="1"/>
              <a:t>Parika</a:t>
            </a:r>
            <a:endParaRPr lang="cs-CZ" dirty="0"/>
          </a:p>
          <a:p>
            <a:pPr lvl="1"/>
            <a:r>
              <a:rPr lang="cs-CZ" dirty="0" err="1"/>
              <a:t>Talvisota</a:t>
            </a:r>
            <a:r>
              <a:rPr lang="cs-CZ" dirty="0"/>
              <a:t> (1989)</a:t>
            </a:r>
          </a:p>
          <a:p>
            <a:endParaRPr lang="cs-CZ" dirty="0"/>
          </a:p>
          <a:p>
            <a:r>
              <a:rPr lang="cs-CZ" dirty="0" err="1"/>
              <a:t>Pirjo</a:t>
            </a:r>
            <a:r>
              <a:rPr lang="cs-CZ" dirty="0"/>
              <a:t> </a:t>
            </a:r>
            <a:r>
              <a:rPr lang="cs-CZ" dirty="0" err="1"/>
              <a:t>Honkasalo</a:t>
            </a:r>
            <a:endParaRPr lang="cs-CZ" dirty="0"/>
          </a:p>
          <a:p>
            <a:pPr lvl="1"/>
            <a:r>
              <a:rPr lang="cs-CZ" dirty="0" err="1"/>
              <a:t>Mysterion</a:t>
            </a:r>
            <a:r>
              <a:rPr lang="cs-CZ" dirty="0"/>
              <a:t> (1991)</a:t>
            </a:r>
          </a:p>
          <a:p>
            <a:endParaRPr lang="cs-CZ" dirty="0"/>
          </a:p>
        </p:txBody>
      </p:sp>
      <p:pic>
        <p:nvPicPr>
          <p:cNvPr id="6146" name="Picture 2" descr="Pirjo Honkasalo - IMDb">
            <a:extLst>
              <a:ext uri="{FF2B5EF4-FFF2-40B4-BE49-F238E27FC236}">
                <a16:creationId xmlns:a16="http://schemas.microsoft.com/office/drawing/2014/main" id="{7A314A80-10B2-C90A-8EAA-FC545AA71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695" y="2344616"/>
            <a:ext cx="3117133" cy="4295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ekka Parikka | Ocenění | ČSFD.cz">
            <a:extLst>
              <a:ext uri="{FF2B5EF4-FFF2-40B4-BE49-F238E27FC236}">
                <a16:creationId xmlns:a16="http://schemas.microsoft.com/office/drawing/2014/main" id="{3422BCF8-C1BF-E40A-9CE1-ECF28508F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08" y="471971"/>
            <a:ext cx="2421007" cy="319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9408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84E4028-E957-3796-DDEE-A6464473814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2BA125B-8108-69CB-8A36-7F803BC63306}"/>
              </a:ext>
            </a:extLst>
          </p:cNvPr>
          <p:cNvSpPr>
            <a:spLocks noGrp="1"/>
          </p:cNvSpPr>
          <p:nvPr>
            <p:ph type="sldNum" sz="quarter" idx="11"/>
          </p:nvPr>
        </p:nvSpPr>
        <p:spPr/>
        <p:txBody>
          <a:bodyPr/>
          <a:lstStyle/>
          <a:p>
            <a:fld id="{0970407D-EE58-4A0B-824B-1D3AE42DD9CF}" type="slidenum">
              <a:rPr lang="cs-CZ" altLang="cs-CZ" smtClean="0"/>
              <a:pPr/>
              <a:t>233</a:t>
            </a:fld>
            <a:endParaRPr lang="cs-CZ" altLang="cs-CZ" dirty="0"/>
          </a:p>
        </p:txBody>
      </p:sp>
      <p:sp>
        <p:nvSpPr>
          <p:cNvPr id="4" name="Nadpis 3">
            <a:extLst>
              <a:ext uri="{FF2B5EF4-FFF2-40B4-BE49-F238E27FC236}">
                <a16:creationId xmlns:a16="http://schemas.microsoft.com/office/drawing/2014/main" id="{AC76DD55-E50B-56D5-CC26-EFFE55F33958}"/>
              </a:ext>
            </a:extLst>
          </p:cNvPr>
          <p:cNvSpPr>
            <a:spLocks noGrp="1"/>
          </p:cNvSpPr>
          <p:nvPr>
            <p:ph type="title"/>
          </p:nvPr>
        </p:nvSpPr>
        <p:spPr/>
        <p:txBody>
          <a:bodyPr/>
          <a:lstStyle/>
          <a:p>
            <a:r>
              <a:rPr lang="cs-CZ" dirty="0" err="1"/>
              <a:t>Conclusion</a:t>
            </a:r>
            <a:r>
              <a:rPr lang="cs-CZ" dirty="0"/>
              <a:t> – společné rysy napříč zeměmi</a:t>
            </a:r>
          </a:p>
        </p:txBody>
      </p:sp>
      <p:sp>
        <p:nvSpPr>
          <p:cNvPr id="5" name="Zástupný obsah 4">
            <a:extLst>
              <a:ext uri="{FF2B5EF4-FFF2-40B4-BE49-F238E27FC236}">
                <a16:creationId xmlns:a16="http://schemas.microsoft.com/office/drawing/2014/main" id="{4E17942F-977C-E313-29C0-12EE87FC181B}"/>
              </a:ext>
            </a:extLst>
          </p:cNvPr>
          <p:cNvSpPr>
            <a:spLocks noGrp="1"/>
          </p:cNvSpPr>
          <p:nvPr>
            <p:ph idx="1"/>
          </p:nvPr>
        </p:nvSpPr>
        <p:spPr/>
        <p:txBody>
          <a:bodyPr>
            <a:normAutofit fontScale="92500"/>
          </a:bodyPr>
          <a:lstStyle/>
          <a:p>
            <a:pPr>
              <a:lnSpc>
                <a:spcPct val="150000"/>
              </a:lnSpc>
            </a:pPr>
            <a:r>
              <a:rPr lang="cs-CZ" dirty="0"/>
              <a:t>Instituty/nadace na podporu kinematografie</a:t>
            </a:r>
          </a:p>
          <a:p>
            <a:pPr>
              <a:lnSpc>
                <a:spcPct val="150000"/>
              </a:lnSpc>
            </a:pPr>
            <a:r>
              <a:rPr lang="cs-CZ" dirty="0"/>
              <a:t>Rozpad studiové struktury</a:t>
            </a:r>
          </a:p>
          <a:p>
            <a:pPr lvl="1">
              <a:lnSpc>
                <a:spcPct val="150000"/>
              </a:lnSpc>
            </a:pPr>
            <a:r>
              <a:rPr lang="cs-CZ" dirty="0"/>
              <a:t>Změna systému produkce</a:t>
            </a:r>
          </a:p>
          <a:p>
            <a:pPr>
              <a:lnSpc>
                <a:spcPct val="150000"/>
              </a:lnSpc>
            </a:pPr>
            <a:r>
              <a:rPr lang="cs-CZ" dirty="0"/>
              <a:t>Politika a filmová tvorba</a:t>
            </a:r>
          </a:p>
          <a:p>
            <a:pPr>
              <a:lnSpc>
                <a:spcPct val="150000"/>
              </a:lnSpc>
            </a:pPr>
            <a:r>
              <a:rPr lang="cs-CZ" dirty="0"/>
              <a:t>Úpadek umělecky výbojných tvůrců =&gt; sledování divácké poptávky</a:t>
            </a:r>
          </a:p>
          <a:p>
            <a:pPr>
              <a:lnSpc>
                <a:spcPct val="150000"/>
              </a:lnSpc>
            </a:pPr>
            <a:r>
              <a:rPr lang="cs-CZ" dirty="0"/>
              <a:t>Navracení témat a motivů – proč?</a:t>
            </a:r>
          </a:p>
          <a:p>
            <a:pPr>
              <a:lnSpc>
                <a:spcPct val="150000"/>
              </a:lnSpc>
            </a:pPr>
            <a:r>
              <a:rPr lang="cs-CZ" dirty="0"/>
              <a:t>Transnacionální přenosy napříč </a:t>
            </a:r>
            <a:r>
              <a:rPr lang="cs-CZ"/>
              <a:t>kinematografiemi – proč?</a:t>
            </a:r>
            <a:endParaRPr lang="cs-CZ" dirty="0"/>
          </a:p>
        </p:txBody>
      </p:sp>
    </p:spTree>
    <p:extLst>
      <p:ext uri="{BB962C8B-B14F-4D97-AF65-F5344CB8AC3E}">
        <p14:creationId xmlns:p14="http://schemas.microsoft.com/office/powerpoint/2010/main" val="297425357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1014CCE-F1FF-A2C6-F861-1F160225887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A6BED52-AA76-F091-ADAA-8878185EA1DB}"/>
              </a:ext>
            </a:extLst>
          </p:cNvPr>
          <p:cNvSpPr>
            <a:spLocks noGrp="1"/>
          </p:cNvSpPr>
          <p:nvPr>
            <p:ph type="sldNum" sz="quarter" idx="11"/>
          </p:nvPr>
        </p:nvSpPr>
        <p:spPr/>
        <p:txBody>
          <a:bodyPr/>
          <a:lstStyle/>
          <a:p>
            <a:fld id="{0970407D-EE58-4A0B-824B-1D3AE42DD9CF}" type="slidenum">
              <a:rPr lang="cs-CZ" altLang="cs-CZ" smtClean="0"/>
              <a:pPr/>
              <a:t>234</a:t>
            </a:fld>
            <a:endParaRPr lang="cs-CZ" altLang="cs-CZ" dirty="0"/>
          </a:p>
        </p:txBody>
      </p:sp>
      <p:pic>
        <p:nvPicPr>
          <p:cNvPr id="5124" name="Picture 4" descr="Insomnie (2002) | ČSFD.sk">
            <a:extLst>
              <a:ext uri="{FF2B5EF4-FFF2-40B4-BE49-F238E27FC236}">
                <a16:creationId xmlns:a16="http://schemas.microsoft.com/office/drawing/2014/main" id="{F6E04642-1350-43A0-ECF4-3F23D30F9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774" y="0"/>
            <a:ext cx="4793226" cy="68360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ch Insomnia 1997 Full movie online HD - HdFlixtor">
            <a:extLst>
              <a:ext uri="{FF2B5EF4-FFF2-40B4-BE49-F238E27FC236}">
                <a16:creationId xmlns:a16="http://schemas.microsoft.com/office/drawing/2014/main" id="{3B6CA77E-2B68-86D1-1B8B-A7C0043C5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3006" cy="678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458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C4061D3-5DBA-41EA-8F0E-7E2DAE0885D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1604B90-73DD-97B4-2A08-6F6FA201E353}"/>
              </a:ext>
            </a:extLst>
          </p:cNvPr>
          <p:cNvSpPr>
            <a:spLocks noGrp="1"/>
          </p:cNvSpPr>
          <p:nvPr>
            <p:ph type="sldNum" sz="quarter" idx="11"/>
          </p:nvPr>
        </p:nvSpPr>
        <p:spPr/>
        <p:txBody>
          <a:bodyPr/>
          <a:lstStyle/>
          <a:p>
            <a:fld id="{0970407D-EE58-4A0B-824B-1D3AE42DD9CF}" type="slidenum">
              <a:rPr lang="cs-CZ" altLang="cs-CZ" smtClean="0"/>
              <a:pPr/>
              <a:t>235</a:t>
            </a:fld>
            <a:endParaRPr lang="cs-CZ" altLang="cs-CZ" dirty="0"/>
          </a:p>
        </p:txBody>
      </p:sp>
      <p:sp>
        <p:nvSpPr>
          <p:cNvPr id="4" name="Nadpis 3">
            <a:extLst>
              <a:ext uri="{FF2B5EF4-FFF2-40B4-BE49-F238E27FC236}">
                <a16:creationId xmlns:a16="http://schemas.microsoft.com/office/drawing/2014/main" id="{8810C17B-0E1B-E1C3-A987-E5A07A4CF7BE}"/>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89E9292D-0C9F-4A57-25B8-78B17C21035D}"/>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9146251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6878C08-F1EA-D703-3281-942F45C19F4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511F98-83E2-D058-508C-B0114D839137}"/>
              </a:ext>
            </a:extLst>
          </p:cNvPr>
          <p:cNvSpPr>
            <a:spLocks noGrp="1"/>
          </p:cNvSpPr>
          <p:nvPr>
            <p:ph type="sldNum" sz="quarter" idx="11"/>
          </p:nvPr>
        </p:nvSpPr>
        <p:spPr/>
        <p:txBody>
          <a:bodyPr/>
          <a:lstStyle/>
          <a:p>
            <a:fld id="{0970407D-EE58-4A0B-824B-1D3AE42DD9CF}" type="slidenum">
              <a:rPr lang="cs-CZ" altLang="cs-CZ" smtClean="0"/>
              <a:pPr/>
              <a:t>236</a:t>
            </a:fld>
            <a:endParaRPr lang="cs-CZ" altLang="cs-CZ" dirty="0"/>
          </a:p>
        </p:txBody>
      </p:sp>
      <p:sp>
        <p:nvSpPr>
          <p:cNvPr id="6" name="Nadpis 5">
            <a:extLst>
              <a:ext uri="{FF2B5EF4-FFF2-40B4-BE49-F238E27FC236}">
                <a16:creationId xmlns:a16="http://schemas.microsoft.com/office/drawing/2014/main" id="{D57AEF95-F470-0FA6-1D28-437B778597FA}"/>
              </a:ext>
            </a:extLst>
          </p:cNvPr>
          <p:cNvSpPr>
            <a:spLocks noGrp="1"/>
          </p:cNvSpPr>
          <p:nvPr>
            <p:ph type="title"/>
          </p:nvPr>
        </p:nvSpPr>
        <p:spPr/>
        <p:txBody>
          <a:bodyPr/>
          <a:lstStyle/>
          <a:p>
            <a:r>
              <a:rPr lang="cs-CZ" dirty="0"/>
              <a:t>Skandinávské kinematografie od 90. let</a:t>
            </a:r>
          </a:p>
        </p:txBody>
      </p:sp>
      <p:sp>
        <p:nvSpPr>
          <p:cNvPr id="7" name="Podnadpis 6">
            <a:extLst>
              <a:ext uri="{FF2B5EF4-FFF2-40B4-BE49-F238E27FC236}">
                <a16:creationId xmlns:a16="http://schemas.microsoft.com/office/drawing/2014/main" id="{5CD8F79A-878B-9F52-6EA3-88AD0C5792C5}"/>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8407123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A92EC4E-C69E-8F58-A08E-A2814A7ECEA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786663A-0E82-2504-3149-911804E97B4A}"/>
              </a:ext>
            </a:extLst>
          </p:cNvPr>
          <p:cNvSpPr>
            <a:spLocks noGrp="1"/>
          </p:cNvSpPr>
          <p:nvPr>
            <p:ph type="sldNum" sz="quarter" idx="11"/>
          </p:nvPr>
        </p:nvSpPr>
        <p:spPr/>
        <p:txBody>
          <a:bodyPr/>
          <a:lstStyle/>
          <a:p>
            <a:fld id="{0970407D-EE58-4A0B-824B-1D3AE42DD9CF}" type="slidenum">
              <a:rPr lang="cs-CZ" altLang="cs-CZ" smtClean="0"/>
              <a:pPr/>
              <a:t>237</a:t>
            </a:fld>
            <a:endParaRPr lang="cs-CZ" altLang="cs-CZ" dirty="0"/>
          </a:p>
        </p:txBody>
      </p:sp>
      <p:sp>
        <p:nvSpPr>
          <p:cNvPr id="4" name="Nadpis 3">
            <a:extLst>
              <a:ext uri="{FF2B5EF4-FFF2-40B4-BE49-F238E27FC236}">
                <a16:creationId xmlns:a16="http://schemas.microsoft.com/office/drawing/2014/main" id="{0E50CCCF-7B0E-2C9F-D517-AB3E1CB9F2E3}"/>
              </a:ext>
            </a:extLst>
          </p:cNvPr>
          <p:cNvSpPr>
            <a:spLocks noGrp="1"/>
          </p:cNvSpPr>
          <p:nvPr>
            <p:ph type="title"/>
          </p:nvPr>
        </p:nvSpPr>
        <p:spPr/>
        <p:txBody>
          <a:bodyPr/>
          <a:lstStyle/>
          <a:p>
            <a:r>
              <a:rPr lang="cs-CZ" dirty="0"/>
              <a:t>Skandinávské kinematografie od 90. let</a:t>
            </a:r>
          </a:p>
        </p:txBody>
      </p:sp>
      <p:sp>
        <p:nvSpPr>
          <p:cNvPr id="5" name="Zástupný obsah 4">
            <a:extLst>
              <a:ext uri="{FF2B5EF4-FFF2-40B4-BE49-F238E27FC236}">
                <a16:creationId xmlns:a16="http://schemas.microsoft.com/office/drawing/2014/main" id="{6FA0D1AA-BFDF-4B15-FE42-1066F53AF7F4}"/>
              </a:ext>
            </a:extLst>
          </p:cNvPr>
          <p:cNvSpPr>
            <a:spLocks noGrp="1"/>
          </p:cNvSpPr>
          <p:nvPr>
            <p:ph idx="1"/>
          </p:nvPr>
        </p:nvSpPr>
        <p:spPr/>
        <p:txBody>
          <a:bodyPr/>
          <a:lstStyle/>
          <a:p>
            <a:r>
              <a:rPr lang="cs-CZ" dirty="0"/>
              <a:t>Změny politického klimatu</a:t>
            </a:r>
          </a:p>
          <a:p>
            <a:endParaRPr lang="cs-CZ" dirty="0"/>
          </a:p>
          <a:p>
            <a:r>
              <a:rPr lang="cs-CZ" dirty="0"/>
              <a:t>Důraz na mezinárodnost lokálních kinematografií</a:t>
            </a:r>
          </a:p>
          <a:p>
            <a:endParaRPr lang="cs-CZ" dirty="0"/>
          </a:p>
          <a:p>
            <a:r>
              <a:rPr lang="cs-CZ" dirty="0"/>
              <a:t>Posilování pozic významných filmařů v důsledku oslabení velkých studií</a:t>
            </a:r>
          </a:p>
          <a:p>
            <a:pPr lvl="1"/>
            <a:r>
              <a:rPr lang="cs-CZ" dirty="0"/>
              <a:t>Mezinárodní koprodukce</a:t>
            </a:r>
          </a:p>
          <a:p>
            <a:pPr lvl="1"/>
            <a:r>
              <a:rPr lang="cs-CZ" dirty="0"/>
              <a:t>Změny produkčního systému</a:t>
            </a:r>
          </a:p>
          <a:p>
            <a:pPr lvl="1"/>
            <a:r>
              <a:rPr lang="cs-CZ" dirty="0"/>
              <a:t>Festivalová distribuce</a:t>
            </a:r>
          </a:p>
        </p:txBody>
      </p:sp>
    </p:spTree>
    <p:extLst>
      <p:ext uri="{BB962C8B-B14F-4D97-AF65-F5344CB8AC3E}">
        <p14:creationId xmlns:p14="http://schemas.microsoft.com/office/powerpoint/2010/main" val="406493833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1B5C405-9EAC-83D5-2AD7-A2DE45D692C2}"/>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1BCA263A-F8F5-7D0C-19EC-E1D2FE2CD05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238</a:t>
            </a:fld>
            <a:endParaRPr lang="cs-CZ" altLang="cs-CZ"/>
          </a:p>
        </p:txBody>
      </p:sp>
      <p:sp>
        <p:nvSpPr>
          <p:cNvPr id="4" name="Nadpis 3">
            <a:extLst>
              <a:ext uri="{FF2B5EF4-FFF2-40B4-BE49-F238E27FC236}">
                <a16:creationId xmlns:a16="http://schemas.microsoft.com/office/drawing/2014/main" id="{C8064AFA-7329-CA41-D5BA-1B48A2C90F96}"/>
              </a:ext>
            </a:extLst>
          </p:cNvPr>
          <p:cNvSpPr>
            <a:spLocks noGrp="1"/>
          </p:cNvSpPr>
          <p:nvPr>
            <p:ph type="title"/>
          </p:nvPr>
        </p:nvSpPr>
        <p:spPr>
          <a:xfrm>
            <a:off x="720000" y="720000"/>
            <a:ext cx="10753200" cy="451576"/>
          </a:xfrm>
        </p:spPr>
        <p:txBody>
          <a:bodyPr anchor="t">
            <a:normAutofit fontScale="90000"/>
          </a:bodyPr>
          <a:lstStyle/>
          <a:p>
            <a:r>
              <a:rPr lang="cs-CZ" sz="2800" dirty="0"/>
              <a:t>Skandinávské kinematografie od 90. let</a:t>
            </a:r>
            <a:endParaRPr lang="cs-CZ" sz="2200" dirty="0"/>
          </a:p>
        </p:txBody>
      </p:sp>
      <p:graphicFrame>
        <p:nvGraphicFramePr>
          <p:cNvPr id="9" name="Zástupný obsah 4">
            <a:extLst>
              <a:ext uri="{FF2B5EF4-FFF2-40B4-BE49-F238E27FC236}">
                <a16:creationId xmlns:a16="http://schemas.microsoft.com/office/drawing/2014/main" id="{5627C01C-2A4B-FB07-CFBE-4A1597AA1F3C}"/>
              </a:ext>
            </a:extLst>
          </p:cNvPr>
          <p:cNvGraphicFramePr>
            <a:graphicFrameLocks noGrp="1"/>
          </p:cNvGraphicFramePr>
          <p:nvPr>
            <p:ph idx="1"/>
            <p:extLst>
              <p:ext uri="{D42A27DB-BD31-4B8C-83A1-F6EECF244321}">
                <p14:modId xmlns:p14="http://schemas.microsoft.com/office/powerpoint/2010/main" val="3018260524"/>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2102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A749E37-FA5D-6F37-F9A7-B3C5DA41EC2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4076E50-358E-C373-A9BD-851DC3D0C499}"/>
              </a:ext>
            </a:extLst>
          </p:cNvPr>
          <p:cNvSpPr>
            <a:spLocks noGrp="1"/>
          </p:cNvSpPr>
          <p:nvPr>
            <p:ph type="sldNum" sz="quarter" idx="11"/>
          </p:nvPr>
        </p:nvSpPr>
        <p:spPr/>
        <p:txBody>
          <a:bodyPr/>
          <a:lstStyle/>
          <a:p>
            <a:fld id="{0970407D-EE58-4A0B-824B-1D3AE42DD9CF}" type="slidenum">
              <a:rPr lang="cs-CZ" altLang="cs-CZ" smtClean="0"/>
              <a:pPr/>
              <a:t>239</a:t>
            </a:fld>
            <a:endParaRPr lang="cs-CZ" altLang="cs-CZ" dirty="0"/>
          </a:p>
        </p:txBody>
      </p:sp>
      <p:sp>
        <p:nvSpPr>
          <p:cNvPr id="4" name="Nadpis 3">
            <a:extLst>
              <a:ext uri="{FF2B5EF4-FFF2-40B4-BE49-F238E27FC236}">
                <a16:creationId xmlns:a16="http://schemas.microsoft.com/office/drawing/2014/main" id="{13E16BCF-093A-A7E4-5917-B3AD7D21FB81}"/>
              </a:ext>
            </a:extLst>
          </p:cNvPr>
          <p:cNvSpPr>
            <a:spLocks noGrp="1"/>
          </p:cNvSpPr>
          <p:nvPr>
            <p:ph type="title"/>
          </p:nvPr>
        </p:nvSpPr>
        <p:spPr/>
        <p:txBody>
          <a:bodyPr/>
          <a:lstStyle/>
          <a:p>
            <a:r>
              <a:rPr lang="cs-CZ" dirty="0"/>
              <a:t>Skandinávské kinematografie od 90. let</a:t>
            </a:r>
          </a:p>
        </p:txBody>
      </p:sp>
      <p:sp>
        <p:nvSpPr>
          <p:cNvPr id="5" name="Zástupný obsah 4">
            <a:extLst>
              <a:ext uri="{FF2B5EF4-FFF2-40B4-BE49-F238E27FC236}">
                <a16:creationId xmlns:a16="http://schemas.microsoft.com/office/drawing/2014/main" id="{6F0DD8F4-90CD-55A0-941F-018AE14CC665}"/>
              </a:ext>
            </a:extLst>
          </p:cNvPr>
          <p:cNvSpPr>
            <a:spLocks noGrp="1"/>
          </p:cNvSpPr>
          <p:nvPr>
            <p:ph idx="1"/>
          </p:nvPr>
        </p:nvSpPr>
        <p:spPr/>
        <p:txBody>
          <a:bodyPr/>
          <a:lstStyle/>
          <a:p>
            <a:r>
              <a:rPr lang="cs-CZ" dirty="0"/>
              <a:t>Snaha o vytvoření celoevropského trhu</a:t>
            </a:r>
          </a:p>
          <a:p>
            <a:endParaRPr lang="cs-CZ" dirty="0"/>
          </a:p>
          <a:p>
            <a:r>
              <a:rPr lang="cs-CZ" dirty="0"/>
              <a:t>Otázka: </a:t>
            </a:r>
          </a:p>
          <a:p>
            <a:pPr lvl="1"/>
            <a:r>
              <a:rPr lang="cs-CZ" dirty="0"/>
              <a:t>„Jak čelit Hollywoodu?“ </a:t>
            </a:r>
          </a:p>
          <a:p>
            <a:pPr lvl="1"/>
            <a:r>
              <a:rPr lang="cs-CZ" dirty="0"/>
              <a:t>„Má smysl udržovat kinematografii v chodu, když Hollywood dá divákům co chtějí?“</a:t>
            </a:r>
          </a:p>
          <a:p>
            <a:endParaRPr lang="cs-CZ" dirty="0"/>
          </a:p>
          <a:p>
            <a:r>
              <a:rPr lang="cs-CZ" dirty="0"/>
              <a:t>Rozdílná funkce filmů na lokální a mezinárodní úrovni</a:t>
            </a:r>
          </a:p>
          <a:p>
            <a:endParaRPr lang="cs-CZ" dirty="0"/>
          </a:p>
          <a:p>
            <a:r>
              <a:rPr lang="cs-CZ" dirty="0"/>
              <a:t>Pozitivní vliv americké dominance? </a:t>
            </a:r>
          </a:p>
          <a:p>
            <a:pPr lvl="1"/>
            <a:r>
              <a:rPr lang="cs-CZ" dirty="0"/>
              <a:t>Udržuje v chodu infrastrukturu kin</a:t>
            </a:r>
          </a:p>
          <a:p>
            <a:endParaRPr lang="cs-CZ" dirty="0"/>
          </a:p>
          <a:p>
            <a:endParaRPr lang="cs-CZ" dirty="0"/>
          </a:p>
        </p:txBody>
      </p:sp>
    </p:spTree>
    <p:extLst>
      <p:ext uri="{BB962C8B-B14F-4D97-AF65-F5344CB8AC3E}">
        <p14:creationId xmlns:p14="http://schemas.microsoft.com/office/powerpoint/2010/main" val="80548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75D69DF-FFF8-F098-820F-8BB5E2FC15E6}"/>
              </a:ext>
            </a:extLst>
          </p:cNvPr>
          <p:cNvSpPr>
            <a:spLocks noGrp="1" noChangeArrowheads="1"/>
          </p:cNvSpPr>
          <p:nvPr>
            <p:ph type="title"/>
          </p:nvPr>
        </p:nvSpPr>
        <p:spPr/>
        <p:txBody>
          <a:bodyPr/>
          <a:lstStyle/>
          <a:p>
            <a:r>
              <a:rPr lang="cs-CZ" altLang="cs-CZ" dirty="0"/>
              <a:t>Erotikon, 1920</a:t>
            </a:r>
          </a:p>
        </p:txBody>
      </p:sp>
      <p:pic>
        <p:nvPicPr>
          <p:cNvPr id="15363" name="Picture 3">
            <a:extLst>
              <a:ext uri="{FF2B5EF4-FFF2-40B4-BE49-F238E27FC236}">
                <a16:creationId xmlns:a16="http://schemas.microsoft.com/office/drawing/2014/main" id="{237AC13C-2C46-4E9C-136A-EFB842C3D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543550" cy="45339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A079E67-A7C9-F312-94BA-8A68973C7AC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5BE2422-5E64-69E2-7AEF-6DF277A20090}"/>
              </a:ext>
            </a:extLst>
          </p:cNvPr>
          <p:cNvSpPr>
            <a:spLocks noGrp="1"/>
          </p:cNvSpPr>
          <p:nvPr>
            <p:ph type="sldNum" sz="quarter" idx="11"/>
          </p:nvPr>
        </p:nvSpPr>
        <p:spPr/>
        <p:txBody>
          <a:bodyPr/>
          <a:lstStyle/>
          <a:p>
            <a:fld id="{0970407D-EE58-4A0B-824B-1D3AE42DD9CF}" type="slidenum">
              <a:rPr lang="cs-CZ" altLang="cs-CZ" smtClean="0"/>
              <a:pPr/>
              <a:t>240</a:t>
            </a:fld>
            <a:endParaRPr lang="cs-CZ" altLang="cs-CZ" dirty="0"/>
          </a:p>
        </p:txBody>
      </p:sp>
      <p:sp>
        <p:nvSpPr>
          <p:cNvPr id="4" name="Nadpis 3">
            <a:extLst>
              <a:ext uri="{FF2B5EF4-FFF2-40B4-BE49-F238E27FC236}">
                <a16:creationId xmlns:a16="http://schemas.microsoft.com/office/drawing/2014/main" id="{1BF464D2-C7A7-D9DE-A551-E46EB3FB09A8}"/>
              </a:ext>
            </a:extLst>
          </p:cNvPr>
          <p:cNvSpPr>
            <a:spLocks noGrp="1"/>
          </p:cNvSpPr>
          <p:nvPr>
            <p:ph type="title"/>
          </p:nvPr>
        </p:nvSpPr>
        <p:spPr/>
        <p:txBody>
          <a:bodyPr/>
          <a:lstStyle/>
          <a:p>
            <a:r>
              <a:rPr lang="cs-CZ" dirty="0"/>
              <a:t>Skandinávské kinematografie od 90. let</a:t>
            </a:r>
          </a:p>
        </p:txBody>
      </p:sp>
      <p:sp>
        <p:nvSpPr>
          <p:cNvPr id="5" name="Zástupný obsah 4">
            <a:extLst>
              <a:ext uri="{FF2B5EF4-FFF2-40B4-BE49-F238E27FC236}">
                <a16:creationId xmlns:a16="http://schemas.microsoft.com/office/drawing/2014/main" id="{43424AA4-144E-C73D-78FC-EBC8D9009908}"/>
              </a:ext>
            </a:extLst>
          </p:cNvPr>
          <p:cNvSpPr>
            <a:spLocks noGrp="1"/>
          </p:cNvSpPr>
          <p:nvPr>
            <p:ph idx="1"/>
          </p:nvPr>
        </p:nvSpPr>
        <p:spPr/>
        <p:txBody>
          <a:bodyPr/>
          <a:lstStyle/>
          <a:p>
            <a:r>
              <a:rPr lang="cs-CZ" dirty="0"/>
              <a:t>Kontext fungování kinematografie v 90. letech</a:t>
            </a:r>
          </a:p>
          <a:p>
            <a:endParaRPr lang="cs-CZ" dirty="0"/>
          </a:p>
          <a:p>
            <a:r>
              <a:rPr lang="cs-CZ" dirty="0"/>
              <a:t>Evropské programy na podporu kinematografie</a:t>
            </a:r>
          </a:p>
          <a:p>
            <a:endParaRPr lang="cs-CZ" dirty="0"/>
          </a:p>
          <a:p>
            <a:pPr lvl="1"/>
            <a:r>
              <a:rPr lang="cs-CZ" dirty="0"/>
              <a:t>MEDIA</a:t>
            </a:r>
          </a:p>
          <a:p>
            <a:pPr lvl="1"/>
            <a:endParaRPr lang="cs-CZ" dirty="0"/>
          </a:p>
          <a:p>
            <a:pPr lvl="1"/>
            <a:r>
              <a:rPr lang="cs-CZ" dirty="0"/>
              <a:t>EURIMAGES</a:t>
            </a:r>
          </a:p>
        </p:txBody>
      </p:sp>
      <p:pic>
        <p:nvPicPr>
          <p:cNvPr id="1026" name="Picture 2">
            <a:extLst>
              <a:ext uri="{FF2B5EF4-FFF2-40B4-BE49-F238E27FC236}">
                <a16:creationId xmlns:a16="http://schemas.microsoft.com/office/drawing/2014/main" id="{7D94F740-D6F3-D8B1-00CF-6B2976789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750" y="3429000"/>
            <a:ext cx="42862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a Programme - PURPOSE">
            <a:extLst>
              <a:ext uri="{FF2B5EF4-FFF2-40B4-BE49-F238E27FC236}">
                <a16:creationId xmlns:a16="http://schemas.microsoft.com/office/drawing/2014/main" id="{C0EAFE73-7396-A2DD-DA6E-B91A999FB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971" y="4680223"/>
            <a:ext cx="4286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8631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3E60DB2-C9E0-50BA-DA30-1B99ADE4F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B8BB747-4058-C285-4F46-610FB4897EBD}"/>
              </a:ext>
            </a:extLst>
          </p:cNvPr>
          <p:cNvSpPr>
            <a:spLocks noGrp="1"/>
          </p:cNvSpPr>
          <p:nvPr>
            <p:ph type="sldNum" sz="quarter" idx="11"/>
          </p:nvPr>
        </p:nvSpPr>
        <p:spPr/>
        <p:txBody>
          <a:bodyPr/>
          <a:lstStyle/>
          <a:p>
            <a:fld id="{0970407D-EE58-4A0B-824B-1D3AE42DD9CF}" type="slidenum">
              <a:rPr lang="cs-CZ" altLang="cs-CZ" smtClean="0"/>
              <a:pPr/>
              <a:t>241</a:t>
            </a:fld>
            <a:endParaRPr lang="cs-CZ" altLang="cs-CZ" dirty="0"/>
          </a:p>
        </p:txBody>
      </p:sp>
      <p:sp>
        <p:nvSpPr>
          <p:cNvPr id="4" name="Nadpis 3">
            <a:extLst>
              <a:ext uri="{FF2B5EF4-FFF2-40B4-BE49-F238E27FC236}">
                <a16:creationId xmlns:a16="http://schemas.microsoft.com/office/drawing/2014/main" id="{5B507E86-7D37-6824-7B03-2948856CF56A}"/>
              </a:ext>
            </a:extLst>
          </p:cNvPr>
          <p:cNvSpPr>
            <a:spLocks noGrp="1"/>
          </p:cNvSpPr>
          <p:nvPr>
            <p:ph type="title"/>
          </p:nvPr>
        </p:nvSpPr>
        <p:spPr/>
        <p:txBody>
          <a:bodyPr/>
          <a:lstStyle/>
          <a:p>
            <a:r>
              <a:rPr lang="cs-CZ" dirty="0"/>
              <a:t>Severské výrobní spolupráce</a:t>
            </a:r>
          </a:p>
        </p:txBody>
      </p:sp>
      <p:sp>
        <p:nvSpPr>
          <p:cNvPr id="5" name="Zástupný obsah 4">
            <a:extLst>
              <a:ext uri="{FF2B5EF4-FFF2-40B4-BE49-F238E27FC236}">
                <a16:creationId xmlns:a16="http://schemas.microsoft.com/office/drawing/2014/main" id="{07D67214-326C-EC78-1A36-2C63FDBDC9D9}"/>
              </a:ext>
            </a:extLst>
          </p:cNvPr>
          <p:cNvSpPr>
            <a:spLocks noGrp="1"/>
          </p:cNvSpPr>
          <p:nvPr>
            <p:ph idx="1"/>
          </p:nvPr>
        </p:nvSpPr>
        <p:spPr/>
        <p:txBody>
          <a:bodyPr/>
          <a:lstStyle/>
          <a:p>
            <a:r>
              <a:rPr lang="cs-CZ" dirty="0"/>
              <a:t>Dánsko – vzor globalizace kinematografie malého národa</a:t>
            </a:r>
          </a:p>
          <a:p>
            <a:endParaRPr lang="cs-CZ" dirty="0"/>
          </a:p>
          <a:p>
            <a:r>
              <a:rPr lang="cs-CZ" dirty="0"/>
              <a:t>Zasazení do rozpoznatelných lokálních podmínek nemusí bránit atraktivitě v globálním měřítku</a:t>
            </a:r>
          </a:p>
          <a:p>
            <a:endParaRPr lang="cs-CZ" dirty="0"/>
          </a:p>
          <a:p>
            <a:r>
              <a:rPr lang="cs-CZ" dirty="0"/>
              <a:t>Nadnárodní produkce – spolupráce a oběh nikoli společné kulturní dědictví</a:t>
            </a:r>
          </a:p>
          <a:p>
            <a:pPr lvl="1"/>
            <a:r>
              <a:rPr lang="cs-CZ" dirty="0"/>
              <a:t>Festivalová spolupráce - 1978</a:t>
            </a:r>
          </a:p>
          <a:p>
            <a:pPr lvl="1"/>
            <a:r>
              <a:rPr lang="cs-CZ" dirty="0"/>
              <a:t>Severský filmový a televizní fond 1992</a:t>
            </a:r>
          </a:p>
          <a:p>
            <a:pPr lvl="1"/>
            <a:r>
              <a:rPr lang="cs-CZ" dirty="0"/>
              <a:t>Cannes – Focus on </a:t>
            </a:r>
            <a:r>
              <a:rPr lang="cs-CZ" dirty="0" err="1"/>
              <a:t>Nordic</a:t>
            </a:r>
            <a:r>
              <a:rPr lang="cs-CZ" dirty="0"/>
              <a:t> film</a:t>
            </a:r>
          </a:p>
          <a:p>
            <a:endParaRPr lang="cs-CZ" dirty="0"/>
          </a:p>
          <a:p>
            <a:endParaRPr lang="cs-CZ" dirty="0"/>
          </a:p>
        </p:txBody>
      </p:sp>
    </p:spTree>
    <p:extLst>
      <p:ext uri="{BB962C8B-B14F-4D97-AF65-F5344CB8AC3E}">
        <p14:creationId xmlns:p14="http://schemas.microsoft.com/office/powerpoint/2010/main" val="148273185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0DB5492-8D31-98B5-4C42-DE78B46C0FB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5C5BB3A-2EBF-9176-BF98-53DBDABB5E41}"/>
              </a:ext>
            </a:extLst>
          </p:cNvPr>
          <p:cNvSpPr>
            <a:spLocks noGrp="1"/>
          </p:cNvSpPr>
          <p:nvPr>
            <p:ph type="sldNum" sz="quarter" idx="11"/>
          </p:nvPr>
        </p:nvSpPr>
        <p:spPr/>
        <p:txBody>
          <a:bodyPr/>
          <a:lstStyle/>
          <a:p>
            <a:fld id="{0970407D-EE58-4A0B-824B-1D3AE42DD9CF}" type="slidenum">
              <a:rPr lang="cs-CZ" altLang="cs-CZ" smtClean="0"/>
              <a:pPr/>
              <a:t>242</a:t>
            </a:fld>
            <a:endParaRPr lang="cs-CZ" altLang="cs-CZ" dirty="0"/>
          </a:p>
        </p:txBody>
      </p:sp>
      <p:sp>
        <p:nvSpPr>
          <p:cNvPr id="4" name="Nadpis 3">
            <a:extLst>
              <a:ext uri="{FF2B5EF4-FFF2-40B4-BE49-F238E27FC236}">
                <a16:creationId xmlns:a16="http://schemas.microsoft.com/office/drawing/2014/main" id="{C3DD049A-837A-E0E6-13F6-FE406221DFD9}"/>
              </a:ext>
            </a:extLst>
          </p:cNvPr>
          <p:cNvSpPr>
            <a:spLocks noGrp="1"/>
          </p:cNvSpPr>
          <p:nvPr>
            <p:ph type="title"/>
          </p:nvPr>
        </p:nvSpPr>
        <p:spPr/>
        <p:txBody>
          <a:bodyPr/>
          <a:lstStyle/>
          <a:p>
            <a:r>
              <a:rPr lang="cs-CZ" dirty="0"/>
              <a:t>Severské výrobní spolupráce</a:t>
            </a:r>
          </a:p>
        </p:txBody>
      </p:sp>
      <p:sp>
        <p:nvSpPr>
          <p:cNvPr id="5" name="Zástupný obsah 4">
            <a:extLst>
              <a:ext uri="{FF2B5EF4-FFF2-40B4-BE49-F238E27FC236}">
                <a16:creationId xmlns:a16="http://schemas.microsoft.com/office/drawing/2014/main" id="{87B56048-74D9-28CA-E2D6-890EBE5BBC33}"/>
              </a:ext>
            </a:extLst>
          </p:cNvPr>
          <p:cNvSpPr>
            <a:spLocks noGrp="1"/>
          </p:cNvSpPr>
          <p:nvPr>
            <p:ph idx="1"/>
          </p:nvPr>
        </p:nvSpPr>
        <p:spPr>
          <a:xfrm>
            <a:off x="720000" y="1692002"/>
            <a:ext cx="5376000" cy="4139998"/>
          </a:xfrm>
        </p:spPr>
        <p:txBody>
          <a:bodyPr>
            <a:normAutofit fontScale="77500" lnSpcReduction="20000"/>
          </a:bodyPr>
          <a:lstStyle/>
          <a:p>
            <a:pPr>
              <a:lnSpc>
                <a:spcPct val="150000"/>
              </a:lnSpc>
            </a:pPr>
            <a:r>
              <a:rPr lang="cs-CZ" dirty="0"/>
              <a:t>Struktura financování Fondu</a:t>
            </a:r>
          </a:p>
          <a:p>
            <a:pPr lvl="1">
              <a:lnSpc>
                <a:spcPct val="150000"/>
              </a:lnSpc>
            </a:pPr>
            <a:r>
              <a:rPr lang="cs-CZ" dirty="0"/>
              <a:t>1/3 – Rada severských ministrů</a:t>
            </a:r>
          </a:p>
          <a:p>
            <a:pPr lvl="1">
              <a:lnSpc>
                <a:spcPct val="150000"/>
              </a:lnSpc>
            </a:pPr>
            <a:r>
              <a:rPr lang="cs-CZ" dirty="0"/>
              <a:t>1/3 – národní finanční instituce</a:t>
            </a:r>
          </a:p>
          <a:p>
            <a:pPr lvl="1">
              <a:lnSpc>
                <a:spcPct val="150000"/>
              </a:lnSpc>
            </a:pPr>
            <a:r>
              <a:rPr lang="cs-CZ" dirty="0"/>
              <a:t>1/3 – televizní stanice</a:t>
            </a:r>
          </a:p>
          <a:p>
            <a:pPr>
              <a:lnSpc>
                <a:spcPct val="150000"/>
              </a:lnSpc>
            </a:pPr>
            <a:r>
              <a:rPr lang="cs-CZ" dirty="0"/>
              <a:t>Koordinace – národní instituce</a:t>
            </a:r>
          </a:p>
          <a:p>
            <a:pPr>
              <a:lnSpc>
                <a:spcPct val="150000"/>
              </a:lnSpc>
            </a:pPr>
            <a:r>
              <a:rPr lang="cs-CZ" dirty="0"/>
              <a:t>Upevňování spolupráce a umožnění volného pohybu talentů</a:t>
            </a:r>
          </a:p>
          <a:p>
            <a:pPr>
              <a:lnSpc>
                <a:spcPct val="150000"/>
              </a:lnSpc>
            </a:pPr>
            <a:r>
              <a:rPr lang="cs-CZ" dirty="0"/>
              <a:t>Využití ze strany filmařů?</a:t>
            </a:r>
          </a:p>
          <a:p>
            <a:pPr>
              <a:lnSpc>
                <a:spcPct val="150000"/>
              </a:lnSpc>
            </a:pPr>
            <a:r>
              <a:rPr lang="cs-CZ" dirty="0"/>
              <a:t>Profilace na festivalech?</a:t>
            </a:r>
          </a:p>
          <a:p>
            <a:pPr>
              <a:lnSpc>
                <a:spcPct val="150000"/>
              </a:lnSpc>
            </a:pPr>
            <a:r>
              <a:rPr lang="cs-CZ" dirty="0" err="1"/>
              <a:t>Aki</a:t>
            </a:r>
            <a:r>
              <a:rPr lang="cs-CZ" dirty="0"/>
              <a:t> </a:t>
            </a:r>
            <a:r>
              <a:rPr lang="cs-CZ" dirty="0" err="1"/>
              <a:t>Käurismäki</a:t>
            </a:r>
            <a:r>
              <a:rPr lang="cs-CZ" dirty="0"/>
              <a:t> vs. Lars von </a:t>
            </a:r>
            <a:r>
              <a:rPr lang="cs-CZ" dirty="0" err="1"/>
              <a:t>Trier</a:t>
            </a:r>
            <a:endParaRPr lang="cs-CZ" dirty="0"/>
          </a:p>
        </p:txBody>
      </p:sp>
      <p:pic>
        <p:nvPicPr>
          <p:cNvPr id="2052" name="Picture 4" descr="Aki Kaurismäki - Wikipedia">
            <a:extLst>
              <a:ext uri="{FF2B5EF4-FFF2-40B4-BE49-F238E27FC236}">
                <a16:creationId xmlns:a16="http://schemas.microsoft.com/office/drawing/2014/main" id="{5C60CEAB-CCDF-BBAA-2D09-CAB4DEBC0E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0373" y="720000"/>
            <a:ext cx="281384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rs von Trier – Wikipedie">
            <a:extLst>
              <a:ext uri="{FF2B5EF4-FFF2-40B4-BE49-F238E27FC236}">
                <a16:creationId xmlns:a16="http://schemas.microsoft.com/office/drawing/2014/main" id="{8F05EDEA-BD50-EBF1-A680-75A82F1E5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115" y="2977825"/>
            <a:ext cx="2284393" cy="323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2214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AEACA1-9F57-4741-D86E-259F625FC8A4}"/>
              </a:ext>
            </a:extLst>
          </p:cNvPr>
          <p:cNvSpPr>
            <a:spLocks noGrp="1"/>
          </p:cNvSpPr>
          <p:nvPr>
            <p:ph type="title"/>
          </p:nvPr>
        </p:nvSpPr>
        <p:spPr/>
        <p:txBody>
          <a:bodyPr/>
          <a:lstStyle/>
          <a:p>
            <a:r>
              <a:rPr lang="cs-CZ" dirty="0"/>
              <a:t>Studiový systém</a:t>
            </a:r>
          </a:p>
        </p:txBody>
      </p:sp>
      <p:sp>
        <p:nvSpPr>
          <p:cNvPr id="3" name="Zástupný obsah 2">
            <a:extLst>
              <a:ext uri="{FF2B5EF4-FFF2-40B4-BE49-F238E27FC236}">
                <a16:creationId xmlns:a16="http://schemas.microsoft.com/office/drawing/2014/main" id="{72FFD09E-6CF9-97D3-FB69-B8171EC45B05}"/>
              </a:ext>
            </a:extLst>
          </p:cNvPr>
          <p:cNvSpPr>
            <a:spLocks noGrp="1"/>
          </p:cNvSpPr>
          <p:nvPr>
            <p:ph idx="1"/>
          </p:nvPr>
        </p:nvSpPr>
        <p:spPr/>
        <p:txBody>
          <a:bodyPr>
            <a:normAutofit/>
          </a:bodyPr>
          <a:lstStyle/>
          <a:p>
            <a:r>
              <a:rPr lang="cs-CZ" dirty="0"/>
              <a:t>Dělba práce</a:t>
            </a:r>
          </a:p>
          <a:p>
            <a:pPr lvl="1"/>
            <a:r>
              <a:rPr lang="cs-CZ" dirty="0"/>
              <a:t>Lidský kapitál, Fyzický kapitál, Finanční kapitál</a:t>
            </a:r>
          </a:p>
          <a:p>
            <a:pPr lvl="1"/>
            <a:r>
              <a:rPr lang="cs-CZ" dirty="0"/>
              <a:t>Sociální a technické vztahy v rámci výrobního sektoru</a:t>
            </a:r>
          </a:p>
          <a:p>
            <a:r>
              <a:rPr lang="cs-CZ" dirty="0"/>
              <a:t>Oddělení </a:t>
            </a:r>
            <a:r>
              <a:rPr lang="cs-CZ" dirty="0" err="1"/>
              <a:t>manažerskoorganizační</a:t>
            </a:r>
            <a:r>
              <a:rPr lang="cs-CZ" dirty="0"/>
              <a:t> roviny od kreativní</a:t>
            </a:r>
          </a:p>
          <a:p>
            <a:r>
              <a:rPr lang="cs-CZ" dirty="0"/>
              <a:t>Jasné definice kompetencí jednotlivých profesí a jejich oddělení </a:t>
            </a:r>
          </a:p>
          <a:p>
            <a:r>
              <a:rPr lang="cs-CZ" dirty="0"/>
              <a:t>Struktura průmyslu – míra vertikální integrace</a:t>
            </a:r>
          </a:p>
          <a:p>
            <a:r>
              <a:rPr lang="cs-CZ" dirty="0"/>
              <a:t>Změna kinematografie souběžně se změnou struktury průmyslu</a:t>
            </a:r>
          </a:p>
          <a:p>
            <a:endParaRPr lang="cs-CZ" dirty="0"/>
          </a:p>
          <a:p>
            <a:endParaRPr lang="cs-CZ" dirty="0"/>
          </a:p>
        </p:txBody>
      </p:sp>
    </p:spTree>
    <p:extLst>
      <p:ext uri="{BB962C8B-B14F-4D97-AF65-F5344CB8AC3E}">
        <p14:creationId xmlns:p14="http://schemas.microsoft.com/office/powerpoint/2010/main" val="222042965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05A4DE-47ED-49F7-8590-D7B32B77EB28}"/>
              </a:ext>
            </a:extLst>
          </p:cNvPr>
          <p:cNvSpPr>
            <a:spLocks noGrp="1"/>
          </p:cNvSpPr>
          <p:nvPr>
            <p:ph type="title"/>
          </p:nvPr>
        </p:nvSpPr>
        <p:spPr/>
        <p:txBody>
          <a:bodyPr>
            <a:normAutofit fontScale="90000"/>
          </a:bodyPr>
          <a:lstStyle/>
          <a:p>
            <a:r>
              <a:rPr lang="cs-CZ" dirty="0"/>
              <a:t>Producentský systém produkce – Marko </a:t>
            </a:r>
            <a:r>
              <a:rPr lang="cs-CZ" dirty="0" err="1"/>
              <a:t>Röhr</a:t>
            </a:r>
            <a:endParaRPr lang="cs-CZ" dirty="0"/>
          </a:p>
        </p:txBody>
      </p:sp>
      <p:sp>
        <p:nvSpPr>
          <p:cNvPr id="3" name="Zástupný obsah 2">
            <a:extLst>
              <a:ext uri="{FF2B5EF4-FFF2-40B4-BE49-F238E27FC236}">
                <a16:creationId xmlns:a16="http://schemas.microsoft.com/office/drawing/2014/main" id="{9C829B7E-84E2-4DC0-9B62-1DFD55538EEB}"/>
              </a:ext>
            </a:extLst>
          </p:cNvPr>
          <p:cNvSpPr>
            <a:spLocks noGrp="1"/>
          </p:cNvSpPr>
          <p:nvPr>
            <p:ph idx="1"/>
          </p:nvPr>
        </p:nvSpPr>
        <p:spPr>
          <a:xfrm>
            <a:off x="720000" y="1692001"/>
            <a:ext cx="6827212" cy="4272071"/>
          </a:xfrm>
        </p:spPr>
        <p:txBody>
          <a:bodyPr>
            <a:normAutofit fontScale="85000" lnSpcReduction="20000"/>
          </a:bodyPr>
          <a:lstStyle/>
          <a:p>
            <a:r>
              <a:rPr lang="cs-CZ" dirty="0"/>
              <a:t>1994 – propad finského filmového průmyslu na úroveň rou 1974</a:t>
            </a:r>
          </a:p>
          <a:p>
            <a:pPr lvl="1"/>
            <a:r>
              <a:rPr lang="cs-CZ" dirty="0"/>
              <a:t>Finanční problémy v distribuci</a:t>
            </a:r>
          </a:p>
          <a:p>
            <a:pPr lvl="1"/>
            <a:r>
              <a:rPr lang="cs-CZ" dirty="0"/>
              <a:t>Jaké byly důvody?</a:t>
            </a:r>
          </a:p>
          <a:p>
            <a:pPr lvl="1"/>
            <a:r>
              <a:rPr lang="cs-CZ" dirty="0"/>
              <a:t>Udržitelnost produkce a počet filmařů?</a:t>
            </a:r>
          </a:p>
          <a:p>
            <a:endParaRPr lang="cs-CZ" dirty="0"/>
          </a:p>
          <a:p>
            <a:r>
              <a:rPr lang="cs-CZ" dirty="0"/>
              <a:t>Marko </a:t>
            </a:r>
            <a:r>
              <a:rPr lang="cs-CZ" dirty="0" err="1"/>
              <a:t>Röhr</a:t>
            </a:r>
            <a:endParaRPr lang="cs-CZ" dirty="0"/>
          </a:p>
          <a:p>
            <a:pPr lvl="1"/>
            <a:r>
              <a:rPr lang="cs-CZ" dirty="0"/>
              <a:t>Nejúspěšnější odvětví dosahují v nadnárodním prostředí vertikální integrace</a:t>
            </a:r>
          </a:p>
          <a:p>
            <a:pPr lvl="1"/>
            <a:r>
              <a:rPr lang="cs-CZ" dirty="0"/>
              <a:t>80. léta – vymezoval se vůči byrokratickému systému 80. let</a:t>
            </a:r>
          </a:p>
          <a:p>
            <a:pPr lvl="1"/>
            <a:endParaRPr lang="cs-CZ" dirty="0"/>
          </a:p>
          <a:p>
            <a:r>
              <a:rPr lang="cs-CZ" dirty="0"/>
              <a:t>Nová generace režisérů spojená ekonomickým přístupem – Ekonomická škola v Helsinkách</a:t>
            </a:r>
          </a:p>
          <a:p>
            <a:pPr lvl="1"/>
            <a:endParaRPr lang="cs-CZ" dirty="0"/>
          </a:p>
          <a:p>
            <a:endParaRPr lang="cs-CZ" dirty="0"/>
          </a:p>
          <a:p>
            <a:endParaRPr lang="cs-CZ" dirty="0"/>
          </a:p>
          <a:p>
            <a:endParaRPr lang="cs-CZ" dirty="0"/>
          </a:p>
        </p:txBody>
      </p:sp>
      <p:pic>
        <p:nvPicPr>
          <p:cNvPr id="1026" name="Picture 2" descr="Marko Röhr Archives - Suomen elokuvasäätiö">
            <a:extLst>
              <a:ext uri="{FF2B5EF4-FFF2-40B4-BE49-F238E27FC236}">
                <a16:creationId xmlns:a16="http://schemas.microsoft.com/office/drawing/2014/main" id="{482BEF0B-7B1D-1E6C-409F-C0991FADA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110" y="169200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57617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7C07AF-8295-479C-8026-7D92541673FC}"/>
              </a:ext>
            </a:extLst>
          </p:cNvPr>
          <p:cNvSpPr>
            <a:spLocks noGrp="1"/>
          </p:cNvSpPr>
          <p:nvPr>
            <p:ph type="title"/>
          </p:nvPr>
        </p:nvSpPr>
        <p:spPr/>
        <p:txBody>
          <a:bodyPr>
            <a:normAutofit fontScale="90000"/>
          </a:bodyPr>
          <a:lstStyle/>
          <a:p>
            <a:r>
              <a:rPr lang="cs-CZ" dirty="0"/>
              <a:t>Producentský systém produkce – Marko </a:t>
            </a:r>
            <a:r>
              <a:rPr lang="cs-CZ" dirty="0" err="1"/>
              <a:t>Röhr</a:t>
            </a:r>
            <a:endParaRPr lang="cs-CZ" dirty="0"/>
          </a:p>
        </p:txBody>
      </p:sp>
      <p:sp>
        <p:nvSpPr>
          <p:cNvPr id="3" name="Zástupný obsah 2">
            <a:extLst>
              <a:ext uri="{FF2B5EF4-FFF2-40B4-BE49-F238E27FC236}">
                <a16:creationId xmlns:a16="http://schemas.microsoft.com/office/drawing/2014/main" id="{1B42875D-0DEC-44EA-8441-77A2ACDF0384}"/>
              </a:ext>
            </a:extLst>
          </p:cNvPr>
          <p:cNvSpPr>
            <a:spLocks noGrp="1"/>
          </p:cNvSpPr>
          <p:nvPr>
            <p:ph idx="1"/>
          </p:nvPr>
        </p:nvSpPr>
        <p:spPr/>
        <p:txBody>
          <a:bodyPr>
            <a:normAutofit/>
          </a:bodyPr>
          <a:lstStyle/>
          <a:p>
            <a:r>
              <a:rPr lang="cs-CZ" dirty="0"/>
              <a:t>Producenti iniciují projekt a vybírají režiséra podle vhodnosti látky</a:t>
            </a:r>
          </a:p>
          <a:p>
            <a:pPr lvl="1"/>
            <a:r>
              <a:rPr lang="cs-CZ" dirty="0"/>
              <a:t>Úspěch filmů na konci 90. let</a:t>
            </a:r>
          </a:p>
          <a:p>
            <a:pPr lvl="1"/>
            <a:endParaRPr lang="cs-CZ" dirty="0"/>
          </a:p>
          <a:p>
            <a:r>
              <a:rPr lang="cs-CZ" dirty="0"/>
              <a:t>Ideální model financování podle </a:t>
            </a:r>
            <a:r>
              <a:rPr lang="cs-CZ" dirty="0" err="1"/>
              <a:t>Röhra</a:t>
            </a:r>
            <a:endParaRPr lang="cs-CZ" dirty="0"/>
          </a:p>
          <a:p>
            <a:pPr lvl="1"/>
            <a:r>
              <a:rPr lang="cs-CZ" dirty="0"/>
              <a:t>Financování malých produkčních společností velkými státem podporovanými subjekty</a:t>
            </a:r>
          </a:p>
          <a:p>
            <a:pPr lvl="1"/>
            <a:r>
              <a:rPr lang="cs-CZ" dirty="0"/>
              <a:t>Financování na základě projektů a specifických typů podpory</a:t>
            </a:r>
          </a:p>
          <a:p>
            <a:pPr lvl="1"/>
            <a:endParaRPr lang="cs-CZ" dirty="0"/>
          </a:p>
          <a:p>
            <a:r>
              <a:rPr lang="cs-CZ" dirty="0"/>
              <a:t>Význam mezinárodního prostředí</a:t>
            </a:r>
          </a:p>
          <a:p>
            <a:pPr lvl="1"/>
            <a:r>
              <a:rPr lang="cs-CZ" dirty="0"/>
              <a:t>Evropské zdroje financování – základ úspěchu</a:t>
            </a:r>
          </a:p>
          <a:p>
            <a:pPr lvl="1"/>
            <a:r>
              <a:rPr lang="cs-CZ" dirty="0"/>
              <a:t>Opatrnost při exportu</a:t>
            </a:r>
          </a:p>
        </p:txBody>
      </p:sp>
    </p:spTree>
    <p:extLst>
      <p:ext uri="{BB962C8B-B14F-4D97-AF65-F5344CB8AC3E}">
        <p14:creationId xmlns:p14="http://schemas.microsoft.com/office/powerpoint/2010/main" val="29693874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39624F5-F8C4-7FA4-9B06-EDEBBA45B5A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1E46ABD-A944-ACDA-A6F4-D170A3005C5B}"/>
              </a:ext>
            </a:extLst>
          </p:cNvPr>
          <p:cNvSpPr>
            <a:spLocks noGrp="1"/>
          </p:cNvSpPr>
          <p:nvPr>
            <p:ph type="sldNum" sz="quarter" idx="11"/>
          </p:nvPr>
        </p:nvSpPr>
        <p:spPr/>
        <p:txBody>
          <a:bodyPr/>
          <a:lstStyle/>
          <a:p>
            <a:fld id="{0970407D-EE58-4A0B-824B-1D3AE42DD9CF}" type="slidenum">
              <a:rPr lang="cs-CZ" altLang="cs-CZ" smtClean="0"/>
              <a:pPr/>
              <a:t>246</a:t>
            </a:fld>
            <a:endParaRPr lang="cs-CZ" altLang="cs-CZ" dirty="0"/>
          </a:p>
        </p:txBody>
      </p:sp>
      <p:sp>
        <p:nvSpPr>
          <p:cNvPr id="4" name="Nadpis 3">
            <a:extLst>
              <a:ext uri="{FF2B5EF4-FFF2-40B4-BE49-F238E27FC236}">
                <a16:creationId xmlns:a16="http://schemas.microsoft.com/office/drawing/2014/main" id="{BAAEAEF4-235B-DBBB-C07F-55E32B782782}"/>
              </a:ext>
            </a:extLst>
          </p:cNvPr>
          <p:cNvSpPr>
            <a:spLocks noGrp="1"/>
          </p:cNvSpPr>
          <p:nvPr>
            <p:ph type="title"/>
          </p:nvPr>
        </p:nvSpPr>
        <p:spPr/>
        <p:txBody>
          <a:bodyPr/>
          <a:lstStyle/>
          <a:p>
            <a:r>
              <a:rPr lang="cs-CZ" dirty="0"/>
              <a:t>Producentský systém produkce – Finsko</a:t>
            </a:r>
          </a:p>
        </p:txBody>
      </p:sp>
      <p:sp>
        <p:nvSpPr>
          <p:cNvPr id="5" name="Zástupný obsah 4">
            <a:extLst>
              <a:ext uri="{FF2B5EF4-FFF2-40B4-BE49-F238E27FC236}">
                <a16:creationId xmlns:a16="http://schemas.microsoft.com/office/drawing/2014/main" id="{6A750615-0278-6B23-72C0-8892FF16E51F}"/>
              </a:ext>
            </a:extLst>
          </p:cNvPr>
          <p:cNvSpPr>
            <a:spLocks noGrp="1"/>
          </p:cNvSpPr>
          <p:nvPr>
            <p:ph idx="1"/>
          </p:nvPr>
        </p:nvSpPr>
        <p:spPr/>
        <p:txBody>
          <a:bodyPr/>
          <a:lstStyle/>
          <a:p>
            <a:pPr>
              <a:lnSpc>
                <a:spcPct val="150000"/>
              </a:lnSpc>
            </a:pPr>
            <a:r>
              <a:rPr lang="cs-CZ" dirty="0"/>
              <a:t>Navzdory významu internacionalizace </a:t>
            </a:r>
            <a:r>
              <a:rPr lang="cs-CZ" dirty="0" err="1"/>
              <a:t>Röhr</a:t>
            </a:r>
            <a:r>
              <a:rPr lang="cs-CZ" dirty="0"/>
              <a:t> zastává národní kinematografii jako významnou komerční taktiku</a:t>
            </a:r>
          </a:p>
          <a:p>
            <a:pPr lvl="1">
              <a:lnSpc>
                <a:spcPct val="150000"/>
              </a:lnSpc>
            </a:pPr>
            <a:r>
              <a:rPr lang="cs-CZ" dirty="0"/>
              <a:t>Finské prvky nejsou na škodu komerčním zájmům</a:t>
            </a:r>
          </a:p>
          <a:p>
            <a:pPr>
              <a:lnSpc>
                <a:spcPct val="150000"/>
              </a:lnSpc>
            </a:pPr>
            <a:endParaRPr lang="cs-CZ" dirty="0"/>
          </a:p>
          <a:p>
            <a:pPr>
              <a:lnSpc>
                <a:spcPct val="150000"/>
              </a:lnSpc>
            </a:pPr>
            <a:r>
              <a:rPr lang="cs-CZ" dirty="0"/>
              <a:t>2 způsoby nadnárodní filmové tvorby</a:t>
            </a:r>
          </a:p>
          <a:p>
            <a:pPr lvl="1">
              <a:lnSpc>
                <a:spcPct val="150000"/>
              </a:lnSpc>
            </a:pPr>
            <a:r>
              <a:rPr lang="cs-CZ" dirty="0"/>
              <a:t>Klaus </a:t>
            </a:r>
            <a:r>
              <a:rPr lang="cs-CZ" dirty="0" err="1"/>
              <a:t>Härö</a:t>
            </a:r>
            <a:r>
              <a:rPr lang="cs-CZ" dirty="0"/>
              <a:t> – </a:t>
            </a:r>
            <a:r>
              <a:rPr lang="cs-CZ" dirty="0" err="1"/>
              <a:t>transnacionalismus</a:t>
            </a:r>
            <a:r>
              <a:rPr lang="cs-CZ" dirty="0"/>
              <a:t> po obsahové stránce</a:t>
            </a:r>
          </a:p>
          <a:p>
            <a:pPr lvl="1">
              <a:lnSpc>
                <a:spcPct val="150000"/>
              </a:lnSpc>
            </a:pPr>
            <a:r>
              <a:rPr lang="cs-CZ" dirty="0" err="1"/>
              <a:t>Aki</a:t>
            </a:r>
            <a:r>
              <a:rPr lang="cs-CZ" dirty="0"/>
              <a:t> </a:t>
            </a:r>
            <a:r>
              <a:rPr lang="cs-CZ" dirty="0" err="1"/>
              <a:t>Käurismäki</a:t>
            </a:r>
            <a:r>
              <a:rPr lang="cs-CZ" dirty="0"/>
              <a:t> – osobitý „nefinský“ styl</a:t>
            </a:r>
          </a:p>
        </p:txBody>
      </p:sp>
    </p:spTree>
    <p:extLst>
      <p:ext uri="{BB962C8B-B14F-4D97-AF65-F5344CB8AC3E}">
        <p14:creationId xmlns:p14="http://schemas.microsoft.com/office/powerpoint/2010/main" val="11975900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92125E3-73E1-6A36-E3EE-AE1D45AEE93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2FEAC99-C930-95A6-8192-C004138517F4}"/>
              </a:ext>
            </a:extLst>
          </p:cNvPr>
          <p:cNvSpPr>
            <a:spLocks noGrp="1"/>
          </p:cNvSpPr>
          <p:nvPr>
            <p:ph type="sldNum" sz="quarter" idx="11"/>
          </p:nvPr>
        </p:nvSpPr>
        <p:spPr/>
        <p:txBody>
          <a:bodyPr/>
          <a:lstStyle/>
          <a:p>
            <a:fld id="{0970407D-EE58-4A0B-824B-1D3AE42DD9CF}" type="slidenum">
              <a:rPr lang="cs-CZ" altLang="cs-CZ" smtClean="0"/>
              <a:pPr/>
              <a:t>247</a:t>
            </a:fld>
            <a:endParaRPr lang="cs-CZ" altLang="cs-CZ" dirty="0"/>
          </a:p>
        </p:txBody>
      </p:sp>
      <p:sp>
        <p:nvSpPr>
          <p:cNvPr id="4" name="Nadpis 3">
            <a:extLst>
              <a:ext uri="{FF2B5EF4-FFF2-40B4-BE49-F238E27FC236}">
                <a16:creationId xmlns:a16="http://schemas.microsoft.com/office/drawing/2014/main" id="{560BE514-3C34-CFD0-90F0-EA51702622DE}"/>
              </a:ext>
            </a:extLst>
          </p:cNvPr>
          <p:cNvSpPr>
            <a:spLocks noGrp="1"/>
          </p:cNvSpPr>
          <p:nvPr>
            <p:ph type="title"/>
          </p:nvPr>
        </p:nvSpPr>
        <p:spPr/>
        <p:txBody>
          <a:bodyPr/>
          <a:lstStyle/>
          <a:p>
            <a:r>
              <a:rPr lang="cs-CZ" dirty="0"/>
              <a:t>Producentský systém – Klaus </a:t>
            </a:r>
            <a:r>
              <a:rPr lang="cs-CZ" dirty="0" err="1"/>
              <a:t>Härö</a:t>
            </a:r>
            <a:endParaRPr lang="cs-CZ" dirty="0"/>
          </a:p>
        </p:txBody>
      </p:sp>
      <p:sp>
        <p:nvSpPr>
          <p:cNvPr id="5" name="Zástupný obsah 4">
            <a:extLst>
              <a:ext uri="{FF2B5EF4-FFF2-40B4-BE49-F238E27FC236}">
                <a16:creationId xmlns:a16="http://schemas.microsoft.com/office/drawing/2014/main" id="{32519C59-0F91-9F2B-EE25-551E95E634D5}"/>
              </a:ext>
            </a:extLst>
          </p:cNvPr>
          <p:cNvSpPr>
            <a:spLocks noGrp="1"/>
          </p:cNvSpPr>
          <p:nvPr>
            <p:ph idx="1"/>
          </p:nvPr>
        </p:nvSpPr>
        <p:spPr>
          <a:xfrm>
            <a:off x="720000" y="1692002"/>
            <a:ext cx="7528261" cy="4445998"/>
          </a:xfrm>
        </p:spPr>
        <p:txBody>
          <a:bodyPr>
            <a:normAutofit fontScale="92500" lnSpcReduction="20000"/>
          </a:bodyPr>
          <a:lstStyle/>
          <a:p>
            <a:pPr>
              <a:lnSpc>
                <a:spcPct val="150000"/>
              </a:lnSpc>
            </a:pPr>
            <a:r>
              <a:rPr lang="cs-CZ" dirty="0"/>
              <a:t>Vzory – Jan </a:t>
            </a:r>
            <a:r>
              <a:rPr lang="cs-CZ" dirty="0" err="1"/>
              <a:t>Troell</a:t>
            </a:r>
            <a:r>
              <a:rPr lang="cs-CZ" dirty="0"/>
              <a:t> &amp; Bille August</a:t>
            </a:r>
          </a:p>
          <a:p>
            <a:pPr>
              <a:lnSpc>
                <a:spcPct val="150000"/>
              </a:lnSpc>
            </a:pPr>
            <a:r>
              <a:rPr lang="cs-CZ" dirty="0"/>
              <a:t>Kameraman – </a:t>
            </a:r>
            <a:r>
              <a:rPr lang="cs-CZ" dirty="0" err="1"/>
              <a:t>Jarkko</a:t>
            </a:r>
            <a:r>
              <a:rPr lang="cs-CZ" dirty="0"/>
              <a:t> T. </a:t>
            </a:r>
            <a:r>
              <a:rPr lang="cs-CZ" dirty="0" err="1"/>
              <a:t>Laine</a:t>
            </a:r>
            <a:endParaRPr lang="cs-CZ" dirty="0"/>
          </a:p>
          <a:p>
            <a:pPr>
              <a:lnSpc>
                <a:spcPct val="150000"/>
              </a:lnSpc>
            </a:pPr>
            <a:r>
              <a:rPr lang="cs-CZ" dirty="0"/>
              <a:t>Svázání možností práce stanovenou pracovní dobou</a:t>
            </a:r>
          </a:p>
          <a:p>
            <a:pPr lvl="1">
              <a:lnSpc>
                <a:spcPct val="150000"/>
              </a:lnSpc>
            </a:pPr>
            <a:r>
              <a:rPr lang="cs-CZ" dirty="0"/>
              <a:t>Rozdíl Finsko x Švédsko</a:t>
            </a:r>
          </a:p>
          <a:p>
            <a:pPr>
              <a:lnSpc>
                <a:spcPct val="150000"/>
              </a:lnSpc>
            </a:pPr>
            <a:r>
              <a:rPr lang="cs-CZ" dirty="0"/>
              <a:t>Estetický ideál – </a:t>
            </a:r>
          </a:p>
          <a:p>
            <a:pPr lvl="1">
              <a:lnSpc>
                <a:spcPct val="150000"/>
              </a:lnSpc>
            </a:pPr>
            <a:r>
              <a:rPr lang="cs-CZ" dirty="0"/>
              <a:t>osobní a lokální přístup a zároveň vyprávění univerzálního příběhu =&gt; zavádějící </a:t>
            </a:r>
            <a:r>
              <a:rPr lang="cs-CZ" dirty="0" err="1"/>
              <a:t>transnacionalismus</a:t>
            </a:r>
            <a:endParaRPr lang="cs-CZ" dirty="0"/>
          </a:p>
          <a:p>
            <a:pPr>
              <a:lnSpc>
                <a:spcPct val="150000"/>
              </a:lnSpc>
            </a:pPr>
            <a:r>
              <a:rPr lang="cs-CZ" dirty="0"/>
              <a:t>Inspirace </a:t>
            </a:r>
            <a:r>
              <a:rPr lang="cs-CZ" dirty="0" err="1"/>
              <a:t>Troell</a:t>
            </a:r>
            <a:r>
              <a:rPr lang="cs-CZ" dirty="0"/>
              <a:t>, Nový Hollywood</a:t>
            </a:r>
          </a:p>
        </p:txBody>
      </p:sp>
      <p:pic>
        <p:nvPicPr>
          <p:cNvPr id="3074" name="Picture 2" descr="Klaus Härö - IMDb">
            <a:extLst>
              <a:ext uri="{FF2B5EF4-FFF2-40B4-BE49-F238E27FC236}">
                <a16:creationId xmlns:a16="http://schemas.microsoft.com/office/drawing/2014/main" id="{5EE0E934-887E-14B6-FA0D-F626B71246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0000" y="1692002"/>
            <a:ext cx="3337897" cy="501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6534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EF0BBB3-739D-DBAC-2C6A-9CA6D7659CB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CCD9F81-EE51-CF15-38F6-90248EC262D6}"/>
              </a:ext>
            </a:extLst>
          </p:cNvPr>
          <p:cNvSpPr>
            <a:spLocks noGrp="1"/>
          </p:cNvSpPr>
          <p:nvPr>
            <p:ph type="sldNum" sz="quarter" idx="11"/>
          </p:nvPr>
        </p:nvSpPr>
        <p:spPr/>
        <p:txBody>
          <a:bodyPr/>
          <a:lstStyle/>
          <a:p>
            <a:fld id="{0970407D-EE58-4A0B-824B-1D3AE42DD9CF}" type="slidenum">
              <a:rPr lang="cs-CZ" altLang="cs-CZ" smtClean="0"/>
              <a:pPr/>
              <a:t>248</a:t>
            </a:fld>
            <a:endParaRPr lang="cs-CZ" altLang="cs-CZ" dirty="0"/>
          </a:p>
        </p:txBody>
      </p:sp>
      <p:sp>
        <p:nvSpPr>
          <p:cNvPr id="4" name="Nadpis 3">
            <a:extLst>
              <a:ext uri="{FF2B5EF4-FFF2-40B4-BE49-F238E27FC236}">
                <a16:creationId xmlns:a16="http://schemas.microsoft.com/office/drawing/2014/main" id="{315D5CBC-3FF5-2BD5-1528-1B31B2BDA75B}"/>
              </a:ext>
            </a:extLst>
          </p:cNvPr>
          <p:cNvSpPr>
            <a:spLocks noGrp="1"/>
          </p:cNvSpPr>
          <p:nvPr>
            <p:ph type="title"/>
          </p:nvPr>
        </p:nvSpPr>
        <p:spPr/>
        <p:txBody>
          <a:bodyPr/>
          <a:lstStyle/>
          <a:p>
            <a:r>
              <a:rPr lang="cs-CZ" dirty="0"/>
              <a:t>Producentský systém – Klaus </a:t>
            </a:r>
            <a:r>
              <a:rPr lang="cs-CZ" dirty="0" err="1"/>
              <a:t>Härö</a:t>
            </a:r>
            <a:endParaRPr lang="cs-CZ" dirty="0"/>
          </a:p>
        </p:txBody>
      </p:sp>
      <p:pic>
        <p:nvPicPr>
          <p:cNvPr id="4098" name="Picture 2">
            <a:extLst>
              <a:ext uri="{FF2B5EF4-FFF2-40B4-BE49-F238E27FC236}">
                <a16:creationId xmlns:a16="http://schemas.microsoft.com/office/drawing/2014/main" id="{CC5EEBAD-F4E3-FB95-A3A2-CA35EB2C7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969" y="1462159"/>
            <a:ext cx="3277186" cy="45244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180C8E2-77AD-B573-84A2-E6B4721F8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191" y="1462159"/>
            <a:ext cx="3144028" cy="428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5049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4D5F3A6-5436-8502-C2DF-1B9BB74B06F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B1B9F2B-0FBE-17ED-2C53-51C999CA0E36}"/>
              </a:ext>
            </a:extLst>
          </p:cNvPr>
          <p:cNvSpPr>
            <a:spLocks noGrp="1"/>
          </p:cNvSpPr>
          <p:nvPr>
            <p:ph type="sldNum" sz="quarter" idx="11"/>
          </p:nvPr>
        </p:nvSpPr>
        <p:spPr/>
        <p:txBody>
          <a:bodyPr/>
          <a:lstStyle/>
          <a:p>
            <a:fld id="{0970407D-EE58-4A0B-824B-1D3AE42DD9CF}" type="slidenum">
              <a:rPr lang="cs-CZ" altLang="cs-CZ" smtClean="0"/>
              <a:pPr/>
              <a:t>249</a:t>
            </a:fld>
            <a:endParaRPr lang="cs-CZ" altLang="cs-CZ" dirty="0"/>
          </a:p>
        </p:txBody>
      </p:sp>
      <p:sp>
        <p:nvSpPr>
          <p:cNvPr id="4" name="Nadpis 3">
            <a:extLst>
              <a:ext uri="{FF2B5EF4-FFF2-40B4-BE49-F238E27FC236}">
                <a16:creationId xmlns:a16="http://schemas.microsoft.com/office/drawing/2014/main" id="{17460D4F-184D-EB88-5654-DE73E82FBDEF}"/>
              </a:ext>
            </a:extLst>
          </p:cNvPr>
          <p:cNvSpPr>
            <a:spLocks noGrp="1"/>
          </p:cNvSpPr>
          <p:nvPr>
            <p:ph type="title"/>
          </p:nvPr>
        </p:nvSpPr>
        <p:spPr/>
        <p:txBody>
          <a:bodyPr/>
          <a:lstStyle/>
          <a:p>
            <a:r>
              <a:rPr lang="cs-CZ" dirty="0"/>
              <a:t>Producentský systém – </a:t>
            </a:r>
            <a:r>
              <a:rPr lang="cs-CZ" dirty="0" err="1"/>
              <a:t>Aki</a:t>
            </a:r>
            <a:r>
              <a:rPr lang="cs-CZ" dirty="0"/>
              <a:t> </a:t>
            </a:r>
            <a:r>
              <a:rPr lang="cs-CZ" dirty="0" err="1"/>
              <a:t>Käurismäki</a:t>
            </a:r>
            <a:endParaRPr lang="cs-CZ" dirty="0"/>
          </a:p>
        </p:txBody>
      </p:sp>
      <p:sp>
        <p:nvSpPr>
          <p:cNvPr id="5" name="Zástupný obsah 4">
            <a:extLst>
              <a:ext uri="{FF2B5EF4-FFF2-40B4-BE49-F238E27FC236}">
                <a16:creationId xmlns:a16="http://schemas.microsoft.com/office/drawing/2014/main" id="{39D47861-3E54-B9B3-70CA-8AD4B5B91D7A}"/>
              </a:ext>
            </a:extLst>
          </p:cNvPr>
          <p:cNvSpPr>
            <a:spLocks noGrp="1"/>
          </p:cNvSpPr>
          <p:nvPr>
            <p:ph idx="1"/>
          </p:nvPr>
        </p:nvSpPr>
        <p:spPr>
          <a:xfrm>
            <a:off x="720001" y="1692002"/>
            <a:ext cx="7100166" cy="4139998"/>
          </a:xfrm>
        </p:spPr>
        <p:txBody>
          <a:bodyPr>
            <a:normAutofit fontScale="77500" lnSpcReduction="20000"/>
          </a:bodyPr>
          <a:lstStyle/>
          <a:p>
            <a:pPr algn="just"/>
            <a:r>
              <a:rPr lang="cs-CZ" dirty="0"/>
              <a:t>Nadnárodní estetika různých zdrojů</a:t>
            </a:r>
          </a:p>
          <a:p>
            <a:pPr algn="just"/>
            <a:r>
              <a:rPr lang="cs-CZ" dirty="0"/>
              <a:t>„Jsem eklektický člověk, takže všechno ovlivňuje všechno. Robert </a:t>
            </a:r>
            <a:r>
              <a:rPr lang="cs-CZ" dirty="0" err="1"/>
              <a:t>Bresson</a:t>
            </a:r>
            <a:r>
              <a:rPr lang="cs-CZ" dirty="0"/>
              <a:t> mě ovlivnil přímo a trvale. Ale asi nejvíc mě ovlivnilo vyprávění klasického hollywoodského béčkového filmu“</a:t>
            </a:r>
          </a:p>
          <a:p>
            <a:pPr algn="just"/>
            <a:r>
              <a:rPr lang="cs-CZ" dirty="0"/>
              <a:t>Klasické, modernistické a postmoderní prvky</a:t>
            </a:r>
          </a:p>
          <a:p>
            <a:pPr algn="just"/>
            <a:r>
              <a:rPr lang="cs-CZ" dirty="0"/>
              <a:t>Rozpornost – působí finsky ale nejsou finské</a:t>
            </a:r>
          </a:p>
          <a:p>
            <a:pPr algn="just">
              <a:lnSpc>
                <a:spcPct val="160000"/>
              </a:lnSpc>
            </a:pPr>
            <a:r>
              <a:rPr lang="cs-CZ" dirty="0" err="1"/>
              <a:t>Käurismäki</a:t>
            </a:r>
            <a:r>
              <a:rPr lang="cs-CZ" dirty="0"/>
              <a:t> využívá styl starých filmů jako výchozí bod a přepracovává ho, mísí dohromady různé prvky</a:t>
            </a:r>
          </a:p>
          <a:p>
            <a:pPr algn="just"/>
            <a:endParaRPr lang="cs-CZ" dirty="0"/>
          </a:p>
          <a:p>
            <a:pPr algn="just"/>
            <a:endParaRPr lang="cs-CZ" dirty="0"/>
          </a:p>
        </p:txBody>
      </p:sp>
      <p:pic>
        <p:nvPicPr>
          <p:cNvPr id="5122" name="Picture 2" descr="Děvče ze sirkárny (1990) | ČSFD.cz">
            <a:extLst>
              <a:ext uri="{FF2B5EF4-FFF2-40B4-BE49-F238E27FC236}">
                <a16:creationId xmlns:a16="http://schemas.microsoft.com/office/drawing/2014/main" id="{8FD6DCF1-A6D3-B475-BF1D-8818A4F74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8448" y="1430882"/>
            <a:ext cx="3121360" cy="440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00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B86DC80-6F31-C33B-F6F5-43F00881DAC8}"/>
              </a:ext>
            </a:extLst>
          </p:cNvPr>
          <p:cNvSpPr>
            <a:spLocks noGrp="1" noChangeArrowheads="1"/>
          </p:cNvSpPr>
          <p:nvPr>
            <p:ph type="title"/>
          </p:nvPr>
        </p:nvSpPr>
        <p:spPr/>
        <p:txBody>
          <a:bodyPr>
            <a:normAutofit fontScale="90000"/>
          </a:bodyPr>
          <a:lstStyle/>
          <a:p>
            <a:r>
              <a:rPr lang="cs-CZ" altLang="cs-CZ" dirty="0"/>
              <a:t>Poklad</a:t>
            </a:r>
            <a:r>
              <a:rPr lang="cs-CZ" altLang="cs-CZ" sz="2400" dirty="0">
                <a:latin typeface="Bookman Old Style" panose="02050604050505020204" pitchFamily="18" charset="0"/>
              </a:rPr>
              <a:t> </a:t>
            </a:r>
            <a:r>
              <a:rPr lang="cs-CZ" altLang="cs-CZ" dirty="0"/>
              <a:t>pana </a:t>
            </a:r>
            <a:r>
              <a:rPr lang="cs-CZ" altLang="cs-CZ" dirty="0" err="1"/>
              <a:t>Arneho</a:t>
            </a:r>
            <a:r>
              <a:rPr lang="cs-CZ" altLang="cs-CZ" dirty="0"/>
              <a:t> (</a:t>
            </a:r>
            <a:r>
              <a:rPr lang="cs-CZ" altLang="cs-CZ" dirty="0" err="1"/>
              <a:t>Herr</a:t>
            </a:r>
            <a:r>
              <a:rPr lang="cs-CZ" altLang="cs-CZ" dirty="0"/>
              <a:t> </a:t>
            </a:r>
            <a:r>
              <a:rPr lang="cs-CZ" altLang="cs-CZ" dirty="0" err="1"/>
              <a:t>Arnes</a:t>
            </a:r>
            <a:r>
              <a:rPr lang="cs-CZ" altLang="cs-CZ" dirty="0"/>
              <a:t> </a:t>
            </a:r>
            <a:r>
              <a:rPr lang="cs-CZ" altLang="cs-CZ" dirty="0" err="1"/>
              <a:t>pengar</a:t>
            </a:r>
            <a:r>
              <a:rPr lang="cs-CZ" altLang="cs-CZ" dirty="0"/>
              <a:t>), 1919</a:t>
            </a:r>
          </a:p>
        </p:txBody>
      </p:sp>
      <p:pic>
        <p:nvPicPr>
          <p:cNvPr id="16387" name="Picture 3">
            <a:extLst>
              <a:ext uri="{FF2B5EF4-FFF2-40B4-BE49-F238E27FC236}">
                <a16:creationId xmlns:a16="http://schemas.microsoft.com/office/drawing/2014/main" id="{ADD1E0E9-FB80-8121-4887-9D1774620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6248400" cy="464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C8EAE8-ADFD-C578-64C9-4468EE9D663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3A9FFC3-8E15-C0F0-7B63-89549AE86376}"/>
              </a:ext>
            </a:extLst>
          </p:cNvPr>
          <p:cNvSpPr>
            <a:spLocks noGrp="1"/>
          </p:cNvSpPr>
          <p:nvPr>
            <p:ph type="sldNum" sz="quarter" idx="11"/>
          </p:nvPr>
        </p:nvSpPr>
        <p:spPr/>
        <p:txBody>
          <a:bodyPr/>
          <a:lstStyle/>
          <a:p>
            <a:fld id="{0970407D-EE58-4A0B-824B-1D3AE42DD9CF}" type="slidenum">
              <a:rPr lang="cs-CZ" altLang="cs-CZ" smtClean="0"/>
              <a:pPr/>
              <a:t>250</a:t>
            </a:fld>
            <a:endParaRPr lang="cs-CZ" altLang="cs-CZ" dirty="0"/>
          </a:p>
        </p:txBody>
      </p:sp>
      <p:sp>
        <p:nvSpPr>
          <p:cNvPr id="4" name="Nadpis 3">
            <a:extLst>
              <a:ext uri="{FF2B5EF4-FFF2-40B4-BE49-F238E27FC236}">
                <a16:creationId xmlns:a16="http://schemas.microsoft.com/office/drawing/2014/main" id="{1B7FE4B7-90D9-E29D-3498-12EFDEF5C128}"/>
              </a:ext>
            </a:extLst>
          </p:cNvPr>
          <p:cNvSpPr>
            <a:spLocks noGrp="1"/>
          </p:cNvSpPr>
          <p:nvPr>
            <p:ph type="title"/>
          </p:nvPr>
        </p:nvSpPr>
        <p:spPr/>
        <p:txBody>
          <a:bodyPr/>
          <a:lstStyle/>
          <a:p>
            <a:r>
              <a:rPr lang="cs-CZ" dirty="0"/>
              <a:t>Producentský systém – </a:t>
            </a:r>
            <a:r>
              <a:rPr lang="cs-CZ" dirty="0" err="1"/>
              <a:t>Aki</a:t>
            </a:r>
            <a:r>
              <a:rPr lang="cs-CZ" dirty="0"/>
              <a:t> </a:t>
            </a:r>
            <a:r>
              <a:rPr lang="cs-CZ" dirty="0" err="1"/>
              <a:t>Käurismäki</a:t>
            </a:r>
            <a:endParaRPr lang="cs-CZ" dirty="0"/>
          </a:p>
        </p:txBody>
      </p:sp>
      <p:pic>
        <p:nvPicPr>
          <p:cNvPr id="6146" name="Picture 2" descr="Drifting Clouds (1996) - IMDb">
            <a:extLst>
              <a:ext uri="{FF2B5EF4-FFF2-40B4-BE49-F238E27FC236}">
                <a16:creationId xmlns:a16="http://schemas.microsoft.com/office/drawing/2014/main" id="{A105023F-962C-A759-CFAF-EE56139EC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244" y="1358052"/>
            <a:ext cx="3815757" cy="54081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IKOS JA RANGAISTUS DVD – VLMediaShop">
            <a:extLst>
              <a:ext uri="{FF2B5EF4-FFF2-40B4-BE49-F238E27FC236}">
                <a16:creationId xmlns:a16="http://schemas.microsoft.com/office/drawing/2014/main" id="{F1107236-0860-6C3A-FD93-720B99B77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857" y="1347383"/>
            <a:ext cx="3815758" cy="541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00000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6DB97A3-7705-53AE-CE41-DFCD66A25E7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0CE2634-3E74-0C16-6743-B264D6ADAB0B}"/>
              </a:ext>
            </a:extLst>
          </p:cNvPr>
          <p:cNvSpPr>
            <a:spLocks noGrp="1"/>
          </p:cNvSpPr>
          <p:nvPr>
            <p:ph type="sldNum" sz="quarter" idx="11"/>
          </p:nvPr>
        </p:nvSpPr>
        <p:spPr/>
        <p:txBody>
          <a:bodyPr/>
          <a:lstStyle/>
          <a:p>
            <a:fld id="{0970407D-EE58-4A0B-824B-1D3AE42DD9CF}" type="slidenum">
              <a:rPr lang="cs-CZ" altLang="cs-CZ" smtClean="0"/>
              <a:pPr/>
              <a:t>251</a:t>
            </a:fld>
            <a:endParaRPr lang="cs-CZ" altLang="cs-CZ" dirty="0"/>
          </a:p>
        </p:txBody>
      </p:sp>
      <p:sp>
        <p:nvSpPr>
          <p:cNvPr id="4" name="Nadpis 3">
            <a:extLst>
              <a:ext uri="{FF2B5EF4-FFF2-40B4-BE49-F238E27FC236}">
                <a16:creationId xmlns:a16="http://schemas.microsoft.com/office/drawing/2014/main" id="{C2574C1A-0379-58B7-4033-568F46EB5000}"/>
              </a:ext>
            </a:extLst>
          </p:cNvPr>
          <p:cNvSpPr>
            <a:spLocks noGrp="1"/>
          </p:cNvSpPr>
          <p:nvPr>
            <p:ph type="title"/>
          </p:nvPr>
        </p:nvSpPr>
        <p:spPr/>
        <p:txBody>
          <a:bodyPr/>
          <a:lstStyle/>
          <a:p>
            <a:r>
              <a:rPr lang="cs-CZ" dirty="0"/>
              <a:t>Film a festivaly</a:t>
            </a:r>
          </a:p>
        </p:txBody>
      </p:sp>
      <p:sp>
        <p:nvSpPr>
          <p:cNvPr id="5" name="Zástupný obsah 4">
            <a:extLst>
              <a:ext uri="{FF2B5EF4-FFF2-40B4-BE49-F238E27FC236}">
                <a16:creationId xmlns:a16="http://schemas.microsoft.com/office/drawing/2014/main" id="{A3A31096-C0B4-0DBD-BC72-EF2FC61491EC}"/>
              </a:ext>
            </a:extLst>
          </p:cNvPr>
          <p:cNvSpPr>
            <a:spLocks noGrp="1"/>
          </p:cNvSpPr>
          <p:nvPr>
            <p:ph idx="1"/>
          </p:nvPr>
        </p:nvSpPr>
        <p:spPr/>
        <p:txBody>
          <a:bodyPr>
            <a:normAutofit fontScale="92500" lnSpcReduction="20000"/>
          </a:bodyPr>
          <a:lstStyle/>
          <a:p>
            <a:pPr>
              <a:lnSpc>
                <a:spcPct val="150000"/>
              </a:lnSpc>
            </a:pPr>
            <a:r>
              <a:rPr lang="cs-CZ" dirty="0"/>
              <a:t>Distribuční síť – význam vzrostl po 2. světové válce a následně přetrvával</a:t>
            </a:r>
          </a:p>
          <a:p>
            <a:pPr>
              <a:lnSpc>
                <a:spcPct val="150000"/>
              </a:lnSpc>
            </a:pPr>
            <a:r>
              <a:rPr lang="cs-CZ" dirty="0"/>
              <a:t>Od 60. let podpora „kulturního exportu“ </a:t>
            </a:r>
          </a:p>
          <a:p>
            <a:pPr lvl="1">
              <a:lnSpc>
                <a:spcPct val="150000"/>
              </a:lnSpc>
            </a:pPr>
            <a:r>
              <a:rPr lang="cs-CZ" dirty="0"/>
              <a:t>Finská filmová nadace dotovala účast na festivalech – výroba kopií, cestovní náklady</a:t>
            </a:r>
          </a:p>
          <a:p>
            <a:pPr>
              <a:lnSpc>
                <a:spcPct val="150000"/>
              </a:lnSpc>
            </a:pPr>
            <a:r>
              <a:rPr lang="cs-CZ" dirty="0"/>
              <a:t>90. léta – převaha komerčního vývozu, cílem je zvýšit vývoj nikoliv export kulturních hodnot</a:t>
            </a:r>
          </a:p>
          <a:p>
            <a:pPr>
              <a:lnSpc>
                <a:spcPct val="150000"/>
              </a:lnSpc>
            </a:pPr>
            <a:r>
              <a:rPr lang="cs-CZ" dirty="0"/>
              <a:t>Snaha propojit účast na zahraničních festivalech s komerčním úspěchem</a:t>
            </a:r>
          </a:p>
        </p:txBody>
      </p:sp>
    </p:spTree>
    <p:extLst>
      <p:ext uri="{BB962C8B-B14F-4D97-AF65-F5344CB8AC3E}">
        <p14:creationId xmlns:p14="http://schemas.microsoft.com/office/powerpoint/2010/main" val="78743047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3E1A855-C16E-ADD4-87D8-053720B1087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0655741-08F3-6B5F-E060-9A57189E47F6}"/>
              </a:ext>
            </a:extLst>
          </p:cNvPr>
          <p:cNvSpPr>
            <a:spLocks noGrp="1"/>
          </p:cNvSpPr>
          <p:nvPr>
            <p:ph type="sldNum" sz="quarter" idx="11"/>
          </p:nvPr>
        </p:nvSpPr>
        <p:spPr/>
        <p:txBody>
          <a:bodyPr/>
          <a:lstStyle/>
          <a:p>
            <a:fld id="{0970407D-EE58-4A0B-824B-1D3AE42DD9CF}" type="slidenum">
              <a:rPr lang="cs-CZ" altLang="cs-CZ" smtClean="0"/>
              <a:pPr/>
              <a:t>252</a:t>
            </a:fld>
            <a:endParaRPr lang="cs-CZ" altLang="cs-CZ" dirty="0"/>
          </a:p>
        </p:txBody>
      </p:sp>
      <p:sp>
        <p:nvSpPr>
          <p:cNvPr id="4" name="Nadpis 3">
            <a:extLst>
              <a:ext uri="{FF2B5EF4-FFF2-40B4-BE49-F238E27FC236}">
                <a16:creationId xmlns:a16="http://schemas.microsoft.com/office/drawing/2014/main" id="{73992F18-3C49-514E-E47D-0971A2F2DBFF}"/>
              </a:ext>
            </a:extLst>
          </p:cNvPr>
          <p:cNvSpPr>
            <a:spLocks noGrp="1"/>
          </p:cNvSpPr>
          <p:nvPr>
            <p:ph type="title"/>
          </p:nvPr>
        </p:nvSpPr>
        <p:spPr/>
        <p:txBody>
          <a:bodyPr/>
          <a:lstStyle/>
          <a:p>
            <a:r>
              <a:rPr lang="cs-CZ" dirty="0"/>
              <a:t>Film a festivaly</a:t>
            </a:r>
          </a:p>
        </p:txBody>
      </p:sp>
      <p:sp>
        <p:nvSpPr>
          <p:cNvPr id="5" name="Zástupný obsah 4">
            <a:extLst>
              <a:ext uri="{FF2B5EF4-FFF2-40B4-BE49-F238E27FC236}">
                <a16:creationId xmlns:a16="http://schemas.microsoft.com/office/drawing/2014/main" id="{5C0CA849-5ECE-35D1-CDDD-D1D5B1BF4D23}"/>
              </a:ext>
            </a:extLst>
          </p:cNvPr>
          <p:cNvSpPr>
            <a:spLocks noGrp="1"/>
          </p:cNvSpPr>
          <p:nvPr>
            <p:ph idx="1"/>
          </p:nvPr>
        </p:nvSpPr>
        <p:spPr>
          <a:xfrm>
            <a:off x="720000" y="1692002"/>
            <a:ext cx="6110008" cy="4445998"/>
          </a:xfrm>
        </p:spPr>
        <p:txBody>
          <a:bodyPr/>
          <a:lstStyle/>
          <a:p>
            <a:r>
              <a:rPr lang="cs-CZ" dirty="0"/>
              <a:t>Po roce 2000</a:t>
            </a:r>
          </a:p>
          <a:p>
            <a:pPr lvl="1"/>
            <a:r>
              <a:rPr lang="cs-CZ" dirty="0"/>
              <a:t>Exponenciální nárůst počtu filmů a festivalů =&gt; nestačí už jenom se zúčastnit</a:t>
            </a:r>
          </a:p>
          <a:p>
            <a:r>
              <a:rPr lang="cs-CZ" dirty="0"/>
              <a:t>FFF  </a:t>
            </a:r>
          </a:p>
          <a:p>
            <a:pPr lvl="1"/>
            <a:r>
              <a:rPr lang="cs-CZ" dirty="0"/>
              <a:t>podpora mezinárodní komerční distribuce</a:t>
            </a:r>
          </a:p>
          <a:p>
            <a:pPr lvl="1"/>
            <a:r>
              <a:rPr lang="cs-CZ" dirty="0"/>
              <a:t>Snah prosadit filmy do soutěží na A festivalech</a:t>
            </a:r>
          </a:p>
          <a:p>
            <a:r>
              <a:rPr lang="cs-CZ" dirty="0"/>
              <a:t>Nutnost vytrvalosti a dlouhodobé účasti</a:t>
            </a:r>
          </a:p>
          <a:p>
            <a:r>
              <a:rPr lang="cs-CZ" dirty="0"/>
              <a:t>Vliv nových distribučních technologií</a:t>
            </a:r>
          </a:p>
          <a:p>
            <a:pPr lvl="1"/>
            <a:endParaRPr lang="cs-CZ" dirty="0"/>
          </a:p>
        </p:txBody>
      </p:sp>
      <p:pic>
        <p:nvPicPr>
          <p:cNvPr id="1026" name="Picture 2" descr="Once Upon A Scream on Tumblr">
            <a:extLst>
              <a:ext uri="{FF2B5EF4-FFF2-40B4-BE49-F238E27FC236}">
                <a16:creationId xmlns:a16="http://schemas.microsoft.com/office/drawing/2014/main" id="{1E9C43CA-07F1-C2A5-E65D-B67654186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3751712"/>
            <a:ext cx="51435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re exports gifs | WiffleGif">
            <a:extLst>
              <a:ext uri="{FF2B5EF4-FFF2-40B4-BE49-F238E27FC236}">
                <a16:creationId xmlns:a16="http://schemas.microsoft.com/office/drawing/2014/main" id="{5E4D94BB-E752-D166-FC03-12506FEFD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565724"/>
            <a:ext cx="5143500" cy="218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6533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20ED469-498E-CF57-C640-F3871A47214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FEDAC30-ECB0-A41F-D6BB-23FCB34436F0}"/>
              </a:ext>
            </a:extLst>
          </p:cNvPr>
          <p:cNvSpPr>
            <a:spLocks noGrp="1"/>
          </p:cNvSpPr>
          <p:nvPr>
            <p:ph type="sldNum" sz="quarter" idx="11"/>
          </p:nvPr>
        </p:nvSpPr>
        <p:spPr/>
        <p:txBody>
          <a:bodyPr/>
          <a:lstStyle/>
          <a:p>
            <a:fld id="{0970407D-EE58-4A0B-824B-1D3AE42DD9CF}" type="slidenum">
              <a:rPr lang="cs-CZ" altLang="cs-CZ" smtClean="0"/>
              <a:pPr/>
              <a:t>253</a:t>
            </a:fld>
            <a:endParaRPr lang="cs-CZ" altLang="cs-CZ" dirty="0"/>
          </a:p>
        </p:txBody>
      </p:sp>
      <p:sp>
        <p:nvSpPr>
          <p:cNvPr id="4" name="Nadpis 3">
            <a:extLst>
              <a:ext uri="{FF2B5EF4-FFF2-40B4-BE49-F238E27FC236}">
                <a16:creationId xmlns:a16="http://schemas.microsoft.com/office/drawing/2014/main" id="{E2E5A3C9-95B3-A48F-5920-2F35E350EA39}"/>
              </a:ext>
            </a:extLst>
          </p:cNvPr>
          <p:cNvSpPr>
            <a:spLocks noGrp="1"/>
          </p:cNvSpPr>
          <p:nvPr>
            <p:ph type="title"/>
          </p:nvPr>
        </p:nvSpPr>
        <p:spPr/>
        <p:txBody>
          <a:bodyPr/>
          <a:lstStyle/>
          <a:p>
            <a:r>
              <a:rPr lang="cs-CZ" dirty="0"/>
              <a:t>Otázky</a:t>
            </a:r>
          </a:p>
        </p:txBody>
      </p:sp>
      <p:sp>
        <p:nvSpPr>
          <p:cNvPr id="5" name="Zástupný obsah 4">
            <a:extLst>
              <a:ext uri="{FF2B5EF4-FFF2-40B4-BE49-F238E27FC236}">
                <a16:creationId xmlns:a16="http://schemas.microsoft.com/office/drawing/2014/main" id="{5DE9F4F8-C112-B9AE-7774-540D1B1976C8}"/>
              </a:ext>
            </a:extLst>
          </p:cNvPr>
          <p:cNvSpPr>
            <a:spLocks noGrp="1"/>
          </p:cNvSpPr>
          <p:nvPr>
            <p:ph idx="1"/>
          </p:nvPr>
        </p:nvSpPr>
        <p:spPr/>
        <p:txBody>
          <a:bodyPr/>
          <a:lstStyle/>
          <a:p>
            <a:r>
              <a:rPr lang="cs-CZ" dirty="0"/>
              <a:t>Jak se proměnil produkční systém na přelomu 80. a 90. let?</a:t>
            </a:r>
          </a:p>
          <a:p>
            <a:endParaRPr lang="cs-CZ" dirty="0"/>
          </a:p>
          <a:p>
            <a:r>
              <a:rPr lang="cs-CZ" dirty="0"/>
              <a:t>Jakou formu měly nadnárodní spolupráce? Co to byl Severský filmový fond?</a:t>
            </a:r>
          </a:p>
          <a:p>
            <a:endParaRPr lang="cs-CZ" dirty="0"/>
          </a:p>
          <a:p>
            <a:r>
              <a:rPr lang="cs-CZ" dirty="0"/>
              <a:t>Jaké konkrétní rozdíly byste byli schopní popsat v producentském přístupu k filmové produkci oproti studiovému systému?</a:t>
            </a:r>
          </a:p>
          <a:p>
            <a:endParaRPr lang="cs-CZ" dirty="0"/>
          </a:p>
          <a:p>
            <a:endParaRPr lang="cs-CZ" dirty="0"/>
          </a:p>
        </p:txBody>
      </p:sp>
    </p:spTree>
    <p:extLst>
      <p:ext uri="{BB962C8B-B14F-4D97-AF65-F5344CB8AC3E}">
        <p14:creationId xmlns:p14="http://schemas.microsoft.com/office/powerpoint/2010/main" val="129205904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E63DE3E-DE63-53E6-C0C2-61D473A1248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FF8CD5E-004F-2ACC-9F31-8F76B2126FC1}"/>
              </a:ext>
            </a:extLst>
          </p:cNvPr>
          <p:cNvSpPr>
            <a:spLocks noGrp="1"/>
          </p:cNvSpPr>
          <p:nvPr>
            <p:ph type="sldNum" sz="quarter" idx="11"/>
          </p:nvPr>
        </p:nvSpPr>
        <p:spPr/>
        <p:txBody>
          <a:bodyPr/>
          <a:lstStyle/>
          <a:p>
            <a:fld id="{0970407D-EE58-4A0B-824B-1D3AE42DD9CF}" type="slidenum">
              <a:rPr lang="cs-CZ" altLang="cs-CZ" smtClean="0"/>
              <a:pPr/>
              <a:t>254</a:t>
            </a:fld>
            <a:endParaRPr lang="cs-CZ" altLang="cs-CZ" dirty="0"/>
          </a:p>
        </p:txBody>
      </p:sp>
      <p:sp>
        <p:nvSpPr>
          <p:cNvPr id="4" name="Nadpis 3">
            <a:extLst>
              <a:ext uri="{FF2B5EF4-FFF2-40B4-BE49-F238E27FC236}">
                <a16:creationId xmlns:a16="http://schemas.microsoft.com/office/drawing/2014/main" id="{0B85ECCC-27BA-C160-194C-1156072D6F9C}"/>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125DC2B6-2DCE-D33B-64A0-BD1F3B32F39E}"/>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35545424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o svatbě (2006) | Recenze - Uživatelské | ČSFD.cz">
            <a:extLst>
              <a:ext uri="{FF2B5EF4-FFF2-40B4-BE49-F238E27FC236}">
                <a16:creationId xmlns:a16="http://schemas.microsoft.com/office/drawing/2014/main" id="{F56AC4EC-225A-32D3-E63D-F3F5B9D2EF7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solidFill>
            <a:srgbClr val="FFFFFF"/>
          </a:solidFill>
        </p:spPr>
      </p:pic>
      <p:sp>
        <p:nvSpPr>
          <p:cNvPr id="2" name="Zástupný symbol pro zápatí 1">
            <a:extLst>
              <a:ext uri="{FF2B5EF4-FFF2-40B4-BE49-F238E27FC236}">
                <a16:creationId xmlns:a16="http://schemas.microsoft.com/office/drawing/2014/main" id="{532B96AF-BF93-6F9F-2B10-F4FA1A23EA08}"/>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76107CC1-8E23-95CB-B5A1-F4B66868D0AD}"/>
              </a:ext>
            </a:extLst>
          </p:cNvPr>
          <p:cNvSpPr>
            <a:spLocks noGrp="1"/>
          </p:cNvSpPr>
          <p:nvPr>
            <p:ph type="sldNum" sz="quarter" idx="4294967295"/>
          </p:nvPr>
        </p:nvSpPr>
        <p:spPr>
          <a:xfrm>
            <a:off x="414000" y="6228000"/>
            <a:ext cx="252000" cy="252000"/>
          </a:xfrm>
        </p:spPr>
        <p:txBody>
          <a:bodyPr/>
          <a:lstStyle/>
          <a:p>
            <a:pPr>
              <a:spcAft>
                <a:spcPts val="600"/>
              </a:spcAft>
            </a:pPr>
            <a:fld id="{0970407D-EE58-4A0B-824B-1D3AE42DD9CF}" type="slidenum">
              <a:rPr lang="cs-CZ" altLang="cs-CZ" smtClean="0"/>
              <a:pPr>
                <a:spcAft>
                  <a:spcPts val="600"/>
                </a:spcAft>
              </a:pPr>
              <a:t>255</a:t>
            </a:fld>
            <a:endParaRPr lang="cs-CZ" altLang="cs-CZ"/>
          </a:p>
        </p:txBody>
      </p:sp>
    </p:spTree>
    <p:extLst>
      <p:ext uri="{BB962C8B-B14F-4D97-AF65-F5344CB8AC3E}">
        <p14:creationId xmlns:p14="http://schemas.microsoft.com/office/powerpoint/2010/main" val="342096554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E711651-7137-A43B-265E-07EE8908B55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8894E4B-09A1-E753-A4CA-80B969CE4737}"/>
              </a:ext>
            </a:extLst>
          </p:cNvPr>
          <p:cNvSpPr>
            <a:spLocks noGrp="1"/>
          </p:cNvSpPr>
          <p:nvPr>
            <p:ph type="sldNum" sz="quarter" idx="11"/>
          </p:nvPr>
        </p:nvSpPr>
        <p:spPr/>
        <p:txBody>
          <a:bodyPr/>
          <a:lstStyle/>
          <a:p>
            <a:fld id="{0970407D-EE58-4A0B-824B-1D3AE42DD9CF}" type="slidenum">
              <a:rPr lang="cs-CZ" altLang="cs-CZ" smtClean="0"/>
              <a:pPr/>
              <a:t>256</a:t>
            </a:fld>
            <a:endParaRPr lang="cs-CZ" altLang="cs-CZ" dirty="0"/>
          </a:p>
        </p:txBody>
      </p:sp>
      <p:sp>
        <p:nvSpPr>
          <p:cNvPr id="4" name="Nadpis 3">
            <a:extLst>
              <a:ext uri="{FF2B5EF4-FFF2-40B4-BE49-F238E27FC236}">
                <a16:creationId xmlns:a16="http://schemas.microsoft.com/office/drawing/2014/main" id="{D555CFE9-110E-C92B-F99D-55FE364B1589}"/>
              </a:ext>
            </a:extLst>
          </p:cNvPr>
          <p:cNvSpPr>
            <a:spLocks noGrp="1"/>
          </p:cNvSpPr>
          <p:nvPr>
            <p:ph type="title"/>
          </p:nvPr>
        </p:nvSpPr>
        <p:spPr/>
        <p:txBody>
          <a:bodyPr/>
          <a:lstStyle/>
          <a:p>
            <a:r>
              <a:rPr lang="cs-CZ" dirty="0"/>
              <a:t>Projekce – Po svatbě (2006), Susanne </a:t>
            </a:r>
            <a:r>
              <a:rPr lang="cs-CZ" dirty="0" err="1"/>
              <a:t>Bier</a:t>
            </a:r>
            <a:endParaRPr lang="cs-CZ" dirty="0"/>
          </a:p>
        </p:txBody>
      </p:sp>
      <p:sp>
        <p:nvSpPr>
          <p:cNvPr id="5" name="Zástupný obsah 4">
            <a:extLst>
              <a:ext uri="{FF2B5EF4-FFF2-40B4-BE49-F238E27FC236}">
                <a16:creationId xmlns:a16="http://schemas.microsoft.com/office/drawing/2014/main" id="{CBE979F6-8188-7DCE-F72B-7537CE970476}"/>
              </a:ext>
            </a:extLst>
          </p:cNvPr>
          <p:cNvSpPr>
            <a:spLocks noGrp="1"/>
          </p:cNvSpPr>
          <p:nvPr>
            <p:ph idx="1"/>
          </p:nvPr>
        </p:nvSpPr>
        <p:spPr/>
        <p:txBody>
          <a:bodyPr/>
          <a:lstStyle/>
          <a:p>
            <a:r>
              <a:rPr lang="cs-CZ" dirty="0"/>
              <a:t>R. Susanne </a:t>
            </a:r>
            <a:r>
              <a:rPr lang="cs-CZ" dirty="0" err="1"/>
              <a:t>Bier</a:t>
            </a:r>
            <a:endParaRPr lang="cs-CZ" dirty="0"/>
          </a:p>
          <a:p>
            <a:r>
              <a:rPr lang="cs-CZ" dirty="0" err="1"/>
              <a:t>Zentropa</a:t>
            </a:r>
            <a:endParaRPr lang="cs-CZ" dirty="0"/>
          </a:p>
          <a:p>
            <a:pPr lvl="1"/>
            <a:r>
              <a:rPr lang="cs-CZ" dirty="0" err="1"/>
              <a:t>Sisse</a:t>
            </a:r>
            <a:r>
              <a:rPr lang="cs-CZ" dirty="0"/>
              <a:t> </a:t>
            </a:r>
            <a:r>
              <a:rPr lang="cs-CZ" dirty="0" err="1"/>
              <a:t>Graum</a:t>
            </a:r>
            <a:r>
              <a:rPr lang="cs-CZ" dirty="0"/>
              <a:t> </a:t>
            </a:r>
            <a:r>
              <a:rPr lang="cs-CZ" dirty="0" err="1"/>
              <a:t>Jørgensen</a:t>
            </a:r>
            <a:endParaRPr lang="cs-CZ" dirty="0"/>
          </a:p>
          <a:p>
            <a:r>
              <a:rPr lang="cs-CZ" dirty="0"/>
              <a:t>3 mil. Euro rozpočet – </a:t>
            </a:r>
            <a:r>
              <a:rPr lang="cs-CZ" dirty="0" err="1"/>
              <a:t>Zentropa</a:t>
            </a:r>
            <a:r>
              <a:rPr lang="cs-CZ" dirty="0"/>
              <a:t>, DFI, DR Dánsko a SVT Švédsko a Severský filmový a TV fond</a:t>
            </a:r>
          </a:p>
          <a:p>
            <a:r>
              <a:rPr lang="cs-CZ" dirty="0"/>
              <a:t>Předprodej – USA na základě scénáře, napojení Susanne </a:t>
            </a:r>
            <a:r>
              <a:rPr lang="cs-CZ" dirty="0" err="1"/>
              <a:t>Bier</a:t>
            </a:r>
            <a:r>
              <a:rPr lang="cs-CZ" dirty="0"/>
              <a:t> na anglické prostředí</a:t>
            </a:r>
          </a:p>
          <a:p>
            <a:r>
              <a:rPr lang="cs-CZ" dirty="0"/>
              <a:t>3. spolupráce </a:t>
            </a:r>
            <a:r>
              <a:rPr lang="cs-CZ" dirty="0" err="1"/>
              <a:t>Bier</a:t>
            </a:r>
            <a:r>
              <a:rPr lang="cs-CZ" dirty="0"/>
              <a:t> s </a:t>
            </a:r>
            <a:r>
              <a:rPr lang="cs-CZ" dirty="0" err="1"/>
              <a:t>Anders</a:t>
            </a:r>
            <a:r>
              <a:rPr lang="cs-CZ" dirty="0"/>
              <a:t> Thomasem </a:t>
            </a:r>
            <a:r>
              <a:rPr lang="cs-CZ" dirty="0" err="1"/>
              <a:t>Jensenem</a:t>
            </a:r>
            <a:endParaRPr lang="cs-CZ" dirty="0"/>
          </a:p>
        </p:txBody>
      </p:sp>
    </p:spTree>
    <p:extLst>
      <p:ext uri="{BB962C8B-B14F-4D97-AF65-F5344CB8AC3E}">
        <p14:creationId xmlns:p14="http://schemas.microsoft.com/office/powerpoint/2010/main" val="265807950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3315CFD-F57F-2677-19E7-2909E69AA65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1867202-16A2-C9AB-79F6-A8F7ECC2BBBD}"/>
              </a:ext>
            </a:extLst>
          </p:cNvPr>
          <p:cNvSpPr>
            <a:spLocks noGrp="1"/>
          </p:cNvSpPr>
          <p:nvPr>
            <p:ph type="sldNum" sz="quarter" idx="11"/>
          </p:nvPr>
        </p:nvSpPr>
        <p:spPr/>
        <p:txBody>
          <a:bodyPr/>
          <a:lstStyle/>
          <a:p>
            <a:fld id="{0970407D-EE58-4A0B-824B-1D3AE42DD9CF}" type="slidenum">
              <a:rPr lang="cs-CZ" altLang="cs-CZ" smtClean="0"/>
              <a:pPr/>
              <a:t>257</a:t>
            </a:fld>
            <a:endParaRPr lang="cs-CZ" altLang="cs-CZ" dirty="0"/>
          </a:p>
        </p:txBody>
      </p:sp>
      <p:sp>
        <p:nvSpPr>
          <p:cNvPr id="4" name="Nadpis 3">
            <a:extLst>
              <a:ext uri="{FF2B5EF4-FFF2-40B4-BE49-F238E27FC236}">
                <a16:creationId xmlns:a16="http://schemas.microsoft.com/office/drawing/2014/main" id="{5FB98B52-0BB6-9D68-DB1A-0F85D7964E23}"/>
              </a:ext>
            </a:extLst>
          </p:cNvPr>
          <p:cNvSpPr>
            <a:spLocks noGrp="1"/>
          </p:cNvSpPr>
          <p:nvPr>
            <p:ph type="title"/>
          </p:nvPr>
        </p:nvSpPr>
        <p:spPr>
          <a:xfrm>
            <a:off x="720000" y="384102"/>
            <a:ext cx="10753200" cy="451576"/>
          </a:xfrm>
        </p:spPr>
        <p:txBody>
          <a:bodyPr/>
          <a:lstStyle/>
          <a:p>
            <a:r>
              <a:rPr lang="cs-CZ" dirty="0"/>
              <a:t>Projekce – Po svatbě (2006), Susanne </a:t>
            </a:r>
            <a:r>
              <a:rPr lang="cs-CZ" dirty="0" err="1"/>
              <a:t>Bier</a:t>
            </a:r>
            <a:endParaRPr lang="cs-CZ" dirty="0"/>
          </a:p>
        </p:txBody>
      </p:sp>
      <p:sp>
        <p:nvSpPr>
          <p:cNvPr id="6" name="Zástupný obsah 5">
            <a:extLst>
              <a:ext uri="{FF2B5EF4-FFF2-40B4-BE49-F238E27FC236}">
                <a16:creationId xmlns:a16="http://schemas.microsoft.com/office/drawing/2014/main" id="{488518B4-F24B-C2D9-56D0-4E82A5318494}"/>
              </a:ext>
            </a:extLst>
          </p:cNvPr>
          <p:cNvSpPr>
            <a:spLocks noGrp="1"/>
          </p:cNvSpPr>
          <p:nvPr>
            <p:ph idx="1"/>
          </p:nvPr>
        </p:nvSpPr>
        <p:spPr>
          <a:xfrm>
            <a:off x="286603" y="1105469"/>
            <a:ext cx="11186597" cy="4726531"/>
          </a:xfrm>
        </p:spPr>
        <p:txBody>
          <a:bodyPr>
            <a:normAutofit fontScale="70000" lnSpcReduction="20000"/>
          </a:bodyPr>
          <a:lstStyle/>
          <a:p>
            <a:pPr algn="l">
              <a:buFont typeface="+mj-lt"/>
              <a:buAutoNum type="arabicPeriod"/>
            </a:pPr>
            <a:r>
              <a:rPr lang="cs-CZ" b="0" i="0" dirty="0">
                <a:solidFill>
                  <a:srgbClr val="202122"/>
                </a:solidFill>
                <a:effectLst/>
                <a:latin typeface="Arial" panose="020B0604020202020204" pitchFamily="34" charset="0"/>
              </a:rPr>
              <a:t>Natáčení musí probíhat v reálu, na místě děje. Dovážení rekvizit není přípustné.</a:t>
            </a:r>
          </a:p>
          <a:p>
            <a:pPr algn="l">
              <a:buFont typeface="+mj-lt"/>
              <a:buAutoNum type="arabicPeriod"/>
            </a:pPr>
            <a:r>
              <a:rPr lang="cs-CZ" b="0" i="0" dirty="0">
                <a:solidFill>
                  <a:srgbClr val="202122"/>
                </a:solidFill>
                <a:effectLst/>
                <a:latin typeface="Arial" panose="020B0604020202020204" pitchFamily="34" charset="0"/>
              </a:rPr>
              <a:t>Zvuk a obraz nesmí být nahrávány odděleně. </a:t>
            </a:r>
          </a:p>
          <a:p>
            <a:pPr algn="l">
              <a:buFont typeface="+mj-lt"/>
              <a:buAutoNum type="arabicPeriod"/>
            </a:pPr>
            <a:r>
              <a:rPr lang="cs-CZ" b="0" i="0" dirty="0">
                <a:solidFill>
                  <a:srgbClr val="202122"/>
                </a:solidFill>
                <a:effectLst/>
                <a:highlight>
                  <a:srgbClr val="FFFF00"/>
                </a:highlight>
                <a:latin typeface="Arial" panose="020B0604020202020204" pitchFamily="34" charset="0"/>
              </a:rPr>
              <a:t>Kamera musí být držena v ruce. Je povolen jakýkoli pohyb nebo nehybnost dosažitelná v ruce. </a:t>
            </a:r>
          </a:p>
          <a:p>
            <a:pPr algn="l">
              <a:buFont typeface="+mj-lt"/>
              <a:buAutoNum type="arabicPeriod"/>
            </a:pPr>
            <a:r>
              <a:rPr lang="cs-CZ" b="0" i="0" dirty="0">
                <a:solidFill>
                  <a:srgbClr val="202122"/>
                </a:solidFill>
                <a:effectLst/>
                <a:latin typeface="Arial" panose="020B0604020202020204" pitchFamily="34" charset="0"/>
              </a:rPr>
              <a:t>Film musí být barevný. Speciální osvětlení je nepřípustné</a:t>
            </a:r>
          </a:p>
          <a:p>
            <a:pPr algn="l">
              <a:buFont typeface="+mj-lt"/>
              <a:buAutoNum type="arabicPeriod"/>
            </a:pPr>
            <a:r>
              <a:rPr lang="cs-CZ" b="0" i="0" dirty="0">
                <a:solidFill>
                  <a:srgbClr val="202122"/>
                </a:solidFill>
                <a:effectLst/>
                <a:latin typeface="Arial" panose="020B0604020202020204" pitchFamily="34" charset="0"/>
              </a:rPr>
              <a:t>Optické efekty a filtry jsou zakázány.</a:t>
            </a:r>
          </a:p>
          <a:p>
            <a:pPr algn="l">
              <a:buFont typeface="+mj-lt"/>
              <a:buAutoNum type="arabicPeriod"/>
            </a:pPr>
            <a:r>
              <a:rPr lang="cs-CZ" b="0" i="0" dirty="0">
                <a:solidFill>
                  <a:srgbClr val="202122"/>
                </a:solidFill>
                <a:effectLst/>
                <a:latin typeface="Arial" panose="020B0604020202020204" pitchFamily="34" charset="0"/>
              </a:rPr>
              <a:t>Film nesmí obsahovat povrchní akci.</a:t>
            </a:r>
          </a:p>
          <a:p>
            <a:pPr algn="l">
              <a:buFont typeface="+mj-lt"/>
              <a:buAutoNum type="arabicPeriod"/>
            </a:pPr>
            <a:r>
              <a:rPr lang="cs-CZ" b="0" i="0" dirty="0">
                <a:solidFill>
                  <a:srgbClr val="202122"/>
                </a:solidFill>
                <a:effectLst/>
                <a:latin typeface="Arial" panose="020B0604020202020204" pitchFamily="34" charset="0"/>
              </a:rPr>
              <a:t>Časový a geografický posun je zakázán.</a:t>
            </a:r>
          </a:p>
          <a:p>
            <a:pPr algn="l">
              <a:buFont typeface="+mj-lt"/>
              <a:buAutoNum type="arabicPeriod"/>
            </a:pPr>
            <a:r>
              <a:rPr lang="cs-CZ" b="0" i="0" u="none" strike="noStrike" dirty="0">
                <a:solidFill>
                  <a:srgbClr val="3366CC"/>
                </a:solidFill>
                <a:effectLst/>
                <a:latin typeface="Arial" panose="020B0604020202020204" pitchFamily="34" charset="0"/>
                <a:hlinkClick r:id="rId2" tooltip="Béčkový film"/>
              </a:rPr>
              <a:t>Béčkové filmy</a:t>
            </a:r>
            <a:r>
              <a:rPr lang="cs-CZ" b="0" i="0" dirty="0">
                <a:solidFill>
                  <a:srgbClr val="202122"/>
                </a:solidFill>
                <a:effectLst/>
                <a:latin typeface="Arial" panose="020B0604020202020204" pitchFamily="34" charset="0"/>
              </a:rPr>
              <a:t> nejsou přípustné.</a:t>
            </a:r>
          </a:p>
          <a:p>
            <a:pPr algn="l">
              <a:buFont typeface="+mj-lt"/>
              <a:buAutoNum type="arabicPeriod"/>
            </a:pPr>
            <a:r>
              <a:rPr lang="cs-CZ" b="0" i="0" dirty="0">
                <a:solidFill>
                  <a:srgbClr val="202122"/>
                </a:solidFill>
                <a:effectLst/>
                <a:latin typeface="Arial" panose="020B0604020202020204" pitchFamily="34" charset="0"/>
              </a:rPr>
              <a:t>Formát filmu musí být </a:t>
            </a:r>
            <a:r>
              <a:rPr lang="cs-CZ" b="0" i="0" dirty="0" err="1">
                <a:solidFill>
                  <a:srgbClr val="202122"/>
                </a:solidFill>
                <a:effectLst/>
                <a:latin typeface="Arial" panose="020B0604020202020204" pitchFamily="34" charset="0"/>
              </a:rPr>
              <a:t>Academy</a:t>
            </a:r>
            <a:r>
              <a:rPr lang="cs-CZ" b="0" i="0" dirty="0">
                <a:solidFill>
                  <a:srgbClr val="202122"/>
                </a:solidFill>
                <a:effectLst/>
                <a:latin typeface="Arial" panose="020B0604020202020204" pitchFamily="34" charset="0"/>
              </a:rPr>
              <a:t> 35mm, s poměrem stran 1,37:1 (tj. ne širokoúhlým). </a:t>
            </a:r>
          </a:p>
          <a:p>
            <a:pPr algn="l">
              <a:buFont typeface="+mj-lt"/>
              <a:buAutoNum type="arabicPeriod"/>
            </a:pPr>
            <a:r>
              <a:rPr lang="cs-CZ" b="0" i="0" u="none" strike="noStrike" dirty="0">
                <a:solidFill>
                  <a:srgbClr val="3366CC"/>
                </a:solidFill>
                <a:effectLst/>
                <a:latin typeface="Arial" panose="020B0604020202020204" pitchFamily="34" charset="0"/>
                <a:hlinkClick r:id="rId3" tooltip="Režisér"/>
              </a:rPr>
              <a:t>Režisér</a:t>
            </a:r>
            <a:r>
              <a:rPr lang="cs-CZ" b="0" i="0" dirty="0">
                <a:solidFill>
                  <a:srgbClr val="202122"/>
                </a:solidFill>
                <a:effectLst/>
                <a:latin typeface="Arial" panose="020B0604020202020204" pitchFamily="34" charset="0"/>
              </a:rPr>
              <a:t> nesmí být uveden v titulcích.</a:t>
            </a:r>
          </a:p>
          <a:p>
            <a:endParaRPr lang="cs-CZ" dirty="0"/>
          </a:p>
        </p:txBody>
      </p:sp>
    </p:spTree>
    <p:extLst>
      <p:ext uri="{BB962C8B-B14F-4D97-AF65-F5344CB8AC3E}">
        <p14:creationId xmlns:p14="http://schemas.microsoft.com/office/powerpoint/2010/main" val="283712162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FDD0FD1-43B9-1F90-9DD2-7AB111152D5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C58A9B3-F34C-B3F7-D7B9-916DA3D4ADCF}"/>
              </a:ext>
            </a:extLst>
          </p:cNvPr>
          <p:cNvSpPr>
            <a:spLocks noGrp="1"/>
          </p:cNvSpPr>
          <p:nvPr>
            <p:ph type="sldNum" sz="quarter" idx="11"/>
          </p:nvPr>
        </p:nvSpPr>
        <p:spPr/>
        <p:txBody>
          <a:bodyPr/>
          <a:lstStyle/>
          <a:p>
            <a:fld id="{0970407D-EE58-4A0B-824B-1D3AE42DD9CF}" type="slidenum">
              <a:rPr lang="cs-CZ" altLang="cs-CZ" smtClean="0"/>
              <a:pPr/>
              <a:t>258</a:t>
            </a:fld>
            <a:endParaRPr lang="cs-CZ" altLang="cs-CZ" dirty="0"/>
          </a:p>
        </p:txBody>
      </p:sp>
      <p:sp>
        <p:nvSpPr>
          <p:cNvPr id="4" name="Nadpis 3">
            <a:extLst>
              <a:ext uri="{FF2B5EF4-FFF2-40B4-BE49-F238E27FC236}">
                <a16:creationId xmlns:a16="http://schemas.microsoft.com/office/drawing/2014/main" id="{5A3DE76C-B33F-B9CD-2A62-24DCBCB7D226}"/>
              </a:ext>
            </a:extLst>
          </p:cNvPr>
          <p:cNvSpPr>
            <a:spLocks noGrp="1"/>
          </p:cNvSpPr>
          <p:nvPr>
            <p:ph type="title"/>
          </p:nvPr>
        </p:nvSpPr>
        <p:spPr/>
        <p:txBody>
          <a:bodyPr/>
          <a:lstStyle/>
          <a:p>
            <a:endParaRPr lang="cs-CZ" dirty="0"/>
          </a:p>
        </p:txBody>
      </p:sp>
      <p:sp>
        <p:nvSpPr>
          <p:cNvPr id="5" name="Zástupný obsah 4">
            <a:extLst>
              <a:ext uri="{FF2B5EF4-FFF2-40B4-BE49-F238E27FC236}">
                <a16:creationId xmlns:a16="http://schemas.microsoft.com/office/drawing/2014/main" id="{D54F71F8-D2A6-B1A5-0C10-FBAF5AB18046}"/>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61302089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6878C08-F1EA-D703-3281-942F45C19F4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511F98-83E2-D058-508C-B0114D839137}"/>
              </a:ext>
            </a:extLst>
          </p:cNvPr>
          <p:cNvSpPr>
            <a:spLocks noGrp="1"/>
          </p:cNvSpPr>
          <p:nvPr>
            <p:ph type="sldNum" sz="quarter" idx="11"/>
          </p:nvPr>
        </p:nvSpPr>
        <p:spPr/>
        <p:txBody>
          <a:bodyPr/>
          <a:lstStyle/>
          <a:p>
            <a:fld id="{0970407D-EE58-4A0B-824B-1D3AE42DD9CF}" type="slidenum">
              <a:rPr lang="cs-CZ" altLang="cs-CZ" smtClean="0"/>
              <a:pPr/>
              <a:t>259</a:t>
            </a:fld>
            <a:endParaRPr lang="cs-CZ" altLang="cs-CZ" dirty="0"/>
          </a:p>
        </p:txBody>
      </p:sp>
      <p:sp>
        <p:nvSpPr>
          <p:cNvPr id="6" name="Nadpis 5">
            <a:extLst>
              <a:ext uri="{FF2B5EF4-FFF2-40B4-BE49-F238E27FC236}">
                <a16:creationId xmlns:a16="http://schemas.microsoft.com/office/drawing/2014/main" id="{D57AEF95-F470-0FA6-1D28-437B778597FA}"/>
              </a:ext>
            </a:extLst>
          </p:cNvPr>
          <p:cNvSpPr>
            <a:spLocks noGrp="1"/>
          </p:cNvSpPr>
          <p:nvPr>
            <p:ph type="title"/>
          </p:nvPr>
        </p:nvSpPr>
        <p:spPr/>
        <p:txBody>
          <a:bodyPr/>
          <a:lstStyle/>
          <a:p>
            <a:r>
              <a:rPr lang="cs-CZ" dirty="0"/>
              <a:t>Skandinávské kinematografie od 90. let</a:t>
            </a:r>
          </a:p>
        </p:txBody>
      </p:sp>
      <p:sp>
        <p:nvSpPr>
          <p:cNvPr id="7" name="Podnadpis 6">
            <a:extLst>
              <a:ext uri="{FF2B5EF4-FFF2-40B4-BE49-F238E27FC236}">
                <a16:creationId xmlns:a16="http://schemas.microsoft.com/office/drawing/2014/main" id="{5CD8F79A-878B-9F52-6EA3-88AD0C5792C5}"/>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977372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7DBAB7B-1526-8251-AC44-AA69CC2AB95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EFA50BB-A91B-131F-6526-B37DDEF65BCC}"/>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A53AF69E-1CBF-ED82-FA18-61D547A09390}"/>
              </a:ext>
            </a:extLst>
          </p:cNvPr>
          <p:cNvSpPr>
            <a:spLocks noGrp="1"/>
          </p:cNvSpPr>
          <p:nvPr>
            <p:ph type="title"/>
          </p:nvPr>
        </p:nvSpPr>
        <p:spPr/>
        <p:txBody>
          <a:bodyPr/>
          <a:lstStyle/>
          <a:p>
            <a:r>
              <a:rPr lang="cs-CZ" dirty="0"/>
              <a:t>Victor </a:t>
            </a:r>
            <a:r>
              <a:rPr lang="cs-CZ" dirty="0" err="1"/>
              <a:t>Sjöström</a:t>
            </a:r>
            <a:endParaRPr lang="cs-CZ" dirty="0"/>
          </a:p>
        </p:txBody>
      </p:sp>
      <p:sp>
        <p:nvSpPr>
          <p:cNvPr id="5" name="Zástupný obsah 4">
            <a:extLst>
              <a:ext uri="{FF2B5EF4-FFF2-40B4-BE49-F238E27FC236}">
                <a16:creationId xmlns:a16="http://schemas.microsoft.com/office/drawing/2014/main" id="{90752EC1-A2B1-2E19-EAC3-F6887D3CC1AE}"/>
              </a:ext>
            </a:extLst>
          </p:cNvPr>
          <p:cNvSpPr>
            <a:spLocks noGrp="1"/>
          </p:cNvSpPr>
          <p:nvPr>
            <p:ph idx="1"/>
          </p:nvPr>
        </p:nvSpPr>
        <p:spPr>
          <a:xfrm>
            <a:off x="720000" y="1692002"/>
            <a:ext cx="5376000" cy="4139998"/>
          </a:xfrm>
        </p:spPr>
        <p:txBody>
          <a:bodyPr/>
          <a:lstStyle/>
          <a:p>
            <a:r>
              <a:rPr lang="cs-CZ" dirty="0"/>
              <a:t>1879-1960</a:t>
            </a:r>
          </a:p>
          <a:p>
            <a:endParaRPr lang="cs-CZ" dirty="0"/>
          </a:p>
          <a:p>
            <a:r>
              <a:rPr lang="cs-CZ" dirty="0"/>
              <a:t>1913 – </a:t>
            </a:r>
            <a:r>
              <a:rPr lang="cs-CZ" dirty="0">
                <a:hlinkClick r:id="rId2"/>
              </a:rPr>
              <a:t>Ingerborg </a:t>
            </a:r>
            <a:r>
              <a:rPr lang="cs-CZ" dirty="0" err="1">
                <a:hlinkClick r:id="rId2"/>
              </a:rPr>
              <a:t>Holm</a:t>
            </a:r>
            <a:endParaRPr lang="cs-CZ" dirty="0"/>
          </a:p>
          <a:p>
            <a:pPr marL="72000" indent="0">
              <a:buNone/>
            </a:pPr>
            <a:endParaRPr lang="cs-CZ" dirty="0"/>
          </a:p>
          <a:p>
            <a:r>
              <a:rPr lang="cs-CZ" dirty="0"/>
              <a:t>1917 – </a:t>
            </a:r>
            <a:r>
              <a:rPr lang="cs-CZ" dirty="0" err="1"/>
              <a:t>Terje</a:t>
            </a:r>
            <a:r>
              <a:rPr lang="cs-CZ" dirty="0"/>
              <a:t> </a:t>
            </a:r>
            <a:r>
              <a:rPr lang="cs-CZ" dirty="0" err="1"/>
              <a:t>Vigen</a:t>
            </a:r>
            <a:r>
              <a:rPr lang="cs-CZ" dirty="0"/>
              <a:t> </a:t>
            </a:r>
          </a:p>
          <a:p>
            <a:endParaRPr lang="cs-CZ" dirty="0"/>
          </a:p>
          <a:p>
            <a:r>
              <a:rPr lang="cs-CZ" dirty="0"/>
              <a:t>1920/21 – Vozka Smrti</a:t>
            </a:r>
          </a:p>
          <a:p>
            <a:endParaRPr lang="cs-CZ" dirty="0"/>
          </a:p>
        </p:txBody>
      </p:sp>
      <p:pic>
        <p:nvPicPr>
          <p:cNvPr id="17410" name="Picture 2">
            <a:extLst>
              <a:ext uri="{FF2B5EF4-FFF2-40B4-BE49-F238E27FC236}">
                <a16:creationId xmlns:a16="http://schemas.microsoft.com/office/drawing/2014/main" id="{3286A478-562A-AD6F-B60D-D637E89F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433" y="669258"/>
            <a:ext cx="3896978" cy="501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1751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7FBFA2A-3223-7FA1-0639-824CAB4112C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F47621A-2B6B-4D01-2152-6BB97D27B3C0}"/>
              </a:ext>
            </a:extLst>
          </p:cNvPr>
          <p:cNvSpPr>
            <a:spLocks noGrp="1"/>
          </p:cNvSpPr>
          <p:nvPr>
            <p:ph type="sldNum" sz="quarter" idx="11"/>
          </p:nvPr>
        </p:nvSpPr>
        <p:spPr/>
        <p:txBody>
          <a:bodyPr/>
          <a:lstStyle/>
          <a:p>
            <a:fld id="{0970407D-EE58-4A0B-824B-1D3AE42DD9CF}" type="slidenum">
              <a:rPr lang="cs-CZ" altLang="cs-CZ" smtClean="0"/>
              <a:pPr/>
              <a:t>260</a:t>
            </a:fld>
            <a:endParaRPr lang="cs-CZ" altLang="cs-CZ" dirty="0"/>
          </a:p>
        </p:txBody>
      </p:sp>
      <p:sp>
        <p:nvSpPr>
          <p:cNvPr id="4" name="Nadpis 3">
            <a:extLst>
              <a:ext uri="{FF2B5EF4-FFF2-40B4-BE49-F238E27FC236}">
                <a16:creationId xmlns:a16="http://schemas.microsoft.com/office/drawing/2014/main" id="{1B36EEE9-85BA-8B6E-4B4C-3216296DC962}"/>
              </a:ext>
            </a:extLst>
          </p:cNvPr>
          <p:cNvSpPr>
            <a:spLocks noGrp="1"/>
          </p:cNvSpPr>
          <p:nvPr>
            <p:ph type="title"/>
          </p:nvPr>
        </p:nvSpPr>
        <p:spPr/>
        <p:txBody>
          <a:bodyPr/>
          <a:lstStyle/>
          <a:p>
            <a:endParaRPr lang="cs-CZ" dirty="0"/>
          </a:p>
        </p:txBody>
      </p:sp>
      <p:sp>
        <p:nvSpPr>
          <p:cNvPr id="5" name="Zástupný obsah 4">
            <a:extLst>
              <a:ext uri="{FF2B5EF4-FFF2-40B4-BE49-F238E27FC236}">
                <a16:creationId xmlns:a16="http://schemas.microsoft.com/office/drawing/2014/main" id="{86890229-B8AF-4206-AEF8-0ECB69CD1E3F}"/>
              </a:ext>
            </a:extLst>
          </p:cNvPr>
          <p:cNvSpPr>
            <a:spLocks noGrp="1"/>
          </p:cNvSpPr>
          <p:nvPr>
            <p:ph idx="1"/>
          </p:nvPr>
        </p:nvSpPr>
        <p:spPr/>
        <p:txBody>
          <a:bodyPr/>
          <a:lstStyle/>
          <a:p>
            <a:r>
              <a:rPr lang="cs-CZ" dirty="0" err="1"/>
              <a:t>Dogme</a:t>
            </a:r>
            <a:r>
              <a:rPr lang="cs-CZ" dirty="0"/>
              <a:t> 95</a:t>
            </a:r>
          </a:p>
          <a:p>
            <a:endParaRPr lang="cs-CZ" dirty="0"/>
          </a:p>
          <a:p>
            <a:r>
              <a:rPr lang="cs-CZ" dirty="0"/>
              <a:t>Americké </a:t>
            </a:r>
            <a:r>
              <a:rPr lang="cs-CZ" dirty="0" err="1"/>
              <a:t>remaky</a:t>
            </a:r>
            <a:endParaRPr lang="cs-CZ" dirty="0"/>
          </a:p>
          <a:p>
            <a:endParaRPr lang="cs-CZ" dirty="0"/>
          </a:p>
          <a:p>
            <a:r>
              <a:rPr lang="cs-CZ" dirty="0"/>
              <a:t>Žánry </a:t>
            </a:r>
          </a:p>
          <a:p>
            <a:endParaRPr lang="cs-CZ" dirty="0"/>
          </a:p>
          <a:p>
            <a:r>
              <a:rPr lang="cs-CZ" dirty="0"/>
              <a:t>„</a:t>
            </a:r>
            <a:r>
              <a:rPr lang="cs-CZ" dirty="0" err="1"/>
              <a:t>wrap</a:t>
            </a:r>
            <a:r>
              <a:rPr lang="cs-CZ" dirty="0"/>
              <a:t>-up“</a:t>
            </a:r>
          </a:p>
          <a:p>
            <a:endParaRPr lang="cs-CZ" dirty="0"/>
          </a:p>
          <a:p>
            <a:r>
              <a:rPr lang="cs-CZ" dirty="0"/>
              <a:t>Poslední projekce</a:t>
            </a:r>
          </a:p>
        </p:txBody>
      </p:sp>
    </p:spTree>
    <p:extLst>
      <p:ext uri="{BB962C8B-B14F-4D97-AF65-F5344CB8AC3E}">
        <p14:creationId xmlns:p14="http://schemas.microsoft.com/office/powerpoint/2010/main" val="259587682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BD6A49-FA2E-E80B-8BAE-2A9191A5A7C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C4B722D-901F-0EBB-1AAA-B42410123B6D}"/>
              </a:ext>
            </a:extLst>
          </p:cNvPr>
          <p:cNvSpPr>
            <a:spLocks noGrp="1"/>
          </p:cNvSpPr>
          <p:nvPr>
            <p:ph type="sldNum" sz="quarter" idx="11"/>
          </p:nvPr>
        </p:nvSpPr>
        <p:spPr/>
        <p:txBody>
          <a:bodyPr/>
          <a:lstStyle/>
          <a:p>
            <a:fld id="{0970407D-EE58-4A0B-824B-1D3AE42DD9CF}" type="slidenum">
              <a:rPr lang="cs-CZ" altLang="cs-CZ" smtClean="0"/>
              <a:pPr/>
              <a:t>261</a:t>
            </a:fld>
            <a:endParaRPr lang="cs-CZ" altLang="cs-CZ" dirty="0"/>
          </a:p>
        </p:txBody>
      </p:sp>
      <p:sp>
        <p:nvSpPr>
          <p:cNvPr id="4" name="Nadpis 3">
            <a:extLst>
              <a:ext uri="{FF2B5EF4-FFF2-40B4-BE49-F238E27FC236}">
                <a16:creationId xmlns:a16="http://schemas.microsoft.com/office/drawing/2014/main" id="{54ACE5B9-A661-E9CA-F62D-0AC5F003A476}"/>
              </a:ext>
            </a:extLst>
          </p:cNvPr>
          <p:cNvSpPr>
            <a:spLocks noGrp="1"/>
          </p:cNvSpPr>
          <p:nvPr>
            <p:ph type="title"/>
          </p:nvPr>
        </p:nvSpPr>
        <p:spPr/>
        <p:txBody>
          <a:bodyPr/>
          <a:lstStyle/>
          <a:p>
            <a:r>
              <a:rPr lang="cs-CZ" dirty="0"/>
              <a:t>Dánsko</a:t>
            </a:r>
          </a:p>
        </p:txBody>
      </p:sp>
      <p:sp>
        <p:nvSpPr>
          <p:cNvPr id="5" name="Zástupný obsah 4">
            <a:extLst>
              <a:ext uri="{FF2B5EF4-FFF2-40B4-BE49-F238E27FC236}">
                <a16:creationId xmlns:a16="http://schemas.microsoft.com/office/drawing/2014/main" id="{DD7DD801-B760-E36B-5D6D-AC36812E9520}"/>
              </a:ext>
            </a:extLst>
          </p:cNvPr>
          <p:cNvSpPr>
            <a:spLocks noGrp="1"/>
          </p:cNvSpPr>
          <p:nvPr>
            <p:ph idx="1"/>
          </p:nvPr>
        </p:nvSpPr>
        <p:spPr>
          <a:xfrm>
            <a:off x="720000" y="1692002"/>
            <a:ext cx="4629922" cy="4139998"/>
          </a:xfrm>
        </p:spPr>
        <p:txBody>
          <a:bodyPr/>
          <a:lstStyle/>
          <a:p>
            <a:r>
              <a:rPr lang="cs-CZ" dirty="0"/>
              <a:t>Dogma 95 </a:t>
            </a:r>
          </a:p>
          <a:p>
            <a:pPr lvl="1"/>
            <a:r>
              <a:rPr lang="cs-CZ" dirty="0"/>
              <a:t>13. března 1995 – konference </a:t>
            </a:r>
            <a:r>
              <a:rPr lang="fr-FR" b="0" i="1" dirty="0">
                <a:solidFill>
                  <a:srgbClr val="202122"/>
                </a:solidFill>
                <a:effectLst/>
                <a:latin typeface="Arial" panose="020B0604020202020204" pitchFamily="34" charset="0"/>
              </a:rPr>
              <a:t>Le cinéma vers son deuxième siècle</a:t>
            </a:r>
            <a:endParaRPr lang="cs-CZ" dirty="0"/>
          </a:p>
          <a:p>
            <a:endParaRPr lang="cs-CZ" dirty="0"/>
          </a:p>
          <a:p>
            <a:r>
              <a:rPr lang="cs-CZ" dirty="0"/>
              <a:t>Lars von </a:t>
            </a:r>
            <a:r>
              <a:rPr lang="cs-CZ" dirty="0" err="1"/>
              <a:t>Trier</a:t>
            </a:r>
            <a:r>
              <a:rPr lang="cs-CZ" dirty="0"/>
              <a:t> – </a:t>
            </a:r>
            <a:r>
              <a:rPr lang="cs-CZ" i="1" dirty="0"/>
              <a:t>"V podnikání s extrémně vysokými rozpočty jsme usoudili, že bychom měli co nejvíce vyvážit dynamiku.„</a:t>
            </a:r>
          </a:p>
          <a:p>
            <a:endParaRPr lang="cs-CZ" i="1" dirty="0"/>
          </a:p>
          <a:p>
            <a:pPr marL="72000" indent="0">
              <a:buNone/>
            </a:pPr>
            <a:endParaRPr lang="cs-CZ" i="1" dirty="0"/>
          </a:p>
          <a:p>
            <a:endParaRPr lang="cs-CZ" i="1" dirty="0"/>
          </a:p>
          <a:p>
            <a:endParaRPr lang="cs-CZ" dirty="0"/>
          </a:p>
        </p:txBody>
      </p:sp>
      <p:pic>
        <p:nvPicPr>
          <p:cNvPr id="1026" name="Picture 2">
            <a:extLst>
              <a:ext uri="{FF2B5EF4-FFF2-40B4-BE49-F238E27FC236}">
                <a16:creationId xmlns:a16="http://schemas.microsoft.com/office/drawing/2014/main" id="{EDDC71E9-48CF-2924-FE34-E2D56452E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457" y="107475"/>
            <a:ext cx="3265899" cy="4501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43E247-DBA8-8E78-C0FA-8992AA1340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3203" y="2248677"/>
            <a:ext cx="3245082" cy="450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98070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C9A97A4-8B52-FA50-0FEA-399E81EE32D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2FE4625-5983-4CEC-6FAB-EE152C0F9712}"/>
              </a:ext>
            </a:extLst>
          </p:cNvPr>
          <p:cNvSpPr>
            <a:spLocks noGrp="1"/>
          </p:cNvSpPr>
          <p:nvPr>
            <p:ph type="sldNum" sz="quarter" idx="11"/>
          </p:nvPr>
        </p:nvSpPr>
        <p:spPr/>
        <p:txBody>
          <a:bodyPr/>
          <a:lstStyle/>
          <a:p>
            <a:fld id="{0970407D-EE58-4A0B-824B-1D3AE42DD9CF}" type="slidenum">
              <a:rPr lang="cs-CZ" altLang="cs-CZ" smtClean="0"/>
              <a:pPr/>
              <a:t>262</a:t>
            </a:fld>
            <a:endParaRPr lang="cs-CZ" altLang="cs-CZ" dirty="0"/>
          </a:p>
        </p:txBody>
      </p:sp>
      <p:sp>
        <p:nvSpPr>
          <p:cNvPr id="4" name="Nadpis 3">
            <a:extLst>
              <a:ext uri="{FF2B5EF4-FFF2-40B4-BE49-F238E27FC236}">
                <a16:creationId xmlns:a16="http://schemas.microsoft.com/office/drawing/2014/main" id="{AFE4C606-FB12-C9C4-366C-8C12215CD71D}"/>
              </a:ext>
            </a:extLst>
          </p:cNvPr>
          <p:cNvSpPr>
            <a:spLocks noGrp="1"/>
          </p:cNvSpPr>
          <p:nvPr>
            <p:ph type="title"/>
          </p:nvPr>
        </p:nvSpPr>
        <p:spPr/>
        <p:txBody>
          <a:bodyPr/>
          <a:lstStyle/>
          <a:p>
            <a:r>
              <a:rPr lang="cs-CZ" dirty="0" err="1"/>
              <a:t>Dogme</a:t>
            </a:r>
            <a:r>
              <a:rPr lang="cs-CZ" dirty="0"/>
              <a:t> 95</a:t>
            </a:r>
          </a:p>
        </p:txBody>
      </p:sp>
      <p:sp>
        <p:nvSpPr>
          <p:cNvPr id="5" name="Zástupný obsah 4">
            <a:extLst>
              <a:ext uri="{FF2B5EF4-FFF2-40B4-BE49-F238E27FC236}">
                <a16:creationId xmlns:a16="http://schemas.microsoft.com/office/drawing/2014/main" id="{11F40E62-B02D-3063-2A57-BB7DA17E28B7}"/>
              </a:ext>
            </a:extLst>
          </p:cNvPr>
          <p:cNvSpPr>
            <a:spLocks noGrp="1"/>
          </p:cNvSpPr>
          <p:nvPr>
            <p:ph idx="1"/>
          </p:nvPr>
        </p:nvSpPr>
        <p:spPr>
          <a:xfrm>
            <a:off x="414000" y="1446663"/>
            <a:ext cx="11059200" cy="4691337"/>
          </a:xfrm>
        </p:spPr>
        <p:txBody>
          <a:bodyPr>
            <a:normAutofit fontScale="70000" lnSpcReduction="20000"/>
          </a:bodyPr>
          <a:lstStyle/>
          <a:p>
            <a:pPr algn="l">
              <a:buFont typeface="+mj-lt"/>
              <a:buAutoNum type="arabicPeriod"/>
            </a:pPr>
            <a:r>
              <a:rPr lang="cs-CZ" b="0" i="0" dirty="0">
                <a:solidFill>
                  <a:srgbClr val="202122"/>
                </a:solidFill>
                <a:effectLst/>
                <a:latin typeface="Arial" panose="020B0604020202020204" pitchFamily="34" charset="0"/>
              </a:rPr>
              <a:t>Natáčení musí probíhat v reálu, na místě děje. Dovážení rekvizit není přípustné.</a:t>
            </a:r>
          </a:p>
          <a:p>
            <a:pPr algn="l">
              <a:buFont typeface="+mj-lt"/>
              <a:buAutoNum type="arabicPeriod"/>
            </a:pPr>
            <a:r>
              <a:rPr lang="cs-CZ" b="0" i="0" dirty="0">
                <a:solidFill>
                  <a:srgbClr val="202122"/>
                </a:solidFill>
                <a:effectLst/>
                <a:latin typeface="Arial" panose="020B0604020202020204" pitchFamily="34" charset="0"/>
              </a:rPr>
              <a:t>Zvuk a obraz nesmí být nahrávány odděleně. </a:t>
            </a:r>
          </a:p>
          <a:p>
            <a:pPr algn="l">
              <a:buFont typeface="+mj-lt"/>
              <a:buAutoNum type="arabicPeriod"/>
            </a:pPr>
            <a:r>
              <a:rPr lang="cs-CZ" b="0" i="0" dirty="0">
                <a:solidFill>
                  <a:srgbClr val="202122"/>
                </a:solidFill>
                <a:effectLst/>
                <a:latin typeface="Arial" panose="020B0604020202020204" pitchFamily="34" charset="0"/>
              </a:rPr>
              <a:t>Kamera musí být držena v ruce. Je povolen jakýkoli pohyb nebo nehybnost dosažitelná v ruce. </a:t>
            </a:r>
          </a:p>
          <a:p>
            <a:pPr algn="l">
              <a:buFont typeface="+mj-lt"/>
              <a:buAutoNum type="arabicPeriod"/>
            </a:pPr>
            <a:r>
              <a:rPr lang="cs-CZ" b="0" i="0" dirty="0">
                <a:solidFill>
                  <a:srgbClr val="202122"/>
                </a:solidFill>
                <a:effectLst/>
                <a:latin typeface="Arial" panose="020B0604020202020204" pitchFamily="34" charset="0"/>
              </a:rPr>
              <a:t>Film musí být barevný. Speciální osvětlení je nepřípustné</a:t>
            </a:r>
          </a:p>
          <a:p>
            <a:pPr algn="l">
              <a:buFont typeface="+mj-lt"/>
              <a:buAutoNum type="arabicPeriod"/>
            </a:pPr>
            <a:r>
              <a:rPr lang="cs-CZ" b="0" i="0" dirty="0">
                <a:solidFill>
                  <a:srgbClr val="202122"/>
                </a:solidFill>
                <a:effectLst/>
                <a:latin typeface="Arial" panose="020B0604020202020204" pitchFamily="34" charset="0"/>
              </a:rPr>
              <a:t>Optické efekty a filtry jsou zakázány.</a:t>
            </a:r>
          </a:p>
          <a:p>
            <a:pPr algn="l">
              <a:buFont typeface="+mj-lt"/>
              <a:buAutoNum type="arabicPeriod"/>
            </a:pPr>
            <a:r>
              <a:rPr lang="cs-CZ" b="0" i="0" dirty="0">
                <a:solidFill>
                  <a:srgbClr val="202122"/>
                </a:solidFill>
                <a:effectLst/>
                <a:latin typeface="Arial" panose="020B0604020202020204" pitchFamily="34" charset="0"/>
              </a:rPr>
              <a:t>Film nesmí obsahovat povrchní akci.</a:t>
            </a:r>
          </a:p>
          <a:p>
            <a:pPr algn="l">
              <a:buFont typeface="+mj-lt"/>
              <a:buAutoNum type="arabicPeriod"/>
            </a:pPr>
            <a:r>
              <a:rPr lang="cs-CZ" b="0" i="0" dirty="0">
                <a:solidFill>
                  <a:srgbClr val="202122"/>
                </a:solidFill>
                <a:effectLst/>
                <a:latin typeface="Arial" panose="020B0604020202020204" pitchFamily="34" charset="0"/>
              </a:rPr>
              <a:t>Časový a geografický posun je zakázán.</a:t>
            </a:r>
          </a:p>
          <a:p>
            <a:pPr algn="l">
              <a:buFont typeface="+mj-lt"/>
              <a:buAutoNum type="arabicPeriod"/>
            </a:pPr>
            <a:r>
              <a:rPr lang="cs-CZ" b="0" i="0" u="none" strike="noStrike" dirty="0">
                <a:solidFill>
                  <a:srgbClr val="3366CC"/>
                </a:solidFill>
                <a:effectLst/>
                <a:latin typeface="Arial" panose="020B0604020202020204" pitchFamily="34" charset="0"/>
                <a:hlinkClick r:id="rId2" tooltip="Béčkový film"/>
              </a:rPr>
              <a:t>Béčkové filmy</a:t>
            </a:r>
            <a:r>
              <a:rPr lang="cs-CZ" b="0" i="0" dirty="0">
                <a:solidFill>
                  <a:srgbClr val="202122"/>
                </a:solidFill>
                <a:effectLst/>
                <a:latin typeface="Arial" panose="020B0604020202020204" pitchFamily="34" charset="0"/>
              </a:rPr>
              <a:t> nejsou přípustné.</a:t>
            </a:r>
          </a:p>
          <a:p>
            <a:pPr algn="l">
              <a:buFont typeface="+mj-lt"/>
              <a:buAutoNum type="arabicPeriod"/>
            </a:pPr>
            <a:r>
              <a:rPr lang="cs-CZ" b="0" i="0" dirty="0">
                <a:solidFill>
                  <a:srgbClr val="202122"/>
                </a:solidFill>
                <a:effectLst/>
                <a:latin typeface="Arial" panose="020B0604020202020204" pitchFamily="34" charset="0"/>
              </a:rPr>
              <a:t>Formát filmu musí být </a:t>
            </a:r>
            <a:r>
              <a:rPr lang="cs-CZ" b="0" i="0" dirty="0" err="1">
                <a:solidFill>
                  <a:srgbClr val="202122"/>
                </a:solidFill>
                <a:effectLst/>
                <a:latin typeface="Arial" panose="020B0604020202020204" pitchFamily="34" charset="0"/>
              </a:rPr>
              <a:t>Academy</a:t>
            </a:r>
            <a:r>
              <a:rPr lang="cs-CZ" b="0" i="0" dirty="0">
                <a:solidFill>
                  <a:srgbClr val="202122"/>
                </a:solidFill>
                <a:effectLst/>
                <a:latin typeface="Arial" panose="020B0604020202020204" pitchFamily="34" charset="0"/>
              </a:rPr>
              <a:t> 35mm, s poměrem stran 1,37:1 (tj. ne širokoúhlým). </a:t>
            </a:r>
          </a:p>
          <a:p>
            <a:pPr algn="l">
              <a:buFont typeface="+mj-lt"/>
              <a:buAutoNum type="arabicPeriod"/>
            </a:pPr>
            <a:r>
              <a:rPr lang="cs-CZ" b="0" i="0" u="none" strike="noStrike" dirty="0">
                <a:solidFill>
                  <a:srgbClr val="3366CC"/>
                </a:solidFill>
                <a:effectLst/>
                <a:latin typeface="Arial" panose="020B0604020202020204" pitchFamily="34" charset="0"/>
                <a:hlinkClick r:id="rId3" tooltip="Režisér"/>
              </a:rPr>
              <a:t>Režisér</a:t>
            </a:r>
            <a:r>
              <a:rPr lang="cs-CZ" b="0" i="0" dirty="0">
                <a:solidFill>
                  <a:srgbClr val="202122"/>
                </a:solidFill>
                <a:effectLst/>
                <a:latin typeface="Arial" panose="020B0604020202020204" pitchFamily="34" charset="0"/>
              </a:rPr>
              <a:t> nesmí být uveden v titulcích.</a:t>
            </a:r>
            <a:endParaRPr lang="cs-CZ" dirty="0"/>
          </a:p>
        </p:txBody>
      </p:sp>
    </p:spTree>
    <p:extLst>
      <p:ext uri="{BB962C8B-B14F-4D97-AF65-F5344CB8AC3E}">
        <p14:creationId xmlns:p14="http://schemas.microsoft.com/office/powerpoint/2010/main" val="82353176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394D88B-F623-1FE6-A51E-825AFBA6628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0A5D911-3C3E-C0FA-5A77-031284CD717B}"/>
              </a:ext>
            </a:extLst>
          </p:cNvPr>
          <p:cNvSpPr>
            <a:spLocks noGrp="1"/>
          </p:cNvSpPr>
          <p:nvPr>
            <p:ph type="sldNum" sz="quarter" idx="11"/>
          </p:nvPr>
        </p:nvSpPr>
        <p:spPr/>
        <p:txBody>
          <a:bodyPr/>
          <a:lstStyle/>
          <a:p>
            <a:fld id="{0970407D-EE58-4A0B-824B-1D3AE42DD9CF}" type="slidenum">
              <a:rPr lang="cs-CZ" altLang="cs-CZ" smtClean="0"/>
              <a:pPr/>
              <a:t>263</a:t>
            </a:fld>
            <a:endParaRPr lang="cs-CZ" altLang="cs-CZ" dirty="0"/>
          </a:p>
        </p:txBody>
      </p:sp>
      <p:sp>
        <p:nvSpPr>
          <p:cNvPr id="4" name="Nadpis 3">
            <a:extLst>
              <a:ext uri="{FF2B5EF4-FFF2-40B4-BE49-F238E27FC236}">
                <a16:creationId xmlns:a16="http://schemas.microsoft.com/office/drawing/2014/main" id="{5D7C74CA-2713-D20B-0D8C-1CDA09D1C1A1}"/>
              </a:ext>
            </a:extLst>
          </p:cNvPr>
          <p:cNvSpPr>
            <a:spLocks noGrp="1"/>
          </p:cNvSpPr>
          <p:nvPr>
            <p:ph type="title"/>
          </p:nvPr>
        </p:nvSpPr>
        <p:spPr/>
        <p:txBody>
          <a:bodyPr/>
          <a:lstStyle/>
          <a:p>
            <a:r>
              <a:rPr lang="cs-CZ" dirty="0" err="1"/>
              <a:t>Dogme</a:t>
            </a:r>
            <a:r>
              <a:rPr lang="cs-CZ" dirty="0"/>
              <a:t> 95</a:t>
            </a:r>
          </a:p>
        </p:txBody>
      </p:sp>
      <p:sp>
        <p:nvSpPr>
          <p:cNvPr id="5" name="Zástupný obsah 4">
            <a:extLst>
              <a:ext uri="{FF2B5EF4-FFF2-40B4-BE49-F238E27FC236}">
                <a16:creationId xmlns:a16="http://schemas.microsoft.com/office/drawing/2014/main" id="{1F0D03D7-6F6B-A35F-60B6-9BD97C004968}"/>
              </a:ext>
            </a:extLst>
          </p:cNvPr>
          <p:cNvSpPr>
            <a:spLocks noGrp="1"/>
          </p:cNvSpPr>
          <p:nvPr>
            <p:ph idx="1"/>
          </p:nvPr>
        </p:nvSpPr>
        <p:spPr/>
        <p:txBody>
          <a:bodyPr/>
          <a:lstStyle/>
          <a:p>
            <a:r>
              <a:rPr lang="cs-CZ" dirty="0"/>
              <a:t>1998-2005</a:t>
            </a:r>
          </a:p>
          <a:p>
            <a:pPr lvl="1"/>
            <a:r>
              <a:rPr lang="cs-CZ" dirty="0"/>
              <a:t>35 filmů</a:t>
            </a:r>
          </a:p>
          <a:p>
            <a:pPr lvl="1"/>
            <a:endParaRPr lang="cs-CZ" dirty="0"/>
          </a:p>
          <a:p>
            <a:pPr lvl="1"/>
            <a:r>
              <a:rPr lang="cs-CZ" dirty="0"/>
              <a:t>1. film 1998</a:t>
            </a:r>
          </a:p>
          <a:p>
            <a:pPr lvl="1"/>
            <a:endParaRPr lang="cs-CZ" dirty="0"/>
          </a:p>
          <a:p>
            <a:pPr lvl="1"/>
            <a:r>
              <a:rPr lang="cs-CZ" dirty="0"/>
              <a:t>Po 1. čtyřech filmech vznikají „nedánské“ filmy</a:t>
            </a:r>
          </a:p>
          <a:p>
            <a:pPr lvl="2"/>
            <a:r>
              <a:rPr lang="cs-CZ" dirty="0"/>
              <a:t>Daniel </a:t>
            </a:r>
            <a:r>
              <a:rPr lang="cs-CZ" dirty="0" err="1"/>
              <a:t>Byun</a:t>
            </a:r>
            <a:r>
              <a:rPr lang="cs-CZ" dirty="0"/>
              <a:t> – Interview</a:t>
            </a:r>
          </a:p>
          <a:p>
            <a:pPr lvl="2"/>
            <a:r>
              <a:rPr lang="cs-CZ" dirty="0"/>
              <a:t>José Luis </a:t>
            </a:r>
            <a:r>
              <a:rPr lang="cs-CZ" dirty="0" err="1"/>
              <a:t>Marqués</a:t>
            </a:r>
            <a:r>
              <a:rPr lang="cs-CZ" dirty="0"/>
              <a:t> – </a:t>
            </a:r>
            <a:r>
              <a:rPr lang="cs-CZ" dirty="0" err="1"/>
              <a:t>Fuckland</a:t>
            </a:r>
            <a:endParaRPr lang="cs-CZ" dirty="0"/>
          </a:p>
          <a:p>
            <a:pPr lvl="1"/>
            <a:endParaRPr lang="cs-CZ" dirty="0"/>
          </a:p>
          <a:p>
            <a:pPr lvl="1"/>
            <a:r>
              <a:rPr lang="cs-CZ" dirty="0"/>
              <a:t>Snaha o vytvoření filmové trilogie</a:t>
            </a:r>
          </a:p>
          <a:p>
            <a:pPr lvl="2"/>
            <a:r>
              <a:rPr lang="cs-CZ" dirty="0"/>
              <a:t>von </a:t>
            </a:r>
            <a:r>
              <a:rPr lang="cs-CZ" dirty="0" err="1"/>
              <a:t>Trier</a:t>
            </a:r>
            <a:r>
              <a:rPr lang="cs-CZ" dirty="0"/>
              <a:t> – „</a:t>
            </a:r>
            <a:r>
              <a:rPr lang="cs-CZ" dirty="0" err="1"/>
              <a:t>Golden</a:t>
            </a:r>
            <a:r>
              <a:rPr lang="cs-CZ" dirty="0"/>
              <a:t> </a:t>
            </a:r>
            <a:r>
              <a:rPr lang="cs-CZ" dirty="0" err="1"/>
              <a:t>heart</a:t>
            </a:r>
            <a:r>
              <a:rPr lang="cs-CZ" dirty="0"/>
              <a:t>“ – Prolomit vlny (1996) – Idioti (1998) – Tanec v temnotách (2000)</a:t>
            </a:r>
          </a:p>
          <a:p>
            <a:pPr lvl="2"/>
            <a:r>
              <a:rPr lang="cs-CZ" dirty="0"/>
              <a:t>Juan </a:t>
            </a:r>
            <a:r>
              <a:rPr lang="cs-CZ" dirty="0" err="1"/>
              <a:t>Pinzás</a:t>
            </a:r>
            <a:r>
              <a:rPr lang="cs-CZ" dirty="0"/>
              <a:t> – „Gay </a:t>
            </a:r>
            <a:r>
              <a:rPr lang="cs-CZ" dirty="0" err="1"/>
              <a:t>Galician</a:t>
            </a:r>
            <a:r>
              <a:rPr lang="cs-CZ" dirty="0"/>
              <a:t> Dogma“ - </a:t>
            </a:r>
            <a:r>
              <a:rPr lang="en-US" dirty="0"/>
              <a:t>Once Upon Another Time (2000; Dogme #22), Wedding Days (2002; Dogme #30), The Outcome (2005; Dogme #31)</a:t>
            </a:r>
            <a:endParaRPr lang="cs-CZ" dirty="0"/>
          </a:p>
        </p:txBody>
      </p:sp>
    </p:spTree>
    <p:extLst>
      <p:ext uri="{BB962C8B-B14F-4D97-AF65-F5344CB8AC3E}">
        <p14:creationId xmlns:p14="http://schemas.microsoft.com/office/powerpoint/2010/main" val="211414254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00A958-C9B6-8A35-575C-BF934CD30CD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B351FFE-773A-9258-D428-B6BF5C0EE681}"/>
              </a:ext>
            </a:extLst>
          </p:cNvPr>
          <p:cNvSpPr>
            <a:spLocks noGrp="1"/>
          </p:cNvSpPr>
          <p:nvPr>
            <p:ph type="sldNum" sz="quarter" idx="11"/>
          </p:nvPr>
        </p:nvSpPr>
        <p:spPr/>
        <p:txBody>
          <a:bodyPr/>
          <a:lstStyle/>
          <a:p>
            <a:fld id="{0970407D-EE58-4A0B-824B-1D3AE42DD9CF}" type="slidenum">
              <a:rPr lang="cs-CZ" altLang="cs-CZ" smtClean="0"/>
              <a:pPr/>
              <a:t>264</a:t>
            </a:fld>
            <a:endParaRPr lang="cs-CZ" altLang="cs-CZ" dirty="0"/>
          </a:p>
        </p:txBody>
      </p:sp>
      <p:sp>
        <p:nvSpPr>
          <p:cNvPr id="4" name="Nadpis 3">
            <a:extLst>
              <a:ext uri="{FF2B5EF4-FFF2-40B4-BE49-F238E27FC236}">
                <a16:creationId xmlns:a16="http://schemas.microsoft.com/office/drawing/2014/main" id="{DF23A302-243D-2A57-2B92-A46F884F3AE0}"/>
              </a:ext>
            </a:extLst>
          </p:cNvPr>
          <p:cNvSpPr>
            <a:spLocks noGrp="1"/>
          </p:cNvSpPr>
          <p:nvPr>
            <p:ph type="title"/>
          </p:nvPr>
        </p:nvSpPr>
        <p:spPr/>
        <p:txBody>
          <a:bodyPr/>
          <a:lstStyle/>
          <a:p>
            <a:r>
              <a:rPr lang="cs-CZ" dirty="0"/>
              <a:t>Otázka</a:t>
            </a:r>
          </a:p>
        </p:txBody>
      </p:sp>
      <p:sp>
        <p:nvSpPr>
          <p:cNvPr id="5" name="Zástupný obsah 4">
            <a:extLst>
              <a:ext uri="{FF2B5EF4-FFF2-40B4-BE49-F238E27FC236}">
                <a16:creationId xmlns:a16="http://schemas.microsoft.com/office/drawing/2014/main" id="{40D81118-AC0A-39A5-532E-F5D6BA8621E7}"/>
              </a:ext>
            </a:extLst>
          </p:cNvPr>
          <p:cNvSpPr>
            <a:spLocks noGrp="1"/>
          </p:cNvSpPr>
          <p:nvPr>
            <p:ph idx="1"/>
          </p:nvPr>
        </p:nvSpPr>
        <p:spPr/>
        <p:txBody>
          <a:bodyPr/>
          <a:lstStyle/>
          <a:p>
            <a:r>
              <a:rPr lang="cs-CZ" dirty="0"/>
              <a:t>Jak byste popsali postupy Dogma 95 na konkrétních příkladech z filmů?</a:t>
            </a:r>
          </a:p>
        </p:txBody>
      </p:sp>
    </p:spTree>
    <p:extLst>
      <p:ext uri="{BB962C8B-B14F-4D97-AF65-F5344CB8AC3E}">
        <p14:creationId xmlns:p14="http://schemas.microsoft.com/office/powerpoint/2010/main" val="31914092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375BE2-31C2-A48B-0504-560770C6C91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DFCC4C1-06B9-71C4-459D-49B9C57E914B}"/>
              </a:ext>
            </a:extLst>
          </p:cNvPr>
          <p:cNvSpPr>
            <a:spLocks noGrp="1"/>
          </p:cNvSpPr>
          <p:nvPr>
            <p:ph type="sldNum" sz="quarter" idx="11"/>
          </p:nvPr>
        </p:nvSpPr>
        <p:spPr/>
        <p:txBody>
          <a:bodyPr/>
          <a:lstStyle/>
          <a:p>
            <a:fld id="{0970407D-EE58-4A0B-824B-1D3AE42DD9CF}" type="slidenum">
              <a:rPr lang="cs-CZ" altLang="cs-CZ" smtClean="0"/>
              <a:pPr/>
              <a:t>265</a:t>
            </a:fld>
            <a:endParaRPr lang="cs-CZ" altLang="cs-CZ" dirty="0"/>
          </a:p>
        </p:txBody>
      </p:sp>
      <p:sp>
        <p:nvSpPr>
          <p:cNvPr id="4" name="Nadpis 3">
            <a:extLst>
              <a:ext uri="{FF2B5EF4-FFF2-40B4-BE49-F238E27FC236}">
                <a16:creationId xmlns:a16="http://schemas.microsoft.com/office/drawing/2014/main" id="{E0788FEC-FC0F-022C-E8DD-6B7C6DD0235B}"/>
              </a:ext>
            </a:extLst>
          </p:cNvPr>
          <p:cNvSpPr>
            <a:spLocks noGrp="1"/>
          </p:cNvSpPr>
          <p:nvPr>
            <p:ph type="title"/>
          </p:nvPr>
        </p:nvSpPr>
        <p:spPr/>
        <p:txBody>
          <a:bodyPr/>
          <a:lstStyle/>
          <a:p>
            <a:r>
              <a:rPr lang="cs-CZ" dirty="0"/>
              <a:t>Americké </a:t>
            </a:r>
            <a:r>
              <a:rPr lang="cs-CZ" dirty="0" err="1"/>
              <a:t>remaky</a:t>
            </a:r>
            <a:r>
              <a:rPr lang="cs-CZ" dirty="0"/>
              <a:t> severské tvorby</a:t>
            </a:r>
          </a:p>
        </p:txBody>
      </p:sp>
      <p:sp>
        <p:nvSpPr>
          <p:cNvPr id="5" name="Zástupný obsah 4">
            <a:extLst>
              <a:ext uri="{FF2B5EF4-FFF2-40B4-BE49-F238E27FC236}">
                <a16:creationId xmlns:a16="http://schemas.microsoft.com/office/drawing/2014/main" id="{B972BB16-4E03-AE15-BAB7-227F6993DD17}"/>
              </a:ext>
            </a:extLst>
          </p:cNvPr>
          <p:cNvSpPr>
            <a:spLocks noGrp="1"/>
          </p:cNvSpPr>
          <p:nvPr>
            <p:ph idx="1"/>
          </p:nvPr>
        </p:nvSpPr>
        <p:spPr/>
        <p:txBody>
          <a:bodyPr/>
          <a:lstStyle/>
          <a:p>
            <a:r>
              <a:rPr lang="cs-CZ" dirty="0"/>
              <a:t>Transnacionální povaha severské tvorby</a:t>
            </a:r>
          </a:p>
          <a:p>
            <a:endParaRPr lang="cs-CZ" dirty="0"/>
          </a:p>
          <a:p>
            <a:r>
              <a:rPr lang="cs-CZ" dirty="0"/>
              <a:t>Mezinárodní kariéry tvůrců</a:t>
            </a:r>
          </a:p>
          <a:p>
            <a:endParaRPr lang="cs-CZ" dirty="0"/>
          </a:p>
          <a:p>
            <a:r>
              <a:rPr lang="cs-CZ" dirty="0"/>
              <a:t>Adaptace kanonické tvorby</a:t>
            </a:r>
          </a:p>
          <a:p>
            <a:endParaRPr lang="cs-CZ" dirty="0"/>
          </a:p>
          <a:p>
            <a:r>
              <a:rPr lang="cs-CZ" dirty="0"/>
              <a:t>Žánry</a:t>
            </a:r>
          </a:p>
          <a:p>
            <a:endParaRPr lang="cs-CZ" dirty="0"/>
          </a:p>
          <a:p>
            <a:r>
              <a:rPr lang="cs-CZ" dirty="0"/>
              <a:t>Množství </a:t>
            </a:r>
            <a:r>
              <a:rPr lang="cs-CZ" dirty="0" err="1"/>
              <a:t>remaků</a:t>
            </a:r>
            <a:r>
              <a:rPr lang="cs-CZ" dirty="0"/>
              <a:t> a práv nakoupených na skandinávské filmy</a:t>
            </a:r>
          </a:p>
          <a:p>
            <a:endParaRPr lang="cs-CZ" dirty="0"/>
          </a:p>
          <a:p>
            <a:endParaRPr lang="cs-CZ" dirty="0"/>
          </a:p>
        </p:txBody>
      </p:sp>
    </p:spTree>
    <p:extLst>
      <p:ext uri="{BB962C8B-B14F-4D97-AF65-F5344CB8AC3E}">
        <p14:creationId xmlns:p14="http://schemas.microsoft.com/office/powerpoint/2010/main" val="23161960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3DA3405-ACB0-D958-7174-70A1F2CFF37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CBBCB27-5F17-A4AD-25D1-FE9E229FA45E}"/>
              </a:ext>
            </a:extLst>
          </p:cNvPr>
          <p:cNvSpPr>
            <a:spLocks noGrp="1"/>
          </p:cNvSpPr>
          <p:nvPr>
            <p:ph type="sldNum" sz="quarter" idx="11"/>
          </p:nvPr>
        </p:nvSpPr>
        <p:spPr/>
        <p:txBody>
          <a:bodyPr/>
          <a:lstStyle/>
          <a:p>
            <a:fld id="{0970407D-EE58-4A0B-824B-1D3AE42DD9CF}" type="slidenum">
              <a:rPr lang="cs-CZ" altLang="cs-CZ" smtClean="0"/>
              <a:pPr/>
              <a:t>266</a:t>
            </a:fld>
            <a:endParaRPr lang="cs-CZ" altLang="cs-CZ" dirty="0"/>
          </a:p>
        </p:txBody>
      </p:sp>
      <p:sp>
        <p:nvSpPr>
          <p:cNvPr id="4" name="Nadpis 3">
            <a:extLst>
              <a:ext uri="{FF2B5EF4-FFF2-40B4-BE49-F238E27FC236}">
                <a16:creationId xmlns:a16="http://schemas.microsoft.com/office/drawing/2014/main" id="{6CDE48D5-CAD6-7618-DEA5-D0027176A3CF}"/>
              </a:ext>
            </a:extLst>
          </p:cNvPr>
          <p:cNvSpPr>
            <a:spLocks noGrp="1"/>
          </p:cNvSpPr>
          <p:nvPr>
            <p:ph type="title"/>
          </p:nvPr>
        </p:nvSpPr>
        <p:spPr>
          <a:xfrm>
            <a:off x="413999" y="377999"/>
            <a:ext cx="11650621" cy="1205059"/>
          </a:xfrm>
        </p:spPr>
        <p:txBody>
          <a:bodyPr/>
          <a:lstStyle/>
          <a:p>
            <a:r>
              <a:rPr lang="cs-CZ" dirty="0"/>
              <a:t>Americké </a:t>
            </a:r>
            <a:r>
              <a:rPr lang="cs-CZ" dirty="0" err="1"/>
              <a:t>remaky</a:t>
            </a:r>
            <a:r>
              <a:rPr lang="cs-CZ" dirty="0"/>
              <a:t> severské tvorby</a:t>
            </a:r>
          </a:p>
        </p:txBody>
      </p:sp>
      <p:sp>
        <p:nvSpPr>
          <p:cNvPr id="5" name="Zástupný obsah 4">
            <a:extLst>
              <a:ext uri="{FF2B5EF4-FFF2-40B4-BE49-F238E27FC236}">
                <a16:creationId xmlns:a16="http://schemas.microsoft.com/office/drawing/2014/main" id="{531B30B1-3926-B13B-D5EE-014063262880}"/>
              </a:ext>
            </a:extLst>
          </p:cNvPr>
          <p:cNvSpPr>
            <a:spLocks noGrp="1"/>
          </p:cNvSpPr>
          <p:nvPr>
            <p:ph idx="1"/>
          </p:nvPr>
        </p:nvSpPr>
        <p:spPr>
          <a:xfrm>
            <a:off x="170190" y="1091820"/>
            <a:ext cx="11894430" cy="5766179"/>
          </a:xfrm>
        </p:spPr>
        <p:txBody>
          <a:bodyPr/>
          <a:lstStyle/>
          <a:p>
            <a:pPr algn="l"/>
            <a:r>
              <a:rPr lang="cs-CZ" sz="1400" b="1" i="0" u="none" strike="noStrike" baseline="0" dirty="0">
                <a:latin typeface="LiberationSerif-Bold"/>
              </a:rPr>
              <a:t>Hrané filmy</a:t>
            </a:r>
          </a:p>
          <a:p>
            <a:pPr lvl="1"/>
            <a:r>
              <a:rPr lang="cs-CZ" sz="1400" b="0" i="1" u="none" strike="noStrike" baseline="0" dirty="0" err="1">
                <a:latin typeface="LiberationSerif-Italic"/>
              </a:rPr>
              <a:t>Pathfinder</a:t>
            </a:r>
            <a:r>
              <a:rPr lang="cs-CZ" sz="1400" b="0" i="1" u="none" strike="noStrike" baseline="0" dirty="0">
                <a:latin typeface="LiberationSerif-Italic"/>
              </a:rPr>
              <a:t> </a:t>
            </a:r>
            <a:r>
              <a:rPr lang="cs-CZ" sz="1400" b="0" i="0" u="none" strike="noStrike" baseline="0" dirty="0">
                <a:latin typeface="LiberationSerif"/>
              </a:rPr>
              <a:t>(</a:t>
            </a:r>
            <a:r>
              <a:rPr lang="cs-CZ" sz="1400" b="0" i="1" u="none" strike="noStrike" baseline="0" dirty="0" err="1">
                <a:latin typeface="LiberationSerif-Italic"/>
              </a:rPr>
              <a:t>Veiviseren</a:t>
            </a:r>
            <a:r>
              <a:rPr lang="cs-CZ" sz="1400" b="0" i="0" u="none" strike="noStrike" baseline="0" dirty="0">
                <a:latin typeface="LiberationSerif"/>
              </a:rPr>
              <a:t>); </a:t>
            </a:r>
            <a:r>
              <a:rPr lang="cs-CZ" sz="1400" b="0" i="0" u="none" strike="noStrike" baseline="0" dirty="0" err="1">
                <a:latin typeface="LiberationSerif"/>
              </a:rPr>
              <a:t>Nils</a:t>
            </a:r>
            <a:r>
              <a:rPr lang="cs-CZ" sz="1400" b="0" i="0" u="none" strike="noStrike" baseline="0" dirty="0">
                <a:latin typeface="LiberationSerif"/>
              </a:rPr>
              <a:t> </a:t>
            </a:r>
            <a:r>
              <a:rPr lang="cs-CZ" sz="1400" i="1" dirty="0" err="1">
                <a:latin typeface="LiberationSerif-Italic"/>
              </a:rPr>
              <a:t>Gaup</a:t>
            </a:r>
            <a:r>
              <a:rPr lang="cs-CZ" sz="1400" i="1" dirty="0">
                <a:latin typeface="LiberationSerif-Italic"/>
              </a:rPr>
              <a:t> 1987 &amp; </a:t>
            </a:r>
            <a:r>
              <a:rPr lang="en-US" sz="1400" i="1" dirty="0">
                <a:latin typeface="LiberationSerif-Italic"/>
              </a:rPr>
              <a:t>Pathfinder; Marcus </a:t>
            </a:r>
            <a:r>
              <a:rPr lang="en-US" sz="1400" i="1" dirty="0" err="1">
                <a:latin typeface="LiberationSerif-Italic"/>
              </a:rPr>
              <a:t>Nispel</a:t>
            </a:r>
            <a:r>
              <a:rPr lang="cs-CZ" sz="1400" i="1" dirty="0">
                <a:latin typeface="LiberationSerif-Italic"/>
              </a:rPr>
              <a:t> </a:t>
            </a:r>
            <a:r>
              <a:rPr lang="en-US" sz="1400" i="1" dirty="0">
                <a:latin typeface="LiberationSerif-Italic"/>
              </a:rPr>
              <a:t>USA, 2007.</a:t>
            </a:r>
          </a:p>
          <a:p>
            <a:pPr lvl="1"/>
            <a:r>
              <a:rPr lang="en-US" sz="1400" i="1" dirty="0">
                <a:latin typeface="LiberationSerif-Italic"/>
              </a:rPr>
              <a:t>Head above Water (</a:t>
            </a:r>
            <a:r>
              <a:rPr lang="en-US" sz="1400" i="1" dirty="0" err="1">
                <a:latin typeface="LiberationSerif-Italic"/>
              </a:rPr>
              <a:t>Hodet</a:t>
            </a:r>
            <a:r>
              <a:rPr lang="en-US" sz="1400" i="1" dirty="0">
                <a:latin typeface="LiberationSerif-Italic"/>
              </a:rPr>
              <a:t> over </a:t>
            </a:r>
            <a:r>
              <a:rPr lang="en-US" sz="1400" i="1" dirty="0" err="1">
                <a:latin typeface="LiberationSerif-Italic"/>
              </a:rPr>
              <a:t>vannet</a:t>
            </a:r>
            <a:r>
              <a:rPr lang="en-US" sz="1400" i="1" dirty="0">
                <a:latin typeface="LiberationSerif-Italic"/>
              </a:rPr>
              <a:t>); Nils </a:t>
            </a:r>
            <a:r>
              <a:rPr lang="en-US" sz="1400" i="1" dirty="0" err="1">
                <a:latin typeface="LiberationSerif-Italic"/>
              </a:rPr>
              <a:t>Gaup</a:t>
            </a:r>
            <a:r>
              <a:rPr lang="en-US" sz="1400" i="1" dirty="0">
                <a:latin typeface="LiberationSerif-Italic"/>
              </a:rPr>
              <a:t>; </a:t>
            </a:r>
            <a:r>
              <a:rPr lang="cs-CZ" sz="1400" i="1" dirty="0">
                <a:latin typeface="LiberationSerif-Italic"/>
              </a:rPr>
              <a:t> &amp; </a:t>
            </a:r>
            <a:r>
              <a:rPr lang="en-US" sz="1400" i="1" dirty="0">
                <a:latin typeface="LiberationSerif-Italic"/>
              </a:rPr>
              <a:t>Head above Water; Jim Wilson</a:t>
            </a:r>
            <a:r>
              <a:rPr lang="cs-CZ" sz="1400" i="1" dirty="0">
                <a:latin typeface="LiberationSerif-Italic"/>
              </a:rPr>
              <a:t>, </a:t>
            </a:r>
            <a:r>
              <a:rPr lang="en-US" sz="1400" i="1" dirty="0">
                <a:latin typeface="LiberationSerif-Italic"/>
              </a:rPr>
              <a:t>USA, 1996.</a:t>
            </a:r>
          </a:p>
          <a:p>
            <a:pPr lvl="1"/>
            <a:r>
              <a:rPr lang="en-US" sz="1400" i="1" dirty="0" err="1">
                <a:latin typeface="LiberationSerif-Italic"/>
              </a:rPr>
              <a:t>Nightwatch</a:t>
            </a:r>
            <a:r>
              <a:rPr lang="en-US" sz="1400" i="1" dirty="0">
                <a:latin typeface="LiberationSerif-Italic"/>
              </a:rPr>
              <a:t> (</a:t>
            </a:r>
            <a:r>
              <a:rPr lang="en-US" sz="1400" i="1" dirty="0" err="1">
                <a:latin typeface="LiberationSerif-Italic"/>
              </a:rPr>
              <a:t>Nattevagten</a:t>
            </a:r>
            <a:r>
              <a:rPr lang="en-US" sz="1400" i="1" dirty="0">
                <a:latin typeface="LiberationSerif-Italic"/>
              </a:rPr>
              <a:t>); Ole </a:t>
            </a:r>
            <a:r>
              <a:rPr lang="en-US" sz="1400" i="1" dirty="0" err="1">
                <a:latin typeface="LiberationSerif-Italic"/>
              </a:rPr>
              <a:t>Bornedal</a:t>
            </a:r>
            <a:r>
              <a:rPr lang="cs-CZ" sz="1400" i="1" dirty="0">
                <a:latin typeface="LiberationSerif-Italic"/>
              </a:rPr>
              <a:t>,</a:t>
            </a:r>
            <a:r>
              <a:rPr lang="en-US" sz="1400" i="1" dirty="0">
                <a:latin typeface="LiberationSerif-Italic"/>
              </a:rPr>
              <a:t> Norway, 1994.</a:t>
            </a:r>
            <a:r>
              <a:rPr lang="cs-CZ" sz="1400" i="1" dirty="0">
                <a:latin typeface="LiberationSerif-Italic"/>
              </a:rPr>
              <a:t> &amp; </a:t>
            </a:r>
            <a:r>
              <a:rPr lang="en-US" sz="1400" i="1" dirty="0" err="1">
                <a:latin typeface="LiberationSerif-Italic"/>
              </a:rPr>
              <a:t>Nightwatch</a:t>
            </a:r>
            <a:r>
              <a:rPr lang="en-US" sz="1400" i="1" dirty="0">
                <a:latin typeface="LiberationSerif-Italic"/>
              </a:rPr>
              <a:t>; Ole </a:t>
            </a:r>
            <a:r>
              <a:rPr lang="en-US" sz="1400" i="1" dirty="0" err="1">
                <a:latin typeface="LiberationSerif-Italic"/>
              </a:rPr>
              <a:t>Bornedal</a:t>
            </a:r>
            <a:r>
              <a:rPr lang="cs-CZ" sz="1400" i="1" dirty="0">
                <a:latin typeface="LiberationSerif-Italic"/>
              </a:rPr>
              <a:t>, USA</a:t>
            </a:r>
            <a:r>
              <a:rPr lang="en-US" sz="1400" i="1" dirty="0">
                <a:latin typeface="LiberationSerif-Italic"/>
              </a:rPr>
              <a:t>, 1997.</a:t>
            </a:r>
          </a:p>
          <a:p>
            <a:pPr lvl="1"/>
            <a:r>
              <a:rPr lang="cs-CZ" sz="1400" i="1" dirty="0" err="1">
                <a:latin typeface="LiberationSerif-Italic"/>
              </a:rPr>
              <a:t>Insomnia</a:t>
            </a:r>
            <a:r>
              <a:rPr lang="cs-CZ" sz="1400" i="1" dirty="0">
                <a:latin typeface="LiberationSerif-Italic"/>
              </a:rPr>
              <a:t>; Erik </a:t>
            </a:r>
            <a:r>
              <a:rPr lang="cs-CZ" sz="1400" i="1" dirty="0" err="1">
                <a:latin typeface="LiberationSerif-Italic"/>
              </a:rPr>
              <a:t>Skjoldbjærg</a:t>
            </a:r>
            <a:r>
              <a:rPr lang="cs-CZ" sz="1400" i="1" dirty="0">
                <a:latin typeface="LiberationSerif-Italic"/>
              </a:rPr>
              <a:t>, </a:t>
            </a:r>
            <a:r>
              <a:rPr lang="cs-CZ" sz="1400" i="1" dirty="0" err="1">
                <a:latin typeface="LiberationSerif-Italic"/>
              </a:rPr>
              <a:t>Norway</a:t>
            </a:r>
            <a:r>
              <a:rPr lang="cs-CZ" sz="1400" i="1" dirty="0">
                <a:latin typeface="LiberationSerif-Italic"/>
              </a:rPr>
              <a:t> 1997. &amp; </a:t>
            </a:r>
            <a:r>
              <a:rPr lang="cs-CZ" sz="1400" i="1" dirty="0" err="1">
                <a:latin typeface="LiberationSerif-Italic"/>
              </a:rPr>
              <a:t>Insomnia</a:t>
            </a:r>
            <a:r>
              <a:rPr lang="cs-CZ" sz="1400" i="1" dirty="0">
                <a:latin typeface="LiberationSerif-Italic"/>
              </a:rPr>
              <a:t>; Christopher Nolan, USA 2002.</a:t>
            </a:r>
          </a:p>
          <a:p>
            <a:pPr lvl="1"/>
            <a:r>
              <a:rPr lang="cs-CZ" sz="1400" i="1" dirty="0">
                <a:latin typeface="LiberationSerif-Italic"/>
              </a:rPr>
              <a:t>The </a:t>
            </a:r>
            <a:r>
              <a:rPr lang="cs-CZ" sz="1400" i="1" dirty="0" err="1">
                <a:latin typeface="LiberationSerif-Italic"/>
              </a:rPr>
              <a:t>Unseen</a:t>
            </a:r>
            <a:r>
              <a:rPr lang="cs-CZ" sz="1400" i="1" dirty="0">
                <a:latin typeface="LiberationSerif-Italic"/>
              </a:rPr>
              <a:t> (Den </a:t>
            </a:r>
            <a:r>
              <a:rPr lang="cs-CZ" sz="1400" i="1" dirty="0" err="1">
                <a:latin typeface="LiberationSerif-Italic"/>
              </a:rPr>
              <a:t>osynlige</a:t>
            </a:r>
            <a:r>
              <a:rPr lang="cs-CZ" sz="1400" i="1" dirty="0">
                <a:latin typeface="LiberationSerif-Italic"/>
              </a:rPr>
              <a:t>); Joel </a:t>
            </a:r>
            <a:r>
              <a:rPr lang="cs-CZ" sz="1400" i="1" dirty="0" err="1">
                <a:latin typeface="LiberationSerif-Italic"/>
              </a:rPr>
              <a:t>Bergvall</a:t>
            </a:r>
            <a:r>
              <a:rPr lang="cs-CZ" sz="1400" i="1" dirty="0">
                <a:latin typeface="LiberationSerif-Italic"/>
              </a:rPr>
              <a:t>, Simon </a:t>
            </a:r>
            <a:r>
              <a:rPr lang="cs-CZ" sz="1400" i="1" dirty="0" err="1">
                <a:latin typeface="LiberationSerif-Italic"/>
              </a:rPr>
              <a:t>Sandquist</a:t>
            </a:r>
            <a:r>
              <a:rPr lang="cs-CZ" sz="1400" i="1" dirty="0">
                <a:latin typeface="LiberationSerif-Italic"/>
              </a:rPr>
              <a:t>, </a:t>
            </a:r>
            <a:r>
              <a:rPr lang="cs-CZ" sz="1400" i="1" dirty="0" err="1">
                <a:latin typeface="LiberationSerif-Italic"/>
              </a:rPr>
              <a:t>Sweden</a:t>
            </a:r>
            <a:r>
              <a:rPr lang="cs-CZ" sz="1400" i="1" dirty="0">
                <a:latin typeface="LiberationSerif-Italic"/>
              </a:rPr>
              <a:t>, 2002. &amp; </a:t>
            </a:r>
            <a:r>
              <a:rPr lang="en-US" sz="1400" i="1" dirty="0">
                <a:latin typeface="LiberationSerif-Italic"/>
              </a:rPr>
              <a:t>The Invisible; David S. </a:t>
            </a:r>
            <a:r>
              <a:rPr lang="en-US" sz="1400" i="1" dirty="0" err="1">
                <a:latin typeface="LiberationSerif-Italic"/>
              </a:rPr>
              <a:t>Goye</a:t>
            </a:r>
            <a:r>
              <a:rPr lang="en-US" sz="1400" i="1" dirty="0">
                <a:latin typeface="LiberationSerif-Italic"/>
              </a:rPr>
              <a:t>, USA, 2007.</a:t>
            </a:r>
            <a:r>
              <a:rPr lang="cs-CZ" sz="1400" i="1" dirty="0">
                <a:latin typeface="LiberationSerif-Italic"/>
              </a:rPr>
              <a:t> &amp; </a:t>
            </a:r>
            <a:r>
              <a:rPr lang="cs-CZ" sz="1400" i="1" dirty="0" err="1">
                <a:latin typeface="LiberationSerif-Italic"/>
              </a:rPr>
              <a:t>Based</a:t>
            </a:r>
            <a:r>
              <a:rPr lang="cs-CZ" sz="1400" i="1" dirty="0">
                <a:latin typeface="LiberationSerif-Italic"/>
              </a:rPr>
              <a:t> on Den </a:t>
            </a:r>
            <a:r>
              <a:rPr lang="cs-CZ" sz="1400" i="1" dirty="0" err="1">
                <a:latin typeface="LiberationSerif-Italic"/>
              </a:rPr>
              <a:t>osynlige</a:t>
            </a:r>
            <a:r>
              <a:rPr lang="cs-CZ" sz="1400" i="1" dirty="0">
                <a:latin typeface="LiberationSerif-Italic"/>
              </a:rPr>
              <a:t>, </a:t>
            </a:r>
            <a:r>
              <a:rPr lang="cs-CZ" sz="1400" i="1" dirty="0" err="1">
                <a:latin typeface="LiberationSerif-Italic"/>
              </a:rPr>
              <a:t>Mats</a:t>
            </a:r>
            <a:r>
              <a:rPr lang="cs-CZ" sz="1400" i="1" dirty="0">
                <a:latin typeface="LiberationSerif-Italic"/>
              </a:rPr>
              <a:t> </a:t>
            </a:r>
            <a:r>
              <a:rPr lang="cs-CZ" sz="1400" i="1" dirty="0" err="1">
                <a:latin typeface="LiberationSerif-Italic"/>
              </a:rPr>
              <a:t>Wahl</a:t>
            </a:r>
            <a:r>
              <a:rPr lang="cs-CZ" sz="1400" i="1" dirty="0">
                <a:latin typeface="LiberationSerif-Italic"/>
              </a:rPr>
              <a:t>, Stockholm: </a:t>
            </a:r>
            <a:r>
              <a:rPr lang="cs-CZ" sz="1400" i="1" dirty="0" err="1">
                <a:latin typeface="LiberationSerif-Italic"/>
              </a:rPr>
              <a:t>Brombergs</a:t>
            </a:r>
            <a:r>
              <a:rPr lang="cs-CZ" sz="1400" i="1" dirty="0">
                <a:latin typeface="LiberationSerif-Italic"/>
              </a:rPr>
              <a:t>, 2000. </a:t>
            </a:r>
          </a:p>
          <a:p>
            <a:pPr lvl="1"/>
            <a:r>
              <a:rPr lang="cs-CZ" sz="1400" i="1" dirty="0" err="1">
                <a:latin typeface="LiberationSerif-Italic"/>
              </a:rPr>
              <a:t>Catch</a:t>
            </a:r>
            <a:r>
              <a:rPr lang="cs-CZ" sz="1400" i="1" dirty="0">
                <a:latin typeface="LiberationSerif-Italic"/>
              </a:rPr>
              <a:t> </a:t>
            </a:r>
            <a:r>
              <a:rPr lang="cs-CZ" sz="1400" i="1" dirty="0" err="1">
                <a:latin typeface="LiberationSerif-Italic"/>
              </a:rPr>
              <a:t>that</a:t>
            </a:r>
            <a:r>
              <a:rPr lang="cs-CZ" sz="1400" i="1" dirty="0">
                <a:latin typeface="LiberationSerif-Italic"/>
              </a:rPr>
              <a:t> Girl (</a:t>
            </a:r>
            <a:r>
              <a:rPr lang="cs-CZ" sz="1400" i="1" dirty="0" err="1">
                <a:latin typeface="LiberationSerif-Italic"/>
              </a:rPr>
              <a:t>Klatretøsen</a:t>
            </a:r>
            <a:r>
              <a:rPr lang="cs-CZ" sz="1400" i="1" dirty="0">
                <a:latin typeface="LiberationSerif-Italic"/>
              </a:rPr>
              <a:t>); Hans Fabian </a:t>
            </a:r>
            <a:r>
              <a:rPr lang="cs-CZ" sz="1400" i="1" dirty="0" err="1">
                <a:latin typeface="LiberationSerif-Italic"/>
              </a:rPr>
              <a:t>Wullenweber</a:t>
            </a:r>
            <a:r>
              <a:rPr lang="cs-CZ" sz="1400" i="1" dirty="0">
                <a:latin typeface="LiberationSerif-Italic"/>
              </a:rPr>
              <a:t>, </a:t>
            </a:r>
            <a:r>
              <a:rPr lang="cs-CZ" sz="1400" i="1" dirty="0" err="1">
                <a:latin typeface="LiberationSerif-Italic"/>
              </a:rPr>
              <a:t>Denmark</a:t>
            </a:r>
            <a:r>
              <a:rPr lang="cs-CZ" sz="1400" i="1" dirty="0">
                <a:latin typeface="LiberationSerif-Italic"/>
              </a:rPr>
              <a:t>, 2004. &amp; </a:t>
            </a:r>
            <a:r>
              <a:rPr lang="en-US" sz="1400" i="1" dirty="0">
                <a:latin typeface="LiberationSerif-Italic"/>
              </a:rPr>
              <a:t>Catch that Kid; Bart Freundlich, USA, 2006.</a:t>
            </a:r>
            <a:endParaRPr lang="cs-CZ" sz="1400" i="1" dirty="0">
              <a:latin typeface="LiberationSerif-Italic"/>
            </a:endParaRPr>
          </a:p>
          <a:p>
            <a:pPr lvl="1"/>
            <a:r>
              <a:rPr lang="cs-CZ" sz="1400" i="1" dirty="0" err="1">
                <a:latin typeface="LiberationSerif-Italic"/>
              </a:rPr>
              <a:t>Brothers</a:t>
            </a:r>
            <a:r>
              <a:rPr lang="cs-CZ" sz="1400" i="1" dirty="0">
                <a:latin typeface="LiberationSerif-Italic"/>
              </a:rPr>
              <a:t> (</a:t>
            </a:r>
            <a:r>
              <a:rPr lang="cs-CZ" sz="1400" i="1" dirty="0" err="1">
                <a:latin typeface="LiberationSerif-Italic"/>
              </a:rPr>
              <a:t>Brødre</a:t>
            </a:r>
            <a:r>
              <a:rPr lang="cs-CZ" sz="1400" i="1" dirty="0">
                <a:latin typeface="LiberationSerif-Italic"/>
              </a:rPr>
              <a:t>); Susanne </a:t>
            </a:r>
            <a:r>
              <a:rPr lang="cs-CZ" sz="1400" i="1" dirty="0" err="1">
                <a:latin typeface="LiberationSerif-Italic"/>
              </a:rPr>
              <a:t>Bier</a:t>
            </a:r>
            <a:r>
              <a:rPr lang="cs-CZ" sz="1400" i="1" dirty="0">
                <a:latin typeface="LiberationSerif-Italic"/>
              </a:rPr>
              <a:t>, </a:t>
            </a:r>
            <a:r>
              <a:rPr lang="cs-CZ" sz="1400" i="1" dirty="0" err="1">
                <a:latin typeface="LiberationSerif-Italic"/>
              </a:rPr>
              <a:t>Denmark</a:t>
            </a:r>
            <a:r>
              <a:rPr lang="cs-CZ" sz="1400" i="1" dirty="0">
                <a:latin typeface="LiberationSerif-Italic"/>
              </a:rPr>
              <a:t>, 2004. &amp; </a:t>
            </a:r>
            <a:r>
              <a:rPr lang="en-US" sz="1400" i="1" dirty="0">
                <a:latin typeface="LiberationSerif-Italic"/>
              </a:rPr>
              <a:t>Brothers; Jim Sheridan, USA, 2009.</a:t>
            </a:r>
          </a:p>
          <a:p>
            <a:pPr lvl="1"/>
            <a:r>
              <a:rPr lang="cs-CZ" sz="1400" i="1" dirty="0">
                <a:latin typeface="LiberationSerif-Italic"/>
              </a:rPr>
              <a:t>Let the </a:t>
            </a:r>
            <a:r>
              <a:rPr lang="cs-CZ" sz="1400" i="1" dirty="0" err="1">
                <a:latin typeface="LiberationSerif-Italic"/>
              </a:rPr>
              <a:t>Right</a:t>
            </a:r>
            <a:r>
              <a:rPr lang="cs-CZ" sz="1400" i="1" dirty="0">
                <a:latin typeface="LiberationSerif-Italic"/>
              </a:rPr>
              <a:t> </a:t>
            </a:r>
            <a:r>
              <a:rPr lang="cs-CZ" sz="1400" i="1" dirty="0" err="1">
                <a:latin typeface="LiberationSerif-Italic"/>
              </a:rPr>
              <a:t>One</a:t>
            </a:r>
            <a:r>
              <a:rPr lang="cs-CZ" sz="1400" i="1" dirty="0">
                <a:latin typeface="LiberationSerif-Italic"/>
              </a:rPr>
              <a:t> In (</a:t>
            </a:r>
            <a:r>
              <a:rPr lang="cs-CZ" sz="1400" i="1" dirty="0" err="1">
                <a:latin typeface="LiberationSerif-Italic"/>
              </a:rPr>
              <a:t>Låt</a:t>
            </a:r>
            <a:r>
              <a:rPr lang="cs-CZ" sz="1400" i="1" dirty="0">
                <a:latin typeface="LiberationSerif-Italic"/>
              </a:rPr>
              <a:t> den </a:t>
            </a:r>
            <a:r>
              <a:rPr lang="cs-CZ" sz="1400" i="1" dirty="0" err="1">
                <a:latin typeface="LiberationSerif-Italic"/>
              </a:rPr>
              <a:t>rätte</a:t>
            </a:r>
            <a:r>
              <a:rPr lang="cs-CZ" sz="1400" i="1" dirty="0">
                <a:latin typeface="LiberationSerif-Italic"/>
              </a:rPr>
              <a:t> </a:t>
            </a:r>
            <a:r>
              <a:rPr lang="cs-CZ" sz="1400" i="1" dirty="0" err="1">
                <a:latin typeface="LiberationSerif-Italic"/>
              </a:rPr>
              <a:t>komma</a:t>
            </a:r>
            <a:r>
              <a:rPr lang="cs-CZ" sz="1400" i="1" dirty="0">
                <a:latin typeface="LiberationSerif-Italic"/>
              </a:rPr>
              <a:t> in); Tomas </a:t>
            </a:r>
            <a:r>
              <a:rPr lang="cs-CZ" sz="1400" i="1" dirty="0" err="1">
                <a:latin typeface="LiberationSerif-Italic"/>
              </a:rPr>
              <a:t>Alfredson</a:t>
            </a:r>
            <a:r>
              <a:rPr lang="cs-CZ" sz="1400" i="1" dirty="0">
                <a:latin typeface="LiberationSerif-Italic"/>
              </a:rPr>
              <a:t>, </a:t>
            </a:r>
            <a:r>
              <a:rPr lang="cs-CZ" sz="1400" i="1" dirty="0" err="1">
                <a:latin typeface="LiberationSerif-Italic"/>
              </a:rPr>
              <a:t>Sweden</a:t>
            </a:r>
            <a:r>
              <a:rPr lang="cs-CZ" sz="1400" i="1" dirty="0">
                <a:latin typeface="LiberationSerif-Italic"/>
              </a:rPr>
              <a:t>, 2008. &amp; Let </a:t>
            </a:r>
            <a:r>
              <a:rPr lang="cs-CZ" sz="1400" b="0" i="1" u="none" strike="noStrike" baseline="0" dirty="0" err="1">
                <a:latin typeface="LiberationSerif-Italic"/>
              </a:rPr>
              <a:t>Me</a:t>
            </a:r>
            <a:r>
              <a:rPr lang="cs-CZ" sz="1400" b="0" i="1" u="none" strike="noStrike" baseline="0" dirty="0">
                <a:latin typeface="LiberationSerif-Italic"/>
              </a:rPr>
              <a:t> In</a:t>
            </a:r>
            <a:r>
              <a:rPr lang="cs-CZ" sz="1400" b="0" i="0" u="none" strike="noStrike" baseline="0" dirty="0">
                <a:latin typeface="LiberationSerif"/>
              </a:rPr>
              <a:t>; </a:t>
            </a:r>
            <a:r>
              <a:rPr lang="cs-CZ" sz="1400" b="0" i="0" u="none" strike="noStrike" baseline="0" dirty="0" err="1">
                <a:latin typeface="LiberationSerif"/>
              </a:rPr>
              <a:t>Matt</a:t>
            </a:r>
            <a:r>
              <a:rPr lang="cs-CZ" sz="1400" b="0" i="0" u="none" strike="noStrike" baseline="0" dirty="0">
                <a:latin typeface="LiberationSerif"/>
              </a:rPr>
              <a:t> </a:t>
            </a:r>
            <a:r>
              <a:rPr lang="cs-CZ" sz="1400" b="0" i="0" u="none" strike="noStrike" baseline="0" dirty="0" err="1">
                <a:latin typeface="LiberationSerif"/>
              </a:rPr>
              <a:t>Reeves</a:t>
            </a:r>
            <a:r>
              <a:rPr lang="cs-CZ" sz="1400" b="0" i="0" u="none" strike="noStrike" baseline="0" dirty="0">
                <a:latin typeface="LiberationSerif"/>
              </a:rPr>
              <a:t>, 2010. &amp; </a:t>
            </a:r>
            <a:r>
              <a:rPr lang="cs-CZ" sz="1400" b="0" i="0" u="none" strike="noStrike" baseline="0" dirty="0" err="1">
                <a:latin typeface="LiberationSerif"/>
              </a:rPr>
              <a:t>Based</a:t>
            </a:r>
            <a:r>
              <a:rPr lang="cs-CZ" sz="1400" b="0" i="0" u="none" strike="noStrike" baseline="0" dirty="0">
                <a:latin typeface="LiberationSerif"/>
              </a:rPr>
              <a:t> on </a:t>
            </a:r>
            <a:r>
              <a:rPr lang="cs-CZ" sz="1400" b="0" i="1" u="none" strike="noStrike" baseline="0" dirty="0" err="1">
                <a:latin typeface="LiberationSerif-Italic"/>
              </a:rPr>
              <a:t>Låt</a:t>
            </a:r>
            <a:r>
              <a:rPr lang="cs-CZ" sz="1400" b="0" i="1" u="none" strike="noStrike" baseline="0" dirty="0">
                <a:latin typeface="LiberationSerif-Italic"/>
              </a:rPr>
              <a:t> den </a:t>
            </a:r>
            <a:r>
              <a:rPr lang="cs-CZ" sz="1400" b="0" i="1" u="none" strike="noStrike" baseline="0" dirty="0" err="1">
                <a:latin typeface="LiberationSerif-Italic"/>
              </a:rPr>
              <a:t>rätte</a:t>
            </a:r>
            <a:r>
              <a:rPr lang="cs-CZ" sz="1400" b="0" i="1" u="none" strike="noStrike" baseline="0" dirty="0">
                <a:latin typeface="LiberationSerif-Italic"/>
              </a:rPr>
              <a:t> </a:t>
            </a:r>
            <a:r>
              <a:rPr lang="cs-CZ" sz="1400" b="0" i="1" u="none" strike="noStrike" baseline="0" dirty="0" err="1">
                <a:latin typeface="LiberationSerif-Italic"/>
              </a:rPr>
              <a:t>komma</a:t>
            </a:r>
            <a:r>
              <a:rPr lang="cs-CZ" sz="1400" b="0" i="1" u="none" strike="noStrike" baseline="0" dirty="0">
                <a:latin typeface="LiberationSerif-Italic"/>
              </a:rPr>
              <a:t> in</a:t>
            </a:r>
            <a:r>
              <a:rPr lang="cs-CZ" sz="1400" b="0" i="0" u="none" strike="noStrike" baseline="0" dirty="0">
                <a:latin typeface="LiberationSerif"/>
              </a:rPr>
              <a:t>, John </a:t>
            </a:r>
            <a:r>
              <a:rPr lang="cs-CZ" sz="1400" b="0" i="0" u="none" strike="noStrike" baseline="0" dirty="0" err="1">
                <a:latin typeface="LiberationSerif"/>
              </a:rPr>
              <a:t>Ajvide</a:t>
            </a:r>
            <a:r>
              <a:rPr lang="cs-CZ" sz="1400" b="0" i="0" u="none" strike="noStrike" baseline="0" dirty="0">
                <a:latin typeface="LiberationSerif"/>
              </a:rPr>
              <a:t> </a:t>
            </a:r>
            <a:r>
              <a:rPr lang="cs-CZ" sz="1400" b="0" i="0" u="none" strike="noStrike" baseline="0" dirty="0" err="1">
                <a:latin typeface="LiberationSerif"/>
              </a:rPr>
              <a:t>Lindqvist</a:t>
            </a:r>
            <a:r>
              <a:rPr lang="cs-CZ" sz="1400" b="0" i="0" u="none" strike="noStrike" baseline="0" dirty="0">
                <a:latin typeface="LiberationSerif"/>
              </a:rPr>
              <a:t>, 2004.</a:t>
            </a:r>
          </a:p>
          <a:p>
            <a:pPr lvl="1"/>
            <a:r>
              <a:rPr lang="cs-CZ" sz="1400" b="0" i="1" u="none" strike="noStrike" baseline="0" dirty="0" err="1">
                <a:latin typeface="LiberationSerif-Italic"/>
              </a:rPr>
              <a:t>Reykjavik</a:t>
            </a:r>
            <a:r>
              <a:rPr lang="cs-CZ" sz="1400" b="0" i="1" u="none" strike="noStrike" baseline="0" dirty="0">
                <a:latin typeface="LiberationSerif-Italic"/>
              </a:rPr>
              <a:t>-Rotterdam</a:t>
            </a:r>
            <a:r>
              <a:rPr lang="cs-CZ" sz="1400" b="0" i="0" u="none" strike="noStrike" baseline="0" dirty="0">
                <a:latin typeface="LiberationSerif"/>
              </a:rPr>
              <a:t>; </a:t>
            </a:r>
            <a:r>
              <a:rPr lang="cs-CZ" sz="1400" b="0" i="0" u="none" strike="noStrike" baseline="0" dirty="0" err="1">
                <a:latin typeface="LiberationSerif"/>
              </a:rPr>
              <a:t>Óskar</a:t>
            </a:r>
            <a:r>
              <a:rPr lang="cs-CZ" sz="1400" b="0" i="0" u="none" strike="noStrike" baseline="0" dirty="0">
                <a:latin typeface="LiberationSerif"/>
              </a:rPr>
              <a:t> </a:t>
            </a:r>
            <a:r>
              <a:rPr lang="cs-CZ" sz="1400" b="0" i="0" u="none" strike="noStrike" baseline="0" dirty="0" err="1">
                <a:latin typeface="LiberationSerif"/>
              </a:rPr>
              <a:t>Jónasson</a:t>
            </a:r>
            <a:r>
              <a:rPr lang="cs-CZ" sz="1400" b="0" i="0" u="none" strike="noStrike" baseline="0" dirty="0">
                <a:latin typeface="LiberationSerif"/>
              </a:rPr>
              <a:t>, </a:t>
            </a:r>
            <a:r>
              <a:rPr lang="cs-CZ" sz="1400" b="0" i="0" u="none" strike="noStrike" baseline="0" dirty="0" err="1">
                <a:latin typeface="LiberationSerif"/>
              </a:rPr>
              <a:t>Iceland</a:t>
            </a:r>
            <a:r>
              <a:rPr lang="cs-CZ" sz="1400" b="0" i="0" u="none" strike="noStrike" baseline="0" dirty="0">
                <a:latin typeface="LiberationSerif"/>
              </a:rPr>
              <a:t>, 2008. &amp; </a:t>
            </a:r>
            <a:r>
              <a:rPr lang="es-ES" sz="1400" b="0" i="1" u="none" strike="noStrike" baseline="0" dirty="0">
                <a:latin typeface="LiberationSerif-Italic"/>
              </a:rPr>
              <a:t>Contraband</a:t>
            </a:r>
            <a:r>
              <a:rPr lang="es-ES" sz="1400" b="0" i="0" u="none" strike="noStrike" baseline="0" dirty="0">
                <a:latin typeface="LiberationSerif"/>
              </a:rPr>
              <a:t>; Baltasar Kormákur, USA, 2012.</a:t>
            </a:r>
          </a:p>
          <a:p>
            <a:pPr lvl="1"/>
            <a:r>
              <a:rPr lang="cs-CZ" sz="1400" b="0" i="1" u="none" strike="noStrike" baseline="0" dirty="0">
                <a:latin typeface="LiberationSerif-Italic"/>
              </a:rPr>
              <a:t>The Girl </a:t>
            </a:r>
            <a:r>
              <a:rPr lang="cs-CZ" sz="1400" b="0" i="1" u="none" strike="noStrike" baseline="0" dirty="0" err="1">
                <a:latin typeface="LiberationSerif-Italic"/>
              </a:rPr>
              <a:t>with</a:t>
            </a:r>
            <a:r>
              <a:rPr lang="cs-CZ" sz="1400" b="0" i="1" u="none" strike="noStrike" baseline="0" dirty="0">
                <a:latin typeface="LiberationSerif-Italic"/>
              </a:rPr>
              <a:t> the </a:t>
            </a:r>
            <a:r>
              <a:rPr lang="cs-CZ" sz="1400" b="0" i="1" u="none" strike="noStrike" baseline="0" dirty="0" err="1">
                <a:latin typeface="LiberationSerif-Italic"/>
              </a:rPr>
              <a:t>Dragon</a:t>
            </a:r>
            <a:r>
              <a:rPr lang="cs-CZ" sz="1400" b="0" i="1" u="none" strike="noStrike" baseline="0" dirty="0">
                <a:latin typeface="LiberationSerif-Italic"/>
              </a:rPr>
              <a:t> </a:t>
            </a:r>
            <a:r>
              <a:rPr lang="cs-CZ" sz="1400" b="0" i="1" u="none" strike="noStrike" baseline="0" dirty="0" err="1">
                <a:latin typeface="LiberationSerif-Italic"/>
              </a:rPr>
              <a:t>Tattoo</a:t>
            </a:r>
            <a:r>
              <a:rPr lang="cs-CZ" sz="1400" b="0" i="1" u="none" strike="noStrike" baseline="0" dirty="0">
                <a:latin typeface="LiberationSerif-Italic"/>
              </a:rPr>
              <a:t> </a:t>
            </a:r>
            <a:r>
              <a:rPr lang="cs-CZ" sz="1400" b="0" i="0" u="none" strike="noStrike" baseline="0" dirty="0">
                <a:latin typeface="LiberationSerif"/>
              </a:rPr>
              <a:t>(</a:t>
            </a:r>
            <a:r>
              <a:rPr lang="cs-CZ" sz="1400" b="0" i="1" u="none" strike="noStrike" baseline="0" dirty="0" err="1">
                <a:latin typeface="LiberationSerif-Italic"/>
              </a:rPr>
              <a:t>Män</a:t>
            </a:r>
            <a:r>
              <a:rPr lang="cs-CZ" sz="1400" b="0" i="1" u="none" strike="noStrike" baseline="0" dirty="0">
                <a:latin typeface="LiberationSerif-Italic"/>
              </a:rPr>
              <a:t> </a:t>
            </a:r>
            <a:r>
              <a:rPr lang="cs-CZ" sz="1400" b="0" i="1" u="none" strike="noStrike" baseline="0" dirty="0" err="1">
                <a:latin typeface="LiberationSerif-Italic"/>
              </a:rPr>
              <a:t>som</a:t>
            </a:r>
            <a:r>
              <a:rPr lang="cs-CZ" sz="1400" b="0" i="1" u="none" strike="noStrike" baseline="0" dirty="0">
                <a:latin typeface="LiberationSerif-Italic"/>
              </a:rPr>
              <a:t> </a:t>
            </a:r>
            <a:r>
              <a:rPr lang="cs-CZ" sz="1400" b="0" i="1" u="none" strike="noStrike" baseline="0" dirty="0" err="1">
                <a:latin typeface="LiberationSerif-Italic"/>
              </a:rPr>
              <a:t>hatar</a:t>
            </a:r>
            <a:r>
              <a:rPr lang="cs-CZ" sz="1400" b="0" i="1" u="none" strike="noStrike" baseline="0" dirty="0">
                <a:latin typeface="LiberationSerif-Italic"/>
              </a:rPr>
              <a:t> </a:t>
            </a:r>
            <a:r>
              <a:rPr lang="cs-CZ" sz="1400" b="0" i="1" u="none" strike="noStrike" baseline="0" dirty="0" err="1">
                <a:latin typeface="LiberationSerif-Italic"/>
              </a:rPr>
              <a:t>kvinnor</a:t>
            </a:r>
            <a:r>
              <a:rPr lang="cs-CZ" sz="1400" b="0" i="0" u="none" strike="noStrike" baseline="0" dirty="0">
                <a:latin typeface="LiberationSerif"/>
              </a:rPr>
              <a:t>); Niels Arden </a:t>
            </a:r>
            <a:r>
              <a:rPr lang="cs-CZ" sz="1400" b="0" i="0" u="none" strike="noStrike" baseline="0" dirty="0" err="1">
                <a:latin typeface="LiberationSerif"/>
              </a:rPr>
              <a:t>Oplev</a:t>
            </a:r>
            <a:r>
              <a:rPr lang="cs-CZ" sz="1400" b="0" i="0" u="none" strike="noStrike" baseline="0" dirty="0">
                <a:latin typeface="LiberationSerif"/>
              </a:rPr>
              <a:t>, </a:t>
            </a:r>
            <a:r>
              <a:rPr lang="cs-CZ" sz="1400" b="0" i="0" u="none" strike="noStrike" baseline="0" dirty="0" err="1">
                <a:latin typeface="LiberationSerif"/>
              </a:rPr>
              <a:t>Denmark</a:t>
            </a:r>
            <a:r>
              <a:rPr lang="cs-CZ" sz="1400" b="0" i="0" u="none" strike="noStrike" baseline="0" dirty="0">
                <a:latin typeface="LiberationSerif"/>
              </a:rPr>
              <a:t>/</a:t>
            </a:r>
            <a:r>
              <a:rPr lang="cs-CZ" sz="1400" b="0" i="0" u="none" strike="noStrike" baseline="0" dirty="0" err="1">
                <a:latin typeface="LiberationSerif"/>
              </a:rPr>
              <a:t>Sweden</a:t>
            </a:r>
            <a:r>
              <a:rPr lang="cs-CZ" sz="1400" b="0" i="0" u="none" strike="noStrike" baseline="0" dirty="0">
                <a:latin typeface="LiberationSerif"/>
              </a:rPr>
              <a:t>, 2009. &amp; </a:t>
            </a:r>
            <a:r>
              <a:rPr lang="en-US" sz="1400" b="0" i="1" u="none" strike="noStrike" baseline="0" dirty="0">
                <a:latin typeface="LiberationSerif-Italic"/>
              </a:rPr>
              <a:t>The </a:t>
            </a:r>
            <a:r>
              <a:rPr lang="en-US" sz="1400" dirty="0">
                <a:latin typeface="LiberationSerif"/>
              </a:rPr>
              <a:t>Girl with the Dragon Tattoo; David Fincher, USA, 2011.</a:t>
            </a:r>
            <a:r>
              <a:rPr lang="cs-CZ" sz="1400" dirty="0">
                <a:latin typeface="LiberationSerif"/>
              </a:rPr>
              <a:t> &amp; </a:t>
            </a:r>
            <a:r>
              <a:rPr lang="sv-SE" sz="1400" dirty="0">
                <a:latin typeface="LiberationSerif"/>
              </a:rPr>
              <a:t>Based on Män som hatar kvinnor, Stieg Larsson, 2005.</a:t>
            </a:r>
          </a:p>
          <a:p>
            <a:pPr algn="l"/>
            <a:r>
              <a:rPr lang="cs-CZ" sz="1400" b="1" i="0" u="none" strike="noStrike" baseline="0" dirty="0" err="1">
                <a:latin typeface="LiberationSerif-Bold"/>
              </a:rPr>
              <a:t>Television</a:t>
            </a:r>
            <a:r>
              <a:rPr lang="cs-CZ" sz="1400" b="1" i="0" u="none" strike="noStrike" baseline="0" dirty="0">
                <a:latin typeface="LiberationSerif-Bold"/>
              </a:rPr>
              <a:t> </a:t>
            </a:r>
            <a:r>
              <a:rPr lang="cs-CZ" sz="1400" b="1" i="0" u="none" strike="noStrike" baseline="0" dirty="0" err="1">
                <a:latin typeface="LiberationSerif-Bold"/>
              </a:rPr>
              <a:t>series</a:t>
            </a:r>
            <a:endParaRPr lang="cs-CZ" sz="1400" b="1" i="0" u="none" strike="noStrike" baseline="0" dirty="0">
              <a:latin typeface="LiberationSerif-Bold"/>
            </a:endParaRPr>
          </a:p>
          <a:p>
            <a:pPr lvl="1"/>
            <a:r>
              <a:rPr lang="en-US" sz="1400" b="0" i="1" u="none" strike="noStrike" baseline="0" dirty="0">
                <a:latin typeface="LiberationSerif-Italic"/>
              </a:rPr>
              <a:t>The Killing </a:t>
            </a:r>
            <a:r>
              <a:rPr lang="en-US" sz="1400" b="0" i="0" u="none" strike="noStrike" baseline="0" dirty="0">
                <a:latin typeface="LiberationSerif"/>
              </a:rPr>
              <a:t>(</a:t>
            </a:r>
            <a:r>
              <a:rPr lang="en-US" sz="1400" b="0" i="1" u="none" strike="noStrike" baseline="0" dirty="0" err="1">
                <a:latin typeface="LiberationSerif-Italic"/>
              </a:rPr>
              <a:t>Forbrydelsen</a:t>
            </a:r>
            <a:r>
              <a:rPr lang="en-US" sz="1400" b="0" i="0" u="none" strike="noStrike" baseline="0" dirty="0">
                <a:latin typeface="LiberationSerif"/>
              </a:rPr>
              <a:t>). </a:t>
            </a:r>
            <a:r>
              <a:rPr lang="en-US" sz="1400" b="0" i="0" u="none" strike="noStrike" baseline="0" dirty="0" err="1">
                <a:latin typeface="LiberationSerif"/>
              </a:rPr>
              <a:t>Danmarks</a:t>
            </a:r>
            <a:r>
              <a:rPr lang="en-US" sz="1400" b="0" i="0" u="none" strike="noStrike" baseline="0" dirty="0">
                <a:latin typeface="LiberationSerif"/>
              </a:rPr>
              <a:t> Radio. Broadcast on DR1. 2007–2012. Created by</a:t>
            </a:r>
            <a:r>
              <a:rPr lang="cs-CZ" sz="1400" b="0" i="0" u="none" strike="noStrike" baseline="0" dirty="0">
                <a:latin typeface="LiberationSerif"/>
              </a:rPr>
              <a:t> </a:t>
            </a:r>
            <a:r>
              <a:rPr lang="cs-CZ" sz="1400" b="0" i="0" u="none" strike="noStrike" baseline="0" dirty="0" err="1">
                <a:latin typeface="LiberationSerif"/>
              </a:rPr>
              <a:t>Søren</a:t>
            </a:r>
            <a:r>
              <a:rPr lang="cs-CZ" sz="1400" b="0" i="0" u="none" strike="noStrike" baseline="0" dirty="0">
                <a:latin typeface="LiberationSerif"/>
              </a:rPr>
              <a:t> </a:t>
            </a:r>
            <a:r>
              <a:rPr lang="cs-CZ" sz="1400" b="0" i="0" u="none" strike="noStrike" baseline="0" dirty="0" err="1">
                <a:latin typeface="LiberationSerif"/>
              </a:rPr>
              <a:t>Sveistrup</a:t>
            </a:r>
            <a:r>
              <a:rPr lang="cs-CZ" sz="1400" b="0" i="0" u="none" strike="noStrike" baseline="0" dirty="0">
                <a:latin typeface="LiberationSerif"/>
              </a:rPr>
              <a:t>. &amp; </a:t>
            </a:r>
            <a:r>
              <a:rPr lang="en-US" sz="1400" b="0" i="1" u="none" strike="noStrike" baseline="0" dirty="0">
                <a:latin typeface="LiberationSerif-Italic"/>
              </a:rPr>
              <a:t>The Killing</a:t>
            </a:r>
            <a:r>
              <a:rPr lang="en-US" sz="1400" b="0" i="0" u="none" strike="noStrike" baseline="0" dirty="0">
                <a:latin typeface="LiberationSerif"/>
              </a:rPr>
              <a:t>. Fox Television Studios. Broadcast on AMC. 2011–2013. Developed by Veena</a:t>
            </a:r>
            <a:r>
              <a:rPr lang="cs-CZ" sz="1400" b="0" i="0" u="none" strike="noStrike" baseline="0" dirty="0">
                <a:latin typeface="LiberationSerif"/>
              </a:rPr>
              <a:t> Sud.</a:t>
            </a:r>
          </a:p>
          <a:p>
            <a:pPr lvl="1"/>
            <a:r>
              <a:rPr lang="en-US" sz="1400" b="0" i="1" u="none" strike="noStrike" baseline="0" dirty="0">
                <a:latin typeface="LiberationSerif-Italic"/>
              </a:rPr>
              <a:t>The Bridge </a:t>
            </a:r>
            <a:r>
              <a:rPr lang="en-US" sz="1400" b="0" i="0" u="none" strike="noStrike" baseline="0" dirty="0">
                <a:latin typeface="LiberationSerif"/>
              </a:rPr>
              <a:t>(</a:t>
            </a:r>
            <a:r>
              <a:rPr lang="en-US" sz="1400" b="0" i="1" u="none" strike="noStrike" baseline="0" dirty="0" err="1">
                <a:latin typeface="LiberationSerif-Italic"/>
              </a:rPr>
              <a:t>Bron</a:t>
            </a:r>
            <a:r>
              <a:rPr lang="en-US" sz="1400" b="0" i="1" u="none" strike="noStrike" baseline="0" dirty="0">
                <a:latin typeface="LiberationSerif-Italic"/>
              </a:rPr>
              <a:t>/</a:t>
            </a:r>
            <a:r>
              <a:rPr lang="en-US" sz="1400" b="0" i="1" u="none" strike="noStrike" baseline="0" dirty="0" err="1">
                <a:latin typeface="LiberationSerif-Italic"/>
              </a:rPr>
              <a:t>Broen</a:t>
            </a:r>
            <a:r>
              <a:rPr lang="en-US" sz="1400" b="0" i="0" u="none" strike="noStrike" baseline="0" dirty="0">
                <a:latin typeface="LiberationSerif"/>
              </a:rPr>
              <a:t>). </a:t>
            </a:r>
            <a:r>
              <a:rPr lang="en-US" sz="1400" b="0" i="0" u="none" strike="noStrike" baseline="0" dirty="0" err="1">
                <a:latin typeface="LiberationSerif"/>
              </a:rPr>
              <a:t>Danmarks</a:t>
            </a:r>
            <a:r>
              <a:rPr lang="en-US" sz="1400" b="0" i="0" u="none" strike="noStrike" baseline="0" dirty="0">
                <a:latin typeface="LiberationSerif"/>
              </a:rPr>
              <a:t> Radio, </a:t>
            </a:r>
            <a:r>
              <a:rPr lang="en-US" sz="1400" b="0" i="0" u="none" strike="noStrike" baseline="0" dirty="0" err="1">
                <a:latin typeface="LiberationSerif"/>
              </a:rPr>
              <a:t>Sveriges</a:t>
            </a:r>
            <a:r>
              <a:rPr lang="en-US" sz="1400" b="0" i="0" u="none" strike="noStrike" baseline="0" dirty="0">
                <a:latin typeface="LiberationSerif"/>
              </a:rPr>
              <a:t> Television, and ZDF. Broadcast on DR</a:t>
            </a:r>
            <a:r>
              <a:rPr lang="cs-CZ" sz="1400" b="0" i="0" u="none" strike="noStrike" baseline="0" dirty="0">
                <a:latin typeface="LiberationSerif"/>
              </a:rPr>
              <a:t> </a:t>
            </a:r>
            <a:r>
              <a:rPr lang="en-US" sz="1400" b="0" i="0" u="none" strike="noStrike" baseline="0" dirty="0">
                <a:latin typeface="LiberationSerif"/>
              </a:rPr>
              <a:t>and </a:t>
            </a:r>
            <a:r>
              <a:rPr lang="en-US" sz="1400" b="0" i="0" u="none" strike="noStrike" baseline="0" dirty="0" err="1">
                <a:latin typeface="LiberationSerif"/>
              </a:rPr>
              <a:t>SvT</a:t>
            </a:r>
            <a:r>
              <a:rPr lang="en-US" sz="1400" b="0" i="0" u="none" strike="noStrike" baseline="0" dirty="0">
                <a:latin typeface="LiberationSerif"/>
              </a:rPr>
              <a:t>. 2011–13. Created by Hans </a:t>
            </a:r>
            <a:r>
              <a:rPr lang="en-US" sz="1400" b="0" i="0" u="none" strike="noStrike" baseline="0" dirty="0" err="1">
                <a:latin typeface="LiberationSerif"/>
              </a:rPr>
              <a:t>Rosenfeldt</a:t>
            </a:r>
            <a:r>
              <a:rPr lang="en-US" sz="1400" b="0" i="0" u="none" strike="noStrike" baseline="0" dirty="0">
                <a:latin typeface="LiberationSerif"/>
              </a:rPr>
              <a:t>.</a:t>
            </a:r>
            <a:r>
              <a:rPr lang="cs-CZ" sz="1400" b="0" i="0" u="none" strike="noStrike" baseline="0" dirty="0">
                <a:latin typeface="LiberationSerif"/>
              </a:rPr>
              <a:t> &amp; </a:t>
            </a:r>
            <a:r>
              <a:rPr lang="en-US" sz="1400" b="0" i="1" u="none" strike="noStrike" baseline="0" dirty="0">
                <a:latin typeface="LiberationSerif-Italic"/>
              </a:rPr>
              <a:t>The Bridge</a:t>
            </a:r>
            <a:r>
              <a:rPr lang="en-US" sz="1400" b="0" i="0" u="none" strike="noStrike" baseline="0" dirty="0">
                <a:latin typeface="LiberationSerif"/>
              </a:rPr>
              <a:t>. Shine Group. Distributed on cable FX (2013).</a:t>
            </a:r>
            <a:endParaRPr lang="cs-CZ" sz="1400" dirty="0"/>
          </a:p>
        </p:txBody>
      </p:sp>
    </p:spTree>
    <p:extLst>
      <p:ext uri="{BB962C8B-B14F-4D97-AF65-F5344CB8AC3E}">
        <p14:creationId xmlns:p14="http://schemas.microsoft.com/office/powerpoint/2010/main" val="89047194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9FBDDDA-A7E8-5A9E-5C9D-C4449C17972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A79EF32-159D-DE3D-6F47-53876C9F1684}"/>
              </a:ext>
            </a:extLst>
          </p:cNvPr>
          <p:cNvSpPr>
            <a:spLocks noGrp="1"/>
          </p:cNvSpPr>
          <p:nvPr>
            <p:ph type="sldNum" sz="quarter" idx="11"/>
          </p:nvPr>
        </p:nvSpPr>
        <p:spPr/>
        <p:txBody>
          <a:bodyPr/>
          <a:lstStyle/>
          <a:p>
            <a:fld id="{0970407D-EE58-4A0B-824B-1D3AE42DD9CF}" type="slidenum">
              <a:rPr lang="cs-CZ" altLang="cs-CZ" smtClean="0"/>
              <a:pPr/>
              <a:t>267</a:t>
            </a:fld>
            <a:endParaRPr lang="cs-CZ" altLang="cs-CZ" dirty="0"/>
          </a:p>
        </p:txBody>
      </p:sp>
      <p:sp>
        <p:nvSpPr>
          <p:cNvPr id="4" name="Nadpis 3">
            <a:extLst>
              <a:ext uri="{FF2B5EF4-FFF2-40B4-BE49-F238E27FC236}">
                <a16:creationId xmlns:a16="http://schemas.microsoft.com/office/drawing/2014/main" id="{96B83E95-76A9-3EDE-FAAE-F254F4EEBAC7}"/>
              </a:ext>
            </a:extLst>
          </p:cNvPr>
          <p:cNvSpPr>
            <a:spLocks noGrp="1"/>
          </p:cNvSpPr>
          <p:nvPr>
            <p:ph type="title"/>
          </p:nvPr>
        </p:nvSpPr>
        <p:spPr/>
        <p:txBody>
          <a:bodyPr/>
          <a:lstStyle/>
          <a:p>
            <a:r>
              <a:rPr lang="cs-CZ" dirty="0"/>
              <a:t>Americké </a:t>
            </a:r>
            <a:r>
              <a:rPr lang="cs-CZ" dirty="0" err="1"/>
              <a:t>remaky</a:t>
            </a:r>
            <a:r>
              <a:rPr lang="cs-CZ" dirty="0"/>
              <a:t> severské tvorby</a:t>
            </a:r>
          </a:p>
        </p:txBody>
      </p:sp>
      <p:sp>
        <p:nvSpPr>
          <p:cNvPr id="5" name="Zástupný obsah 4">
            <a:extLst>
              <a:ext uri="{FF2B5EF4-FFF2-40B4-BE49-F238E27FC236}">
                <a16:creationId xmlns:a16="http://schemas.microsoft.com/office/drawing/2014/main" id="{592C40DB-02A5-A124-4A37-CF82C64974E5}"/>
              </a:ext>
            </a:extLst>
          </p:cNvPr>
          <p:cNvSpPr>
            <a:spLocks noGrp="1"/>
          </p:cNvSpPr>
          <p:nvPr>
            <p:ph idx="1"/>
          </p:nvPr>
        </p:nvSpPr>
        <p:spPr/>
        <p:txBody>
          <a:bodyPr>
            <a:normAutofit fontScale="92500"/>
          </a:bodyPr>
          <a:lstStyle/>
          <a:p>
            <a:r>
              <a:rPr lang="cs-CZ" dirty="0"/>
              <a:t>Filmová produkce = nadnárodní záležitost</a:t>
            </a:r>
          </a:p>
          <a:p>
            <a:pPr lvl="1"/>
            <a:r>
              <a:rPr lang="cs-CZ" dirty="0"/>
              <a:t>Dánsko  a Švédsko – lídři v restrukturalizaci průmyslu</a:t>
            </a:r>
          </a:p>
          <a:p>
            <a:pPr lvl="1"/>
            <a:endParaRPr lang="cs-CZ" dirty="0"/>
          </a:p>
          <a:p>
            <a:r>
              <a:rPr lang="cs-CZ" dirty="0"/>
              <a:t>Mezinárodně orientované filmy</a:t>
            </a:r>
          </a:p>
          <a:p>
            <a:pPr lvl="1"/>
            <a:r>
              <a:rPr lang="cs-CZ" dirty="0"/>
              <a:t>Inspirace existujícími žánry</a:t>
            </a:r>
          </a:p>
          <a:p>
            <a:endParaRPr lang="cs-CZ" dirty="0"/>
          </a:p>
          <a:p>
            <a:r>
              <a:rPr lang="cs-CZ" dirty="0"/>
              <a:t>Produkční společnosti – </a:t>
            </a:r>
            <a:r>
              <a:rPr lang="cs-CZ" dirty="0" err="1"/>
              <a:t>Zentropa</a:t>
            </a:r>
            <a:r>
              <a:rPr lang="cs-CZ" dirty="0"/>
              <a:t>, </a:t>
            </a:r>
            <a:r>
              <a:rPr lang="cs-CZ" dirty="0" err="1"/>
              <a:t>Nordisk</a:t>
            </a:r>
            <a:r>
              <a:rPr lang="cs-CZ" dirty="0"/>
              <a:t>, Memfis…</a:t>
            </a:r>
          </a:p>
          <a:p>
            <a:endParaRPr lang="cs-CZ" dirty="0"/>
          </a:p>
          <a:p>
            <a:r>
              <a:rPr lang="cs-CZ" dirty="0" err="1"/>
              <a:t>Remaky</a:t>
            </a:r>
            <a:r>
              <a:rPr lang="cs-CZ" dirty="0"/>
              <a:t> jako krok k dalšímu rozvoji – v návaznosti na způsob produkce</a:t>
            </a:r>
          </a:p>
          <a:p>
            <a:pPr lvl="1"/>
            <a:r>
              <a:rPr lang="cs-CZ" dirty="0"/>
              <a:t>Adaptace </a:t>
            </a:r>
            <a:r>
              <a:rPr lang="cs-CZ" dirty="0" err="1"/>
              <a:t>Stiega</a:t>
            </a:r>
            <a:r>
              <a:rPr lang="cs-CZ" dirty="0"/>
              <a:t> </a:t>
            </a:r>
            <a:r>
              <a:rPr lang="cs-CZ" dirty="0" err="1"/>
              <a:t>Larsona</a:t>
            </a:r>
            <a:endParaRPr lang="cs-CZ" dirty="0"/>
          </a:p>
        </p:txBody>
      </p:sp>
    </p:spTree>
    <p:extLst>
      <p:ext uri="{BB962C8B-B14F-4D97-AF65-F5344CB8AC3E}">
        <p14:creationId xmlns:p14="http://schemas.microsoft.com/office/powerpoint/2010/main" val="20588015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345CCA2-4B83-6084-D3DC-38425C5577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D661FF2-8A04-6567-E97C-EA31C562A3EA}"/>
              </a:ext>
            </a:extLst>
          </p:cNvPr>
          <p:cNvSpPr>
            <a:spLocks noGrp="1"/>
          </p:cNvSpPr>
          <p:nvPr>
            <p:ph type="sldNum" sz="quarter" idx="11"/>
          </p:nvPr>
        </p:nvSpPr>
        <p:spPr/>
        <p:txBody>
          <a:bodyPr/>
          <a:lstStyle/>
          <a:p>
            <a:fld id="{0970407D-EE58-4A0B-824B-1D3AE42DD9CF}" type="slidenum">
              <a:rPr lang="cs-CZ" altLang="cs-CZ" smtClean="0"/>
              <a:pPr/>
              <a:t>268</a:t>
            </a:fld>
            <a:endParaRPr lang="cs-CZ" altLang="cs-CZ" dirty="0"/>
          </a:p>
        </p:txBody>
      </p:sp>
      <p:sp>
        <p:nvSpPr>
          <p:cNvPr id="4" name="Nadpis 3">
            <a:extLst>
              <a:ext uri="{FF2B5EF4-FFF2-40B4-BE49-F238E27FC236}">
                <a16:creationId xmlns:a16="http://schemas.microsoft.com/office/drawing/2014/main" id="{B1D7E0C4-C9B9-1DA5-1B0F-07879BA085B6}"/>
              </a:ext>
            </a:extLst>
          </p:cNvPr>
          <p:cNvSpPr>
            <a:spLocks noGrp="1"/>
          </p:cNvSpPr>
          <p:nvPr>
            <p:ph type="title"/>
          </p:nvPr>
        </p:nvSpPr>
        <p:spPr/>
        <p:txBody>
          <a:bodyPr/>
          <a:lstStyle/>
          <a:p>
            <a:r>
              <a:rPr lang="cs-CZ" dirty="0"/>
              <a:t>Americké </a:t>
            </a:r>
            <a:r>
              <a:rPr lang="cs-CZ" dirty="0" err="1"/>
              <a:t>remaky</a:t>
            </a:r>
            <a:r>
              <a:rPr lang="cs-CZ" dirty="0"/>
              <a:t> severské tvorby</a:t>
            </a:r>
          </a:p>
        </p:txBody>
      </p:sp>
      <p:sp>
        <p:nvSpPr>
          <p:cNvPr id="5" name="Zástupný obsah 4">
            <a:extLst>
              <a:ext uri="{FF2B5EF4-FFF2-40B4-BE49-F238E27FC236}">
                <a16:creationId xmlns:a16="http://schemas.microsoft.com/office/drawing/2014/main" id="{28747FB5-37CF-B9CC-233E-BD847F5EF0F0}"/>
              </a:ext>
            </a:extLst>
          </p:cNvPr>
          <p:cNvSpPr>
            <a:spLocks noGrp="1"/>
          </p:cNvSpPr>
          <p:nvPr>
            <p:ph idx="1"/>
          </p:nvPr>
        </p:nvSpPr>
        <p:spPr/>
        <p:txBody>
          <a:bodyPr/>
          <a:lstStyle/>
          <a:p>
            <a:r>
              <a:rPr lang="cs-CZ" dirty="0"/>
              <a:t>Přenášení kultury</a:t>
            </a:r>
          </a:p>
          <a:p>
            <a:endParaRPr lang="cs-CZ" dirty="0"/>
          </a:p>
          <a:p>
            <a:r>
              <a:rPr lang="cs-CZ" dirty="0"/>
              <a:t>„</a:t>
            </a:r>
            <a:r>
              <a:rPr lang="cs-CZ" dirty="0" err="1"/>
              <a:t>transkulturalizace</a:t>
            </a:r>
            <a:r>
              <a:rPr lang="cs-CZ" dirty="0"/>
              <a:t>“ vs. „amerikanizace“</a:t>
            </a:r>
          </a:p>
          <a:p>
            <a:endParaRPr lang="cs-CZ" dirty="0"/>
          </a:p>
          <a:p>
            <a:r>
              <a:rPr lang="cs-CZ" dirty="0" err="1"/>
              <a:t>Remaky</a:t>
            </a:r>
            <a:r>
              <a:rPr lang="cs-CZ" dirty="0"/>
              <a:t> obvykle označovány jako „horší“</a:t>
            </a:r>
          </a:p>
          <a:p>
            <a:pPr lvl="1"/>
            <a:r>
              <a:rPr lang="cs-CZ" dirty="0"/>
              <a:t>Originál = „umění“</a:t>
            </a:r>
          </a:p>
          <a:p>
            <a:endParaRPr lang="cs-CZ" dirty="0"/>
          </a:p>
          <a:p>
            <a:r>
              <a:rPr lang="cs-CZ" dirty="0" err="1"/>
              <a:t>Remaky</a:t>
            </a:r>
            <a:r>
              <a:rPr lang="cs-CZ" dirty="0"/>
              <a:t> – snižování rizika</a:t>
            </a:r>
          </a:p>
          <a:p>
            <a:endParaRPr lang="cs-CZ" dirty="0"/>
          </a:p>
        </p:txBody>
      </p:sp>
    </p:spTree>
    <p:extLst>
      <p:ext uri="{BB962C8B-B14F-4D97-AF65-F5344CB8AC3E}">
        <p14:creationId xmlns:p14="http://schemas.microsoft.com/office/powerpoint/2010/main" val="131724542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28196A5-CFCA-6C07-DC3C-F298471E45D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E625443-475C-B5A1-2670-438BD100B6F3}"/>
              </a:ext>
            </a:extLst>
          </p:cNvPr>
          <p:cNvSpPr>
            <a:spLocks noGrp="1"/>
          </p:cNvSpPr>
          <p:nvPr>
            <p:ph type="sldNum" sz="quarter" idx="11"/>
          </p:nvPr>
        </p:nvSpPr>
        <p:spPr/>
        <p:txBody>
          <a:bodyPr/>
          <a:lstStyle/>
          <a:p>
            <a:fld id="{0970407D-EE58-4A0B-824B-1D3AE42DD9CF}" type="slidenum">
              <a:rPr lang="cs-CZ" altLang="cs-CZ" smtClean="0"/>
              <a:pPr/>
              <a:t>269</a:t>
            </a:fld>
            <a:endParaRPr lang="cs-CZ" altLang="cs-CZ" dirty="0"/>
          </a:p>
        </p:txBody>
      </p:sp>
      <p:sp>
        <p:nvSpPr>
          <p:cNvPr id="4" name="Nadpis 3">
            <a:extLst>
              <a:ext uri="{FF2B5EF4-FFF2-40B4-BE49-F238E27FC236}">
                <a16:creationId xmlns:a16="http://schemas.microsoft.com/office/drawing/2014/main" id="{2E02A7A4-5D1D-6309-E532-DE70DEE83B98}"/>
              </a:ext>
            </a:extLst>
          </p:cNvPr>
          <p:cNvSpPr>
            <a:spLocks noGrp="1"/>
          </p:cNvSpPr>
          <p:nvPr>
            <p:ph type="title"/>
          </p:nvPr>
        </p:nvSpPr>
        <p:spPr>
          <a:xfrm>
            <a:off x="191069" y="259307"/>
            <a:ext cx="11805313" cy="1036695"/>
          </a:xfrm>
        </p:spPr>
        <p:txBody>
          <a:bodyPr>
            <a:normAutofit/>
          </a:bodyPr>
          <a:lstStyle/>
          <a:p>
            <a:r>
              <a:rPr lang="cs-CZ" dirty="0"/>
              <a:t>Americké </a:t>
            </a:r>
            <a:r>
              <a:rPr lang="cs-CZ" dirty="0" err="1"/>
              <a:t>remaky</a:t>
            </a:r>
            <a:r>
              <a:rPr lang="cs-CZ" dirty="0"/>
              <a:t> severské tvorby – globalizace skandinávské krimi</a:t>
            </a:r>
          </a:p>
        </p:txBody>
      </p:sp>
      <p:sp>
        <p:nvSpPr>
          <p:cNvPr id="5" name="Zástupný obsah 4">
            <a:extLst>
              <a:ext uri="{FF2B5EF4-FFF2-40B4-BE49-F238E27FC236}">
                <a16:creationId xmlns:a16="http://schemas.microsoft.com/office/drawing/2014/main" id="{7E7F6E43-95B1-D021-2959-C19EF95C1E86}"/>
              </a:ext>
            </a:extLst>
          </p:cNvPr>
          <p:cNvSpPr>
            <a:spLocks noGrp="1"/>
          </p:cNvSpPr>
          <p:nvPr>
            <p:ph idx="1"/>
          </p:nvPr>
        </p:nvSpPr>
        <p:spPr/>
        <p:txBody>
          <a:bodyPr/>
          <a:lstStyle/>
          <a:p>
            <a:r>
              <a:rPr lang="cs-CZ" dirty="0" err="1"/>
              <a:t>Insomnia</a:t>
            </a:r>
            <a:r>
              <a:rPr lang="cs-CZ" dirty="0"/>
              <a:t> – reflexe národních strategií</a:t>
            </a:r>
          </a:p>
          <a:p>
            <a:endParaRPr lang="cs-CZ" dirty="0"/>
          </a:p>
          <a:p>
            <a:r>
              <a:rPr lang="cs-CZ" dirty="0"/>
              <a:t>Severská verze – </a:t>
            </a:r>
          </a:p>
          <a:p>
            <a:pPr lvl="1"/>
            <a:r>
              <a:rPr lang="cs-CZ" dirty="0"/>
              <a:t>„zločin se vyplácí“</a:t>
            </a:r>
          </a:p>
          <a:p>
            <a:pPr lvl="1"/>
            <a:r>
              <a:rPr lang="cs-CZ" dirty="0"/>
              <a:t>Odkaz na severské kriminálky jako exportní produkt</a:t>
            </a:r>
          </a:p>
          <a:p>
            <a:pPr lvl="1"/>
            <a:endParaRPr lang="cs-CZ" dirty="0"/>
          </a:p>
          <a:p>
            <a:r>
              <a:rPr lang="cs-CZ" dirty="0"/>
              <a:t>Nolan</a:t>
            </a:r>
          </a:p>
          <a:p>
            <a:pPr lvl="1"/>
            <a:r>
              <a:rPr lang="cs-CZ" dirty="0"/>
              <a:t>Přijat i divácky</a:t>
            </a:r>
          </a:p>
          <a:p>
            <a:pPr lvl="1"/>
            <a:r>
              <a:rPr lang="cs-CZ" dirty="0"/>
              <a:t>„zločin se nevyplácí“</a:t>
            </a:r>
          </a:p>
          <a:p>
            <a:pPr lvl="1"/>
            <a:r>
              <a:rPr lang="cs-CZ" dirty="0"/>
              <a:t>Odlišné využití světla</a:t>
            </a:r>
          </a:p>
          <a:p>
            <a:endParaRPr lang="cs-CZ" dirty="0"/>
          </a:p>
        </p:txBody>
      </p:sp>
    </p:spTree>
    <p:extLst>
      <p:ext uri="{BB962C8B-B14F-4D97-AF65-F5344CB8AC3E}">
        <p14:creationId xmlns:p14="http://schemas.microsoft.com/office/powerpoint/2010/main" val="3863667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0EABDAC-7C8A-FBEC-95D7-4D1AD031333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3BAE82A-858D-F757-B4EC-62871DAC1D14}"/>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57ECE72B-05B4-A25A-8B37-98D11DA74DE3}"/>
              </a:ext>
            </a:extLst>
          </p:cNvPr>
          <p:cNvSpPr>
            <a:spLocks noGrp="1"/>
          </p:cNvSpPr>
          <p:nvPr>
            <p:ph type="title"/>
          </p:nvPr>
        </p:nvSpPr>
        <p:spPr/>
        <p:txBody>
          <a:bodyPr/>
          <a:lstStyle/>
          <a:p>
            <a:r>
              <a:rPr lang="cs-CZ" dirty="0"/>
              <a:t>Norsko</a:t>
            </a:r>
          </a:p>
        </p:txBody>
      </p:sp>
      <p:sp>
        <p:nvSpPr>
          <p:cNvPr id="5" name="Zástupný obsah 4">
            <a:extLst>
              <a:ext uri="{FF2B5EF4-FFF2-40B4-BE49-F238E27FC236}">
                <a16:creationId xmlns:a16="http://schemas.microsoft.com/office/drawing/2014/main" id="{29F0B307-709F-2F67-0919-659205860BCD}"/>
              </a:ext>
            </a:extLst>
          </p:cNvPr>
          <p:cNvSpPr>
            <a:spLocks noGrp="1"/>
          </p:cNvSpPr>
          <p:nvPr>
            <p:ph idx="1"/>
          </p:nvPr>
        </p:nvSpPr>
        <p:spPr>
          <a:xfrm>
            <a:off x="720000" y="1692002"/>
            <a:ext cx="5376000" cy="4139998"/>
          </a:xfrm>
        </p:spPr>
        <p:txBody>
          <a:bodyPr>
            <a:normAutofit fontScale="62500" lnSpcReduction="20000"/>
          </a:bodyPr>
          <a:lstStyle/>
          <a:p>
            <a:r>
              <a:rPr lang="cs-CZ" dirty="0"/>
              <a:t>Hugo </a:t>
            </a:r>
            <a:r>
              <a:rPr lang="cs-CZ" dirty="0" err="1"/>
              <a:t>Hermansen</a:t>
            </a:r>
            <a:endParaRPr lang="cs-CZ" dirty="0"/>
          </a:p>
          <a:p>
            <a:pPr lvl="1"/>
            <a:r>
              <a:rPr lang="cs-CZ" dirty="0"/>
              <a:t>1904 najat k vedení kina v Oslu</a:t>
            </a:r>
          </a:p>
          <a:p>
            <a:pPr lvl="1"/>
            <a:endParaRPr lang="cs-CZ" dirty="0"/>
          </a:p>
          <a:p>
            <a:endParaRPr lang="cs-CZ" dirty="0"/>
          </a:p>
          <a:p>
            <a:r>
              <a:rPr lang="cs-CZ" dirty="0"/>
              <a:t>Nebezpečný život rybáře – drama na moři (1907)</a:t>
            </a:r>
          </a:p>
          <a:p>
            <a:endParaRPr lang="cs-CZ" dirty="0"/>
          </a:p>
          <a:p>
            <a:r>
              <a:rPr lang="cs-CZ" dirty="0">
                <a:hlinkClick r:id="rId2"/>
              </a:rPr>
              <a:t>Under </a:t>
            </a:r>
            <a:r>
              <a:rPr lang="cs-CZ" dirty="0" err="1">
                <a:hlinkClick r:id="rId2"/>
              </a:rPr>
              <a:t>forvandlingens</a:t>
            </a:r>
            <a:r>
              <a:rPr lang="cs-CZ" dirty="0">
                <a:hlinkClick r:id="rId2"/>
              </a:rPr>
              <a:t> lov, </a:t>
            </a:r>
            <a:r>
              <a:rPr lang="cs-CZ" dirty="0" err="1">
                <a:hlinkClick r:id="rId2"/>
              </a:rPr>
              <a:t>eller</a:t>
            </a:r>
            <a:r>
              <a:rPr lang="cs-CZ" dirty="0">
                <a:hlinkClick r:id="rId2"/>
              </a:rPr>
              <a:t> Jo </a:t>
            </a:r>
            <a:r>
              <a:rPr lang="cs-CZ" dirty="0" err="1">
                <a:hlinkClick r:id="rId2"/>
              </a:rPr>
              <a:t>tykkere</a:t>
            </a:r>
            <a:r>
              <a:rPr lang="cs-CZ" dirty="0">
                <a:hlinkClick r:id="rId2"/>
              </a:rPr>
              <a:t>, jo </a:t>
            </a:r>
            <a:r>
              <a:rPr lang="cs-CZ" dirty="0" err="1">
                <a:hlinkClick r:id="rId2"/>
              </a:rPr>
              <a:t>bedre</a:t>
            </a:r>
            <a:r>
              <a:rPr lang="cs-CZ" dirty="0"/>
              <a:t> (1911)</a:t>
            </a:r>
          </a:p>
          <a:p>
            <a:endParaRPr lang="cs-CZ" dirty="0"/>
          </a:p>
          <a:p>
            <a:r>
              <a:rPr lang="cs-CZ" dirty="0"/>
              <a:t>1913 – </a:t>
            </a:r>
            <a:r>
              <a:rPr lang="cs-CZ" dirty="0" err="1"/>
              <a:t>Kinozákon</a:t>
            </a:r>
            <a:endParaRPr lang="cs-CZ" dirty="0"/>
          </a:p>
          <a:p>
            <a:pPr lvl="1"/>
            <a:r>
              <a:rPr lang="cs-CZ" dirty="0"/>
              <a:t>důsledky</a:t>
            </a:r>
          </a:p>
        </p:txBody>
      </p:sp>
      <p:pic>
        <p:nvPicPr>
          <p:cNvPr id="18434" name="Picture 2">
            <a:extLst>
              <a:ext uri="{FF2B5EF4-FFF2-40B4-BE49-F238E27FC236}">
                <a16:creationId xmlns:a16="http://schemas.microsoft.com/office/drawing/2014/main" id="{D2B10E98-E056-C63F-6852-6D32CCBB9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780" y="356300"/>
            <a:ext cx="3365695" cy="3782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0DF4A8D-8EEF-209D-CAEB-1455BDF9E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189" y="3899466"/>
            <a:ext cx="4234438" cy="286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6003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03B7394-097E-1171-ACF7-CB6BC77EB80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C8D3672-01AD-5674-8788-1022A815EFDE}"/>
              </a:ext>
            </a:extLst>
          </p:cNvPr>
          <p:cNvSpPr>
            <a:spLocks noGrp="1"/>
          </p:cNvSpPr>
          <p:nvPr>
            <p:ph type="sldNum" sz="quarter" idx="11"/>
          </p:nvPr>
        </p:nvSpPr>
        <p:spPr/>
        <p:txBody>
          <a:bodyPr/>
          <a:lstStyle/>
          <a:p>
            <a:fld id="{0970407D-EE58-4A0B-824B-1D3AE42DD9CF}" type="slidenum">
              <a:rPr lang="cs-CZ" altLang="cs-CZ" smtClean="0"/>
              <a:pPr/>
              <a:t>270</a:t>
            </a:fld>
            <a:endParaRPr lang="cs-CZ" altLang="cs-CZ" dirty="0"/>
          </a:p>
        </p:txBody>
      </p:sp>
      <p:sp>
        <p:nvSpPr>
          <p:cNvPr id="5" name="Zástupný obsah 4">
            <a:extLst>
              <a:ext uri="{FF2B5EF4-FFF2-40B4-BE49-F238E27FC236}">
                <a16:creationId xmlns:a16="http://schemas.microsoft.com/office/drawing/2014/main" id="{72AB05D6-8BAA-985A-D848-4A435C0BDC34}"/>
              </a:ext>
            </a:extLst>
          </p:cNvPr>
          <p:cNvSpPr>
            <a:spLocks noGrp="1"/>
          </p:cNvSpPr>
          <p:nvPr>
            <p:ph idx="1"/>
          </p:nvPr>
        </p:nvSpPr>
        <p:spPr/>
        <p:txBody>
          <a:bodyPr/>
          <a:lstStyle/>
          <a:p>
            <a:r>
              <a:rPr lang="cs-CZ" dirty="0"/>
              <a:t>Severský </a:t>
            </a:r>
            <a:r>
              <a:rPr lang="cs-CZ" dirty="0" err="1"/>
              <a:t>noir</a:t>
            </a:r>
            <a:r>
              <a:rPr lang="cs-CZ" dirty="0"/>
              <a:t> na televizních obrazovkách</a:t>
            </a:r>
          </a:p>
          <a:p>
            <a:r>
              <a:rPr lang="cs-CZ" dirty="0"/>
              <a:t>Adaptace </a:t>
            </a:r>
            <a:r>
              <a:rPr lang="cs-CZ" dirty="0" err="1"/>
              <a:t>Henninga</a:t>
            </a:r>
            <a:r>
              <a:rPr lang="cs-CZ" dirty="0"/>
              <a:t> </a:t>
            </a:r>
            <a:r>
              <a:rPr lang="cs-CZ" dirty="0" err="1"/>
              <a:t>Mankella</a:t>
            </a:r>
            <a:r>
              <a:rPr lang="cs-CZ" dirty="0"/>
              <a:t> – </a:t>
            </a:r>
            <a:r>
              <a:rPr lang="cs-CZ" dirty="0" err="1"/>
              <a:t>Wallander</a:t>
            </a:r>
            <a:endParaRPr lang="cs-CZ" dirty="0"/>
          </a:p>
          <a:p>
            <a:pPr lvl="1"/>
            <a:r>
              <a:rPr lang="cs-CZ" dirty="0"/>
              <a:t>2008-2012 – Kenneth </a:t>
            </a:r>
            <a:r>
              <a:rPr lang="cs-CZ" dirty="0" err="1"/>
              <a:t>Branagh</a:t>
            </a:r>
            <a:endParaRPr lang="cs-CZ" dirty="0"/>
          </a:p>
          <a:p>
            <a:pPr lvl="1"/>
            <a:r>
              <a:rPr lang="cs-CZ" dirty="0"/>
              <a:t>Další adaptace vč. 25dílné série s </a:t>
            </a:r>
            <a:r>
              <a:rPr lang="cs-CZ" dirty="0" err="1"/>
              <a:t>Kristerem</a:t>
            </a:r>
            <a:r>
              <a:rPr lang="cs-CZ" dirty="0"/>
              <a:t> </a:t>
            </a:r>
            <a:r>
              <a:rPr lang="cs-CZ" dirty="0" err="1"/>
              <a:t>Henrikssonem</a:t>
            </a:r>
            <a:endParaRPr lang="cs-CZ" dirty="0"/>
          </a:p>
          <a:p>
            <a:r>
              <a:rPr lang="cs-CZ" dirty="0"/>
              <a:t>Spojovník – společnost </a:t>
            </a:r>
            <a:r>
              <a:rPr lang="cs-CZ" dirty="0" err="1"/>
              <a:t>Yellowbird</a:t>
            </a:r>
            <a:endParaRPr lang="cs-CZ" dirty="0"/>
          </a:p>
          <a:p>
            <a:pPr lvl="1"/>
            <a:r>
              <a:rPr lang="cs-CZ" dirty="0"/>
              <a:t>Úspěch otevřel zahraniční trhy</a:t>
            </a:r>
          </a:p>
          <a:p>
            <a:r>
              <a:rPr lang="cs-CZ" dirty="0"/>
              <a:t>Televizní seriály</a:t>
            </a:r>
          </a:p>
          <a:p>
            <a:pPr lvl="1"/>
            <a:r>
              <a:rPr lang="cs-CZ" dirty="0" err="1"/>
              <a:t>Serializace</a:t>
            </a:r>
            <a:r>
              <a:rPr lang="cs-CZ" dirty="0"/>
              <a:t> – multiplikace</a:t>
            </a:r>
          </a:p>
          <a:p>
            <a:r>
              <a:rPr lang="cs-CZ" dirty="0" err="1"/>
              <a:t>Forbrydelsen</a:t>
            </a:r>
            <a:r>
              <a:rPr lang="cs-CZ" dirty="0"/>
              <a:t> – 2007-2012</a:t>
            </a:r>
          </a:p>
          <a:p>
            <a:r>
              <a:rPr lang="cs-CZ" dirty="0"/>
              <a:t>Most – 2011-2013 </a:t>
            </a:r>
          </a:p>
        </p:txBody>
      </p:sp>
      <p:sp>
        <p:nvSpPr>
          <p:cNvPr id="6" name="Nadpis 3">
            <a:extLst>
              <a:ext uri="{FF2B5EF4-FFF2-40B4-BE49-F238E27FC236}">
                <a16:creationId xmlns:a16="http://schemas.microsoft.com/office/drawing/2014/main" id="{9C8AC6FF-E7F6-2CAD-D995-C70AFA4DE319}"/>
              </a:ext>
            </a:extLst>
          </p:cNvPr>
          <p:cNvSpPr>
            <a:spLocks noGrp="1"/>
          </p:cNvSpPr>
          <p:nvPr>
            <p:ph type="title"/>
          </p:nvPr>
        </p:nvSpPr>
        <p:spPr>
          <a:xfrm>
            <a:off x="300250" y="259307"/>
            <a:ext cx="11682483" cy="912268"/>
          </a:xfrm>
        </p:spPr>
        <p:txBody>
          <a:bodyPr>
            <a:normAutofit fontScale="90000"/>
          </a:bodyPr>
          <a:lstStyle/>
          <a:p>
            <a:r>
              <a:rPr lang="cs-CZ" dirty="0"/>
              <a:t>Americké </a:t>
            </a:r>
            <a:r>
              <a:rPr lang="cs-CZ" dirty="0" err="1"/>
              <a:t>remaky</a:t>
            </a:r>
            <a:r>
              <a:rPr lang="cs-CZ" dirty="0"/>
              <a:t> severské tvorby – globalizace skandinávské krimi</a:t>
            </a:r>
          </a:p>
        </p:txBody>
      </p:sp>
    </p:spTree>
    <p:extLst>
      <p:ext uri="{BB962C8B-B14F-4D97-AF65-F5344CB8AC3E}">
        <p14:creationId xmlns:p14="http://schemas.microsoft.com/office/powerpoint/2010/main" val="310817972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780ADD-43A9-6BE9-853F-D01462EDA04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CB92727-5C76-582D-ADA2-E01C83C79888}"/>
              </a:ext>
            </a:extLst>
          </p:cNvPr>
          <p:cNvSpPr>
            <a:spLocks noGrp="1"/>
          </p:cNvSpPr>
          <p:nvPr>
            <p:ph type="sldNum" sz="quarter" idx="11"/>
          </p:nvPr>
        </p:nvSpPr>
        <p:spPr/>
        <p:txBody>
          <a:bodyPr/>
          <a:lstStyle/>
          <a:p>
            <a:fld id="{0970407D-EE58-4A0B-824B-1D3AE42DD9CF}" type="slidenum">
              <a:rPr lang="cs-CZ" altLang="cs-CZ" smtClean="0"/>
              <a:pPr/>
              <a:t>271</a:t>
            </a:fld>
            <a:endParaRPr lang="cs-CZ" altLang="cs-CZ" dirty="0"/>
          </a:p>
        </p:txBody>
      </p:sp>
      <p:sp>
        <p:nvSpPr>
          <p:cNvPr id="4" name="Nadpis 3">
            <a:extLst>
              <a:ext uri="{FF2B5EF4-FFF2-40B4-BE49-F238E27FC236}">
                <a16:creationId xmlns:a16="http://schemas.microsoft.com/office/drawing/2014/main" id="{4CD60CD9-3112-0128-A48E-6A43559D5C47}"/>
              </a:ext>
            </a:extLst>
          </p:cNvPr>
          <p:cNvSpPr>
            <a:spLocks noGrp="1"/>
          </p:cNvSpPr>
          <p:nvPr>
            <p:ph type="title"/>
          </p:nvPr>
        </p:nvSpPr>
        <p:spPr>
          <a:xfrm>
            <a:off x="149290" y="245660"/>
            <a:ext cx="8136294" cy="1050342"/>
          </a:xfrm>
        </p:spPr>
        <p:txBody>
          <a:bodyPr>
            <a:normAutofit fontScale="90000"/>
          </a:bodyPr>
          <a:lstStyle/>
          <a:p>
            <a:r>
              <a:rPr lang="cs-CZ" dirty="0"/>
              <a:t>Americké </a:t>
            </a:r>
            <a:r>
              <a:rPr lang="cs-CZ" dirty="0" err="1"/>
              <a:t>remaky</a:t>
            </a:r>
            <a:r>
              <a:rPr lang="cs-CZ" dirty="0"/>
              <a:t> severské tvorby – globalizace skandinávské krimi</a:t>
            </a:r>
          </a:p>
        </p:txBody>
      </p:sp>
      <p:sp>
        <p:nvSpPr>
          <p:cNvPr id="5" name="Zástupný obsah 4">
            <a:extLst>
              <a:ext uri="{FF2B5EF4-FFF2-40B4-BE49-F238E27FC236}">
                <a16:creationId xmlns:a16="http://schemas.microsoft.com/office/drawing/2014/main" id="{CC8126A3-1444-C15B-1C8D-DAD337ED368F}"/>
              </a:ext>
            </a:extLst>
          </p:cNvPr>
          <p:cNvSpPr>
            <a:spLocks noGrp="1"/>
          </p:cNvSpPr>
          <p:nvPr>
            <p:ph idx="1"/>
          </p:nvPr>
        </p:nvSpPr>
        <p:spPr>
          <a:xfrm>
            <a:off x="720000" y="1692002"/>
            <a:ext cx="5376000" cy="4139998"/>
          </a:xfrm>
        </p:spPr>
        <p:txBody>
          <a:bodyPr/>
          <a:lstStyle/>
          <a:p>
            <a:r>
              <a:rPr lang="cs-CZ" dirty="0"/>
              <a:t>Muži, kteří nenávidí ženy</a:t>
            </a:r>
          </a:p>
          <a:p>
            <a:pPr lvl="1"/>
            <a:r>
              <a:rPr lang="cs-CZ" dirty="0"/>
              <a:t>The Girl </a:t>
            </a:r>
            <a:r>
              <a:rPr lang="cs-CZ" dirty="0" err="1"/>
              <a:t>with</a:t>
            </a:r>
            <a:r>
              <a:rPr lang="cs-CZ" dirty="0"/>
              <a:t> a </a:t>
            </a:r>
            <a:r>
              <a:rPr lang="cs-CZ" dirty="0" err="1"/>
              <a:t>dragon</a:t>
            </a:r>
            <a:r>
              <a:rPr lang="cs-CZ" dirty="0"/>
              <a:t> </a:t>
            </a:r>
            <a:r>
              <a:rPr lang="cs-CZ" dirty="0" err="1"/>
              <a:t>tatoo</a:t>
            </a:r>
            <a:r>
              <a:rPr lang="cs-CZ" dirty="0"/>
              <a:t> (2011)</a:t>
            </a:r>
          </a:p>
          <a:p>
            <a:pPr lvl="2"/>
            <a:r>
              <a:rPr lang="cs-CZ" dirty="0"/>
              <a:t>Změn názvu = přesunutí pozornosti</a:t>
            </a:r>
          </a:p>
          <a:p>
            <a:pPr lvl="1"/>
            <a:endParaRPr lang="cs-CZ" dirty="0"/>
          </a:p>
          <a:p>
            <a:pPr lvl="1"/>
            <a:r>
              <a:rPr lang="cs-CZ" dirty="0"/>
              <a:t>Narušování zažité představy o Švédsku</a:t>
            </a:r>
          </a:p>
          <a:p>
            <a:pPr lvl="1"/>
            <a:endParaRPr lang="cs-CZ" dirty="0"/>
          </a:p>
          <a:p>
            <a:pPr lvl="1"/>
            <a:r>
              <a:rPr lang="cs-CZ" dirty="0"/>
              <a:t>Diskriminační zobrazení žen poplatné Hollywoodu</a:t>
            </a:r>
          </a:p>
          <a:p>
            <a:pPr lvl="1"/>
            <a:endParaRPr lang="cs-CZ" dirty="0"/>
          </a:p>
          <a:p>
            <a:pPr lvl="1"/>
            <a:r>
              <a:rPr lang="cs-CZ" dirty="0"/>
              <a:t>Původní film byl v Evropě prodáván s tím, že se dočká </a:t>
            </a:r>
            <a:r>
              <a:rPr lang="cs-CZ" dirty="0" err="1"/>
              <a:t>remaku</a:t>
            </a:r>
            <a:endParaRPr lang="cs-CZ" dirty="0"/>
          </a:p>
        </p:txBody>
      </p:sp>
      <p:pic>
        <p:nvPicPr>
          <p:cNvPr id="9" name="Obrázek 8">
            <a:extLst>
              <a:ext uri="{FF2B5EF4-FFF2-40B4-BE49-F238E27FC236}">
                <a16:creationId xmlns:a16="http://schemas.microsoft.com/office/drawing/2014/main" id="{015B02EE-A627-A4F9-B021-9C3D0871A240}"/>
              </a:ext>
            </a:extLst>
          </p:cNvPr>
          <p:cNvPicPr>
            <a:picLocks noChangeAspect="1"/>
          </p:cNvPicPr>
          <p:nvPr/>
        </p:nvPicPr>
        <p:blipFill>
          <a:blip r:embed="rId2"/>
          <a:stretch>
            <a:fillRect/>
          </a:stretch>
        </p:blipFill>
        <p:spPr>
          <a:xfrm>
            <a:off x="7944338" y="821093"/>
            <a:ext cx="4247662" cy="6012075"/>
          </a:xfrm>
          <a:prstGeom prst="rect">
            <a:avLst/>
          </a:prstGeom>
        </p:spPr>
      </p:pic>
    </p:spTree>
    <p:extLst>
      <p:ext uri="{BB962C8B-B14F-4D97-AF65-F5344CB8AC3E}">
        <p14:creationId xmlns:p14="http://schemas.microsoft.com/office/powerpoint/2010/main" val="182866201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C24B61D-164A-7ADE-D1B5-932CD0FE7E1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69E9130-1473-7033-834D-415F2F1D9F13}"/>
              </a:ext>
            </a:extLst>
          </p:cNvPr>
          <p:cNvSpPr>
            <a:spLocks noGrp="1"/>
          </p:cNvSpPr>
          <p:nvPr>
            <p:ph type="sldNum" sz="quarter" idx="11"/>
          </p:nvPr>
        </p:nvSpPr>
        <p:spPr/>
        <p:txBody>
          <a:bodyPr/>
          <a:lstStyle/>
          <a:p>
            <a:fld id="{0970407D-EE58-4A0B-824B-1D3AE42DD9CF}" type="slidenum">
              <a:rPr lang="cs-CZ" altLang="cs-CZ" smtClean="0"/>
              <a:pPr/>
              <a:t>272</a:t>
            </a:fld>
            <a:endParaRPr lang="cs-CZ" altLang="cs-CZ" dirty="0"/>
          </a:p>
        </p:txBody>
      </p:sp>
      <p:sp>
        <p:nvSpPr>
          <p:cNvPr id="4" name="Nadpis 3">
            <a:extLst>
              <a:ext uri="{FF2B5EF4-FFF2-40B4-BE49-F238E27FC236}">
                <a16:creationId xmlns:a16="http://schemas.microsoft.com/office/drawing/2014/main" id="{EEBA1EE9-7F96-67EE-BEC8-D446D497CA3B}"/>
              </a:ext>
            </a:extLst>
          </p:cNvPr>
          <p:cNvSpPr>
            <a:spLocks noGrp="1"/>
          </p:cNvSpPr>
          <p:nvPr>
            <p:ph type="title"/>
          </p:nvPr>
        </p:nvSpPr>
        <p:spPr/>
        <p:txBody>
          <a:bodyPr/>
          <a:lstStyle/>
          <a:p>
            <a:r>
              <a:rPr lang="cs-CZ" dirty="0"/>
              <a:t>Americké </a:t>
            </a:r>
            <a:r>
              <a:rPr lang="cs-CZ" dirty="0" err="1"/>
              <a:t>remaky</a:t>
            </a:r>
            <a:r>
              <a:rPr lang="cs-CZ" dirty="0"/>
              <a:t> severské tvorby</a:t>
            </a:r>
          </a:p>
        </p:txBody>
      </p:sp>
      <p:sp>
        <p:nvSpPr>
          <p:cNvPr id="5" name="Zástupný obsah 4">
            <a:extLst>
              <a:ext uri="{FF2B5EF4-FFF2-40B4-BE49-F238E27FC236}">
                <a16:creationId xmlns:a16="http://schemas.microsoft.com/office/drawing/2014/main" id="{338E2929-4D4D-1D5B-41AE-CA81A5F00B21}"/>
              </a:ext>
            </a:extLst>
          </p:cNvPr>
          <p:cNvSpPr>
            <a:spLocks noGrp="1"/>
          </p:cNvSpPr>
          <p:nvPr>
            <p:ph idx="1"/>
          </p:nvPr>
        </p:nvSpPr>
        <p:spPr>
          <a:xfrm>
            <a:off x="720000" y="1692002"/>
            <a:ext cx="5376000" cy="4139998"/>
          </a:xfrm>
        </p:spPr>
        <p:txBody>
          <a:bodyPr/>
          <a:lstStyle/>
          <a:p>
            <a:r>
              <a:rPr lang="cs-CZ" dirty="0"/>
              <a:t>Susanne </a:t>
            </a:r>
            <a:r>
              <a:rPr lang="cs-CZ" dirty="0" err="1"/>
              <a:t>Bier</a:t>
            </a:r>
            <a:endParaRPr lang="cs-CZ" dirty="0"/>
          </a:p>
          <a:p>
            <a:pPr lvl="1"/>
            <a:r>
              <a:rPr lang="cs-CZ" dirty="0"/>
              <a:t>Sociální otázky a nerovnosti</a:t>
            </a:r>
          </a:p>
          <a:p>
            <a:pPr lvl="1"/>
            <a:r>
              <a:rPr lang="cs-CZ" dirty="0"/>
              <a:t>Součást dánské kultury</a:t>
            </a:r>
          </a:p>
          <a:p>
            <a:pPr lvl="1"/>
            <a:r>
              <a:rPr lang="cs-CZ" dirty="0"/>
              <a:t>Kariéra v Hollywoodu</a:t>
            </a:r>
          </a:p>
          <a:p>
            <a:pPr lvl="1"/>
            <a:endParaRPr lang="cs-CZ" dirty="0"/>
          </a:p>
          <a:p>
            <a:r>
              <a:rPr lang="cs-CZ" dirty="0" err="1"/>
              <a:t>Brodre</a:t>
            </a:r>
            <a:r>
              <a:rPr lang="cs-CZ" dirty="0"/>
              <a:t> (2004) &amp; (2009)</a:t>
            </a:r>
          </a:p>
          <a:p>
            <a:pPr lvl="1"/>
            <a:r>
              <a:rPr lang="cs-CZ" dirty="0"/>
              <a:t>Voják s PTSD</a:t>
            </a:r>
          </a:p>
          <a:p>
            <a:pPr lvl="1"/>
            <a:r>
              <a:rPr lang="cs-CZ" dirty="0"/>
              <a:t>Nakládání se zobrazovanými institucemi a náladami</a:t>
            </a:r>
          </a:p>
        </p:txBody>
      </p:sp>
      <p:pic>
        <p:nvPicPr>
          <p:cNvPr id="4098" name="Picture 2" descr="Bite-sized blog post: Susanne Bier – THE 2ND SEX &amp; THE 7TH ART: WOMEN  DIRECTORS IN FILM">
            <a:extLst>
              <a:ext uri="{FF2B5EF4-FFF2-40B4-BE49-F238E27FC236}">
                <a16:creationId xmlns:a16="http://schemas.microsoft.com/office/drawing/2014/main" id="{821432A7-B171-A5BE-29C7-549F071F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827" y="1317528"/>
            <a:ext cx="3266152" cy="451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4066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796F879-8339-B51A-E593-4429D8F7D8D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F9A1E8A-C656-7FC0-5722-8262CF05113A}"/>
              </a:ext>
            </a:extLst>
          </p:cNvPr>
          <p:cNvSpPr>
            <a:spLocks noGrp="1"/>
          </p:cNvSpPr>
          <p:nvPr>
            <p:ph type="sldNum" sz="quarter" idx="11"/>
          </p:nvPr>
        </p:nvSpPr>
        <p:spPr/>
        <p:txBody>
          <a:bodyPr/>
          <a:lstStyle/>
          <a:p>
            <a:fld id="{0970407D-EE58-4A0B-824B-1D3AE42DD9CF}" type="slidenum">
              <a:rPr lang="cs-CZ" altLang="cs-CZ" smtClean="0"/>
              <a:pPr/>
              <a:t>273</a:t>
            </a:fld>
            <a:endParaRPr lang="cs-CZ" altLang="cs-CZ" dirty="0"/>
          </a:p>
        </p:txBody>
      </p:sp>
      <p:sp>
        <p:nvSpPr>
          <p:cNvPr id="4" name="Nadpis 3">
            <a:extLst>
              <a:ext uri="{FF2B5EF4-FFF2-40B4-BE49-F238E27FC236}">
                <a16:creationId xmlns:a16="http://schemas.microsoft.com/office/drawing/2014/main" id="{7B584477-8ECF-7B41-3175-D742F1B863A2}"/>
              </a:ext>
            </a:extLst>
          </p:cNvPr>
          <p:cNvSpPr>
            <a:spLocks noGrp="1"/>
          </p:cNvSpPr>
          <p:nvPr>
            <p:ph type="title"/>
          </p:nvPr>
        </p:nvSpPr>
        <p:spPr/>
        <p:txBody>
          <a:bodyPr/>
          <a:lstStyle/>
          <a:p>
            <a:r>
              <a:rPr lang="cs-CZ" dirty="0"/>
              <a:t>Americké </a:t>
            </a:r>
            <a:r>
              <a:rPr lang="cs-CZ" dirty="0" err="1"/>
              <a:t>remaky</a:t>
            </a:r>
            <a:r>
              <a:rPr lang="cs-CZ" dirty="0"/>
              <a:t> severské tvorby</a:t>
            </a:r>
          </a:p>
        </p:txBody>
      </p:sp>
      <p:sp>
        <p:nvSpPr>
          <p:cNvPr id="5" name="Zástupný obsah 4">
            <a:extLst>
              <a:ext uri="{FF2B5EF4-FFF2-40B4-BE49-F238E27FC236}">
                <a16:creationId xmlns:a16="http://schemas.microsoft.com/office/drawing/2014/main" id="{E4E1A6E5-550B-4174-6AB3-2A1EE9D2BC55}"/>
              </a:ext>
            </a:extLst>
          </p:cNvPr>
          <p:cNvSpPr>
            <a:spLocks noGrp="1"/>
          </p:cNvSpPr>
          <p:nvPr>
            <p:ph idx="1"/>
          </p:nvPr>
        </p:nvSpPr>
        <p:spPr>
          <a:xfrm>
            <a:off x="720000" y="1692002"/>
            <a:ext cx="5940107" cy="4139998"/>
          </a:xfrm>
        </p:spPr>
        <p:txBody>
          <a:bodyPr/>
          <a:lstStyle/>
          <a:p>
            <a:r>
              <a:rPr lang="cs-CZ" dirty="0"/>
              <a:t>Hororový žánr </a:t>
            </a:r>
          </a:p>
          <a:p>
            <a:pPr lvl="1"/>
            <a:endParaRPr lang="cs-CZ" dirty="0"/>
          </a:p>
          <a:p>
            <a:pPr lvl="1"/>
            <a:r>
              <a:rPr lang="cs-CZ" dirty="0"/>
              <a:t>Ve Skandinávii kdysi výjimka</a:t>
            </a:r>
          </a:p>
          <a:p>
            <a:pPr lvl="2"/>
            <a:r>
              <a:rPr lang="cs-CZ" dirty="0"/>
              <a:t>Kánon – </a:t>
            </a:r>
            <a:r>
              <a:rPr lang="cs-CZ" dirty="0" err="1"/>
              <a:t>Häxan</a:t>
            </a:r>
            <a:r>
              <a:rPr lang="cs-CZ" dirty="0"/>
              <a:t> (1922) &amp; </a:t>
            </a:r>
            <a:r>
              <a:rPr lang="cs-CZ" dirty="0" err="1"/>
              <a:t>Vampyr</a:t>
            </a:r>
            <a:r>
              <a:rPr lang="cs-CZ" dirty="0"/>
              <a:t> (1932)</a:t>
            </a:r>
          </a:p>
          <a:p>
            <a:pPr lvl="2"/>
            <a:r>
              <a:rPr lang="cs-CZ" dirty="0"/>
              <a:t>Parodie Hollywoodu – Mrtvý sníh (2009) &amp; Lovec trollů (2011)</a:t>
            </a:r>
          </a:p>
          <a:p>
            <a:pPr lvl="1"/>
            <a:endParaRPr lang="cs-CZ" dirty="0"/>
          </a:p>
          <a:p>
            <a:pPr lvl="1"/>
            <a:r>
              <a:rPr lang="cs-CZ" dirty="0"/>
              <a:t>Ať vejde ten pravý (2008)</a:t>
            </a:r>
          </a:p>
          <a:p>
            <a:pPr lvl="2"/>
            <a:r>
              <a:rPr lang="cs-CZ" dirty="0"/>
              <a:t>Adaptace románu </a:t>
            </a:r>
          </a:p>
          <a:p>
            <a:pPr lvl="2"/>
            <a:r>
              <a:rPr lang="cs-CZ" dirty="0"/>
              <a:t>Let </a:t>
            </a:r>
            <a:r>
              <a:rPr lang="cs-CZ" dirty="0" err="1"/>
              <a:t>me</a:t>
            </a:r>
            <a:r>
              <a:rPr lang="cs-CZ" dirty="0"/>
              <a:t> in (2010)</a:t>
            </a:r>
          </a:p>
          <a:p>
            <a:pPr lvl="2"/>
            <a:r>
              <a:rPr lang="cs-CZ" dirty="0"/>
              <a:t>Upírská tematika – hrozba imigrace z východu a výzva západní civilizaci</a:t>
            </a:r>
          </a:p>
          <a:p>
            <a:pPr lvl="2"/>
            <a:r>
              <a:rPr lang="cs-CZ" dirty="0"/>
              <a:t>	zasazeno do doby studené války</a:t>
            </a:r>
          </a:p>
          <a:p>
            <a:pPr lvl="2"/>
            <a:r>
              <a:rPr lang="cs-CZ" dirty="0"/>
              <a:t>Bytový komplex ve Stockholmu vs. Maloměsto v Novém Mexiku</a:t>
            </a:r>
          </a:p>
        </p:txBody>
      </p:sp>
      <p:pic>
        <p:nvPicPr>
          <p:cNvPr id="5124" name="Picture 4" descr="Film Review: LET ME IN (2010) | FilmBook">
            <a:extLst>
              <a:ext uri="{FF2B5EF4-FFF2-40B4-BE49-F238E27FC236}">
                <a16:creationId xmlns:a16="http://schemas.microsoft.com/office/drawing/2014/main" id="{93FA8F3D-A7D1-7C45-1DCA-1FD600EBC7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06453" y="0"/>
            <a:ext cx="2885547" cy="427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95620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991A613-1DD4-7DD1-CC3E-6A7891C155A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BB573DB-6448-54E9-6570-1A972E50E836}"/>
              </a:ext>
            </a:extLst>
          </p:cNvPr>
          <p:cNvSpPr>
            <a:spLocks noGrp="1"/>
          </p:cNvSpPr>
          <p:nvPr>
            <p:ph type="sldNum" sz="quarter" idx="11"/>
          </p:nvPr>
        </p:nvSpPr>
        <p:spPr/>
        <p:txBody>
          <a:bodyPr/>
          <a:lstStyle/>
          <a:p>
            <a:fld id="{0970407D-EE58-4A0B-824B-1D3AE42DD9CF}" type="slidenum">
              <a:rPr lang="cs-CZ" altLang="cs-CZ" smtClean="0"/>
              <a:pPr/>
              <a:t>274</a:t>
            </a:fld>
            <a:endParaRPr lang="cs-CZ" altLang="cs-CZ" dirty="0"/>
          </a:p>
        </p:txBody>
      </p:sp>
      <p:sp>
        <p:nvSpPr>
          <p:cNvPr id="4" name="Nadpis 3">
            <a:extLst>
              <a:ext uri="{FF2B5EF4-FFF2-40B4-BE49-F238E27FC236}">
                <a16:creationId xmlns:a16="http://schemas.microsoft.com/office/drawing/2014/main" id="{83641A30-FB9D-17F7-9339-D5BB1DA942AA}"/>
              </a:ext>
            </a:extLst>
          </p:cNvPr>
          <p:cNvSpPr>
            <a:spLocks noGrp="1"/>
          </p:cNvSpPr>
          <p:nvPr>
            <p:ph type="title"/>
          </p:nvPr>
        </p:nvSpPr>
        <p:spPr/>
        <p:txBody>
          <a:bodyPr/>
          <a:lstStyle/>
          <a:p>
            <a:r>
              <a:rPr lang="cs-CZ" dirty="0"/>
              <a:t>Témata</a:t>
            </a:r>
          </a:p>
        </p:txBody>
      </p:sp>
      <p:sp>
        <p:nvSpPr>
          <p:cNvPr id="5" name="Zástupný obsah 4">
            <a:extLst>
              <a:ext uri="{FF2B5EF4-FFF2-40B4-BE49-F238E27FC236}">
                <a16:creationId xmlns:a16="http://schemas.microsoft.com/office/drawing/2014/main" id="{F7E23262-FF45-DBCE-D4A1-A16E31628B0B}"/>
              </a:ext>
            </a:extLst>
          </p:cNvPr>
          <p:cNvSpPr>
            <a:spLocks noGrp="1"/>
          </p:cNvSpPr>
          <p:nvPr>
            <p:ph idx="1"/>
          </p:nvPr>
        </p:nvSpPr>
        <p:spPr/>
        <p:txBody>
          <a:bodyPr/>
          <a:lstStyle/>
          <a:p>
            <a:r>
              <a:rPr lang="cs-CZ" dirty="0"/>
              <a:t>Pokuste se popsat rozdíly mezi skandinávskou podobou filmu a jejím protějškem. </a:t>
            </a:r>
          </a:p>
          <a:p>
            <a:endParaRPr lang="cs-CZ" dirty="0"/>
          </a:p>
          <a:p>
            <a:r>
              <a:rPr lang="cs-CZ" dirty="0"/>
              <a:t>Jak a v čem konkrétně se liší? </a:t>
            </a:r>
          </a:p>
          <a:p>
            <a:endParaRPr lang="cs-CZ" dirty="0"/>
          </a:p>
          <a:p>
            <a:r>
              <a:rPr lang="cs-CZ" dirty="0"/>
              <a:t>Jaké motivy různé verze </a:t>
            </a:r>
            <a:r>
              <a:rPr lang="cs-CZ" dirty="0" err="1"/>
              <a:t>upopřeďují</a:t>
            </a:r>
            <a:r>
              <a:rPr lang="cs-CZ" dirty="0"/>
              <a:t>?</a:t>
            </a:r>
          </a:p>
          <a:p>
            <a:endParaRPr lang="cs-CZ" dirty="0"/>
          </a:p>
        </p:txBody>
      </p:sp>
    </p:spTree>
    <p:extLst>
      <p:ext uri="{BB962C8B-B14F-4D97-AF65-F5344CB8AC3E}">
        <p14:creationId xmlns:p14="http://schemas.microsoft.com/office/powerpoint/2010/main" val="265679502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A7773E4-9B06-28D2-5A23-4FAD6047F20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F5EFBD5-8A49-73A6-E54C-8E2033AC396D}"/>
              </a:ext>
            </a:extLst>
          </p:cNvPr>
          <p:cNvSpPr>
            <a:spLocks noGrp="1"/>
          </p:cNvSpPr>
          <p:nvPr>
            <p:ph type="sldNum" sz="quarter" idx="11"/>
          </p:nvPr>
        </p:nvSpPr>
        <p:spPr/>
        <p:txBody>
          <a:bodyPr/>
          <a:lstStyle/>
          <a:p>
            <a:fld id="{0970407D-EE58-4A0B-824B-1D3AE42DD9CF}" type="slidenum">
              <a:rPr lang="cs-CZ" altLang="cs-CZ" smtClean="0"/>
              <a:pPr/>
              <a:t>275</a:t>
            </a:fld>
            <a:endParaRPr lang="cs-CZ" altLang="cs-CZ" dirty="0"/>
          </a:p>
        </p:txBody>
      </p:sp>
      <p:sp>
        <p:nvSpPr>
          <p:cNvPr id="4" name="Nadpis 3">
            <a:extLst>
              <a:ext uri="{FF2B5EF4-FFF2-40B4-BE49-F238E27FC236}">
                <a16:creationId xmlns:a16="http://schemas.microsoft.com/office/drawing/2014/main" id="{E26C93DF-8FB1-AC09-1DC0-455BAD7837C6}"/>
              </a:ext>
            </a:extLst>
          </p:cNvPr>
          <p:cNvSpPr>
            <a:spLocks noGrp="1"/>
          </p:cNvSpPr>
          <p:nvPr>
            <p:ph type="title"/>
          </p:nvPr>
        </p:nvSpPr>
        <p:spPr/>
        <p:txBody>
          <a:bodyPr/>
          <a:lstStyle/>
          <a:p>
            <a:r>
              <a:rPr lang="cs-CZ" dirty="0"/>
              <a:t>Skandinávské kinematografie – Shrnutí</a:t>
            </a:r>
          </a:p>
        </p:txBody>
      </p:sp>
      <p:sp>
        <p:nvSpPr>
          <p:cNvPr id="5" name="Zástupný obsah 4">
            <a:extLst>
              <a:ext uri="{FF2B5EF4-FFF2-40B4-BE49-F238E27FC236}">
                <a16:creationId xmlns:a16="http://schemas.microsoft.com/office/drawing/2014/main" id="{9503C49F-346F-4CBB-994F-6F3E2476259D}"/>
              </a:ext>
            </a:extLst>
          </p:cNvPr>
          <p:cNvSpPr>
            <a:spLocks noGrp="1"/>
          </p:cNvSpPr>
          <p:nvPr>
            <p:ph idx="1"/>
          </p:nvPr>
        </p:nvSpPr>
        <p:spPr/>
        <p:txBody>
          <a:bodyPr/>
          <a:lstStyle/>
          <a:p>
            <a:r>
              <a:rPr lang="cs-CZ" dirty="0"/>
              <a:t>3 hlavní oblasti</a:t>
            </a:r>
          </a:p>
          <a:p>
            <a:endParaRPr lang="cs-CZ" dirty="0"/>
          </a:p>
          <a:p>
            <a:pPr lvl="1"/>
            <a:r>
              <a:rPr lang="cs-CZ" dirty="0"/>
              <a:t>Státní kontrola a podpora filmové produkce</a:t>
            </a:r>
          </a:p>
          <a:p>
            <a:pPr lvl="1"/>
            <a:endParaRPr lang="cs-CZ" dirty="0"/>
          </a:p>
          <a:p>
            <a:pPr lvl="1"/>
            <a:r>
              <a:rPr lang="cs-CZ" dirty="0"/>
              <a:t>Charakteristika severské filmové kultury</a:t>
            </a:r>
          </a:p>
          <a:p>
            <a:pPr lvl="1"/>
            <a:endParaRPr lang="cs-CZ" dirty="0"/>
          </a:p>
          <a:p>
            <a:pPr lvl="1"/>
            <a:r>
              <a:rPr lang="cs-CZ" dirty="0"/>
              <a:t>Film z hlediska obsahu i formy</a:t>
            </a:r>
          </a:p>
        </p:txBody>
      </p:sp>
    </p:spTree>
    <p:extLst>
      <p:ext uri="{BB962C8B-B14F-4D97-AF65-F5344CB8AC3E}">
        <p14:creationId xmlns:p14="http://schemas.microsoft.com/office/powerpoint/2010/main" val="307093481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3FAD43-486F-5CAA-25B3-69B2F464CC4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EDDC714-1394-79F2-E118-BA2B68005F30}"/>
              </a:ext>
            </a:extLst>
          </p:cNvPr>
          <p:cNvSpPr>
            <a:spLocks noGrp="1"/>
          </p:cNvSpPr>
          <p:nvPr>
            <p:ph type="sldNum" sz="quarter" idx="11"/>
          </p:nvPr>
        </p:nvSpPr>
        <p:spPr/>
        <p:txBody>
          <a:bodyPr/>
          <a:lstStyle/>
          <a:p>
            <a:fld id="{0970407D-EE58-4A0B-824B-1D3AE42DD9CF}" type="slidenum">
              <a:rPr lang="cs-CZ" altLang="cs-CZ" smtClean="0"/>
              <a:pPr/>
              <a:t>276</a:t>
            </a:fld>
            <a:endParaRPr lang="cs-CZ" altLang="cs-CZ" dirty="0"/>
          </a:p>
        </p:txBody>
      </p:sp>
      <p:sp>
        <p:nvSpPr>
          <p:cNvPr id="4" name="Nadpis 3">
            <a:extLst>
              <a:ext uri="{FF2B5EF4-FFF2-40B4-BE49-F238E27FC236}">
                <a16:creationId xmlns:a16="http://schemas.microsoft.com/office/drawing/2014/main" id="{7C515826-2D89-797D-C72D-2BDD98738F8A}"/>
              </a:ext>
            </a:extLst>
          </p:cNvPr>
          <p:cNvSpPr>
            <a:spLocks noGrp="1"/>
          </p:cNvSpPr>
          <p:nvPr>
            <p:ph type="title"/>
          </p:nvPr>
        </p:nvSpPr>
        <p:spPr/>
        <p:txBody>
          <a:bodyPr/>
          <a:lstStyle/>
          <a:p>
            <a:r>
              <a:rPr lang="cs-CZ" dirty="0"/>
              <a:t>Vztah státu a filmové produkce</a:t>
            </a:r>
          </a:p>
        </p:txBody>
      </p:sp>
      <p:sp>
        <p:nvSpPr>
          <p:cNvPr id="5" name="Zástupný obsah 4">
            <a:extLst>
              <a:ext uri="{FF2B5EF4-FFF2-40B4-BE49-F238E27FC236}">
                <a16:creationId xmlns:a16="http://schemas.microsoft.com/office/drawing/2014/main" id="{54E87D6E-CDD5-6236-C5F4-7647DBBF4650}"/>
              </a:ext>
            </a:extLst>
          </p:cNvPr>
          <p:cNvSpPr>
            <a:spLocks noGrp="1"/>
          </p:cNvSpPr>
          <p:nvPr>
            <p:ph idx="1"/>
          </p:nvPr>
        </p:nvSpPr>
        <p:spPr/>
        <p:txBody>
          <a:bodyPr/>
          <a:lstStyle/>
          <a:p>
            <a:r>
              <a:rPr lang="cs-CZ" dirty="0"/>
              <a:t>Propojení s pozitivními i negativními dopady</a:t>
            </a:r>
          </a:p>
          <a:p>
            <a:endParaRPr lang="cs-CZ" dirty="0"/>
          </a:p>
          <a:p>
            <a:r>
              <a:rPr lang="cs-CZ" dirty="0"/>
              <a:t>Výjimka norský zákon z roku 1913, který je v obměnách zachován</a:t>
            </a:r>
          </a:p>
          <a:p>
            <a:pPr lvl="1"/>
            <a:r>
              <a:rPr lang="cs-CZ" dirty="0"/>
              <a:t>Kontrola na obecní úrovni</a:t>
            </a:r>
          </a:p>
          <a:p>
            <a:pPr lvl="1"/>
            <a:endParaRPr lang="cs-CZ" dirty="0"/>
          </a:p>
          <a:p>
            <a:r>
              <a:rPr lang="cs-CZ" dirty="0"/>
              <a:t>Míra kontroly se v jednotlivých zemích lišila</a:t>
            </a:r>
          </a:p>
          <a:p>
            <a:pPr lvl="1"/>
            <a:r>
              <a:rPr lang="cs-CZ" dirty="0"/>
              <a:t>Finsko – politický charakter</a:t>
            </a:r>
          </a:p>
          <a:p>
            <a:pPr lvl="1"/>
            <a:r>
              <a:rPr lang="cs-CZ" dirty="0"/>
              <a:t>Norsko – erotické motivy</a:t>
            </a:r>
          </a:p>
          <a:p>
            <a:pPr lvl="1"/>
            <a:r>
              <a:rPr lang="cs-CZ" dirty="0"/>
              <a:t>Švédsko – násilí </a:t>
            </a:r>
          </a:p>
        </p:txBody>
      </p:sp>
    </p:spTree>
    <p:extLst>
      <p:ext uri="{BB962C8B-B14F-4D97-AF65-F5344CB8AC3E}">
        <p14:creationId xmlns:p14="http://schemas.microsoft.com/office/powerpoint/2010/main" val="30206946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632FC84-117F-2A60-AE44-72E300B60B4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9A15B4D-A4E0-1726-6602-538EC0576208}"/>
              </a:ext>
            </a:extLst>
          </p:cNvPr>
          <p:cNvSpPr>
            <a:spLocks noGrp="1"/>
          </p:cNvSpPr>
          <p:nvPr>
            <p:ph type="sldNum" sz="quarter" idx="11"/>
          </p:nvPr>
        </p:nvSpPr>
        <p:spPr/>
        <p:txBody>
          <a:bodyPr/>
          <a:lstStyle/>
          <a:p>
            <a:fld id="{0970407D-EE58-4A0B-824B-1D3AE42DD9CF}" type="slidenum">
              <a:rPr lang="cs-CZ" altLang="cs-CZ" smtClean="0"/>
              <a:pPr/>
              <a:t>277</a:t>
            </a:fld>
            <a:endParaRPr lang="cs-CZ" altLang="cs-CZ" dirty="0"/>
          </a:p>
        </p:txBody>
      </p:sp>
      <p:sp>
        <p:nvSpPr>
          <p:cNvPr id="4" name="Nadpis 3">
            <a:extLst>
              <a:ext uri="{FF2B5EF4-FFF2-40B4-BE49-F238E27FC236}">
                <a16:creationId xmlns:a16="http://schemas.microsoft.com/office/drawing/2014/main" id="{3612323C-4228-771F-1084-EE7A32F0142B}"/>
              </a:ext>
            </a:extLst>
          </p:cNvPr>
          <p:cNvSpPr>
            <a:spLocks noGrp="1"/>
          </p:cNvSpPr>
          <p:nvPr>
            <p:ph type="title"/>
          </p:nvPr>
        </p:nvSpPr>
        <p:spPr/>
        <p:txBody>
          <a:bodyPr/>
          <a:lstStyle/>
          <a:p>
            <a:r>
              <a:rPr lang="cs-CZ" dirty="0"/>
              <a:t>Kulturní specifika</a:t>
            </a:r>
          </a:p>
        </p:txBody>
      </p:sp>
      <p:sp>
        <p:nvSpPr>
          <p:cNvPr id="5" name="Zástupný obsah 4">
            <a:extLst>
              <a:ext uri="{FF2B5EF4-FFF2-40B4-BE49-F238E27FC236}">
                <a16:creationId xmlns:a16="http://schemas.microsoft.com/office/drawing/2014/main" id="{6DC225B2-8941-909A-6FD4-444575356378}"/>
              </a:ext>
            </a:extLst>
          </p:cNvPr>
          <p:cNvSpPr>
            <a:spLocks noGrp="1"/>
          </p:cNvSpPr>
          <p:nvPr>
            <p:ph idx="1"/>
          </p:nvPr>
        </p:nvSpPr>
        <p:spPr/>
        <p:txBody>
          <a:bodyPr/>
          <a:lstStyle/>
          <a:p>
            <a:r>
              <a:rPr lang="cs-CZ" dirty="0"/>
              <a:t>Tvorba v opozici vůči americké</a:t>
            </a:r>
          </a:p>
          <a:p>
            <a:endParaRPr lang="cs-CZ" dirty="0"/>
          </a:p>
          <a:p>
            <a:r>
              <a:rPr lang="cs-CZ" dirty="0"/>
              <a:t>Četné literární adaptace</a:t>
            </a:r>
          </a:p>
          <a:p>
            <a:pPr lvl="1"/>
            <a:r>
              <a:rPr lang="cs-CZ" dirty="0"/>
              <a:t>Dvojí účel – kvalita filmů &amp; mezinárodní postavení</a:t>
            </a:r>
          </a:p>
          <a:p>
            <a:pPr lvl="1"/>
            <a:endParaRPr lang="cs-CZ" dirty="0"/>
          </a:p>
          <a:p>
            <a:r>
              <a:rPr lang="cs-CZ" dirty="0"/>
              <a:t>Kulturní příbuznost ilustrují probíhající výměny</a:t>
            </a:r>
          </a:p>
          <a:p>
            <a:pPr lvl="1"/>
            <a:r>
              <a:rPr lang="cs-CZ" dirty="0"/>
              <a:t>Peter </a:t>
            </a:r>
            <a:r>
              <a:rPr lang="cs-CZ" dirty="0" err="1"/>
              <a:t>Lykke-Seest</a:t>
            </a:r>
            <a:r>
              <a:rPr lang="cs-CZ" dirty="0"/>
              <a:t> – 10. léta 20. st. Pracoval v Dánsku, stal se dominantní osobností norského filmu a podle jeho scénářů natáčel </a:t>
            </a:r>
            <a:r>
              <a:rPr lang="cs-CZ" dirty="0" err="1"/>
              <a:t>Sjöström</a:t>
            </a:r>
            <a:r>
              <a:rPr lang="cs-CZ" dirty="0"/>
              <a:t> ve Švédsku</a:t>
            </a:r>
          </a:p>
          <a:p>
            <a:pPr lvl="1"/>
            <a:r>
              <a:rPr lang="cs-CZ" dirty="0"/>
              <a:t>Zahrnuje nejen osobnosti ale i různé typy materiálů – knihy </a:t>
            </a:r>
          </a:p>
        </p:txBody>
      </p:sp>
    </p:spTree>
    <p:extLst>
      <p:ext uri="{BB962C8B-B14F-4D97-AF65-F5344CB8AC3E}">
        <p14:creationId xmlns:p14="http://schemas.microsoft.com/office/powerpoint/2010/main" val="407651512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B90F377-88E5-735C-47BB-D9135A0B3622}"/>
              </a:ext>
            </a:extLst>
          </p:cNvPr>
          <p:cNvPicPr>
            <a:picLocks noChangeAspect="1"/>
          </p:cNvPicPr>
          <p:nvPr/>
        </p:nvPicPr>
        <p:blipFill>
          <a:blip r:embed="rId2"/>
          <a:stretch>
            <a:fillRect/>
          </a:stretch>
        </p:blipFill>
        <p:spPr>
          <a:xfrm>
            <a:off x="865281" y="68263"/>
            <a:ext cx="10461438" cy="6721475"/>
          </a:xfrm>
          <a:prstGeom prst="rect">
            <a:avLst/>
          </a:prstGeom>
          <a:noFill/>
        </p:spPr>
      </p:pic>
      <p:sp>
        <p:nvSpPr>
          <p:cNvPr id="3" name="Zástupný symbol pro číslo snímku 2" hidden="1">
            <a:extLst>
              <a:ext uri="{FF2B5EF4-FFF2-40B4-BE49-F238E27FC236}">
                <a16:creationId xmlns:a16="http://schemas.microsoft.com/office/drawing/2014/main" id="{64573EEA-6AC5-C10D-2C84-E12D30D8B9D0}"/>
              </a:ext>
            </a:extLst>
          </p:cNvPr>
          <p:cNvSpPr>
            <a:spLocks noGrp="1"/>
          </p:cNvSpPr>
          <p:nvPr>
            <p:ph type="sldNum" sz="quarter" idx="4294967295"/>
          </p:nvPr>
        </p:nvSpPr>
        <p:spPr>
          <a:xfrm>
            <a:off x="414000" y="6228000"/>
            <a:ext cx="252000" cy="252000"/>
          </a:xfrm>
        </p:spPr>
        <p:txBody>
          <a:bodyPr/>
          <a:lstStyle/>
          <a:p>
            <a:pPr>
              <a:spcAft>
                <a:spcPts val="600"/>
              </a:spcAft>
            </a:pPr>
            <a:fld id="{0970407D-EE58-4A0B-824B-1D3AE42DD9CF}" type="slidenum">
              <a:rPr lang="cs-CZ" altLang="cs-CZ" smtClean="0"/>
              <a:pPr>
                <a:spcAft>
                  <a:spcPts val="600"/>
                </a:spcAft>
              </a:pPr>
              <a:t>278</a:t>
            </a:fld>
            <a:endParaRPr lang="cs-CZ" altLang="cs-CZ"/>
          </a:p>
        </p:txBody>
      </p:sp>
    </p:spTree>
    <p:extLst>
      <p:ext uri="{BB962C8B-B14F-4D97-AF65-F5344CB8AC3E}">
        <p14:creationId xmlns:p14="http://schemas.microsoft.com/office/powerpoint/2010/main" val="214499717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EDE354C-34E0-4093-C526-ABEEBFCC2F9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3B87816-F130-19A8-A2EB-8ED7CA726A3D}"/>
              </a:ext>
            </a:extLst>
          </p:cNvPr>
          <p:cNvSpPr>
            <a:spLocks noGrp="1"/>
          </p:cNvSpPr>
          <p:nvPr>
            <p:ph type="sldNum" sz="quarter" idx="11"/>
          </p:nvPr>
        </p:nvSpPr>
        <p:spPr/>
        <p:txBody>
          <a:bodyPr/>
          <a:lstStyle/>
          <a:p>
            <a:fld id="{0970407D-EE58-4A0B-824B-1D3AE42DD9CF}" type="slidenum">
              <a:rPr lang="cs-CZ" altLang="cs-CZ" smtClean="0"/>
              <a:pPr/>
              <a:t>279</a:t>
            </a:fld>
            <a:endParaRPr lang="cs-CZ" altLang="cs-CZ" dirty="0"/>
          </a:p>
        </p:txBody>
      </p:sp>
      <p:sp>
        <p:nvSpPr>
          <p:cNvPr id="4" name="Nadpis 3">
            <a:extLst>
              <a:ext uri="{FF2B5EF4-FFF2-40B4-BE49-F238E27FC236}">
                <a16:creationId xmlns:a16="http://schemas.microsoft.com/office/drawing/2014/main" id="{340E456E-802F-4155-F8F3-7D8431A737F0}"/>
              </a:ext>
            </a:extLst>
          </p:cNvPr>
          <p:cNvSpPr>
            <a:spLocks noGrp="1"/>
          </p:cNvSpPr>
          <p:nvPr>
            <p:ph type="title"/>
          </p:nvPr>
        </p:nvSpPr>
        <p:spPr/>
        <p:txBody>
          <a:bodyPr/>
          <a:lstStyle/>
          <a:p>
            <a:r>
              <a:rPr lang="cs-CZ" dirty="0"/>
              <a:t>Kulturní specifika</a:t>
            </a:r>
          </a:p>
        </p:txBody>
      </p:sp>
      <p:sp>
        <p:nvSpPr>
          <p:cNvPr id="5" name="Zástupný obsah 4">
            <a:extLst>
              <a:ext uri="{FF2B5EF4-FFF2-40B4-BE49-F238E27FC236}">
                <a16:creationId xmlns:a16="http://schemas.microsoft.com/office/drawing/2014/main" id="{80F5C75F-901E-3CFB-8F5B-888949277626}"/>
              </a:ext>
            </a:extLst>
          </p:cNvPr>
          <p:cNvSpPr>
            <a:spLocks noGrp="1"/>
          </p:cNvSpPr>
          <p:nvPr>
            <p:ph idx="1"/>
          </p:nvPr>
        </p:nvSpPr>
        <p:spPr/>
        <p:txBody>
          <a:bodyPr>
            <a:normAutofit lnSpcReduction="10000"/>
          </a:bodyPr>
          <a:lstStyle/>
          <a:p>
            <a:r>
              <a:rPr lang="cs-CZ" dirty="0"/>
              <a:t>Společné vnímání filmu jako umění a zábavy</a:t>
            </a:r>
          </a:p>
          <a:p>
            <a:pPr lvl="1"/>
            <a:r>
              <a:rPr lang="cs-CZ" dirty="0"/>
              <a:t>Důsledek vztahu ke státu – interakce dotací a cenzury</a:t>
            </a:r>
          </a:p>
          <a:p>
            <a:r>
              <a:rPr lang="cs-CZ" dirty="0"/>
              <a:t>Nositel kultury se snahou o reflexi domácích problémů</a:t>
            </a:r>
          </a:p>
          <a:p>
            <a:pPr lvl="1"/>
            <a:r>
              <a:rPr lang="cs-CZ" dirty="0"/>
              <a:t>Filmy natočené za války </a:t>
            </a:r>
            <a:r>
              <a:rPr lang="cs-CZ"/>
              <a:t>a těsně </a:t>
            </a:r>
            <a:r>
              <a:rPr lang="cs-CZ" dirty="0"/>
              <a:t>po ní</a:t>
            </a:r>
          </a:p>
          <a:p>
            <a:r>
              <a:rPr lang="cs-CZ" dirty="0"/>
              <a:t>Specifické postavy </a:t>
            </a:r>
          </a:p>
          <a:p>
            <a:r>
              <a:rPr lang="cs-CZ" dirty="0"/>
              <a:t>Odlišnosti ve struktuře produkce</a:t>
            </a:r>
          </a:p>
          <a:p>
            <a:pPr lvl="1"/>
            <a:r>
              <a:rPr lang="cs-CZ" dirty="0" err="1"/>
              <a:t>Svensk</a:t>
            </a:r>
            <a:r>
              <a:rPr lang="cs-CZ" dirty="0"/>
              <a:t> </a:t>
            </a:r>
            <a:r>
              <a:rPr lang="cs-CZ" dirty="0" err="1"/>
              <a:t>Filmindustri</a:t>
            </a:r>
            <a:r>
              <a:rPr lang="cs-CZ" dirty="0"/>
              <a:t> (1919)</a:t>
            </a:r>
          </a:p>
          <a:p>
            <a:pPr lvl="1"/>
            <a:r>
              <a:rPr lang="cs-CZ" dirty="0" err="1"/>
              <a:t>Norsk</a:t>
            </a:r>
            <a:r>
              <a:rPr lang="cs-CZ" dirty="0"/>
              <a:t> Film A/S</a:t>
            </a:r>
          </a:p>
          <a:p>
            <a:r>
              <a:rPr lang="cs-CZ" dirty="0"/>
              <a:t>Podobný vývoj návštěvnosti kin</a:t>
            </a:r>
          </a:p>
          <a:p>
            <a:pPr lvl="1"/>
            <a:r>
              <a:rPr lang="cs-CZ" dirty="0"/>
              <a:t>Příklad 90. let</a:t>
            </a:r>
          </a:p>
          <a:p>
            <a:r>
              <a:rPr lang="cs-CZ" dirty="0"/>
              <a:t>Dominance amerických filmů</a:t>
            </a:r>
          </a:p>
        </p:txBody>
      </p:sp>
    </p:spTree>
    <p:extLst>
      <p:ext uri="{BB962C8B-B14F-4D97-AF65-F5344CB8AC3E}">
        <p14:creationId xmlns:p14="http://schemas.microsoft.com/office/powerpoint/2010/main" val="202600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1274346" y="506017"/>
            <a:ext cx="3243262" cy="994172"/>
          </a:xfrm>
          <a:prstGeom prst="rect">
            <a:avLst/>
          </a:prstGeom>
          <a:noFill/>
          <a:ln>
            <a:noFill/>
          </a:ln>
        </p:spPr>
        <p:txBody>
          <a:bodyPr spcFirstLastPara="1" vert="horz" wrap="square" lIns="68569" tIns="34275" rIns="68569" bIns="34275" rtlCol="0" anchor="ctr" anchorCtr="0">
            <a:normAutofit/>
          </a:bodyPr>
          <a:lstStyle/>
          <a:p>
            <a:pPr>
              <a:lnSpc>
                <a:spcPct val="90000"/>
              </a:lnSpc>
              <a:spcBef>
                <a:spcPts val="0"/>
              </a:spcBef>
              <a:buClr>
                <a:schemeClr val="dk1"/>
              </a:buClr>
              <a:buSzPts val="4400"/>
            </a:pPr>
            <a:r>
              <a:rPr lang="cs-CZ" dirty="0"/>
              <a:t>Finsko</a:t>
            </a:r>
            <a:endParaRPr dirty="0"/>
          </a:p>
        </p:txBody>
      </p:sp>
      <p:sp>
        <p:nvSpPr>
          <p:cNvPr id="126" name="Google Shape;126;p7"/>
          <p:cNvSpPr txBox="1">
            <a:spLocks noGrp="1"/>
          </p:cNvSpPr>
          <p:nvPr>
            <p:ph type="body" idx="1"/>
          </p:nvPr>
        </p:nvSpPr>
        <p:spPr>
          <a:xfrm>
            <a:off x="2152650" y="2226469"/>
            <a:ext cx="3676650" cy="3263504"/>
          </a:xfrm>
          <a:prstGeom prst="rect">
            <a:avLst/>
          </a:prstGeom>
          <a:noFill/>
          <a:ln>
            <a:noFill/>
          </a:ln>
        </p:spPr>
        <p:txBody>
          <a:bodyPr spcFirstLastPara="1" vert="horz" wrap="square" lIns="68569" tIns="34275" rIns="68569" bIns="34275" rtlCol="0" anchor="t" anchorCtr="0">
            <a:normAutofit fontScale="92500" lnSpcReduction="20000"/>
          </a:bodyPr>
          <a:lstStyle/>
          <a:p>
            <a:pPr marL="171450" indent="-171450">
              <a:lnSpc>
                <a:spcPct val="90000"/>
              </a:lnSpc>
              <a:buClr>
                <a:schemeClr val="dk1"/>
              </a:buClr>
              <a:buSzPts val="2800"/>
            </a:pPr>
            <a:r>
              <a:rPr lang="cs-CZ" dirty="0"/>
              <a:t>1917 – samostatnost</a:t>
            </a:r>
            <a:endParaRPr dirty="0"/>
          </a:p>
          <a:p>
            <a:pPr marL="514350" lvl="1" indent="-171450">
              <a:lnSpc>
                <a:spcPct val="90000"/>
              </a:lnSpc>
              <a:spcBef>
                <a:spcPts val="375"/>
              </a:spcBef>
              <a:buClr>
                <a:schemeClr val="dk1"/>
              </a:buClr>
              <a:buSzPts val="2400"/>
              <a:buChar char="•"/>
            </a:pPr>
            <a:r>
              <a:rPr lang="cs-CZ" dirty="0"/>
              <a:t>1896 – projekce</a:t>
            </a:r>
            <a:endParaRPr dirty="0"/>
          </a:p>
          <a:p>
            <a:pPr marL="514350" lvl="1" indent="-171450">
              <a:lnSpc>
                <a:spcPct val="90000"/>
              </a:lnSpc>
              <a:spcBef>
                <a:spcPts val="375"/>
              </a:spcBef>
              <a:buClr>
                <a:schemeClr val="dk1"/>
              </a:buClr>
              <a:buSzPts val="2400"/>
              <a:buChar char="•"/>
            </a:pPr>
            <a:r>
              <a:rPr lang="cs-CZ" dirty="0"/>
              <a:t>1904 – první film</a:t>
            </a:r>
            <a:endParaRPr dirty="0"/>
          </a:p>
          <a:p>
            <a:pPr marL="514350" lvl="1" indent="-171450">
              <a:lnSpc>
                <a:spcPct val="90000"/>
              </a:lnSpc>
              <a:spcBef>
                <a:spcPts val="375"/>
              </a:spcBef>
              <a:buClr>
                <a:schemeClr val="dk1"/>
              </a:buClr>
              <a:buSzPts val="2400"/>
              <a:buChar char="•"/>
            </a:pPr>
            <a:r>
              <a:rPr lang="cs-CZ" dirty="0"/>
              <a:t>1906 – Atelier Apollo</a:t>
            </a:r>
            <a:endParaRPr dirty="0"/>
          </a:p>
          <a:p>
            <a:pPr marL="514350" lvl="1" indent="-171450">
              <a:lnSpc>
                <a:spcPct val="90000"/>
              </a:lnSpc>
              <a:spcBef>
                <a:spcPts val="375"/>
              </a:spcBef>
              <a:buClr>
                <a:schemeClr val="dk1"/>
              </a:buClr>
              <a:buSzPts val="2400"/>
              <a:buChar char="•"/>
            </a:pPr>
            <a:r>
              <a:rPr lang="cs-CZ" dirty="0"/>
              <a:t>1907 – </a:t>
            </a:r>
            <a:r>
              <a:rPr lang="cs-CZ" dirty="0" err="1"/>
              <a:t>Oy</a:t>
            </a:r>
            <a:r>
              <a:rPr lang="cs-CZ" dirty="0"/>
              <a:t> </a:t>
            </a:r>
            <a:r>
              <a:rPr lang="cs-CZ" dirty="0" err="1"/>
              <a:t>Maat</a:t>
            </a:r>
            <a:endParaRPr lang="cs-CZ" dirty="0"/>
          </a:p>
          <a:p>
            <a:pPr marL="514350" lvl="1" indent="-171450">
              <a:lnSpc>
                <a:spcPct val="90000"/>
              </a:lnSpc>
              <a:spcBef>
                <a:spcPts val="375"/>
              </a:spcBef>
              <a:buClr>
                <a:schemeClr val="dk1"/>
              </a:buClr>
              <a:buSzPts val="2400"/>
              <a:buChar char="•"/>
            </a:pPr>
            <a:r>
              <a:rPr lang="cs-CZ" dirty="0"/>
              <a:t>1907 -  </a:t>
            </a:r>
            <a:r>
              <a:rPr lang="cs-CZ" dirty="0" err="1"/>
              <a:t>Salaviinanpolttajat</a:t>
            </a:r>
            <a:endParaRPr lang="cs-CZ" dirty="0"/>
          </a:p>
          <a:p>
            <a:pPr marL="171450" indent="-171450">
              <a:lnSpc>
                <a:spcPct val="90000"/>
              </a:lnSpc>
              <a:spcBef>
                <a:spcPts val="750"/>
              </a:spcBef>
              <a:buClr>
                <a:schemeClr val="dk1"/>
              </a:buClr>
              <a:buSzPts val="2800"/>
            </a:pPr>
            <a:r>
              <a:rPr lang="cs-CZ" dirty="0"/>
              <a:t>1919 – </a:t>
            </a:r>
            <a:r>
              <a:rPr lang="cs-CZ" dirty="0" err="1"/>
              <a:t>Suomi</a:t>
            </a:r>
            <a:r>
              <a:rPr lang="cs-CZ" dirty="0"/>
              <a:t>-Film</a:t>
            </a:r>
            <a:endParaRPr dirty="0"/>
          </a:p>
          <a:p>
            <a:pPr marL="514350" lvl="1" indent="-171450">
              <a:lnSpc>
                <a:spcPct val="90000"/>
              </a:lnSpc>
              <a:spcBef>
                <a:spcPts val="375"/>
              </a:spcBef>
              <a:buClr>
                <a:schemeClr val="dk1"/>
              </a:buClr>
              <a:buSzPts val="2400"/>
              <a:buChar char="•"/>
            </a:pPr>
            <a:r>
              <a:rPr lang="cs-CZ" dirty="0" err="1"/>
              <a:t>Erkki</a:t>
            </a:r>
            <a:r>
              <a:rPr lang="cs-CZ" dirty="0"/>
              <a:t> Karu</a:t>
            </a:r>
            <a:endParaRPr dirty="0"/>
          </a:p>
          <a:p>
            <a:pPr marL="171450" indent="-171450">
              <a:lnSpc>
                <a:spcPct val="90000"/>
              </a:lnSpc>
              <a:spcBef>
                <a:spcPts val="750"/>
              </a:spcBef>
              <a:buClr>
                <a:schemeClr val="dk1"/>
              </a:buClr>
              <a:buSzPts val="2800"/>
            </a:pPr>
            <a:r>
              <a:rPr lang="cs-CZ" dirty="0" err="1"/>
              <a:t>Fennica</a:t>
            </a:r>
            <a:endParaRPr dirty="0"/>
          </a:p>
          <a:p>
            <a:pPr marL="171450" indent="-171450">
              <a:lnSpc>
                <a:spcPct val="90000"/>
              </a:lnSpc>
              <a:spcBef>
                <a:spcPts val="750"/>
              </a:spcBef>
              <a:buClr>
                <a:schemeClr val="dk1"/>
              </a:buClr>
              <a:buSzPts val="2800"/>
            </a:pPr>
            <a:r>
              <a:rPr lang="cs-CZ" i="1" u="sng" dirty="0">
                <a:solidFill>
                  <a:schemeClr val="hlink"/>
                </a:solidFill>
                <a:hlinkClick r:id="rId3"/>
              </a:rPr>
              <a:t>Anna-</a:t>
            </a:r>
            <a:r>
              <a:rPr lang="cs-CZ" i="1" u="sng" dirty="0" err="1">
                <a:solidFill>
                  <a:schemeClr val="hlink"/>
                </a:solidFill>
                <a:hlinkClick r:id="rId3"/>
              </a:rPr>
              <a:t>Liisa</a:t>
            </a:r>
            <a:r>
              <a:rPr lang="cs-CZ" i="1" u="sng" dirty="0">
                <a:solidFill>
                  <a:schemeClr val="hlink"/>
                </a:solidFill>
                <a:hlinkClick r:id="rId3"/>
              </a:rPr>
              <a:t> </a:t>
            </a:r>
            <a:r>
              <a:rPr lang="cs-CZ" dirty="0"/>
              <a:t>(1922)</a:t>
            </a:r>
            <a:endParaRPr dirty="0"/>
          </a:p>
        </p:txBody>
      </p:sp>
      <p:pic>
        <p:nvPicPr>
          <p:cNvPr id="127" name="Google Shape;127;p7"/>
          <p:cNvPicPr preferRelativeResize="0"/>
          <p:nvPr/>
        </p:nvPicPr>
        <p:blipFill rotWithShape="1">
          <a:blip r:embed="rId4">
            <a:alphaModFix/>
          </a:blip>
          <a:srcRect/>
          <a:stretch/>
        </p:blipFill>
        <p:spPr>
          <a:xfrm>
            <a:off x="6796088" y="1500189"/>
            <a:ext cx="3243263" cy="4086225"/>
          </a:xfrm>
          <a:prstGeom prst="rect">
            <a:avLst/>
          </a:prstGeom>
          <a:noFill/>
          <a:ln>
            <a:noFill/>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F287017-39B9-AF86-68F5-042DF50C8D9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FADD70-A811-03CA-8F1B-6A8B7B52F4BF}"/>
              </a:ext>
            </a:extLst>
          </p:cNvPr>
          <p:cNvSpPr>
            <a:spLocks noGrp="1"/>
          </p:cNvSpPr>
          <p:nvPr>
            <p:ph type="sldNum" sz="quarter" idx="11"/>
          </p:nvPr>
        </p:nvSpPr>
        <p:spPr/>
        <p:txBody>
          <a:bodyPr/>
          <a:lstStyle/>
          <a:p>
            <a:fld id="{0970407D-EE58-4A0B-824B-1D3AE42DD9CF}" type="slidenum">
              <a:rPr lang="cs-CZ" altLang="cs-CZ" smtClean="0"/>
              <a:pPr/>
              <a:t>280</a:t>
            </a:fld>
            <a:endParaRPr lang="cs-CZ" altLang="cs-CZ" dirty="0"/>
          </a:p>
        </p:txBody>
      </p:sp>
      <p:sp>
        <p:nvSpPr>
          <p:cNvPr id="4" name="Nadpis 3">
            <a:extLst>
              <a:ext uri="{FF2B5EF4-FFF2-40B4-BE49-F238E27FC236}">
                <a16:creationId xmlns:a16="http://schemas.microsoft.com/office/drawing/2014/main" id="{59D3363E-AE10-CCDC-93C5-700AA54C8379}"/>
              </a:ext>
            </a:extLst>
          </p:cNvPr>
          <p:cNvSpPr>
            <a:spLocks noGrp="1"/>
          </p:cNvSpPr>
          <p:nvPr>
            <p:ph type="title"/>
          </p:nvPr>
        </p:nvSpPr>
        <p:spPr/>
        <p:txBody>
          <a:bodyPr/>
          <a:lstStyle/>
          <a:p>
            <a:r>
              <a:rPr lang="cs-CZ" dirty="0"/>
              <a:t>Filmová produkce – obsah a forma</a:t>
            </a:r>
          </a:p>
        </p:txBody>
      </p:sp>
      <p:sp>
        <p:nvSpPr>
          <p:cNvPr id="5" name="Zástupný obsah 4">
            <a:extLst>
              <a:ext uri="{FF2B5EF4-FFF2-40B4-BE49-F238E27FC236}">
                <a16:creationId xmlns:a16="http://schemas.microsoft.com/office/drawing/2014/main" id="{B3E70B7B-C7CB-FC54-8666-13268208F6FE}"/>
              </a:ext>
            </a:extLst>
          </p:cNvPr>
          <p:cNvSpPr>
            <a:spLocks noGrp="1"/>
          </p:cNvSpPr>
          <p:nvPr>
            <p:ph idx="1"/>
          </p:nvPr>
        </p:nvSpPr>
        <p:spPr/>
        <p:txBody>
          <a:bodyPr/>
          <a:lstStyle/>
          <a:p>
            <a:r>
              <a:rPr lang="cs-CZ" dirty="0"/>
              <a:t>Zobrazení přírody </a:t>
            </a:r>
          </a:p>
          <a:p>
            <a:endParaRPr lang="cs-CZ" dirty="0"/>
          </a:p>
          <a:p>
            <a:r>
              <a:rPr lang="cs-CZ" dirty="0"/>
              <a:t>Melancholie </a:t>
            </a:r>
          </a:p>
          <a:p>
            <a:endParaRPr lang="cs-CZ" dirty="0"/>
          </a:p>
          <a:p>
            <a:r>
              <a:rPr lang="cs-CZ" dirty="0"/>
              <a:t>Náboženské cítění</a:t>
            </a:r>
          </a:p>
          <a:p>
            <a:endParaRPr lang="cs-CZ" dirty="0"/>
          </a:p>
          <a:p>
            <a:r>
              <a:rPr lang="cs-CZ" dirty="0"/>
              <a:t>Odkaz na severské pohanství</a:t>
            </a:r>
          </a:p>
          <a:p>
            <a:pPr lvl="1"/>
            <a:r>
              <a:rPr lang="cs-CZ" dirty="0" err="1"/>
              <a:t>Fäbodjäntan</a:t>
            </a:r>
            <a:r>
              <a:rPr lang="cs-CZ" dirty="0"/>
              <a:t> (70. léta)</a:t>
            </a:r>
          </a:p>
        </p:txBody>
      </p:sp>
    </p:spTree>
    <p:extLst>
      <p:ext uri="{BB962C8B-B14F-4D97-AF65-F5344CB8AC3E}">
        <p14:creationId xmlns:p14="http://schemas.microsoft.com/office/powerpoint/2010/main" val="320518601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9313522-A21D-AC4B-6177-ED1748CC8E5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D3245A0-2C3A-4E18-CCB2-6F4C76E96334}"/>
              </a:ext>
            </a:extLst>
          </p:cNvPr>
          <p:cNvSpPr>
            <a:spLocks noGrp="1"/>
          </p:cNvSpPr>
          <p:nvPr>
            <p:ph type="sldNum" sz="quarter" idx="11"/>
          </p:nvPr>
        </p:nvSpPr>
        <p:spPr/>
        <p:txBody>
          <a:bodyPr/>
          <a:lstStyle/>
          <a:p>
            <a:fld id="{0970407D-EE58-4A0B-824B-1D3AE42DD9CF}" type="slidenum">
              <a:rPr lang="cs-CZ" altLang="cs-CZ" smtClean="0"/>
              <a:pPr/>
              <a:t>281</a:t>
            </a:fld>
            <a:endParaRPr lang="cs-CZ" altLang="cs-CZ" dirty="0"/>
          </a:p>
        </p:txBody>
      </p:sp>
      <p:sp>
        <p:nvSpPr>
          <p:cNvPr id="4" name="Nadpis 3">
            <a:extLst>
              <a:ext uri="{FF2B5EF4-FFF2-40B4-BE49-F238E27FC236}">
                <a16:creationId xmlns:a16="http://schemas.microsoft.com/office/drawing/2014/main" id="{2BDFE869-C100-9324-C86F-9010A0C90E46}"/>
              </a:ext>
            </a:extLst>
          </p:cNvPr>
          <p:cNvSpPr>
            <a:spLocks noGrp="1"/>
          </p:cNvSpPr>
          <p:nvPr>
            <p:ph type="title"/>
          </p:nvPr>
        </p:nvSpPr>
        <p:spPr/>
        <p:txBody>
          <a:bodyPr/>
          <a:lstStyle/>
          <a:p>
            <a:r>
              <a:rPr lang="cs-CZ" dirty="0"/>
              <a:t>Filmová produkce – obsah a forma</a:t>
            </a:r>
          </a:p>
        </p:txBody>
      </p:sp>
      <p:sp>
        <p:nvSpPr>
          <p:cNvPr id="5" name="Zástupný obsah 4">
            <a:extLst>
              <a:ext uri="{FF2B5EF4-FFF2-40B4-BE49-F238E27FC236}">
                <a16:creationId xmlns:a16="http://schemas.microsoft.com/office/drawing/2014/main" id="{071B4D8F-8BDA-E04E-0DA6-CF94F226052A}"/>
              </a:ext>
            </a:extLst>
          </p:cNvPr>
          <p:cNvSpPr>
            <a:spLocks noGrp="1"/>
          </p:cNvSpPr>
          <p:nvPr>
            <p:ph idx="1"/>
          </p:nvPr>
        </p:nvSpPr>
        <p:spPr/>
        <p:txBody>
          <a:bodyPr>
            <a:normAutofit lnSpcReduction="10000"/>
          </a:bodyPr>
          <a:lstStyle/>
          <a:p>
            <a:pPr>
              <a:lnSpc>
                <a:spcPct val="150000"/>
              </a:lnSpc>
            </a:pPr>
            <a:r>
              <a:rPr lang="cs-CZ" dirty="0"/>
              <a:t>Ztotožňování severského filmu se Švédským</a:t>
            </a:r>
          </a:p>
          <a:p>
            <a:pPr>
              <a:lnSpc>
                <a:spcPct val="150000"/>
              </a:lnSpc>
            </a:pPr>
            <a:r>
              <a:rPr lang="cs-CZ" dirty="0"/>
              <a:t>Nelze najít homogenní popis severského filmu</a:t>
            </a:r>
          </a:p>
          <a:p>
            <a:pPr lvl="1">
              <a:lnSpc>
                <a:spcPct val="150000"/>
              </a:lnSpc>
            </a:pPr>
            <a:r>
              <a:rPr lang="cs-CZ" dirty="0"/>
              <a:t>Příklad venkovské tematiky</a:t>
            </a:r>
          </a:p>
          <a:p>
            <a:pPr lvl="2">
              <a:lnSpc>
                <a:spcPct val="150000"/>
              </a:lnSpc>
            </a:pPr>
            <a:r>
              <a:rPr lang="cs-CZ" dirty="0"/>
              <a:t>Švédsko nostalgie, Norsko pokrytectví, Dánsko </a:t>
            </a:r>
            <a:r>
              <a:rPr lang="cs-CZ" dirty="0" err="1"/>
              <a:t>hyggefilm</a:t>
            </a:r>
            <a:endParaRPr lang="cs-CZ" dirty="0"/>
          </a:p>
          <a:p>
            <a:pPr lvl="1">
              <a:lnSpc>
                <a:spcPct val="150000"/>
              </a:lnSpc>
            </a:pPr>
            <a:r>
              <a:rPr lang="cs-CZ" dirty="0"/>
              <a:t>Vojenská fraška</a:t>
            </a:r>
          </a:p>
          <a:p>
            <a:pPr>
              <a:lnSpc>
                <a:spcPct val="150000"/>
              </a:lnSpc>
            </a:pPr>
            <a:r>
              <a:rPr lang="cs-CZ" dirty="0"/>
              <a:t>Vliv Nové vlny spojený  s generační obměnou</a:t>
            </a:r>
          </a:p>
          <a:p>
            <a:pPr>
              <a:lnSpc>
                <a:spcPct val="150000"/>
              </a:lnSpc>
            </a:pPr>
            <a:r>
              <a:rPr lang="cs-CZ" dirty="0"/>
              <a:t>Vzhledem k objemu výroby místo žánrů spíš opakující se témata</a:t>
            </a:r>
          </a:p>
          <a:p>
            <a:pPr>
              <a:lnSpc>
                <a:spcPct val="150000"/>
              </a:lnSpc>
            </a:pPr>
            <a:r>
              <a:rPr lang="cs-CZ" dirty="0"/>
              <a:t>Opakovaně se navracející témata</a:t>
            </a:r>
          </a:p>
        </p:txBody>
      </p:sp>
    </p:spTree>
    <p:extLst>
      <p:ext uri="{BB962C8B-B14F-4D97-AF65-F5344CB8AC3E}">
        <p14:creationId xmlns:p14="http://schemas.microsoft.com/office/powerpoint/2010/main" val="28026146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5C94C9-A912-DECD-D2CF-9E569892040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D00078E-720A-54D8-E153-5B12F1AAEFDF}"/>
              </a:ext>
            </a:extLst>
          </p:cNvPr>
          <p:cNvSpPr>
            <a:spLocks noGrp="1"/>
          </p:cNvSpPr>
          <p:nvPr>
            <p:ph type="sldNum" sz="quarter" idx="11"/>
          </p:nvPr>
        </p:nvSpPr>
        <p:spPr/>
        <p:txBody>
          <a:bodyPr/>
          <a:lstStyle/>
          <a:p>
            <a:fld id="{0970407D-EE58-4A0B-824B-1D3AE42DD9CF}" type="slidenum">
              <a:rPr lang="cs-CZ" altLang="cs-CZ" smtClean="0"/>
              <a:pPr/>
              <a:t>282</a:t>
            </a:fld>
            <a:endParaRPr lang="cs-CZ" altLang="cs-CZ" dirty="0"/>
          </a:p>
        </p:txBody>
      </p:sp>
      <p:sp>
        <p:nvSpPr>
          <p:cNvPr id="4" name="Nadpis 3">
            <a:extLst>
              <a:ext uri="{FF2B5EF4-FFF2-40B4-BE49-F238E27FC236}">
                <a16:creationId xmlns:a16="http://schemas.microsoft.com/office/drawing/2014/main" id="{9B599B08-4E14-7AA5-E30D-E6D76F406F66}"/>
              </a:ext>
            </a:extLst>
          </p:cNvPr>
          <p:cNvSpPr>
            <a:spLocks noGrp="1"/>
          </p:cNvSpPr>
          <p:nvPr>
            <p:ph type="title"/>
          </p:nvPr>
        </p:nvSpPr>
        <p:spPr>
          <a:xfrm>
            <a:off x="720000" y="378000"/>
            <a:ext cx="10753200" cy="793576"/>
          </a:xfrm>
        </p:spPr>
        <p:txBody>
          <a:bodyPr/>
          <a:lstStyle/>
          <a:p>
            <a:r>
              <a:rPr lang="cs-CZ" dirty="0"/>
              <a:t>Žánry a typy filmů – Temné lesy (2003) &amp;Ledová smrt (2006)</a:t>
            </a:r>
          </a:p>
        </p:txBody>
      </p:sp>
      <p:pic>
        <p:nvPicPr>
          <p:cNvPr id="8" name="Picture 2">
            <a:extLst>
              <a:ext uri="{FF2B5EF4-FFF2-40B4-BE49-F238E27FC236}">
                <a16:creationId xmlns:a16="http://schemas.microsoft.com/office/drawing/2014/main" id="{8A8BAB63-015A-32B9-F6FD-305C81F6E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99" y="1681962"/>
            <a:ext cx="5835113" cy="371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3BDBD476-9662-9E72-FE66-FD96A9FB77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987004" y="1167116"/>
            <a:ext cx="3247155" cy="464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9959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987FFAE-2F06-D396-648A-B384A5CC59C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751C1BB-3E03-8A6F-A798-0CA342A0DA05}"/>
              </a:ext>
            </a:extLst>
          </p:cNvPr>
          <p:cNvSpPr>
            <a:spLocks noGrp="1"/>
          </p:cNvSpPr>
          <p:nvPr>
            <p:ph type="sldNum" sz="quarter" idx="11"/>
          </p:nvPr>
        </p:nvSpPr>
        <p:spPr/>
        <p:txBody>
          <a:bodyPr/>
          <a:lstStyle/>
          <a:p>
            <a:fld id="{0970407D-EE58-4A0B-824B-1D3AE42DD9CF}" type="slidenum">
              <a:rPr lang="cs-CZ" altLang="cs-CZ" smtClean="0"/>
              <a:pPr/>
              <a:t>283</a:t>
            </a:fld>
            <a:endParaRPr lang="cs-CZ" altLang="cs-CZ" dirty="0"/>
          </a:p>
        </p:txBody>
      </p:sp>
      <p:sp>
        <p:nvSpPr>
          <p:cNvPr id="4" name="Nadpis 3">
            <a:extLst>
              <a:ext uri="{FF2B5EF4-FFF2-40B4-BE49-F238E27FC236}">
                <a16:creationId xmlns:a16="http://schemas.microsoft.com/office/drawing/2014/main" id="{DE0271AA-71F7-29FC-B092-8BADEF60959C}"/>
              </a:ext>
            </a:extLst>
          </p:cNvPr>
          <p:cNvSpPr>
            <a:spLocks noGrp="1"/>
          </p:cNvSpPr>
          <p:nvPr>
            <p:ph type="title"/>
          </p:nvPr>
        </p:nvSpPr>
        <p:spPr/>
        <p:txBody>
          <a:bodyPr/>
          <a:lstStyle/>
          <a:p>
            <a:r>
              <a:rPr lang="cs-CZ" dirty="0"/>
              <a:t>Žánry a typy filmů – série </a:t>
            </a:r>
          </a:p>
        </p:txBody>
      </p:sp>
      <p:sp>
        <p:nvSpPr>
          <p:cNvPr id="5" name="Zástupný obsah 4">
            <a:extLst>
              <a:ext uri="{FF2B5EF4-FFF2-40B4-BE49-F238E27FC236}">
                <a16:creationId xmlns:a16="http://schemas.microsoft.com/office/drawing/2014/main" id="{1E3C71C8-7446-34AD-DFDF-35AEB9540D43}"/>
              </a:ext>
            </a:extLst>
          </p:cNvPr>
          <p:cNvSpPr>
            <a:spLocks noGrp="1"/>
          </p:cNvSpPr>
          <p:nvPr>
            <p:ph idx="1"/>
          </p:nvPr>
        </p:nvSpPr>
        <p:spPr>
          <a:xfrm>
            <a:off x="313900" y="1692002"/>
            <a:ext cx="7438028" cy="4445998"/>
          </a:xfrm>
        </p:spPr>
        <p:txBody>
          <a:bodyPr>
            <a:normAutofit fontScale="70000" lnSpcReduction="20000"/>
          </a:bodyPr>
          <a:lstStyle/>
          <a:p>
            <a:r>
              <a:rPr lang="cs-CZ" dirty="0" err="1"/>
              <a:t>Olsenbanden</a:t>
            </a:r>
            <a:r>
              <a:rPr lang="cs-CZ" dirty="0"/>
              <a:t> Jr. </a:t>
            </a:r>
            <a:r>
              <a:rPr lang="cs-CZ" dirty="0" err="1"/>
              <a:t>går</a:t>
            </a:r>
            <a:r>
              <a:rPr lang="cs-CZ" dirty="0"/>
              <a:t> </a:t>
            </a:r>
            <a:r>
              <a:rPr lang="cs-CZ" dirty="0" err="1"/>
              <a:t>under</a:t>
            </a:r>
            <a:r>
              <a:rPr lang="cs-CZ" dirty="0"/>
              <a:t> </a:t>
            </a:r>
            <a:r>
              <a:rPr lang="cs-CZ" dirty="0" err="1"/>
              <a:t>Vann</a:t>
            </a:r>
            <a:r>
              <a:rPr lang="cs-CZ" dirty="0"/>
              <a:t> (2003) zasazeno do 1959</a:t>
            </a:r>
          </a:p>
          <a:p>
            <a:r>
              <a:rPr lang="cs-CZ" dirty="0" err="1"/>
              <a:t>Olsenbanden</a:t>
            </a:r>
            <a:r>
              <a:rPr lang="cs-CZ" dirty="0"/>
              <a:t> Jr. </a:t>
            </a:r>
            <a:r>
              <a:rPr lang="cs-CZ" dirty="0" err="1"/>
              <a:t>På</a:t>
            </a:r>
            <a:r>
              <a:rPr lang="cs-CZ" dirty="0"/>
              <a:t> </a:t>
            </a:r>
            <a:r>
              <a:rPr lang="cs-CZ" dirty="0" err="1"/>
              <a:t>Rocker'n</a:t>
            </a:r>
            <a:r>
              <a:rPr lang="cs-CZ" dirty="0"/>
              <a:t> (2004) zasazeno do 1960</a:t>
            </a:r>
          </a:p>
          <a:p>
            <a:r>
              <a:rPr lang="cs-CZ" dirty="0" err="1"/>
              <a:t>Olsenbanden</a:t>
            </a:r>
            <a:r>
              <a:rPr lang="cs-CZ" dirty="0"/>
              <a:t> Jr. </a:t>
            </a:r>
            <a:r>
              <a:rPr lang="cs-CZ" dirty="0" err="1"/>
              <a:t>på</a:t>
            </a:r>
            <a:r>
              <a:rPr lang="cs-CZ" dirty="0"/>
              <a:t> Cirkus (2005) zasazeno do 1960</a:t>
            </a:r>
          </a:p>
          <a:p>
            <a:r>
              <a:rPr lang="cs-CZ" dirty="0" err="1"/>
              <a:t>Olsenbanden</a:t>
            </a:r>
            <a:r>
              <a:rPr lang="cs-CZ" dirty="0"/>
              <a:t> Jr. </a:t>
            </a:r>
            <a:r>
              <a:rPr lang="cs-CZ" dirty="0" err="1"/>
              <a:t>og</a:t>
            </a:r>
            <a:r>
              <a:rPr lang="cs-CZ" dirty="0"/>
              <a:t> </a:t>
            </a:r>
            <a:r>
              <a:rPr lang="cs-CZ" dirty="0" err="1"/>
              <a:t>Sølvgruvens</a:t>
            </a:r>
            <a:r>
              <a:rPr lang="cs-CZ" dirty="0"/>
              <a:t> </a:t>
            </a:r>
            <a:r>
              <a:rPr lang="cs-CZ" dirty="0" err="1"/>
              <a:t>hemmelighet</a:t>
            </a:r>
            <a:r>
              <a:rPr lang="cs-CZ" dirty="0"/>
              <a:t> (English: The Junior </a:t>
            </a:r>
            <a:r>
              <a:rPr lang="cs-CZ" dirty="0" err="1"/>
              <a:t>Olsen</a:t>
            </a:r>
            <a:r>
              <a:rPr lang="cs-CZ" dirty="0"/>
              <a:t> Gang and the Silver Mine </a:t>
            </a:r>
            <a:r>
              <a:rPr lang="cs-CZ" dirty="0" err="1"/>
              <a:t>Mystery</a:t>
            </a:r>
            <a:r>
              <a:rPr lang="cs-CZ" dirty="0"/>
              <a:t>) (2007) zasazeno do 1960</a:t>
            </a:r>
          </a:p>
          <a:p>
            <a:r>
              <a:rPr lang="cs-CZ" dirty="0" err="1"/>
              <a:t>Olsenbanden</a:t>
            </a:r>
            <a:r>
              <a:rPr lang="cs-CZ" dirty="0"/>
              <a:t> Jr. </a:t>
            </a:r>
            <a:r>
              <a:rPr lang="cs-CZ" dirty="0" err="1"/>
              <a:t>og</a:t>
            </a:r>
            <a:r>
              <a:rPr lang="cs-CZ" dirty="0"/>
              <a:t> </a:t>
            </a:r>
            <a:r>
              <a:rPr lang="cs-CZ" dirty="0" err="1"/>
              <a:t>Det</a:t>
            </a:r>
            <a:r>
              <a:rPr lang="cs-CZ" dirty="0"/>
              <a:t> </a:t>
            </a:r>
            <a:r>
              <a:rPr lang="cs-CZ" dirty="0" err="1"/>
              <a:t>sorte</a:t>
            </a:r>
            <a:r>
              <a:rPr lang="cs-CZ" dirty="0"/>
              <a:t> </a:t>
            </a:r>
            <a:r>
              <a:rPr lang="cs-CZ" dirty="0" err="1"/>
              <a:t>gull</a:t>
            </a:r>
            <a:r>
              <a:rPr lang="cs-CZ" dirty="0"/>
              <a:t> (2009)[1] zasazeno do 1961</a:t>
            </a:r>
          </a:p>
          <a:p>
            <a:r>
              <a:rPr lang="cs-CZ" dirty="0" err="1"/>
              <a:t>Olsenbanden</a:t>
            </a:r>
            <a:r>
              <a:rPr lang="cs-CZ" dirty="0"/>
              <a:t> Jr. </a:t>
            </a:r>
            <a:r>
              <a:rPr lang="cs-CZ" dirty="0" err="1"/>
              <a:t>og</a:t>
            </a:r>
            <a:r>
              <a:rPr lang="cs-CZ" dirty="0"/>
              <a:t> </a:t>
            </a:r>
            <a:r>
              <a:rPr lang="cs-CZ" dirty="0" err="1"/>
              <a:t>Mestertyvens</a:t>
            </a:r>
            <a:r>
              <a:rPr lang="cs-CZ" dirty="0"/>
              <a:t> </a:t>
            </a:r>
            <a:r>
              <a:rPr lang="cs-CZ" dirty="0" err="1"/>
              <a:t>skatt</a:t>
            </a:r>
            <a:r>
              <a:rPr lang="cs-CZ" dirty="0"/>
              <a:t> (2010) zasazeno do 1962</a:t>
            </a:r>
          </a:p>
        </p:txBody>
      </p:sp>
      <p:pic>
        <p:nvPicPr>
          <p:cNvPr id="6148" name="Picture 4" descr="Olsenbanden Jr. Sølvgruvens hemmelighet (2007) - IMDb">
            <a:extLst>
              <a:ext uri="{FF2B5EF4-FFF2-40B4-BE49-F238E27FC236}">
                <a16:creationId xmlns:a16="http://schemas.microsoft.com/office/drawing/2014/main" id="{EE480DE1-AFD8-5C2E-E662-73165C358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975" y="465375"/>
            <a:ext cx="4048125"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4308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1A9CE86-5AFD-313E-94D6-C0CA44F2855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A656AB1-CFDF-DD0D-A9E5-BB9677BBD27E}"/>
              </a:ext>
            </a:extLst>
          </p:cNvPr>
          <p:cNvSpPr>
            <a:spLocks noGrp="1"/>
          </p:cNvSpPr>
          <p:nvPr>
            <p:ph type="sldNum" sz="quarter" idx="11"/>
          </p:nvPr>
        </p:nvSpPr>
        <p:spPr/>
        <p:txBody>
          <a:bodyPr/>
          <a:lstStyle/>
          <a:p>
            <a:fld id="{0970407D-EE58-4A0B-824B-1D3AE42DD9CF}" type="slidenum">
              <a:rPr lang="cs-CZ" altLang="cs-CZ" smtClean="0"/>
              <a:pPr/>
              <a:t>284</a:t>
            </a:fld>
            <a:endParaRPr lang="cs-CZ" altLang="cs-CZ" dirty="0"/>
          </a:p>
        </p:txBody>
      </p:sp>
      <p:sp>
        <p:nvSpPr>
          <p:cNvPr id="4" name="Nadpis 3">
            <a:extLst>
              <a:ext uri="{FF2B5EF4-FFF2-40B4-BE49-F238E27FC236}">
                <a16:creationId xmlns:a16="http://schemas.microsoft.com/office/drawing/2014/main" id="{A599ED59-F866-4B20-C8A8-C2ACA6D61B3A}"/>
              </a:ext>
            </a:extLst>
          </p:cNvPr>
          <p:cNvSpPr>
            <a:spLocks noGrp="1"/>
          </p:cNvSpPr>
          <p:nvPr>
            <p:ph type="title"/>
          </p:nvPr>
        </p:nvSpPr>
        <p:spPr/>
        <p:txBody>
          <a:bodyPr/>
          <a:lstStyle/>
          <a:p>
            <a:r>
              <a:rPr lang="cs-CZ" dirty="0"/>
              <a:t>Žánry a typy filmů – série </a:t>
            </a:r>
          </a:p>
        </p:txBody>
      </p:sp>
      <p:sp>
        <p:nvSpPr>
          <p:cNvPr id="5" name="Zástupný obsah 4">
            <a:extLst>
              <a:ext uri="{FF2B5EF4-FFF2-40B4-BE49-F238E27FC236}">
                <a16:creationId xmlns:a16="http://schemas.microsoft.com/office/drawing/2014/main" id="{6140FA63-DA41-63A6-B67D-95FE89CCDB54}"/>
              </a:ext>
            </a:extLst>
          </p:cNvPr>
          <p:cNvSpPr>
            <a:spLocks noGrp="1"/>
          </p:cNvSpPr>
          <p:nvPr>
            <p:ph idx="1"/>
          </p:nvPr>
        </p:nvSpPr>
        <p:spPr>
          <a:xfrm>
            <a:off x="720000" y="1692002"/>
            <a:ext cx="2340441" cy="4139998"/>
          </a:xfrm>
        </p:spPr>
        <p:txBody>
          <a:bodyPr/>
          <a:lstStyle/>
          <a:p>
            <a:r>
              <a:rPr lang="cs-CZ" dirty="0" err="1"/>
              <a:t>Varg</a:t>
            </a:r>
            <a:r>
              <a:rPr lang="cs-CZ" dirty="0"/>
              <a:t> </a:t>
            </a:r>
            <a:r>
              <a:rPr lang="cs-CZ" dirty="0" err="1"/>
              <a:t>Veum</a:t>
            </a:r>
            <a:endParaRPr lang="cs-CZ" dirty="0"/>
          </a:p>
          <a:p>
            <a:pPr lvl="1"/>
            <a:r>
              <a:rPr lang="cs-CZ" dirty="0"/>
              <a:t>Série 12 filmů</a:t>
            </a:r>
          </a:p>
        </p:txBody>
      </p:sp>
      <p:pic>
        <p:nvPicPr>
          <p:cNvPr id="7172" name="Picture 4" descr="Varg Veum: Společníci smrti - Pořady | Barrandov.tv">
            <a:extLst>
              <a:ext uri="{FF2B5EF4-FFF2-40B4-BE49-F238E27FC236}">
                <a16:creationId xmlns:a16="http://schemas.microsoft.com/office/drawing/2014/main" id="{9C699439-7084-E0B7-0A39-FC0219C74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906" y="1346025"/>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92977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CAFE623-6A21-62DA-A45A-E552A60AF48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92ADDB9-6B49-D64E-B921-7775494A5697}"/>
              </a:ext>
            </a:extLst>
          </p:cNvPr>
          <p:cNvSpPr>
            <a:spLocks noGrp="1"/>
          </p:cNvSpPr>
          <p:nvPr>
            <p:ph type="sldNum" sz="quarter" idx="11"/>
          </p:nvPr>
        </p:nvSpPr>
        <p:spPr/>
        <p:txBody>
          <a:bodyPr/>
          <a:lstStyle/>
          <a:p>
            <a:fld id="{0970407D-EE58-4A0B-824B-1D3AE42DD9CF}" type="slidenum">
              <a:rPr lang="cs-CZ" altLang="cs-CZ" smtClean="0"/>
              <a:pPr/>
              <a:t>285</a:t>
            </a:fld>
            <a:endParaRPr lang="cs-CZ" altLang="cs-CZ" dirty="0"/>
          </a:p>
        </p:txBody>
      </p:sp>
      <p:sp>
        <p:nvSpPr>
          <p:cNvPr id="4" name="Nadpis 3">
            <a:extLst>
              <a:ext uri="{FF2B5EF4-FFF2-40B4-BE49-F238E27FC236}">
                <a16:creationId xmlns:a16="http://schemas.microsoft.com/office/drawing/2014/main" id="{DE1073F5-CCBB-39DB-E02A-F04765C5F54F}"/>
              </a:ext>
            </a:extLst>
          </p:cNvPr>
          <p:cNvSpPr>
            <a:spLocks noGrp="1"/>
          </p:cNvSpPr>
          <p:nvPr>
            <p:ph type="title"/>
          </p:nvPr>
        </p:nvSpPr>
        <p:spPr>
          <a:xfrm>
            <a:off x="94835" y="168636"/>
            <a:ext cx="3973312" cy="2331968"/>
          </a:xfrm>
        </p:spPr>
        <p:txBody>
          <a:bodyPr/>
          <a:lstStyle/>
          <a:p>
            <a:r>
              <a:rPr lang="cs-CZ" dirty="0" err="1"/>
              <a:t>Blockbustery</a:t>
            </a:r>
            <a:endParaRPr lang="cs-CZ" dirty="0"/>
          </a:p>
        </p:txBody>
      </p:sp>
      <p:sp>
        <p:nvSpPr>
          <p:cNvPr id="5" name="Zástupný obsah 4">
            <a:extLst>
              <a:ext uri="{FF2B5EF4-FFF2-40B4-BE49-F238E27FC236}">
                <a16:creationId xmlns:a16="http://schemas.microsoft.com/office/drawing/2014/main" id="{E9C67C3D-93EA-B2B3-4FD0-14DB42A67D25}"/>
              </a:ext>
            </a:extLst>
          </p:cNvPr>
          <p:cNvSpPr>
            <a:spLocks noGrp="1"/>
          </p:cNvSpPr>
          <p:nvPr>
            <p:ph idx="1"/>
          </p:nvPr>
        </p:nvSpPr>
        <p:spPr>
          <a:xfrm>
            <a:off x="94835" y="2088002"/>
            <a:ext cx="2750929" cy="4139998"/>
          </a:xfrm>
        </p:spPr>
        <p:txBody>
          <a:bodyPr/>
          <a:lstStyle/>
          <a:p>
            <a:r>
              <a:rPr lang="cs-CZ" dirty="0"/>
              <a:t>Historická témata</a:t>
            </a:r>
          </a:p>
          <a:p>
            <a:r>
              <a:rPr lang="cs-CZ" dirty="0"/>
              <a:t>2. sv. válka</a:t>
            </a:r>
          </a:p>
          <a:p>
            <a:endParaRPr lang="cs-CZ" dirty="0"/>
          </a:p>
        </p:txBody>
      </p:sp>
      <p:pic>
        <p:nvPicPr>
          <p:cNvPr id="8194" name="Picture 2" descr="Sledování titulu Ten dvanáctý: kde sledovat film online?">
            <a:extLst>
              <a:ext uri="{FF2B5EF4-FFF2-40B4-BE49-F238E27FC236}">
                <a16:creationId xmlns:a16="http://schemas.microsoft.com/office/drawing/2014/main" id="{1113A187-F6A8-07EB-3105-54216CC58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6" y="914400"/>
            <a:ext cx="416739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x Manus: Man of War (2008) - IMDb">
            <a:hlinkClick r:id="rId3"/>
            <a:extLst>
              <a:ext uri="{FF2B5EF4-FFF2-40B4-BE49-F238E27FC236}">
                <a16:creationId xmlns:a16="http://schemas.microsoft.com/office/drawing/2014/main" id="{4814C9FC-B62C-657C-676F-4D8D2B4F0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774" y="0"/>
            <a:ext cx="4800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8728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78DDCA-2A8A-9892-DD9F-4F1A41A76B2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D38B9AD-B2A1-8F50-CFF0-988051DC7002}"/>
              </a:ext>
            </a:extLst>
          </p:cNvPr>
          <p:cNvSpPr>
            <a:spLocks noGrp="1"/>
          </p:cNvSpPr>
          <p:nvPr>
            <p:ph type="sldNum" sz="quarter" idx="11"/>
          </p:nvPr>
        </p:nvSpPr>
        <p:spPr/>
        <p:txBody>
          <a:bodyPr/>
          <a:lstStyle/>
          <a:p>
            <a:fld id="{0970407D-EE58-4A0B-824B-1D3AE42DD9CF}" type="slidenum">
              <a:rPr lang="cs-CZ" altLang="cs-CZ" smtClean="0"/>
              <a:pPr/>
              <a:t>286</a:t>
            </a:fld>
            <a:endParaRPr lang="cs-CZ" altLang="cs-CZ" dirty="0"/>
          </a:p>
        </p:txBody>
      </p:sp>
      <p:sp>
        <p:nvSpPr>
          <p:cNvPr id="4" name="Nadpis 3">
            <a:extLst>
              <a:ext uri="{FF2B5EF4-FFF2-40B4-BE49-F238E27FC236}">
                <a16:creationId xmlns:a16="http://schemas.microsoft.com/office/drawing/2014/main" id="{EB6514AE-F1FA-7A99-F60B-8F57633200FB}"/>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5D325213-0941-CE1F-2696-F9FDE16C375D}"/>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09779515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A66F523-E458-1186-1357-952162C219E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781928F-A26F-2DF1-A80A-55567ACC996A}"/>
              </a:ext>
            </a:extLst>
          </p:cNvPr>
          <p:cNvSpPr>
            <a:spLocks noGrp="1"/>
          </p:cNvSpPr>
          <p:nvPr>
            <p:ph type="sldNum" sz="quarter" idx="11"/>
          </p:nvPr>
        </p:nvSpPr>
        <p:spPr/>
        <p:txBody>
          <a:bodyPr/>
          <a:lstStyle/>
          <a:p>
            <a:fld id="{0970407D-EE58-4A0B-824B-1D3AE42DD9CF}" type="slidenum">
              <a:rPr lang="cs-CZ" altLang="cs-CZ" smtClean="0"/>
              <a:pPr/>
              <a:t>287</a:t>
            </a:fld>
            <a:endParaRPr lang="cs-CZ" altLang="cs-CZ" dirty="0"/>
          </a:p>
        </p:txBody>
      </p:sp>
      <p:sp>
        <p:nvSpPr>
          <p:cNvPr id="4" name="Nadpis 3">
            <a:extLst>
              <a:ext uri="{FF2B5EF4-FFF2-40B4-BE49-F238E27FC236}">
                <a16:creationId xmlns:a16="http://schemas.microsoft.com/office/drawing/2014/main" id="{2AD22E3A-FF80-CB45-CC2D-90F86F24351A}"/>
              </a:ext>
            </a:extLst>
          </p:cNvPr>
          <p:cNvSpPr>
            <a:spLocks noGrp="1"/>
          </p:cNvSpPr>
          <p:nvPr>
            <p:ph type="title"/>
          </p:nvPr>
        </p:nvSpPr>
        <p:spPr>
          <a:xfrm>
            <a:off x="414000" y="474340"/>
            <a:ext cx="10753200" cy="451576"/>
          </a:xfrm>
        </p:spPr>
        <p:txBody>
          <a:bodyPr/>
          <a:lstStyle/>
          <a:p>
            <a:r>
              <a:rPr lang="cs-CZ" dirty="0"/>
              <a:t>Projekce – Tommy </a:t>
            </a:r>
            <a:r>
              <a:rPr lang="cs-CZ" dirty="0" err="1"/>
              <a:t>Wirkola</a:t>
            </a:r>
            <a:endParaRPr lang="cs-CZ" dirty="0"/>
          </a:p>
        </p:txBody>
      </p:sp>
      <p:sp>
        <p:nvSpPr>
          <p:cNvPr id="5" name="Zástupný obsah 4">
            <a:extLst>
              <a:ext uri="{FF2B5EF4-FFF2-40B4-BE49-F238E27FC236}">
                <a16:creationId xmlns:a16="http://schemas.microsoft.com/office/drawing/2014/main" id="{74C2E5C2-7571-8714-42F7-CE10BDFE21AC}"/>
              </a:ext>
            </a:extLst>
          </p:cNvPr>
          <p:cNvSpPr>
            <a:spLocks noGrp="1"/>
          </p:cNvSpPr>
          <p:nvPr>
            <p:ph idx="1"/>
          </p:nvPr>
        </p:nvSpPr>
        <p:spPr>
          <a:xfrm>
            <a:off x="720000" y="1692002"/>
            <a:ext cx="5376000" cy="4139998"/>
          </a:xfrm>
        </p:spPr>
        <p:txBody>
          <a:bodyPr/>
          <a:lstStyle/>
          <a:p>
            <a:r>
              <a:rPr lang="cs-CZ" dirty="0"/>
              <a:t>Nar. 1979</a:t>
            </a:r>
          </a:p>
          <a:p>
            <a:endParaRPr lang="cs-CZ" dirty="0"/>
          </a:p>
          <a:p>
            <a:r>
              <a:rPr lang="cs-CZ" dirty="0"/>
              <a:t>Studium filmové vědy v </a:t>
            </a:r>
            <a:r>
              <a:rPr lang="cs-CZ" dirty="0" err="1"/>
              <a:t>Lillehammeru</a:t>
            </a:r>
            <a:endParaRPr lang="cs-CZ" dirty="0"/>
          </a:p>
          <a:p>
            <a:endParaRPr lang="cs-CZ" dirty="0"/>
          </a:p>
          <a:p>
            <a:r>
              <a:rPr lang="cs-CZ" dirty="0"/>
              <a:t>Debut </a:t>
            </a:r>
          </a:p>
          <a:p>
            <a:pPr lvl="1"/>
            <a:r>
              <a:rPr lang="cs-CZ" dirty="0" err="1"/>
              <a:t>Kill</a:t>
            </a:r>
            <a:r>
              <a:rPr lang="cs-CZ" dirty="0"/>
              <a:t>  </a:t>
            </a:r>
            <a:r>
              <a:rPr lang="cs-CZ" dirty="0" err="1"/>
              <a:t>buljo</a:t>
            </a:r>
            <a:r>
              <a:rPr lang="cs-CZ" dirty="0"/>
              <a:t> (2007)</a:t>
            </a:r>
          </a:p>
          <a:p>
            <a:pPr lvl="1"/>
            <a:endParaRPr lang="cs-CZ" dirty="0"/>
          </a:p>
          <a:p>
            <a:r>
              <a:rPr lang="cs-CZ" dirty="0"/>
              <a:t>Parodické nakládání s žánrem </a:t>
            </a:r>
          </a:p>
          <a:p>
            <a:pPr lvl="1"/>
            <a:r>
              <a:rPr lang="cs-CZ" dirty="0"/>
              <a:t>Intertextuální odkazy</a:t>
            </a:r>
          </a:p>
        </p:txBody>
      </p:sp>
      <p:pic>
        <p:nvPicPr>
          <p:cNvPr id="3074" name="Picture 2" descr="Tommy Wirkola - AlloCiné">
            <a:extLst>
              <a:ext uri="{FF2B5EF4-FFF2-40B4-BE49-F238E27FC236}">
                <a16:creationId xmlns:a16="http://schemas.microsoft.com/office/drawing/2014/main" id="{B91B23AF-6086-E146-05B8-52A15A030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32704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774D40C-D0C2-279E-D95F-9B5DBC038C1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4395C5D-4B5E-3E49-01D6-1AA065E5DDC7}"/>
              </a:ext>
            </a:extLst>
          </p:cNvPr>
          <p:cNvSpPr>
            <a:spLocks noGrp="1"/>
          </p:cNvSpPr>
          <p:nvPr>
            <p:ph type="sldNum" sz="quarter" idx="11"/>
          </p:nvPr>
        </p:nvSpPr>
        <p:spPr/>
        <p:txBody>
          <a:bodyPr/>
          <a:lstStyle/>
          <a:p>
            <a:fld id="{0970407D-EE58-4A0B-824B-1D3AE42DD9CF}" type="slidenum">
              <a:rPr lang="cs-CZ" altLang="cs-CZ" smtClean="0"/>
              <a:pPr/>
              <a:t>288</a:t>
            </a:fld>
            <a:endParaRPr lang="cs-CZ" altLang="cs-CZ" dirty="0"/>
          </a:p>
        </p:txBody>
      </p:sp>
      <p:sp>
        <p:nvSpPr>
          <p:cNvPr id="4" name="Nadpis 3">
            <a:extLst>
              <a:ext uri="{FF2B5EF4-FFF2-40B4-BE49-F238E27FC236}">
                <a16:creationId xmlns:a16="http://schemas.microsoft.com/office/drawing/2014/main" id="{D88E921D-DA27-A37C-5946-E52EA29007EC}"/>
              </a:ext>
            </a:extLst>
          </p:cNvPr>
          <p:cNvSpPr>
            <a:spLocks noGrp="1"/>
          </p:cNvSpPr>
          <p:nvPr>
            <p:ph type="title"/>
          </p:nvPr>
        </p:nvSpPr>
        <p:spPr>
          <a:xfrm>
            <a:off x="720000" y="505704"/>
            <a:ext cx="10753200" cy="451576"/>
          </a:xfrm>
        </p:spPr>
        <p:txBody>
          <a:bodyPr/>
          <a:lstStyle/>
          <a:p>
            <a:r>
              <a:rPr lang="cs-CZ" dirty="0"/>
              <a:t>Tommy </a:t>
            </a:r>
            <a:r>
              <a:rPr lang="cs-CZ" dirty="0" err="1"/>
              <a:t>Wirkola</a:t>
            </a:r>
            <a:endParaRPr lang="cs-CZ" dirty="0"/>
          </a:p>
        </p:txBody>
      </p:sp>
      <p:pic>
        <p:nvPicPr>
          <p:cNvPr id="9218" name="Picture 2" descr="Jeníček a Mařenka: Lovci čarodějnic / Hansel &amp; Gretel: Witch Hunters |  Fandíme Filmu">
            <a:extLst>
              <a:ext uri="{FF2B5EF4-FFF2-40B4-BE49-F238E27FC236}">
                <a16:creationId xmlns:a16="http://schemas.microsoft.com/office/drawing/2014/main" id="{B8265C22-62DD-C46B-6771-8BDD297C21A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93757" y="1209280"/>
            <a:ext cx="4014357" cy="56487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63F35B98-7E35-6C2F-DF8C-82528401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102" y="189150"/>
            <a:ext cx="3810000" cy="603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4940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AB76E46-7D98-BD3D-2185-F4C2EE0DF22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532B72E-9E13-E0D8-59F2-93C5F120F794}"/>
              </a:ext>
            </a:extLst>
          </p:cNvPr>
          <p:cNvSpPr>
            <a:spLocks noGrp="1"/>
          </p:cNvSpPr>
          <p:nvPr>
            <p:ph type="sldNum" sz="quarter" idx="11"/>
          </p:nvPr>
        </p:nvSpPr>
        <p:spPr/>
        <p:txBody>
          <a:bodyPr/>
          <a:lstStyle/>
          <a:p>
            <a:fld id="{0970407D-EE58-4A0B-824B-1D3AE42DD9CF}" type="slidenum">
              <a:rPr lang="cs-CZ" altLang="cs-CZ" smtClean="0"/>
              <a:pPr/>
              <a:t>289</a:t>
            </a:fld>
            <a:endParaRPr lang="cs-CZ" altLang="cs-CZ" dirty="0"/>
          </a:p>
        </p:txBody>
      </p:sp>
      <p:sp>
        <p:nvSpPr>
          <p:cNvPr id="4" name="Nadpis 3">
            <a:extLst>
              <a:ext uri="{FF2B5EF4-FFF2-40B4-BE49-F238E27FC236}">
                <a16:creationId xmlns:a16="http://schemas.microsoft.com/office/drawing/2014/main" id="{C9D072CB-D75D-EC79-1DA6-7649D4AEEA5C}"/>
              </a:ext>
            </a:extLst>
          </p:cNvPr>
          <p:cNvSpPr>
            <a:spLocks noGrp="1"/>
          </p:cNvSpPr>
          <p:nvPr>
            <p:ph type="title"/>
          </p:nvPr>
        </p:nvSpPr>
        <p:spPr/>
        <p:txBody>
          <a:bodyPr/>
          <a:lstStyle/>
          <a:p>
            <a:r>
              <a:rPr lang="cs-CZ" dirty="0"/>
              <a:t>Tommy </a:t>
            </a:r>
            <a:r>
              <a:rPr lang="cs-CZ" dirty="0" err="1"/>
              <a:t>Wirkola</a:t>
            </a:r>
            <a:r>
              <a:rPr lang="cs-CZ" dirty="0"/>
              <a:t> – </a:t>
            </a:r>
            <a:r>
              <a:rPr lang="cs-CZ" dirty="0">
                <a:hlinkClick r:id="rId2"/>
              </a:rPr>
              <a:t>Mrtvý sníh (2009)</a:t>
            </a:r>
            <a:endParaRPr lang="cs-CZ" dirty="0"/>
          </a:p>
        </p:txBody>
      </p:sp>
      <p:sp>
        <p:nvSpPr>
          <p:cNvPr id="5" name="Zástupný obsah 4">
            <a:extLst>
              <a:ext uri="{FF2B5EF4-FFF2-40B4-BE49-F238E27FC236}">
                <a16:creationId xmlns:a16="http://schemas.microsoft.com/office/drawing/2014/main" id="{428A9ECD-6327-D6C8-62BB-8DD59672507C}"/>
              </a:ext>
            </a:extLst>
          </p:cNvPr>
          <p:cNvSpPr>
            <a:spLocks noGrp="1"/>
          </p:cNvSpPr>
          <p:nvPr>
            <p:ph idx="1"/>
          </p:nvPr>
        </p:nvSpPr>
        <p:spPr>
          <a:xfrm>
            <a:off x="720000" y="1692002"/>
            <a:ext cx="6240637" cy="4139998"/>
          </a:xfrm>
        </p:spPr>
        <p:txBody>
          <a:bodyPr>
            <a:normAutofit fontScale="92500" lnSpcReduction="10000"/>
          </a:bodyPr>
          <a:lstStyle/>
          <a:p>
            <a:pPr>
              <a:lnSpc>
                <a:spcPct val="150000"/>
              </a:lnSpc>
            </a:pPr>
            <a:r>
              <a:rPr lang="cs-CZ" dirty="0"/>
              <a:t>„Skupina přátel jede na opuštěnou chatu v horách“</a:t>
            </a:r>
          </a:p>
          <a:p>
            <a:pPr>
              <a:lnSpc>
                <a:spcPct val="150000"/>
              </a:lnSpc>
            </a:pPr>
            <a:r>
              <a:rPr lang="cs-CZ" dirty="0"/>
              <a:t>Odkazy na okupaci Norska Německem</a:t>
            </a:r>
          </a:p>
          <a:p>
            <a:pPr>
              <a:lnSpc>
                <a:spcPct val="150000"/>
              </a:lnSpc>
            </a:pPr>
            <a:r>
              <a:rPr lang="cs-CZ" dirty="0"/>
              <a:t>Spojení zombie žánru a norského folkloru</a:t>
            </a:r>
          </a:p>
          <a:p>
            <a:pPr lvl="1">
              <a:lnSpc>
                <a:spcPct val="150000"/>
              </a:lnSpc>
            </a:pPr>
            <a:r>
              <a:rPr lang="cs-CZ" dirty="0"/>
              <a:t>Zombie x duch </a:t>
            </a:r>
            <a:r>
              <a:rPr lang="cs-CZ" dirty="0" err="1"/>
              <a:t>draug</a:t>
            </a:r>
            <a:endParaRPr lang="cs-CZ" dirty="0"/>
          </a:p>
          <a:p>
            <a:pPr>
              <a:lnSpc>
                <a:spcPct val="150000"/>
              </a:lnSpc>
            </a:pPr>
            <a:r>
              <a:rPr lang="cs-CZ" dirty="0"/>
              <a:t>Postava </a:t>
            </a:r>
            <a:r>
              <a:rPr lang="cs-CZ" dirty="0" err="1"/>
              <a:t>Erlenda</a:t>
            </a:r>
            <a:r>
              <a:rPr lang="cs-CZ" dirty="0"/>
              <a:t> </a:t>
            </a:r>
          </a:p>
          <a:p>
            <a:pPr lvl="1">
              <a:lnSpc>
                <a:spcPct val="150000"/>
              </a:lnSpc>
            </a:pPr>
            <a:r>
              <a:rPr lang="cs-CZ" dirty="0" err="1"/>
              <a:t>Nerd</a:t>
            </a:r>
            <a:r>
              <a:rPr lang="cs-CZ" dirty="0"/>
              <a:t>, odkazy na jiná díla – </a:t>
            </a:r>
            <a:r>
              <a:rPr lang="cs-CZ" dirty="0" err="1"/>
              <a:t>Braindead</a:t>
            </a:r>
            <a:r>
              <a:rPr lang="cs-CZ" dirty="0"/>
              <a:t> (1992)</a:t>
            </a:r>
          </a:p>
        </p:txBody>
      </p:sp>
      <p:pic>
        <p:nvPicPr>
          <p:cNvPr id="10244" name="Picture 4" descr="Dead Snow [DVD]: Amazon.co.uk: Charlotte Frogner, Ørjan Gamst, Stig Frode  Henriksen, Vegar Hoel, Jeppe Laursen, Evy Kasseth Rosten, Jenny Skavlan,  Bjørn Sundquist, Ane Dahl Torp, Lasse Valdal, Tommy Wirkola, Charlotte  Frogner, Ørjan">
            <a:extLst>
              <a:ext uri="{FF2B5EF4-FFF2-40B4-BE49-F238E27FC236}">
                <a16:creationId xmlns:a16="http://schemas.microsoft.com/office/drawing/2014/main" id="{7C0586AD-19B2-F98B-4A58-6CD250828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74" y="1692002"/>
            <a:ext cx="30194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92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BF07A67-3053-BFFC-78B5-A264698BBA1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A2B1A63-DF50-B6DA-859D-1D4CB7B856AC}"/>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6" name="Nadpis 5">
            <a:extLst>
              <a:ext uri="{FF2B5EF4-FFF2-40B4-BE49-F238E27FC236}">
                <a16:creationId xmlns:a16="http://schemas.microsoft.com/office/drawing/2014/main" id="{666A7392-2471-4089-CE6A-B2F78E952FA2}"/>
              </a:ext>
            </a:extLst>
          </p:cNvPr>
          <p:cNvSpPr>
            <a:spLocks noGrp="1"/>
          </p:cNvSpPr>
          <p:nvPr>
            <p:ph type="title"/>
          </p:nvPr>
        </p:nvSpPr>
        <p:spPr/>
        <p:txBody>
          <a:bodyPr/>
          <a:lstStyle/>
          <a:p>
            <a:r>
              <a:rPr lang="cs-CZ" dirty="0"/>
              <a:t>Island</a:t>
            </a:r>
          </a:p>
        </p:txBody>
      </p:sp>
      <p:sp>
        <p:nvSpPr>
          <p:cNvPr id="7" name="Zástupný obsah 6">
            <a:extLst>
              <a:ext uri="{FF2B5EF4-FFF2-40B4-BE49-F238E27FC236}">
                <a16:creationId xmlns:a16="http://schemas.microsoft.com/office/drawing/2014/main" id="{220438DE-B804-593C-2B8A-48278D91412B}"/>
              </a:ext>
            </a:extLst>
          </p:cNvPr>
          <p:cNvSpPr>
            <a:spLocks noGrp="1"/>
          </p:cNvSpPr>
          <p:nvPr>
            <p:ph idx="1"/>
          </p:nvPr>
        </p:nvSpPr>
        <p:spPr>
          <a:xfrm>
            <a:off x="720000" y="1692002"/>
            <a:ext cx="5376000" cy="4139998"/>
          </a:xfrm>
        </p:spPr>
        <p:txBody>
          <a:bodyPr>
            <a:normAutofit fontScale="70000" lnSpcReduction="20000"/>
          </a:bodyPr>
          <a:lstStyle/>
          <a:p>
            <a:r>
              <a:rPr lang="cs-CZ" dirty="0"/>
              <a:t>Alfred Lind (1879-1959)</a:t>
            </a:r>
          </a:p>
          <a:p>
            <a:pPr lvl="1"/>
            <a:r>
              <a:rPr lang="cs-CZ" dirty="0"/>
              <a:t>1905 Island</a:t>
            </a:r>
          </a:p>
          <a:p>
            <a:pPr lvl="1"/>
            <a:r>
              <a:rPr lang="cs-CZ" dirty="0"/>
              <a:t>1909 a dále – </a:t>
            </a:r>
            <a:r>
              <a:rPr lang="cs-CZ" dirty="0" err="1"/>
              <a:t>Nordisk</a:t>
            </a:r>
            <a:r>
              <a:rPr lang="cs-CZ" dirty="0"/>
              <a:t> – </a:t>
            </a:r>
            <a:r>
              <a:rPr lang="cs-CZ" dirty="0" err="1"/>
              <a:t>Fotorama</a:t>
            </a:r>
            <a:r>
              <a:rPr lang="cs-CZ" dirty="0"/>
              <a:t> – </a:t>
            </a:r>
            <a:r>
              <a:rPr lang="cs-CZ" dirty="0" err="1"/>
              <a:t>Kosmorama</a:t>
            </a:r>
            <a:r>
              <a:rPr lang="cs-CZ" dirty="0"/>
              <a:t> – </a:t>
            </a:r>
            <a:r>
              <a:rPr lang="cs-CZ" dirty="0" err="1"/>
              <a:t>Kinografen</a:t>
            </a:r>
            <a:r>
              <a:rPr lang="cs-CZ" dirty="0"/>
              <a:t> – </a:t>
            </a:r>
            <a:r>
              <a:rPr lang="cs-CZ" dirty="0" err="1"/>
              <a:t>Filmfabriken</a:t>
            </a:r>
            <a:r>
              <a:rPr lang="cs-CZ" dirty="0"/>
              <a:t> </a:t>
            </a:r>
            <a:r>
              <a:rPr lang="cs-CZ" dirty="0" err="1"/>
              <a:t>Danmark</a:t>
            </a:r>
            <a:r>
              <a:rPr lang="cs-CZ" dirty="0"/>
              <a:t> – vlastní společnost</a:t>
            </a:r>
          </a:p>
          <a:p>
            <a:pPr lvl="1"/>
            <a:r>
              <a:rPr lang="cs-CZ" dirty="0"/>
              <a:t>1913 – Německo – Itálie – Švýcarsko</a:t>
            </a:r>
          </a:p>
          <a:p>
            <a:pPr lvl="1"/>
            <a:endParaRPr lang="cs-CZ" dirty="0"/>
          </a:p>
          <a:p>
            <a:pPr lvl="1"/>
            <a:endParaRPr lang="cs-CZ" dirty="0"/>
          </a:p>
          <a:p>
            <a:r>
              <a:rPr lang="cs-CZ" dirty="0"/>
              <a:t>Franz Anton </a:t>
            </a:r>
            <a:r>
              <a:rPr lang="cs-CZ" dirty="0" err="1"/>
              <a:t>Nöggerath</a:t>
            </a:r>
            <a:endParaRPr lang="cs-CZ" dirty="0"/>
          </a:p>
          <a:p>
            <a:pPr lvl="1"/>
            <a:r>
              <a:rPr lang="cs-CZ" dirty="0"/>
              <a:t>Natáčení na Islandu cca 1905-1906</a:t>
            </a:r>
          </a:p>
          <a:p>
            <a:endParaRPr lang="cs-CZ" dirty="0"/>
          </a:p>
          <a:p>
            <a:r>
              <a:rPr lang="cs-CZ" dirty="0"/>
              <a:t>1919 – </a:t>
            </a:r>
            <a:r>
              <a:rPr lang="cs-CZ" b="0" dirty="0" err="1">
                <a:solidFill>
                  <a:srgbClr val="202122"/>
                </a:solidFill>
                <a:effectLst/>
                <a:latin typeface="Arial" panose="020B0604020202020204" pitchFamily="34" charset="0"/>
              </a:rPr>
              <a:t>Borgslægtens</a:t>
            </a:r>
            <a:r>
              <a:rPr lang="cs-CZ" b="0" dirty="0">
                <a:solidFill>
                  <a:srgbClr val="202122"/>
                </a:solidFill>
                <a:effectLst/>
                <a:latin typeface="Arial" panose="020B0604020202020204" pitchFamily="34" charset="0"/>
              </a:rPr>
              <a:t> historie</a:t>
            </a:r>
            <a:endParaRPr lang="cs-CZ" dirty="0"/>
          </a:p>
          <a:p>
            <a:endParaRPr lang="cs-CZ" dirty="0"/>
          </a:p>
          <a:p>
            <a:r>
              <a:rPr lang="cs-CZ" dirty="0"/>
              <a:t>1924 – </a:t>
            </a:r>
            <a:r>
              <a:rPr lang="cs-CZ" dirty="0" err="1"/>
              <a:t>Hadda</a:t>
            </a:r>
            <a:r>
              <a:rPr lang="cs-CZ" dirty="0"/>
              <a:t> </a:t>
            </a:r>
            <a:r>
              <a:rPr lang="cs-CZ" dirty="0" err="1"/>
              <a:t>Padda</a:t>
            </a:r>
            <a:endParaRPr lang="cs-CZ" dirty="0"/>
          </a:p>
        </p:txBody>
      </p:sp>
      <p:sp>
        <p:nvSpPr>
          <p:cNvPr id="8" name="AutoShape 2" descr="Alfred Lind: Películas, biografía y listas en MUBI">
            <a:extLst>
              <a:ext uri="{FF2B5EF4-FFF2-40B4-BE49-F238E27FC236}">
                <a16:creationId xmlns:a16="http://schemas.microsoft.com/office/drawing/2014/main" id="{272A0C45-0B78-752D-60D3-B9F8DC0E77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340" name="Picture 4">
            <a:extLst>
              <a:ext uri="{FF2B5EF4-FFF2-40B4-BE49-F238E27FC236}">
                <a16:creationId xmlns:a16="http://schemas.microsoft.com/office/drawing/2014/main" id="{B67D1EA0-BFE4-674C-AAB6-92B4F3FC3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3674" y="720000"/>
            <a:ext cx="2578768" cy="35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7043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1267846-92FA-0077-096C-6F6E159E4A8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1769DD9-7BBA-2C3B-CC13-DCF7A1859C95}"/>
              </a:ext>
            </a:extLst>
          </p:cNvPr>
          <p:cNvSpPr>
            <a:spLocks noGrp="1"/>
          </p:cNvSpPr>
          <p:nvPr>
            <p:ph type="sldNum" sz="quarter" idx="11"/>
          </p:nvPr>
        </p:nvSpPr>
        <p:spPr/>
        <p:txBody>
          <a:bodyPr/>
          <a:lstStyle/>
          <a:p>
            <a:fld id="{0970407D-EE58-4A0B-824B-1D3AE42DD9CF}" type="slidenum">
              <a:rPr lang="cs-CZ" altLang="cs-CZ" smtClean="0"/>
              <a:pPr/>
              <a:t>290</a:t>
            </a:fld>
            <a:endParaRPr lang="cs-CZ" altLang="cs-CZ" dirty="0"/>
          </a:p>
        </p:txBody>
      </p:sp>
      <p:sp>
        <p:nvSpPr>
          <p:cNvPr id="4" name="Nadpis 3">
            <a:extLst>
              <a:ext uri="{FF2B5EF4-FFF2-40B4-BE49-F238E27FC236}">
                <a16:creationId xmlns:a16="http://schemas.microsoft.com/office/drawing/2014/main" id="{FFE8C1E7-33D3-DFAD-FBB2-4A4D0DB2C71B}"/>
              </a:ext>
            </a:extLst>
          </p:cNvPr>
          <p:cNvSpPr>
            <a:spLocks noGrp="1"/>
          </p:cNvSpPr>
          <p:nvPr>
            <p:ph type="title"/>
          </p:nvPr>
        </p:nvSpPr>
        <p:spPr>
          <a:xfrm>
            <a:off x="719400" y="357790"/>
            <a:ext cx="10753200" cy="451576"/>
          </a:xfrm>
        </p:spPr>
        <p:txBody>
          <a:bodyPr/>
          <a:lstStyle/>
          <a:p>
            <a:r>
              <a:rPr lang="cs-CZ" dirty="0"/>
              <a:t>Mrtvý sníh 2: Rudý vs. mrtvý</a:t>
            </a:r>
          </a:p>
        </p:txBody>
      </p:sp>
      <p:pic>
        <p:nvPicPr>
          <p:cNvPr id="2052" name="Picture 4" descr="Dead Snow: Rudý vs. Mrtvý | Edisonline">
            <a:extLst>
              <a:ext uri="{FF2B5EF4-FFF2-40B4-BE49-F238E27FC236}">
                <a16:creationId xmlns:a16="http://schemas.microsoft.com/office/drawing/2014/main" id="{2503DC66-E8F1-3E09-725D-8D7319F6E8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0000" y="1187366"/>
            <a:ext cx="10753200" cy="567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1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640E3A7-9002-239F-5359-04B166C0470A}"/>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274A3CD5-EAC3-9030-D178-035C278B9DC2}"/>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E5EA9592-AC49-8035-AF86-51E518458027}"/>
              </a:ext>
            </a:extLst>
          </p:cNvPr>
          <p:cNvSpPr>
            <a:spLocks noGrp="1"/>
          </p:cNvSpPr>
          <p:nvPr>
            <p:ph type="title"/>
          </p:nvPr>
        </p:nvSpPr>
        <p:spPr/>
        <p:txBody>
          <a:bodyPr/>
          <a:lstStyle/>
          <a:p>
            <a:r>
              <a:rPr lang="cs-CZ" dirty="0"/>
              <a:t>Skandinávská kinematografie</a:t>
            </a:r>
          </a:p>
        </p:txBody>
      </p:sp>
      <p:sp>
        <p:nvSpPr>
          <p:cNvPr id="5" name="Zástupný obsah 4">
            <a:extLst>
              <a:ext uri="{FF2B5EF4-FFF2-40B4-BE49-F238E27FC236}">
                <a16:creationId xmlns:a16="http://schemas.microsoft.com/office/drawing/2014/main" id="{67712B41-9126-4ADB-39EF-4E160C054803}"/>
              </a:ext>
            </a:extLst>
          </p:cNvPr>
          <p:cNvSpPr>
            <a:spLocks noGrp="1"/>
          </p:cNvSpPr>
          <p:nvPr>
            <p:ph idx="1"/>
          </p:nvPr>
        </p:nvSpPr>
        <p:spPr/>
        <p:txBody>
          <a:bodyPr/>
          <a:lstStyle/>
          <a:p>
            <a:r>
              <a:rPr lang="cs-CZ" dirty="0"/>
              <a:t>Kinematografie malého národa</a:t>
            </a:r>
          </a:p>
          <a:p>
            <a:endParaRPr lang="cs-CZ" dirty="0"/>
          </a:p>
          <a:p>
            <a:r>
              <a:rPr lang="cs-CZ" dirty="0"/>
              <a:t>Systém produkce a distribuce</a:t>
            </a:r>
          </a:p>
          <a:p>
            <a:endParaRPr lang="cs-CZ" dirty="0"/>
          </a:p>
          <a:p>
            <a:r>
              <a:rPr lang="cs-CZ" dirty="0"/>
              <a:t>Lokální specifika</a:t>
            </a:r>
          </a:p>
          <a:p>
            <a:endParaRPr lang="cs-CZ" dirty="0"/>
          </a:p>
          <a:p>
            <a:r>
              <a:rPr lang="cs-CZ" dirty="0" err="1"/>
              <a:t>Transnacionalita</a:t>
            </a:r>
            <a:r>
              <a:rPr lang="cs-CZ" dirty="0"/>
              <a:t> </a:t>
            </a:r>
          </a:p>
          <a:p>
            <a:pPr lvl="1"/>
            <a:r>
              <a:rPr lang="cs-CZ" dirty="0"/>
              <a:t>Tvorba</a:t>
            </a:r>
          </a:p>
          <a:p>
            <a:pPr lvl="1"/>
            <a:r>
              <a:rPr lang="cs-CZ" dirty="0"/>
              <a:t>Migrace pracovníků</a:t>
            </a:r>
          </a:p>
          <a:p>
            <a:pPr marL="72000" indent="0">
              <a:buNone/>
            </a:pPr>
            <a:endParaRPr lang="cs-CZ" dirty="0"/>
          </a:p>
          <a:p>
            <a:endParaRPr lang="cs-CZ" dirty="0"/>
          </a:p>
        </p:txBody>
      </p:sp>
    </p:spTree>
    <p:extLst>
      <p:ext uri="{BB962C8B-B14F-4D97-AF65-F5344CB8AC3E}">
        <p14:creationId xmlns:p14="http://schemas.microsoft.com/office/powerpoint/2010/main" val="3933431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05E6CA7-043B-6FCC-A44C-A2E12E9A7EE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7867D6A-50CF-DB56-A7BD-D7A156DF0CBB}"/>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6" name="Zástupný obsah 5">
            <a:extLst>
              <a:ext uri="{FF2B5EF4-FFF2-40B4-BE49-F238E27FC236}">
                <a16:creationId xmlns:a16="http://schemas.microsoft.com/office/drawing/2014/main" id="{715928F1-CE04-0B14-4A18-3601A70DD309}"/>
              </a:ext>
            </a:extLst>
          </p:cNvPr>
          <p:cNvSpPr>
            <a:spLocks noGrp="1"/>
          </p:cNvSpPr>
          <p:nvPr>
            <p:ph idx="12"/>
          </p:nvPr>
        </p:nvSpPr>
        <p:spPr/>
        <p:txBody>
          <a:bodyPr anchor="ctr"/>
          <a:lstStyle/>
          <a:p>
            <a:pPr algn="ctr">
              <a:lnSpc>
                <a:spcPct val="150000"/>
              </a:lnSpc>
            </a:pPr>
            <a:r>
              <a:rPr lang="cs-CZ" sz="5600" dirty="0"/>
              <a:t>Byly filmové průmysly omezené státními hranicemi?</a:t>
            </a:r>
          </a:p>
        </p:txBody>
      </p:sp>
    </p:spTree>
    <p:extLst>
      <p:ext uri="{BB962C8B-B14F-4D97-AF65-F5344CB8AC3E}">
        <p14:creationId xmlns:p14="http://schemas.microsoft.com/office/powerpoint/2010/main" val="1482572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Homunculus</a:t>
            </a:r>
            <a:r>
              <a:rPr lang="cs-CZ" dirty="0"/>
              <a:t> (1916)</a:t>
            </a:r>
          </a:p>
        </p:txBody>
      </p:sp>
      <p:sp>
        <p:nvSpPr>
          <p:cNvPr id="3" name="Zástupný symbol pro obsah 2"/>
          <p:cNvSpPr>
            <a:spLocks noGrp="1"/>
          </p:cNvSpPr>
          <p:nvPr>
            <p:ph sz="half" idx="1"/>
          </p:nvPr>
        </p:nvSpPr>
        <p:spPr/>
        <p:txBody>
          <a:bodyPr>
            <a:normAutofit/>
          </a:bodyPr>
          <a:lstStyle/>
          <a:p>
            <a:r>
              <a:rPr lang="cs-CZ" dirty="0">
                <a:hlinkClick r:id="rId2"/>
              </a:rPr>
              <a:t>6dílný seriál – r. Otto </a:t>
            </a:r>
            <a:r>
              <a:rPr lang="cs-CZ" dirty="0" err="1"/>
              <a:t>Rippert</a:t>
            </a:r>
            <a:endParaRPr lang="cs-CZ" dirty="0"/>
          </a:p>
          <a:p>
            <a:r>
              <a:rPr lang="cs-CZ" dirty="0"/>
              <a:t>Motiv stvoření umělého člověka – Golem, </a:t>
            </a:r>
            <a:r>
              <a:rPr lang="cs-CZ" dirty="0" err="1"/>
              <a:t>Alraune</a:t>
            </a:r>
            <a:r>
              <a:rPr lang="cs-CZ" dirty="0"/>
              <a:t>, </a:t>
            </a:r>
            <a:r>
              <a:rPr lang="cs-CZ" dirty="0" err="1"/>
              <a:t>Metropolis</a:t>
            </a:r>
            <a:endParaRPr lang="cs-CZ" dirty="0"/>
          </a:p>
          <a:p>
            <a:r>
              <a:rPr lang="cs-CZ" dirty="0"/>
              <a:t>Příprava od května 1916</a:t>
            </a:r>
          </a:p>
          <a:p>
            <a:r>
              <a:rPr lang="cs-CZ" dirty="0"/>
              <a:t>Hl. role Olaf </a:t>
            </a:r>
            <a:r>
              <a:rPr lang="cs-CZ" dirty="0" err="1"/>
              <a:t>Fönss</a:t>
            </a:r>
            <a:r>
              <a:rPr lang="cs-CZ" dirty="0"/>
              <a:t> – původně měl být angažován jeho bratr</a:t>
            </a:r>
          </a:p>
          <a:p>
            <a:r>
              <a:rPr lang="cs-CZ" dirty="0"/>
              <a:t>1920 – znovuuvedeno ve 3 dílech a zkrácené o třetinu</a:t>
            </a:r>
          </a:p>
          <a:p>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8049" y="1196752"/>
            <a:ext cx="3943337" cy="5420297"/>
          </a:xfrm>
        </p:spPr>
      </p:pic>
    </p:spTree>
    <p:extLst>
      <p:ext uri="{BB962C8B-B14F-4D97-AF65-F5344CB8AC3E}">
        <p14:creationId xmlns:p14="http://schemas.microsoft.com/office/powerpoint/2010/main" val="1376474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Autorenfilm</a:t>
            </a:r>
            <a:endParaRPr lang="cs-CZ" dirty="0"/>
          </a:p>
        </p:txBody>
      </p:sp>
      <p:sp>
        <p:nvSpPr>
          <p:cNvPr id="3" name="Zástupný symbol pro obsah 2"/>
          <p:cNvSpPr>
            <a:spLocks noGrp="1"/>
          </p:cNvSpPr>
          <p:nvPr>
            <p:ph sz="half" idx="1"/>
          </p:nvPr>
        </p:nvSpPr>
        <p:spPr/>
        <p:txBody>
          <a:bodyPr>
            <a:normAutofit fontScale="92500" lnSpcReduction="20000"/>
          </a:bodyPr>
          <a:lstStyle/>
          <a:p>
            <a:pPr indent="-400050"/>
            <a:r>
              <a:rPr lang="cs-CZ" dirty="0"/>
              <a:t>Literární adaptace, kosmopolitní charakter – přišel s nimi </a:t>
            </a:r>
            <a:r>
              <a:rPr lang="cs-CZ" dirty="0" err="1"/>
              <a:t>Nordisk</a:t>
            </a:r>
            <a:r>
              <a:rPr lang="cs-CZ" dirty="0"/>
              <a:t> – Gerhard </a:t>
            </a:r>
            <a:r>
              <a:rPr lang="cs-CZ" dirty="0" err="1"/>
              <a:t>Hauptmann</a:t>
            </a:r>
            <a:r>
              <a:rPr lang="cs-CZ" dirty="0"/>
              <a:t> – </a:t>
            </a:r>
            <a:r>
              <a:rPr lang="cs-CZ" i="1" dirty="0"/>
              <a:t>Atlantis </a:t>
            </a:r>
            <a:r>
              <a:rPr lang="cs-CZ" dirty="0"/>
              <a:t>(1913)</a:t>
            </a:r>
          </a:p>
          <a:p>
            <a:pPr indent="-400050"/>
            <a:r>
              <a:rPr lang="cs-CZ" dirty="0"/>
              <a:t>Angažování známých tvůrců pro film, německý ekvivalent francouzského film </a:t>
            </a:r>
            <a:r>
              <a:rPr lang="cs-CZ" dirty="0" err="1"/>
              <a:t>d‘art</a:t>
            </a:r>
            <a:endParaRPr lang="cs-CZ" dirty="0"/>
          </a:p>
          <a:p>
            <a:pPr marL="400050" lvl="1" indent="-400050"/>
            <a:r>
              <a:rPr lang="cs-CZ" dirty="0"/>
              <a:t>Max Reinhardt – </a:t>
            </a:r>
            <a:r>
              <a:rPr lang="cs-CZ" i="1" dirty="0"/>
              <a:t>Die </a:t>
            </a:r>
            <a:r>
              <a:rPr lang="cs-CZ" i="1" dirty="0" err="1"/>
              <a:t>Insel</a:t>
            </a:r>
            <a:r>
              <a:rPr lang="cs-CZ" i="1" dirty="0"/>
              <a:t> der </a:t>
            </a:r>
            <a:r>
              <a:rPr lang="cs-CZ" i="1" dirty="0" err="1"/>
              <a:t>Seligen</a:t>
            </a:r>
            <a:r>
              <a:rPr lang="cs-CZ" i="1" dirty="0"/>
              <a:t> </a:t>
            </a:r>
            <a:r>
              <a:rPr lang="cs-CZ" dirty="0"/>
              <a:t>(1913), </a:t>
            </a:r>
            <a:r>
              <a:rPr lang="cs-CZ" i="1" dirty="0" err="1"/>
              <a:t>Eine</a:t>
            </a:r>
            <a:r>
              <a:rPr lang="cs-CZ" i="1" dirty="0"/>
              <a:t> </a:t>
            </a:r>
            <a:r>
              <a:rPr lang="cs-CZ" i="1" dirty="0" err="1"/>
              <a:t>venezianische</a:t>
            </a:r>
            <a:r>
              <a:rPr lang="cs-CZ" i="1" dirty="0"/>
              <a:t> </a:t>
            </a:r>
            <a:r>
              <a:rPr lang="cs-CZ" i="1" dirty="0" err="1"/>
              <a:t>Nacht</a:t>
            </a:r>
            <a:r>
              <a:rPr lang="cs-CZ" i="1" dirty="0"/>
              <a:t> </a:t>
            </a:r>
            <a:r>
              <a:rPr lang="cs-CZ" dirty="0"/>
              <a:t>(1914)</a:t>
            </a:r>
          </a:p>
          <a:p>
            <a:pPr indent="-400050"/>
            <a:r>
              <a:rPr lang="cs-CZ" dirty="0"/>
              <a:t>Zakladateli </a:t>
            </a:r>
            <a:r>
              <a:rPr lang="cs-CZ" dirty="0" err="1"/>
              <a:t>Autorenfilmu</a:t>
            </a:r>
            <a:endParaRPr lang="cs-CZ" dirty="0"/>
          </a:p>
          <a:p>
            <a:pPr marL="800100" lvl="2" indent="-400050"/>
            <a:r>
              <a:rPr lang="cs-CZ" i="1" dirty="0"/>
              <a:t>Der </a:t>
            </a:r>
            <a:r>
              <a:rPr lang="cs-CZ" i="1" dirty="0" err="1"/>
              <a:t>Andere</a:t>
            </a:r>
            <a:r>
              <a:rPr lang="cs-CZ" i="1" dirty="0"/>
              <a:t> </a:t>
            </a:r>
            <a:r>
              <a:rPr lang="cs-CZ" dirty="0"/>
              <a:t>(1913) – variace na </a:t>
            </a:r>
            <a:r>
              <a:rPr lang="cs-CZ" dirty="0" err="1"/>
              <a:t>Jekylla</a:t>
            </a:r>
            <a:r>
              <a:rPr lang="cs-CZ" dirty="0"/>
              <a:t> &amp; </a:t>
            </a:r>
            <a:r>
              <a:rPr lang="cs-CZ" dirty="0" err="1"/>
              <a:t>Hydea</a:t>
            </a:r>
            <a:endParaRPr lang="cs-CZ" dirty="0"/>
          </a:p>
          <a:p>
            <a:pPr marL="800100" lvl="2" indent="-400050"/>
            <a:r>
              <a:rPr lang="cs-CZ" i="1" dirty="0"/>
              <a:t>Die </a:t>
            </a:r>
            <a:r>
              <a:rPr lang="cs-CZ" i="1" dirty="0" err="1"/>
              <a:t>Landstraße</a:t>
            </a:r>
            <a:r>
              <a:rPr lang="cs-CZ" i="1" dirty="0"/>
              <a:t> </a:t>
            </a:r>
            <a:r>
              <a:rPr lang="cs-CZ" dirty="0"/>
              <a:t>(1913)</a:t>
            </a:r>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16832"/>
            <a:ext cx="4038600" cy="3173864"/>
          </a:xfrm>
        </p:spPr>
      </p:pic>
    </p:spTree>
    <p:extLst>
      <p:ext uri="{BB962C8B-B14F-4D97-AF65-F5344CB8AC3E}">
        <p14:creationId xmlns:p14="http://schemas.microsoft.com/office/powerpoint/2010/main" val="4067154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4ED28850-A004-9EAF-F117-3ACFE918DC86}"/>
              </a:ext>
            </a:extLst>
          </p:cNvPr>
          <p:cNvSpPr>
            <a:spLocks noGrp="1"/>
          </p:cNvSpPr>
          <p:nvPr>
            <p:ph type="ftr" sz="quarter" idx="10"/>
          </p:nvPr>
        </p:nvSpPr>
        <p:spPr/>
        <p:txBody>
          <a:bodyPr/>
          <a:lstStyle/>
          <a:p>
            <a:endParaRPr lang="cs-CZ"/>
          </a:p>
        </p:txBody>
      </p:sp>
      <p:sp>
        <p:nvSpPr>
          <p:cNvPr id="6" name="Zástupný symbol pro číslo snímku 5">
            <a:extLst>
              <a:ext uri="{FF2B5EF4-FFF2-40B4-BE49-F238E27FC236}">
                <a16:creationId xmlns:a16="http://schemas.microsoft.com/office/drawing/2014/main" id="{0A30612E-7D20-BAA0-FF91-C75AB2B52FCD}"/>
              </a:ext>
            </a:extLst>
          </p:cNvPr>
          <p:cNvSpPr>
            <a:spLocks noGrp="1"/>
          </p:cNvSpPr>
          <p:nvPr>
            <p:ph type="sldNum" sz="quarter" idx="11"/>
          </p:nvPr>
        </p:nvSpPr>
        <p:spPr/>
        <p:txBody>
          <a:bodyPr/>
          <a:lstStyle/>
          <a:p>
            <a:fld id="{5B098B81-483C-4590-ADBD-D6621B9D1BC8}" type="slidenum">
              <a:rPr lang="cs-CZ" smtClean="0"/>
              <a:t>33</a:t>
            </a:fld>
            <a:endParaRPr lang="cs-CZ"/>
          </a:p>
        </p:txBody>
      </p:sp>
      <p:sp>
        <p:nvSpPr>
          <p:cNvPr id="7" name="Nadpis 6">
            <a:extLst>
              <a:ext uri="{FF2B5EF4-FFF2-40B4-BE49-F238E27FC236}">
                <a16:creationId xmlns:a16="http://schemas.microsoft.com/office/drawing/2014/main" id="{4D5206D5-73D6-D20D-F624-971FA5F4DD55}"/>
              </a:ext>
            </a:extLst>
          </p:cNvPr>
          <p:cNvSpPr>
            <a:spLocks noGrp="1"/>
          </p:cNvSpPr>
          <p:nvPr>
            <p:ph type="title"/>
          </p:nvPr>
        </p:nvSpPr>
        <p:spPr/>
        <p:txBody>
          <a:bodyPr/>
          <a:lstStyle/>
          <a:p>
            <a:r>
              <a:rPr lang="cs-CZ" dirty="0"/>
              <a:t>Otázky</a:t>
            </a:r>
          </a:p>
        </p:txBody>
      </p:sp>
      <p:sp>
        <p:nvSpPr>
          <p:cNvPr id="8" name="Zástupný obsah 7">
            <a:extLst>
              <a:ext uri="{FF2B5EF4-FFF2-40B4-BE49-F238E27FC236}">
                <a16:creationId xmlns:a16="http://schemas.microsoft.com/office/drawing/2014/main" id="{CF06BF06-5D97-8A37-ED76-3D38A395228F}"/>
              </a:ext>
            </a:extLst>
          </p:cNvPr>
          <p:cNvSpPr>
            <a:spLocks noGrp="1"/>
          </p:cNvSpPr>
          <p:nvPr>
            <p:ph idx="1"/>
          </p:nvPr>
        </p:nvSpPr>
        <p:spPr/>
        <p:txBody>
          <a:bodyPr/>
          <a:lstStyle/>
          <a:p>
            <a:r>
              <a:rPr lang="cs-CZ" dirty="0"/>
              <a:t>Počátek kinematografie – kdy, kde, kdo?</a:t>
            </a:r>
          </a:p>
          <a:p>
            <a:endParaRPr lang="cs-CZ" dirty="0"/>
          </a:p>
          <a:p>
            <a:r>
              <a:rPr lang="cs-CZ" dirty="0"/>
              <a:t>Jak pozici jednotlivých kinematografií determinovala jejich charakteristika jako kinematografie malého národa?</a:t>
            </a:r>
          </a:p>
          <a:p>
            <a:endParaRPr lang="cs-CZ" dirty="0"/>
          </a:p>
          <a:p>
            <a:r>
              <a:rPr lang="cs-CZ" dirty="0"/>
              <a:t>Jak byste charakterizovali první filmy?</a:t>
            </a:r>
          </a:p>
          <a:p>
            <a:endParaRPr lang="cs-CZ" dirty="0"/>
          </a:p>
          <a:p>
            <a:r>
              <a:rPr lang="cs-CZ" dirty="0"/>
              <a:t>Napadají Vás nějaká specifika lokální tvorby?</a:t>
            </a:r>
          </a:p>
        </p:txBody>
      </p:sp>
    </p:spTree>
    <p:extLst>
      <p:ext uri="{BB962C8B-B14F-4D97-AF65-F5344CB8AC3E}">
        <p14:creationId xmlns:p14="http://schemas.microsoft.com/office/powerpoint/2010/main" val="2638792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DEBB6618-DB24-392F-F0B7-C0E6F91CF5FB}"/>
              </a:ext>
            </a:extLst>
          </p:cNvPr>
          <p:cNvSpPr>
            <a:spLocks noGrp="1"/>
          </p:cNvSpPr>
          <p:nvPr>
            <p:ph type="ftr" sz="quarter" idx="10"/>
          </p:nvPr>
        </p:nvSpPr>
        <p:spPr/>
        <p:txBody>
          <a:bodyPr/>
          <a:lstStyle/>
          <a:p>
            <a:endParaRPr lang="cs-CZ"/>
          </a:p>
        </p:txBody>
      </p:sp>
      <p:sp>
        <p:nvSpPr>
          <p:cNvPr id="6" name="Zástupný symbol pro číslo snímku 5">
            <a:extLst>
              <a:ext uri="{FF2B5EF4-FFF2-40B4-BE49-F238E27FC236}">
                <a16:creationId xmlns:a16="http://schemas.microsoft.com/office/drawing/2014/main" id="{728B4DA1-86B8-D975-71C8-5037A0DEE52D}"/>
              </a:ext>
            </a:extLst>
          </p:cNvPr>
          <p:cNvSpPr>
            <a:spLocks noGrp="1"/>
          </p:cNvSpPr>
          <p:nvPr>
            <p:ph type="sldNum" sz="quarter" idx="11"/>
          </p:nvPr>
        </p:nvSpPr>
        <p:spPr/>
        <p:txBody>
          <a:bodyPr/>
          <a:lstStyle/>
          <a:p>
            <a:fld id="{5B098B81-483C-4590-ADBD-D6621B9D1BC8}" type="slidenum">
              <a:rPr lang="cs-CZ" smtClean="0"/>
              <a:t>34</a:t>
            </a:fld>
            <a:endParaRPr lang="cs-CZ"/>
          </a:p>
        </p:txBody>
      </p:sp>
      <p:sp>
        <p:nvSpPr>
          <p:cNvPr id="9" name="Nadpis 8">
            <a:extLst>
              <a:ext uri="{FF2B5EF4-FFF2-40B4-BE49-F238E27FC236}">
                <a16:creationId xmlns:a16="http://schemas.microsoft.com/office/drawing/2014/main" id="{B3B82F8D-7087-CECC-3DC2-EAAD48F54916}"/>
              </a:ext>
            </a:extLst>
          </p:cNvPr>
          <p:cNvSpPr>
            <a:spLocks noGrp="1"/>
          </p:cNvSpPr>
          <p:nvPr>
            <p:ph type="title"/>
          </p:nvPr>
        </p:nvSpPr>
        <p:spPr/>
        <p:txBody>
          <a:bodyPr/>
          <a:lstStyle/>
          <a:p>
            <a:r>
              <a:rPr lang="cs-CZ" dirty="0"/>
              <a:t>Transnacionální vývoj evropských kinematografií po 1. světové válce</a:t>
            </a:r>
          </a:p>
        </p:txBody>
      </p:sp>
      <p:sp>
        <p:nvSpPr>
          <p:cNvPr id="10" name="Podnadpis 9">
            <a:extLst>
              <a:ext uri="{FF2B5EF4-FFF2-40B4-BE49-F238E27FC236}">
                <a16:creationId xmlns:a16="http://schemas.microsoft.com/office/drawing/2014/main" id="{3D147910-FE55-6C89-5E2C-26B95127C380}"/>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2810834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91841F1F-F419-F54C-BF38-690F09182FB5}"/>
              </a:ext>
            </a:extLst>
          </p:cNvPr>
          <p:cNvSpPr>
            <a:spLocks noGrp="1"/>
          </p:cNvSpPr>
          <p:nvPr>
            <p:ph type="ftr" sz="quarter" idx="10"/>
          </p:nvPr>
        </p:nvSpPr>
        <p:spPr/>
        <p:txBody>
          <a:bodyPr/>
          <a:lstStyle/>
          <a:p>
            <a:endParaRPr lang="cs-CZ"/>
          </a:p>
        </p:txBody>
      </p:sp>
      <p:sp>
        <p:nvSpPr>
          <p:cNvPr id="6" name="Zástupný symbol pro číslo snímku 5">
            <a:extLst>
              <a:ext uri="{FF2B5EF4-FFF2-40B4-BE49-F238E27FC236}">
                <a16:creationId xmlns:a16="http://schemas.microsoft.com/office/drawing/2014/main" id="{66A01482-349D-5DED-6586-42214E3D3DFB}"/>
              </a:ext>
            </a:extLst>
          </p:cNvPr>
          <p:cNvSpPr>
            <a:spLocks noGrp="1"/>
          </p:cNvSpPr>
          <p:nvPr>
            <p:ph type="sldNum" sz="quarter" idx="11"/>
          </p:nvPr>
        </p:nvSpPr>
        <p:spPr/>
        <p:txBody>
          <a:bodyPr/>
          <a:lstStyle/>
          <a:p>
            <a:fld id="{5B098B81-483C-4590-ADBD-D6621B9D1BC8}" type="slidenum">
              <a:rPr lang="cs-CZ" smtClean="0"/>
              <a:t>35</a:t>
            </a:fld>
            <a:endParaRPr lang="cs-CZ"/>
          </a:p>
        </p:txBody>
      </p:sp>
      <p:sp>
        <p:nvSpPr>
          <p:cNvPr id="2" name="Nadpis 1">
            <a:extLst>
              <a:ext uri="{FF2B5EF4-FFF2-40B4-BE49-F238E27FC236}">
                <a16:creationId xmlns:a16="http://schemas.microsoft.com/office/drawing/2014/main" id="{4FBD9E8D-DD93-1BE6-8268-B1D5FF8699AD}"/>
              </a:ext>
            </a:extLst>
          </p:cNvPr>
          <p:cNvSpPr>
            <a:spLocks noGrp="1"/>
          </p:cNvSpPr>
          <p:nvPr>
            <p:ph type="title"/>
          </p:nvPr>
        </p:nvSpPr>
        <p:spPr/>
        <p:txBody>
          <a:bodyPr/>
          <a:lstStyle/>
          <a:p>
            <a:r>
              <a:rPr lang="cs-CZ" dirty="0" err="1"/>
              <a:t>Transnacionalita</a:t>
            </a:r>
            <a:r>
              <a:rPr lang="cs-CZ" dirty="0"/>
              <a:t> a Evropa</a:t>
            </a:r>
          </a:p>
        </p:txBody>
      </p:sp>
      <p:sp>
        <p:nvSpPr>
          <p:cNvPr id="9" name="Zástupný obsah 8">
            <a:extLst>
              <a:ext uri="{FF2B5EF4-FFF2-40B4-BE49-F238E27FC236}">
                <a16:creationId xmlns:a16="http://schemas.microsoft.com/office/drawing/2014/main" id="{B51A5F5C-CEC7-7A28-D64C-5D51CB033FAD}"/>
              </a:ext>
            </a:extLst>
          </p:cNvPr>
          <p:cNvSpPr>
            <a:spLocks noGrp="1"/>
          </p:cNvSpPr>
          <p:nvPr>
            <p:ph idx="1"/>
          </p:nvPr>
        </p:nvSpPr>
        <p:spPr/>
        <p:txBody>
          <a:bodyPr/>
          <a:lstStyle/>
          <a:p>
            <a:r>
              <a:rPr lang="cs-CZ" dirty="0"/>
              <a:t>20. léta – spolupráce evropských kinematografií</a:t>
            </a:r>
          </a:p>
          <a:p>
            <a:endParaRPr lang="cs-CZ" dirty="0"/>
          </a:p>
          <a:p>
            <a:r>
              <a:rPr lang="cs-CZ" dirty="0"/>
              <a:t>Populární filmová kultura a cinefilie</a:t>
            </a:r>
          </a:p>
          <a:p>
            <a:endParaRPr lang="cs-CZ" dirty="0"/>
          </a:p>
          <a:p>
            <a:r>
              <a:rPr lang="cs-CZ" dirty="0"/>
              <a:t>Produkovat filmy a vytvářet hvězdy!</a:t>
            </a:r>
          </a:p>
          <a:p>
            <a:endParaRPr lang="cs-CZ" dirty="0"/>
          </a:p>
          <a:p>
            <a:r>
              <a:rPr lang="cs-CZ" dirty="0"/>
              <a:t>Mobilita pracovních sil</a:t>
            </a:r>
          </a:p>
          <a:p>
            <a:endParaRPr lang="cs-CZ" dirty="0"/>
          </a:p>
          <a:p>
            <a:r>
              <a:rPr lang="cs-CZ" dirty="0"/>
              <a:t>Univerzální jazyk</a:t>
            </a:r>
          </a:p>
        </p:txBody>
      </p:sp>
    </p:spTree>
    <p:extLst>
      <p:ext uri="{BB962C8B-B14F-4D97-AF65-F5344CB8AC3E}">
        <p14:creationId xmlns:p14="http://schemas.microsoft.com/office/powerpoint/2010/main" val="4113300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967DE17-8E25-6CD2-B6B6-EB1F2AF97EF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9B1BF73-FBF9-83CC-DA57-F8A959A8BEE7}"/>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7866751C-8A9E-E54B-C8AA-E15B8A91DF18}"/>
              </a:ext>
            </a:extLst>
          </p:cNvPr>
          <p:cNvSpPr>
            <a:spLocks noGrp="1"/>
          </p:cNvSpPr>
          <p:nvPr>
            <p:ph type="title"/>
          </p:nvPr>
        </p:nvSpPr>
        <p:spPr/>
        <p:txBody>
          <a:bodyPr/>
          <a:lstStyle/>
          <a:p>
            <a:r>
              <a:rPr lang="cs-CZ" sz="4000" dirty="0" err="1"/>
              <a:t>Transnacionalita</a:t>
            </a:r>
            <a:r>
              <a:rPr lang="cs-CZ" sz="4000" dirty="0"/>
              <a:t> a Evropa</a:t>
            </a:r>
            <a:endParaRPr lang="cs-CZ" dirty="0"/>
          </a:p>
        </p:txBody>
      </p:sp>
      <p:sp>
        <p:nvSpPr>
          <p:cNvPr id="5" name="Zástupný obsah 4">
            <a:extLst>
              <a:ext uri="{FF2B5EF4-FFF2-40B4-BE49-F238E27FC236}">
                <a16:creationId xmlns:a16="http://schemas.microsoft.com/office/drawing/2014/main" id="{B4C71CF3-4791-481C-B8CE-DEDAF0603BF2}"/>
              </a:ext>
            </a:extLst>
          </p:cNvPr>
          <p:cNvSpPr>
            <a:spLocks noGrp="1"/>
          </p:cNvSpPr>
          <p:nvPr>
            <p:ph idx="1"/>
          </p:nvPr>
        </p:nvSpPr>
        <p:spPr/>
        <p:txBody>
          <a:bodyPr/>
          <a:lstStyle/>
          <a:p>
            <a:pPr>
              <a:spcAft>
                <a:spcPts val="600"/>
              </a:spcAft>
            </a:pPr>
            <a:r>
              <a:rPr lang="cs-CZ" dirty="0"/>
              <a:t>Film </a:t>
            </a:r>
            <a:r>
              <a:rPr lang="cs-CZ" dirty="0" err="1"/>
              <a:t>Europe</a:t>
            </a:r>
            <a:endParaRPr lang="cs-CZ" dirty="0"/>
          </a:p>
          <a:p>
            <a:pPr>
              <a:spcAft>
                <a:spcPts val="600"/>
              </a:spcAft>
            </a:pPr>
            <a:endParaRPr lang="cs-CZ" dirty="0"/>
          </a:p>
          <a:p>
            <a:pPr>
              <a:spcAft>
                <a:spcPts val="600"/>
              </a:spcAft>
            </a:pPr>
            <a:r>
              <a:rPr lang="cs-CZ" dirty="0"/>
              <a:t>Domácí</a:t>
            </a:r>
          </a:p>
          <a:p>
            <a:pPr>
              <a:spcAft>
                <a:spcPts val="600"/>
              </a:spcAft>
            </a:pPr>
            <a:endParaRPr lang="cs-CZ" dirty="0"/>
          </a:p>
          <a:p>
            <a:pPr lvl="1">
              <a:spcAft>
                <a:spcPts val="600"/>
              </a:spcAft>
            </a:pPr>
            <a:r>
              <a:rPr lang="cs-CZ" sz="2800" dirty="0"/>
              <a:t>Vs.</a:t>
            </a:r>
          </a:p>
          <a:p>
            <a:pPr lvl="1">
              <a:spcAft>
                <a:spcPts val="600"/>
              </a:spcAft>
            </a:pPr>
            <a:endParaRPr lang="cs-CZ" sz="2800" dirty="0"/>
          </a:p>
          <a:p>
            <a:pPr>
              <a:spcAft>
                <a:spcPts val="600"/>
              </a:spcAft>
            </a:pPr>
            <a:r>
              <a:rPr lang="cs-CZ" dirty="0"/>
              <a:t>Internacionální</a:t>
            </a:r>
          </a:p>
          <a:p>
            <a:endParaRPr lang="cs-CZ" dirty="0"/>
          </a:p>
        </p:txBody>
      </p:sp>
      <p:pic>
        <p:nvPicPr>
          <p:cNvPr id="6" name="Obrázek 5">
            <a:extLst>
              <a:ext uri="{FF2B5EF4-FFF2-40B4-BE49-F238E27FC236}">
                <a16:creationId xmlns:a16="http://schemas.microsoft.com/office/drawing/2014/main" id="{270F056D-1F42-2F7C-5081-60B6ABE21305}"/>
              </a:ext>
            </a:extLst>
          </p:cNvPr>
          <p:cNvPicPr>
            <a:picLocks noChangeAspect="1"/>
          </p:cNvPicPr>
          <p:nvPr/>
        </p:nvPicPr>
        <p:blipFill>
          <a:blip r:embed="rId2"/>
          <a:stretch>
            <a:fillRect/>
          </a:stretch>
        </p:blipFill>
        <p:spPr>
          <a:xfrm>
            <a:off x="7887797" y="1359001"/>
            <a:ext cx="1754457" cy="4139998"/>
          </a:xfrm>
          <a:prstGeom prst="rect">
            <a:avLst/>
          </a:prstGeom>
          <a:noFill/>
        </p:spPr>
      </p:pic>
    </p:spTree>
    <p:extLst>
      <p:ext uri="{BB962C8B-B14F-4D97-AF65-F5344CB8AC3E}">
        <p14:creationId xmlns:p14="http://schemas.microsoft.com/office/powerpoint/2010/main" val="2230801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6ED1C05-B590-789C-99C9-D464C409482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F8A22D1-9515-87EF-0BFB-AD059FAF2D96}"/>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F0BA36B8-AFE2-D47C-D22B-C6EABC61C0DB}"/>
              </a:ext>
            </a:extLst>
          </p:cNvPr>
          <p:cNvSpPr>
            <a:spLocks noGrp="1"/>
          </p:cNvSpPr>
          <p:nvPr>
            <p:ph type="title"/>
          </p:nvPr>
        </p:nvSpPr>
        <p:spPr/>
        <p:txBody>
          <a:bodyPr/>
          <a:lstStyle/>
          <a:p>
            <a:r>
              <a:rPr lang="cs-CZ" dirty="0"/>
              <a:t>Finsko ve 20. letech</a:t>
            </a:r>
          </a:p>
        </p:txBody>
      </p:sp>
      <p:sp>
        <p:nvSpPr>
          <p:cNvPr id="5" name="Zástupný obsah 4">
            <a:extLst>
              <a:ext uri="{FF2B5EF4-FFF2-40B4-BE49-F238E27FC236}">
                <a16:creationId xmlns:a16="http://schemas.microsoft.com/office/drawing/2014/main" id="{08C31422-57BC-8C53-512B-0F00E4D1BEB4}"/>
              </a:ext>
            </a:extLst>
          </p:cNvPr>
          <p:cNvSpPr>
            <a:spLocks noGrp="1"/>
          </p:cNvSpPr>
          <p:nvPr>
            <p:ph idx="1"/>
          </p:nvPr>
        </p:nvSpPr>
        <p:spPr/>
        <p:txBody>
          <a:bodyPr/>
          <a:lstStyle/>
          <a:p>
            <a:r>
              <a:rPr lang="cs-CZ" dirty="0" err="1"/>
              <a:t>Transnacionalita</a:t>
            </a:r>
            <a:r>
              <a:rPr lang="cs-CZ" dirty="0"/>
              <a:t> na průmyslové úrovni</a:t>
            </a:r>
          </a:p>
          <a:p>
            <a:endParaRPr lang="cs-CZ" dirty="0"/>
          </a:p>
          <a:p>
            <a:r>
              <a:rPr lang="cs-CZ" dirty="0"/>
              <a:t>Zapojení zahraničních firem do produkce</a:t>
            </a:r>
          </a:p>
          <a:p>
            <a:endParaRPr lang="cs-CZ" dirty="0"/>
          </a:p>
          <a:p>
            <a:r>
              <a:rPr lang="cs-CZ" dirty="0"/>
              <a:t>Spojení produkce a distribuce jako stabilní model fungování</a:t>
            </a:r>
          </a:p>
          <a:p>
            <a:endParaRPr lang="cs-CZ" dirty="0"/>
          </a:p>
          <a:p>
            <a:endParaRPr lang="cs-CZ" dirty="0"/>
          </a:p>
          <a:p>
            <a:endParaRPr lang="cs-CZ" dirty="0"/>
          </a:p>
        </p:txBody>
      </p:sp>
    </p:spTree>
    <p:extLst>
      <p:ext uri="{BB962C8B-B14F-4D97-AF65-F5344CB8AC3E}">
        <p14:creationId xmlns:p14="http://schemas.microsoft.com/office/powerpoint/2010/main" val="3384679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B722D4E-4921-90A9-7239-7D940D4A31FD}"/>
              </a:ext>
            </a:extLst>
          </p:cNvPr>
          <p:cNvSpPr>
            <a:spLocks noGrp="1"/>
          </p:cNvSpPr>
          <p:nvPr>
            <p:ph type="title"/>
          </p:nvPr>
        </p:nvSpPr>
        <p:spPr>
          <a:xfrm>
            <a:off x="720000" y="720000"/>
            <a:ext cx="10753200" cy="451576"/>
          </a:xfrm>
        </p:spPr>
        <p:txBody>
          <a:bodyPr anchor="t">
            <a:normAutofit/>
          </a:bodyPr>
          <a:lstStyle/>
          <a:p>
            <a:r>
              <a:rPr lang="cs-CZ" sz="2200" dirty="0"/>
              <a:t>Finsko ve 20. letech-</a:t>
            </a:r>
            <a:r>
              <a:rPr lang="cs-CZ" sz="2200" dirty="0" err="1"/>
              <a:t>Suomi</a:t>
            </a:r>
            <a:r>
              <a:rPr lang="cs-CZ" sz="2200" dirty="0"/>
              <a:t>, UFA a </a:t>
            </a:r>
            <a:r>
              <a:rPr lang="cs-CZ" sz="2200" dirty="0" err="1"/>
              <a:t>Erkki</a:t>
            </a:r>
            <a:r>
              <a:rPr lang="cs-CZ" sz="2200" dirty="0"/>
              <a:t> Karu</a:t>
            </a:r>
          </a:p>
        </p:txBody>
      </p:sp>
      <p:pic>
        <p:nvPicPr>
          <p:cNvPr id="3074" name="Picture 2">
            <a:extLst>
              <a:ext uri="{FF2B5EF4-FFF2-40B4-BE49-F238E27FC236}">
                <a16:creationId xmlns:a16="http://schemas.microsoft.com/office/drawing/2014/main" id="{151C4292-856C-4CB2-BCC8-A79EDBA348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0237" y="1600201"/>
            <a:ext cx="4919525" cy="4525963"/>
          </a:xfrm>
          <a:prstGeom prst="rect">
            <a:avLst/>
          </a:prstGeom>
          <a:solidFill>
            <a:srgbClr val="FFFFFF"/>
          </a:solidFill>
        </p:spPr>
      </p:pic>
      <p:sp>
        <p:nvSpPr>
          <p:cNvPr id="2" name="Zástupný symbol pro zápatí 1">
            <a:extLst>
              <a:ext uri="{FF2B5EF4-FFF2-40B4-BE49-F238E27FC236}">
                <a16:creationId xmlns:a16="http://schemas.microsoft.com/office/drawing/2014/main" id="{D76D9532-35F5-1BC9-5B0D-BC4BB47A35CE}"/>
              </a:ext>
            </a:extLst>
          </p:cNvPr>
          <p:cNvSpPr>
            <a:spLocks noGrp="1"/>
          </p:cNvSpPr>
          <p:nvPr>
            <p:ph type="ftr" sz="quarter" idx="11"/>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190E2601-1D3F-C8F7-0449-7EB48A7152A6}"/>
              </a:ext>
            </a:extLst>
          </p:cNvPr>
          <p:cNvSpPr>
            <a:spLocks noGrp="1"/>
          </p:cNvSpPr>
          <p:nvPr>
            <p:ph type="sldNum" sz="quarter" idx="12"/>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38</a:t>
            </a:fld>
            <a:endParaRPr lang="cs-CZ" altLang="cs-CZ"/>
          </a:p>
        </p:txBody>
      </p:sp>
      <p:pic>
        <p:nvPicPr>
          <p:cNvPr id="3076" name="Picture 4">
            <a:extLst>
              <a:ext uri="{FF2B5EF4-FFF2-40B4-BE49-F238E27FC236}">
                <a16:creationId xmlns:a16="http://schemas.microsoft.com/office/drawing/2014/main" id="{06D1288D-180D-551D-B8D1-2589A9AD4AC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76392" y="1600201"/>
            <a:ext cx="3812583" cy="447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168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1DD09F-5432-23C1-7B4F-A1FBF08D6B9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AEAB238-04D4-6A62-88C7-78374E447DA9}"/>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314997A1-14D3-F082-3B68-A4CA50307713}"/>
              </a:ext>
            </a:extLst>
          </p:cNvPr>
          <p:cNvSpPr>
            <a:spLocks noGrp="1"/>
          </p:cNvSpPr>
          <p:nvPr>
            <p:ph type="title"/>
          </p:nvPr>
        </p:nvSpPr>
        <p:spPr/>
        <p:txBody>
          <a:bodyPr/>
          <a:lstStyle/>
          <a:p>
            <a:r>
              <a:rPr lang="cs-CZ" dirty="0"/>
              <a:t>Dánsko</a:t>
            </a:r>
          </a:p>
        </p:txBody>
      </p:sp>
      <p:pic>
        <p:nvPicPr>
          <p:cNvPr id="1026" name="Picture 2" descr="undefined">
            <a:extLst>
              <a:ext uri="{FF2B5EF4-FFF2-40B4-BE49-F238E27FC236}">
                <a16:creationId xmlns:a16="http://schemas.microsoft.com/office/drawing/2014/main" id="{C7D0B166-28B7-9732-9595-4C02DA6DA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088" y="0"/>
            <a:ext cx="4949825"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5" name="Rukopis 14">
                <a:extLst>
                  <a:ext uri="{FF2B5EF4-FFF2-40B4-BE49-F238E27FC236}">
                    <a16:creationId xmlns:a16="http://schemas.microsoft.com/office/drawing/2014/main" id="{18473B18-FE5B-8E68-366E-E5BFEF5986CC}"/>
                  </a:ext>
                </a:extLst>
              </p14:cNvPr>
              <p14:cNvContentPartPr/>
              <p14:nvPr/>
            </p14:nvContentPartPr>
            <p14:xfrm>
              <a:off x="2913907" y="264313"/>
              <a:ext cx="6245640" cy="6214320"/>
            </p14:xfrm>
          </p:contentPart>
        </mc:Choice>
        <mc:Fallback xmlns="">
          <p:pic>
            <p:nvPicPr>
              <p:cNvPr id="15" name="Rukopis 14">
                <a:extLst>
                  <a:ext uri="{FF2B5EF4-FFF2-40B4-BE49-F238E27FC236}">
                    <a16:creationId xmlns:a16="http://schemas.microsoft.com/office/drawing/2014/main" id="{18473B18-FE5B-8E68-366E-E5BFEF5986CC}"/>
                  </a:ext>
                </a:extLst>
              </p:cNvPr>
              <p:cNvPicPr/>
              <p:nvPr/>
            </p:nvPicPr>
            <p:blipFill>
              <a:blip r:embed="rId4"/>
              <a:stretch>
                <a:fillRect/>
              </a:stretch>
            </p:blipFill>
            <p:spPr>
              <a:xfrm>
                <a:off x="2851267" y="201313"/>
                <a:ext cx="6371280" cy="6339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Rukopis 15">
                <a:extLst>
                  <a:ext uri="{FF2B5EF4-FFF2-40B4-BE49-F238E27FC236}">
                    <a16:creationId xmlns:a16="http://schemas.microsoft.com/office/drawing/2014/main" id="{D7588B6A-6A1C-5732-EFB1-B5C55A0B0904}"/>
                  </a:ext>
                </a:extLst>
              </p14:cNvPr>
              <p14:cNvContentPartPr/>
              <p14:nvPr/>
            </p14:nvContentPartPr>
            <p14:xfrm>
              <a:off x="2696467" y="287353"/>
              <a:ext cx="6309720" cy="5865120"/>
            </p14:xfrm>
          </p:contentPart>
        </mc:Choice>
        <mc:Fallback xmlns="">
          <p:pic>
            <p:nvPicPr>
              <p:cNvPr id="16" name="Rukopis 15">
                <a:extLst>
                  <a:ext uri="{FF2B5EF4-FFF2-40B4-BE49-F238E27FC236}">
                    <a16:creationId xmlns:a16="http://schemas.microsoft.com/office/drawing/2014/main" id="{D7588B6A-6A1C-5732-EFB1-B5C55A0B0904}"/>
                  </a:ext>
                </a:extLst>
              </p:cNvPr>
              <p:cNvPicPr/>
              <p:nvPr/>
            </p:nvPicPr>
            <p:blipFill>
              <a:blip r:embed="rId6"/>
              <a:stretch>
                <a:fillRect/>
              </a:stretch>
            </p:blipFill>
            <p:spPr>
              <a:xfrm>
                <a:off x="2633827" y="224713"/>
                <a:ext cx="6435360" cy="5990760"/>
              </a:xfrm>
              <a:prstGeom prst="rect">
                <a:avLst/>
              </a:prstGeom>
            </p:spPr>
          </p:pic>
        </mc:Fallback>
      </mc:AlternateContent>
    </p:spTree>
    <p:extLst>
      <p:ext uri="{BB962C8B-B14F-4D97-AF65-F5344CB8AC3E}">
        <p14:creationId xmlns:p14="http://schemas.microsoft.com/office/powerpoint/2010/main" val="239504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98D6588-A6AB-D25C-978C-08CF02F4F39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F70E3C7-84FE-6E65-B657-B29E366BC3AF}"/>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0DDBB116-70AB-A206-6D13-7041C143C453}"/>
              </a:ext>
            </a:extLst>
          </p:cNvPr>
          <p:cNvSpPr>
            <a:spLocks noGrp="1"/>
          </p:cNvSpPr>
          <p:nvPr>
            <p:ph type="title"/>
          </p:nvPr>
        </p:nvSpPr>
        <p:spPr/>
        <p:txBody>
          <a:bodyPr/>
          <a:lstStyle/>
          <a:p>
            <a:r>
              <a:rPr lang="cs-CZ" dirty="0"/>
              <a:t>Skandinávská kinematografie</a:t>
            </a:r>
          </a:p>
        </p:txBody>
      </p:sp>
      <p:sp>
        <p:nvSpPr>
          <p:cNvPr id="5" name="Zástupný obsah 4">
            <a:extLst>
              <a:ext uri="{FF2B5EF4-FFF2-40B4-BE49-F238E27FC236}">
                <a16:creationId xmlns:a16="http://schemas.microsoft.com/office/drawing/2014/main" id="{6A410DCE-34A7-191C-D6CF-E8374FFA5B83}"/>
              </a:ext>
            </a:extLst>
          </p:cNvPr>
          <p:cNvSpPr>
            <a:spLocks noGrp="1"/>
          </p:cNvSpPr>
          <p:nvPr>
            <p:ph idx="1"/>
          </p:nvPr>
        </p:nvSpPr>
        <p:spPr>
          <a:xfrm>
            <a:off x="720000" y="1692002"/>
            <a:ext cx="5376000" cy="4139998"/>
          </a:xfrm>
        </p:spPr>
        <p:txBody>
          <a:bodyPr/>
          <a:lstStyle/>
          <a:p>
            <a:r>
              <a:rPr lang="cs-CZ" dirty="0"/>
              <a:t>Dánsko</a:t>
            </a:r>
          </a:p>
          <a:p>
            <a:endParaRPr lang="cs-CZ" dirty="0"/>
          </a:p>
          <a:p>
            <a:r>
              <a:rPr lang="cs-CZ" dirty="0"/>
              <a:t>Švédsko</a:t>
            </a:r>
          </a:p>
          <a:p>
            <a:endParaRPr lang="cs-CZ" dirty="0"/>
          </a:p>
          <a:p>
            <a:r>
              <a:rPr lang="cs-CZ" dirty="0"/>
              <a:t>Norsko</a:t>
            </a:r>
          </a:p>
          <a:p>
            <a:endParaRPr lang="cs-CZ" dirty="0"/>
          </a:p>
          <a:p>
            <a:r>
              <a:rPr lang="cs-CZ" dirty="0"/>
              <a:t>Finsko</a:t>
            </a:r>
          </a:p>
          <a:p>
            <a:endParaRPr lang="cs-CZ" dirty="0"/>
          </a:p>
          <a:p>
            <a:r>
              <a:rPr lang="cs-CZ" dirty="0"/>
              <a:t>Island</a:t>
            </a:r>
          </a:p>
        </p:txBody>
      </p:sp>
      <p:pic>
        <p:nvPicPr>
          <p:cNvPr id="1026" name="Picture 2" descr="Where is Scandinavia? A Guide to the Scandinavian Countries">
            <a:extLst>
              <a:ext uri="{FF2B5EF4-FFF2-40B4-BE49-F238E27FC236}">
                <a16:creationId xmlns:a16="http://schemas.microsoft.com/office/drawing/2014/main" id="{03372FB2-523A-00D7-9E82-9BF827AE82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190" y="1296002"/>
            <a:ext cx="6155620" cy="434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196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9213083-3672-E084-70CC-F88154A7574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F82AAC8-2082-E8E7-CA56-3B0D0D35AC69}"/>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3B8B6814-4AF5-C2B9-3110-490F6C562FD1}"/>
              </a:ext>
            </a:extLst>
          </p:cNvPr>
          <p:cNvSpPr>
            <a:spLocks noGrp="1"/>
          </p:cNvSpPr>
          <p:nvPr>
            <p:ph type="title"/>
          </p:nvPr>
        </p:nvSpPr>
        <p:spPr/>
        <p:txBody>
          <a:bodyPr/>
          <a:lstStyle/>
          <a:p>
            <a:r>
              <a:rPr lang="cs-CZ" dirty="0"/>
              <a:t>Dánsko</a:t>
            </a:r>
          </a:p>
        </p:txBody>
      </p:sp>
      <p:sp>
        <p:nvSpPr>
          <p:cNvPr id="7" name="Zástupný obsah 6">
            <a:extLst>
              <a:ext uri="{FF2B5EF4-FFF2-40B4-BE49-F238E27FC236}">
                <a16:creationId xmlns:a16="http://schemas.microsoft.com/office/drawing/2014/main" id="{0AC98317-A7CF-826C-D464-5B2420051921}"/>
              </a:ext>
            </a:extLst>
          </p:cNvPr>
          <p:cNvSpPr>
            <a:spLocks noGrp="1"/>
          </p:cNvSpPr>
          <p:nvPr>
            <p:ph idx="29"/>
          </p:nvPr>
        </p:nvSpPr>
        <p:spPr/>
        <p:txBody>
          <a:bodyPr/>
          <a:lstStyle/>
          <a:p>
            <a:r>
              <a:rPr lang="cs-CZ" dirty="0"/>
              <a:t>A. W. </a:t>
            </a:r>
            <a:r>
              <a:rPr lang="cs-CZ" dirty="0" err="1"/>
              <a:t>Sandberg</a:t>
            </a:r>
            <a:endParaRPr lang="cs-CZ" dirty="0"/>
          </a:p>
          <a:p>
            <a:pPr lvl="1"/>
            <a:endParaRPr lang="cs-CZ" dirty="0"/>
          </a:p>
          <a:p>
            <a:pPr lvl="1"/>
            <a:r>
              <a:rPr lang="cs-CZ" dirty="0"/>
              <a:t>1911 – zaměstnání u </a:t>
            </a:r>
            <a:r>
              <a:rPr lang="cs-CZ" dirty="0" err="1"/>
              <a:t>Nordisk</a:t>
            </a:r>
            <a:endParaRPr lang="cs-CZ" dirty="0"/>
          </a:p>
          <a:p>
            <a:pPr lvl="1"/>
            <a:endParaRPr lang="cs-CZ" dirty="0"/>
          </a:p>
          <a:p>
            <a:pPr lvl="1"/>
            <a:r>
              <a:rPr lang="cs-CZ" dirty="0"/>
              <a:t>1922 – vedoucí produkce </a:t>
            </a:r>
            <a:r>
              <a:rPr lang="cs-CZ" dirty="0" err="1"/>
              <a:t>Nordisk</a:t>
            </a:r>
            <a:endParaRPr lang="cs-CZ" dirty="0"/>
          </a:p>
          <a:p>
            <a:pPr lvl="1"/>
            <a:endParaRPr lang="cs-CZ" dirty="0"/>
          </a:p>
          <a:p>
            <a:pPr lvl="1"/>
            <a:r>
              <a:rPr lang="cs-CZ" dirty="0"/>
              <a:t>Adaptace – Dickens</a:t>
            </a:r>
          </a:p>
          <a:p>
            <a:pPr lvl="1"/>
            <a:endParaRPr lang="cs-CZ" dirty="0"/>
          </a:p>
          <a:p>
            <a:pPr lvl="1"/>
            <a:endParaRPr lang="cs-CZ" dirty="0"/>
          </a:p>
          <a:p>
            <a:pPr lvl="1"/>
            <a:endParaRPr lang="cs-CZ" dirty="0"/>
          </a:p>
          <a:p>
            <a:pPr lvl="1"/>
            <a:endParaRPr lang="cs-CZ" dirty="0"/>
          </a:p>
        </p:txBody>
      </p:sp>
      <p:pic>
        <p:nvPicPr>
          <p:cNvPr id="2050" name="Picture 2">
            <a:extLst>
              <a:ext uri="{FF2B5EF4-FFF2-40B4-BE49-F238E27FC236}">
                <a16:creationId xmlns:a16="http://schemas.microsoft.com/office/drawing/2014/main" id="{BDC78DF4-2B8C-41B7-D74C-F197AB7781BA}"/>
              </a:ext>
            </a:extLst>
          </p:cNvPr>
          <p:cNvPicPr>
            <a:picLocks noGrp="1" noChangeAspect="1" noChangeArrowheads="1"/>
          </p:cNvPicPr>
          <p:nvPr>
            <p:ph idx="30"/>
          </p:nvPr>
        </p:nvPicPr>
        <p:blipFill>
          <a:blip r:embed="rId2">
            <a:extLst>
              <a:ext uri="{28A0092B-C50C-407E-A947-70E740481C1C}">
                <a14:useLocalDpi xmlns:a14="http://schemas.microsoft.com/office/drawing/2010/main" val="0"/>
              </a:ext>
            </a:extLst>
          </a:blip>
          <a:srcRect/>
          <a:stretch>
            <a:fillRect/>
          </a:stretch>
        </p:blipFill>
        <p:spPr bwMode="auto">
          <a:xfrm>
            <a:off x="6772759" y="905805"/>
            <a:ext cx="3657600" cy="501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027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B00070F-43A4-0A0A-A1B5-5B09793C4AD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8BA8AC3-E0F6-1F1B-91AC-5EB463D71049}"/>
              </a:ext>
            </a:extLst>
          </p:cNvPr>
          <p:cNvSpPr>
            <a:spLocks noGrp="1"/>
          </p:cNvSpPr>
          <p:nvPr>
            <p:ph type="sldNum" sz="quarter" idx="11"/>
          </p:nvPr>
        </p:nvSpPr>
        <p:spPr/>
        <p:txBody>
          <a:bodyPr/>
          <a:lstStyle/>
          <a:p>
            <a:fld id="{D6D6C118-631F-4A80-9886-907009361577}" type="slidenum">
              <a:rPr lang="cs-CZ" altLang="cs-CZ" smtClean="0"/>
              <a:pPr/>
              <a:t>41</a:t>
            </a:fld>
            <a:endParaRPr lang="cs-CZ" altLang="cs-CZ" dirty="0"/>
          </a:p>
        </p:txBody>
      </p:sp>
      <p:sp>
        <p:nvSpPr>
          <p:cNvPr id="4" name="Nadpis 3">
            <a:extLst>
              <a:ext uri="{FF2B5EF4-FFF2-40B4-BE49-F238E27FC236}">
                <a16:creationId xmlns:a16="http://schemas.microsoft.com/office/drawing/2014/main" id="{519DFC68-0584-A67D-EF79-9DEF8F8690CC}"/>
              </a:ext>
            </a:extLst>
          </p:cNvPr>
          <p:cNvSpPr>
            <a:spLocks noGrp="1"/>
          </p:cNvSpPr>
          <p:nvPr>
            <p:ph type="title"/>
          </p:nvPr>
        </p:nvSpPr>
        <p:spPr/>
        <p:txBody>
          <a:bodyPr/>
          <a:lstStyle/>
          <a:p>
            <a:r>
              <a:rPr lang="cs-CZ" dirty="0"/>
              <a:t>Benjamin </a:t>
            </a:r>
            <a:r>
              <a:rPr lang="cs-CZ" dirty="0" err="1"/>
              <a:t>Christensen</a:t>
            </a:r>
            <a:endParaRPr lang="cs-CZ" dirty="0"/>
          </a:p>
        </p:txBody>
      </p:sp>
      <p:sp>
        <p:nvSpPr>
          <p:cNvPr id="5" name="Zástupný obsah 4">
            <a:extLst>
              <a:ext uri="{FF2B5EF4-FFF2-40B4-BE49-F238E27FC236}">
                <a16:creationId xmlns:a16="http://schemas.microsoft.com/office/drawing/2014/main" id="{AEBFD564-2BC6-D5A9-8018-07CF3A11E4E3}"/>
              </a:ext>
            </a:extLst>
          </p:cNvPr>
          <p:cNvSpPr>
            <a:spLocks noGrp="1"/>
          </p:cNvSpPr>
          <p:nvPr>
            <p:ph idx="29"/>
          </p:nvPr>
        </p:nvSpPr>
        <p:spPr/>
        <p:txBody>
          <a:bodyPr/>
          <a:lstStyle/>
          <a:p>
            <a:r>
              <a:rPr lang="cs-CZ" dirty="0"/>
              <a:t>1911 – herec</a:t>
            </a:r>
          </a:p>
          <a:p>
            <a:endParaRPr lang="cs-CZ" dirty="0"/>
          </a:p>
          <a:p>
            <a:r>
              <a:rPr lang="cs-CZ" dirty="0"/>
              <a:t>1913 – </a:t>
            </a:r>
            <a:r>
              <a:rPr lang="cs-CZ" dirty="0" err="1"/>
              <a:t>Dansk</a:t>
            </a:r>
            <a:r>
              <a:rPr lang="cs-CZ" dirty="0"/>
              <a:t>-Biograf-</a:t>
            </a:r>
            <a:r>
              <a:rPr lang="cs-CZ" dirty="0" err="1"/>
              <a:t>Kompagnie</a:t>
            </a:r>
            <a:endParaRPr lang="cs-CZ" dirty="0"/>
          </a:p>
          <a:p>
            <a:endParaRPr lang="cs-CZ" dirty="0"/>
          </a:p>
          <a:p>
            <a:r>
              <a:rPr lang="cs-CZ" dirty="0"/>
              <a:t>1921 – </a:t>
            </a:r>
            <a:r>
              <a:rPr lang="cs-CZ" dirty="0">
                <a:hlinkClick r:id="rId2"/>
              </a:rPr>
              <a:t>Häxan</a:t>
            </a:r>
            <a:r>
              <a:rPr lang="cs-CZ" dirty="0"/>
              <a:t> </a:t>
            </a:r>
          </a:p>
          <a:p>
            <a:endParaRPr lang="cs-CZ" dirty="0"/>
          </a:p>
          <a:p>
            <a:r>
              <a:rPr lang="cs-CZ" dirty="0"/>
              <a:t>1924 – UFA =&gt; MGM</a:t>
            </a:r>
          </a:p>
          <a:p>
            <a:endParaRPr lang="cs-CZ" dirty="0"/>
          </a:p>
          <a:p>
            <a:endParaRPr lang="cs-CZ" dirty="0"/>
          </a:p>
        </p:txBody>
      </p:sp>
      <p:pic>
        <p:nvPicPr>
          <p:cNvPr id="4098" name="Picture 2" descr="Benjamin Christensen - Turner Classic Movies">
            <a:extLst>
              <a:ext uri="{FF2B5EF4-FFF2-40B4-BE49-F238E27FC236}">
                <a16:creationId xmlns:a16="http://schemas.microsoft.com/office/drawing/2014/main" id="{328F0981-1388-603B-D57F-4980F685B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38" y="742547"/>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njamin Christensen in Michael - Film Comment">
            <a:extLst>
              <a:ext uri="{FF2B5EF4-FFF2-40B4-BE49-F238E27FC236}">
                <a16:creationId xmlns:a16="http://schemas.microsoft.com/office/drawing/2014/main" id="{6A9108F6-A57F-4BD1-DAEF-0DB8BADAA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8318" y="3334986"/>
            <a:ext cx="4393720" cy="24745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njamin Christensen - IMDb">
            <a:extLst>
              <a:ext uri="{FF2B5EF4-FFF2-40B4-BE49-F238E27FC236}">
                <a16:creationId xmlns:a16="http://schemas.microsoft.com/office/drawing/2014/main" id="{628E8BF5-6E19-F089-0359-7892C2A148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614" y="1561948"/>
            <a:ext cx="4005680" cy="257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317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96BC8E-947E-A8D0-2E3E-6F7C54D42C4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D749605-072B-BA9E-E621-A07E7DC0C883}"/>
              </a:ext>
            </a:extLst>
          </p:cNvPr>
          <p:cNvSpPr>
            <a:spLocks noGrp="1"/>
          </p:cNvSpPr>
          <p:nvPr>
            <p:ph type="sldNum" sz="quarter" idx="11"/>
          </p:nvPr>
        </p:nvSpPr>
        <p:spPr/>
        <p:txBody>
          <a:bodyPr/>
          <a:lstStyle/>
          <a:p>
            <a:fld id="{D6D6C118-631F-4A80-9886-907009361577}" type="slidenum">
              <a:rPr lang="cs-CZ" altLang="cs-CZ" smtClean="0"/>
              <a:pPr/>
              <a:t>42</a:t>
            </a:fld>
            <a:endParaRPr lang="cs-CZ" altLang="cs-CZ" dirty="0"/>
          </a:p>
        </p:txBody>
      </p:sp>
      <p:sp>
        <p:nvSpPr>
          <p:cNvPr id="4" name="Nadpis 3">
            <a:extLst>
              <a:ext uri="{FF2B5EF4-FFF2-40B4-BE49-F238E27FC236}">
                <a16:creationId xmlns:a16="http://schemas.microsoft.com/office/drawing/2014/main" id="{76CDF8F1-A2E8-77C8-1524-DA19381838FE}"/>
              </a:ext>
            </a:extLst>
          </p:cNvPr>
          <p:cNvSpPr>
            <a:spLocks noGrp="1"/>
          </p:cNvSpPr>
          <p:nvPr>
            <p:ph type="title"/>
          </p:nvPr>
        </p:nvSpPr>
        <p:spPr/>
        <p:txBody>
          <a:bodyPr/>
          <a:lstStyle/>
          <a:p>
            <a:r>
              <a:rPr lang="cs-CZ" dirty="0"/>
              <a:t>Carl Theodor </a:t>
            </a:r>
            <a:r>
              <a:rPr lang="cs-CZ" dirty="0" err="1"/>
              <a:t>Dreyer</a:t>
            </a:r>
            <a:endParaRPr lang="cs-CZ" dirty="0"/>
          </a:p>
        </p:txBody>
      </p:sp>
      <p:sp>
        <p:nvSpPr>
          <p:cNvPr id="5" name="Zástupný obsah 4">
            <a:extLst>
              <a:ext uri="{FF2B5EF4-FFF2-40B4-BE49-F238E27FC236}">
                <a16:creationId xmlns:a16="http://schemas.microsoft.com/office/drawing/2014/main" id="{27B2CCF4-E563-92E0-5803-406D1FC2DF3B}"/>
              </a:ext>
            </a:extLst>
          </p:cNvPr>
          <p:cNvSpPr>
            <a:spLocks noGrp="1"/>
          </p:cNvSpPr>
          <p:nvPr>
            <p:ph idx="29"/>
          </p:nvPr>
        </p:nvSpPr>
        <p:spPr/>
        <p:txBody>
          <a:bodyPr/>
          <a:lstStyle/>
          <a:p>
            <a:r>
              <a:rPr lang="cs-CZ" dirty="0"/>
              <a:t>1889</a:t>
            </a:r>
          </a:p>
          <a:p>
            <a:endParaRPr lang="cs-CZ" dirty="0"/>
          </a:p>
          <a:p>
            <a:r>
              <a:rPr lang="cs-CZ" dirty="0"/>
              <a:t>1913 – </a:t>
            </a:r>
            <a:r>
              <a:rPr lang="cs-CZ" dirty="0" err="1"/>
              <a:t>Nordisk</a:t>
            </a:r>
            <a:endParaRPr lang="cs-CZ" dirty="0"/>
          </a:p>
          <a:p>
            <a:endParaRPr lang="cs-CZ" dirty="0"/>
          </a:p>
          <a:p>
            <a:r>
              <a:rPr lang="cs-CZ" dirty="0"/>
              <a:t>1919 – první režie</a:t>
            </a:r>
          </a:p>
          <a:p>
            <a:endParaRPr lang="cs-CZ" dirty="0"/>
          </a:p>
          <a:p>
            <a:endParaRPr lang="cs-CZ" dirty="0"/>
          </a:p>
        </p:txBody>
      </p:sp>
      <p:pic>
        <p:nvPicPr>
          <p:cNvPr id="6146" name="Picture 2" descr="Biography - Extended | Carlthdreyer">
            <a:extLst>
              <a:ext uri="{FF2B5EF4-FFF2-40B4-BE49-F238E27FC236}">
                <a16:creationId xmlns:a16="http://schemas.microsoft.com/office/drawing/2014/main" id="{59B9728C-A62F-3449-FF16-5BCB47ADDFE9}"/>
              </a:ext>
            </a:extLst>
          </p:cNvPr>
          <p:cNvPicPr>
            <a:picLocks noGrp="1" noChangeAspect="1" noChangeArrowheads="1"/>
          </p:cNvPicPr>
          <p:nvPr>
            <p:ph idx="30"/>
          </p:nvPr>
        </p:nvPicPr>
        <p:blipFill>
          <a:blip r:embed="rId2">
            <a:extLst>
              <a:ext uri="{28A0092B-C50C-407E-A947-70E740481C1C}">
                <a14:useLocalDpi xmlns:a14="http://schemas.microsoft.com/office/drawing/2010/main" val="0"/>
              </a:ext>
            </a:extLst>
          </a:blip>
          <a:srcRect/>
          <a:stretch>
            <a:fillRect/>
          </a:stretch>
        </p:blipFill>
        <p:spPr bwMode="auto">
          <a:xfrm>
            <a:off x="6788258" y="1171575"/>
            <a:ext cx="4779299" cy="459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844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4997D2E-065E-540F-5D9C-69CBACA72D7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AC89F6F-87FB-E718-C8D0-5033BB8D992A}"/>
              </a:ext>
            </a:extLst>
          </p:cNvPr>
          <p:cNvSpPr>
            <a:spLocks noGrp="1"/>
          </p:cNvSpPr>
          <p:nvPr>
            <p:ph type="sldNum" sz="quarter" idx="11"/>
          </p:nvPr>
        </p:nvSpPr>
        <p:spPr/>
        <p:txBody>
          <a:bodyPr/>
          <a:lstStyle/>
          <a:p>
            <a:fld id="{D6D6C118-631F-4A80-9886-907009361577}" type="slidenum">
              <a:rPr lang="cs-CZ" altLang="cs-CZ" smtClean="0"/>
              <a:pPr/>
              <a:t>43</a:t>
            </a:fld>
            <a:endParaRPr lang="cs-CZ" altLang="cs-CZ" dirty="0"/>
          </a:p>
        </p:txBody>
      </p:sp>
      <p:sp>
        <p:nvSpPr>
          <p:cNvPr id="7" name="Nadpis 6">
            <a:extLst>
              <a:ext uri="{FF2B5EF4-FFF2-40B4-BE49-F238E27FC236}">
                <a16:creationId xmlns:a16="http://schemas.microsoft.com/office/drawing/2014/main" id="{80A790A1-65C1-BA86-4251-0B74BA8E5D63}"/>
              </a:ext>
            </a:extLst>
          </p:cNvPr>
          <p:cNvSpPr>
            <a:spLocks noGrp="1"/>
          </p:cNvSpPr>
          <p:nvPr>
            <p:ph type="title"/>
          </p:nvPr>
        </p:nvSpPr>
        <p:spPr/>
        <p:txBody>
          <a:bodyPr/>
          <a:lstStyle/>
          <a:p>
            <a:r>
              <a:rPr lang="cs-CZ" dirty="0"/>
              <a:t>C. T. </a:t>
            </a:r>
            <a:r>
              <a:rPr lang="cs-CZ" dirty="0" err="1"/>
              <a:t>Dreyer</a:t>
            </a:r>
            <a:endParaRPr lang="cs-CZ" dirty="0"/>
          </a:p>
        </p:txBody>
      </p:sp>
      <p:sp>
        <p:nvSpPr>
          <p:cNvPr id="8" name="Zástupný obsah 7">
            <a:extLst>
              <a:ext uri="{FF2B5EF4-FFF2-40B4-BE49-F238E27FC236}">
                <a16:creationId xmlns:a16="http://schemas.microsoft.com/office/drawing/2014/main" id="{BE53F00F-BBDC-86E5-AF1A-06F98C1A6F45}"/>
              </a:ext>
            </a:extLst>
          </p:cNvPr>
          <p:cNvSpPr>
            <a:spLocks noGrp="1"/>
          </p:cNvSpPr>
          <p:nvPr>
            <p:ph idx="1"/>
          </p:nvPr>
        </p:nvSpPr>
        <p:spPr/>
        <p:txBody>
          <a:bodyPr>
            <a:normAutofit fontScale="92500"/>
          </a:bodyPr>
          <a:lstStyle/>
          <a:p>
            <a:pPr algn="just"/>
            <a:r>
              <a:rPr lang="cs-CZ" dirty="0"/>
              <a:t>Film vytváří "Organizace" prostřednictvím jakéhosi procesu hnětení těsta [. . .] Režisér může dávat rady, ale nemá žádný hlas. Přichází do studia a provádí svou inscenaci v přísném souladu s plánem vypracovaným 'Organizací', který musí být dodržen. Nic není důležitější než tento pracovní plán. [. . .] V protikladu k tomuto principu organizace stál až do zavedení zvukového filmu evropský princip produkce: princip individuality. Zde byl ústřední hybnou silou režisér. [. . .] Požadavkem byla především kvalita. Natočení filmu zabralo více času, ale vyšel lépe a měl individuální charakter.</a:t>
            </a:r>
          </a:p>
        </p:txBody>
      </p:sp>
    </p:spTree>
    <p:extLst>
      <p:ext uri="{BB962C8B-B14F-4D97-AF65-F5344CB8AC3E}">
        <p14:creationId xmlns:p14="http://schemas.microsoft.com/office/powerpoint/2010/main" val="3123436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24D83DF9-22A2-1ABF-26B9-31543DB5001C}"/>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6" name="Zástupný symbol pro číslo snímku 5">
            <a:extLst>
              <a:ext uri="{FF2B5EF4-FFF2-40B4-BE49-F238E27FC236}">
                <a16:creationId xmlns:a16="http://schemas.microsoft.com/office/drawing/2014/main" id="{8BF2BCAF-2B44-800C-F95D-E25DCF57BDE6}"/>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5B098B81-483C-4590-ADBD-D6621B9D1BC8}" type="slidenum">
              <a:rPr lang="cs-CZ" smtClean="0"/>
              <a:pPr>
                <a:spcAft>
                  <a:spcPts val="600"/>
                </a:spcAft>
              </a:pPr>
              <a:t>44</a:t>
            </a:fld>
            <a:endParaRPr lang="cs-CZ"/>
          </a:p>
        </p:txBody>
      </p:sp>
      <p:sp>
        <p:nvSpPr>
          <p:cNvPr id="16" name="Title 4">
            <a:extLst>
              <a:ext uri="{FF2B5EF4-FFF2-40B4-BE49-F238E27FC236}">
                <a16:creationId xmlns:a16="http://schemas.microsoft.com/office/drawing/2014/main" id="{32EA05BC-CE9A-89E1-7FF6-1B3C4261EC40}"/>
              </a:ext>
            </a:extLst>
          </p:cNvPr>
          <p:cNvSpPr>
            <a:spLocks noGrp="1"/>
          </p:cNvSpPr>
          <p:nvPr>
            <p:ph type="title"/>
          </p:nvPr>
        </p:nvSpPr>
        <p:spPr>
          <a:xfrm>
            <a:off x="720000" y="720000"/>
            <a:ext cx="10753200" cy="451576"/>
          </a:xfrm>
        </p:spPr>
        <p:txBody>
          <a:bodyPr/>
          <a:lstStyle/>
          <a:p>
            <a:r>
              <a:rPr lang="cs-CZ" dirty="0"/>
              <a:t>Carl Theodor </a:t>
            </a:r>
            <a:r>
              <a:rPr lang="cs-CZ" dirty="0" err="1"/>
              <a:t>Dreyer</a:t>
            </a:r>
            <a:endParaRPr lang="en-US" dirty="0"/>
          </a:p>
        </p:txBody>
      </p:sp>
      <p:graphicFrame>
        <p:nvGraphicFramePr>
          <p:cNvPr id="7" name="Zástupný obsah 5">
            <a:extLst>
              <a:ext uri="{FF2B5EF4-FFF2-40B4-BE49-F238E27FC236}">
                <a16:creationId xmlns:a16="http://schemas.microsoft.com/office/drawing/2014/main" id="{C0BC9849-0A1B-ABF2-F202-6815B41CAF14}"/>
              </a:ext>
            </a:extLst>
          </p:cNvPr>
          <p:cNvGraphicFramePr>
            <a:graphicFrameLocks/>
          </p:cNvGraphicFramePr>
          <p:nvPr>
            <p:extLst>
              <p:ext uri="{D42A27DB-BD31-4B8C-83A1-F6EECF244321}">
                <p14:modId xmlns:p14="http://schemas.microsoft.com/office/powerpoint/2010/main" val="1193280981"/>
              </p:ext>
            </p:extLst>
          </p:nvPr>
        </p:nvGraphicFramePr>
        <p:xfrm>
          <a:off x="414000" y="1379349"/>
          <a:ext cx="11392771" cy="4571996"/>
        </p:xfrm>
        <a:graphic>
          <a:graphicData uri="http://schemas.openxmlformats.org/drawingml/2006/table">
            <a:tbl>
              <a:tblPr firstRow="1" bandRow="1">
                <a:solidFill>
                  <a:schemeClr val="bg1"/>
                </a:solidFill>
              </a:tblPr>
              <a:tblGrid>
                <a:gridCol w="427462">
                  <a:extLst>
                    <a:ext uri="{9D8B030D-6E8A-4147-A177-3AD203B41FA5}">
                      <a16:colId xmlns:a16="http://schemas.microsoft.com/office/drawing/2014/main" val="952272446"/>
                    </a:ext>
                  </a:extLst>
                </a:gridCol>
                <a:gridCol w="3414739">
                  <a:extLst>
                    <a:ext uri="{9D8B030D-6E8A-4147-A177-3AD203B41FA5}">
                      <a16:colId xmlns:a16="http://schemas.microsoft.com/office/drawing/2014/main" val="1578922106"/>
                    </a:ext>
                  </a:extLst>
                </a:gridCol>
                <a:gridCol w="2360103">
                  <a:extLst>
                    <a:ext uri="{9D8B030D-6E8A-4147-A177-3AD203B41FA5}">
                      <a16:colId xmlns:a16="http://schemas.microsoft.com/office/drawing/2014/main" val="1260960692"/>
                    </a:ext>
                  </a:extLst>
                </a:gridCol>
                <a:gridCol w="1428443">
                  <a:extLst>
                    <a:ext uri="{9D8B030D-6E8A-4147-A177-3AD203B41FA5}">
                      <a16:colId xmlns:a16="http://schemas.microsoft.com/office/drawing/2014/main" val="3302390778"/>
                    </a:ext>
                  </a:extLst>
                </a:gridCol>
                <a:gridCol w="3762024">
                  <a:extLst>
                    <a:ext uri="{9D8B030D-6E8A-4147-A177-3AD203B41FA5}">
                      <a16:colId xmlns:a16="http://schemas.microsoft.com/office/drawing/2014/main" val="2531569724"/>
                    </a:ext>
                  </a:extLst>
                </a:gridCol>
              </a:tblGrid>
              <a:tr h="366379">
                <a:tc>
                  <a:txBody>
                    <a:bodyPr/>
                    <a:lstStyle/>
                    <a:p>
                      <a:pPr algn="ctr" fontAlgn="ctr">
                        <a:spcBef>
                          <a:spcPts val="0"/>
                        </a:spcBef>
                        <a:spcAft>
                          <a:spcPts val="0"/>
                        </a:spcAft>
                      </a:pPr>
                      <a:r>
                        <a:rPr lang="cs-CZ" sz="1000" b="0" i="0" u="none" strike="noStrike" cap="none" spc="0">
                          <a:solidFill>
                            <a:schemeClr val="bg1"/>
                          </a:solidFill>
                          <a:effectLst/>
                          <a:latin typeface="Arial" panose="020B0604020202020204" pitchFamily="34" charset="0"/>
                        </a:rPr>
                        <a:t>Year</a:t>
                      </a:r>
                    </a:p>
                  </a:txBody>
                  <a:tcPr marL="84335" marR="28802" marT="64873" marB="64873"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fontAlgn="ctr">
                        <a:spcBef>
                          <a:spcPts val="0"/>
                        </a:spcBef>
                        <a:spcAft>
                          <a:spcPts val="0"/>
                        </a:spcAft>
                      </a:pPr>
                      <a:r>
                        <a:rPr lang="cs-CZ" sz="1000" b="0" i="0" u="none" strike="noStrike" cap="none" spc="0">
                          <a:solidFill>
                            <a:schemeClr val="bg1"/>
                          </a:solidFill>
                          <a:effectLst/>
                          <a:latin typeface="Arial" panose="020B0604020202020204" pitchFamily="34" charset="0"/>
                        </a:rPr>
                        <a:t>English title</a:t>
                      </a:r>
                    </a:p>
                  </a:txBody>
                  <a:tcPr marL="84335" marR="28802" marT="64873" marB="64873"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fontAlgn="ctr">
                        <a:spcBef>
                          <a:spcPts val="0"/>
                        </a:spcBef>
                        <a:spcAft>
                          <a:spcPts val="0"/>
                        </a:spcAft>
                      </a:pPr>
                      <a:r>
                        <a:rPr lang="cs-CZ" sz="1000" b="0" i="0" u="none" strike="noStrike" cap="none" spc="0" err="1">
                          <a:solidFill>
                            <a:schemeClr val="bg1"/>
                          </a:solidFill>
                          <a:effectLst/>
                          <a:latin typeface="Arial" panose="020B0604020202020204" pitchFamily="34" charset="0"/>
                        </a:rPr>
                        <a:t>Original</a:t>
                      </a:r>
                      <a:r>
                        <a:rPr lang="cs-CZ" sz="1000" b="0" i="0" u="none" strike="noStrike" cap="none" spc="0">
                          <a:solidFill>
                            <a:schemeClr val="bg1"/>
                          </a:solidFill>
                          <a:effectLst/>
                          <a:latin typeface="Arial" panose="020B0604020202020204" pitchFamily="34" charset="0"/>
                        </a:rPr>
                        <a:t> </a:t>
                      </a:r>
                      <a:r>
                        <a:rPr lang="cs-CZ" sz="1000" b="0" i="0" u="none" strike="noStrike" cap="none" spc="0" err="1">
                          <a:solidFill>
                            <a:schemeClr val="bg1"/>
                          </a:solidFill>
                          <a:effectLst/>
                          <a:latin typeface="Arial" panose="020B0604020202020204" pitchFamily="34" charset="0"/>
                        </a:rPr>
                        <a:t>title</a:t>
                      </a:r>
                      <a:endParaRPr lang="cs-CZ" sz="1000" b="0" i="0" u="none" strike="noStrike" cap="none" spc="0">
                        <a:solidFill>
                          <a:schemeClr val="bg1"/>
                        </a:solidFill>
                        <a:effectLst/>
                        <a:latin typeface="Arial" panose="020B0604020202020204" pitchFamily="34" charset="0"/>
                      </a:endParaRPr>
                    </a:p>
                  </a:txBody>
                  <a:tcPr marL="84335" marR="28802" marT="64873" marB="64873"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fontAlgn="ctr">
                        <a:spcBef>
                          <a:spcPts val="0"/>
                        </a:spcBef>
                        <a:spcAft>
                          <a:spcPts val="0"/>
                        </a:spcAft>
                      </a:pPr>
                      <a:r>
                        <a:rPr lang="cs-CZ" sz="1000" b="0" i="0" u="none" strike="noStrike" cap="none" spc="0">
                          <a:solidFill>
                            <a:schemeClr val="bg1"/>
                          </a:solidFill>
                          <a:effectLst/>
                          <a:latin typeface="Arial" panose="020B0604020202020204" pitchFamily="34" charset="0"/>
                        </a:rPr>
                        <a:t>Production country</a:t>
                      </a:r>
                    </a:p>
                  </a:txBody>
                  <a:tcPr marL="84335" marR="28802" marT="64873" marB="64873"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fontAlgn="ctr">
                        <a:spcBef>
                          <a:spcPts val="0"/>
                        </a:spcBef>
                        <a:spcAft>
                          <a:spcPts val="0"/>
                        </a:spcAft>
                      </a:pPr>
                      <a:r>
                        <a:rPr lang="cs-CZ" sz="1000" b="0" i="0" u="none" strike="noStrike" cap="none" spc="0">
                          <a:solidFill>
                            <a:schemeClr val="bg1"/>
                          </a:solidFill>
                          <a:effectLst/>
                          <a:latin typeface="Arial" panose="020B0604020202020204" pitchFamily="34" charset="0"/>
                        </a:rPr>
                        <a:t>Notes</a:t>
                      </a:r>
                    </a:p>
                  </a:txBody>
                  <a:tcPr marL="84335" marR="28802" marT="64873" marB="64873"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899425437"/>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1919</a:t>
                      </a:r>
                    </a:p>
                  </a:txBody>
                  <a:tcPr marL="84335" marR="28802" marT="64873" marB="64873" anchor="ctr">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The President</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Præsidenten</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Denmark</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novel by </a:t>
                      </a:r>
                      <a:r>
                        <a:rPr lang="en-US" sz="1000" b="0" i="0" u="none" strike="noStrike" cap="none" spc="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Karl Emil Franzos</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1157984692"/>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1920</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The Parson's Widow</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Prästänkan</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Sweden</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story "Prestekonen" by </a:t>
                      </a:r>
                      <a:r>
                        <a:rPr lang="en-US" sz="1000" b="0" i="0" u="none" strike="noStrike" cap="none" spc="0">
                          <a:solidFill>
                            <a:schemeClr val="tx1"/>
                          </a:solidFill>
                          <a:effectLst/>
                          <a:latin typeface="Arial" panose="020B0604020202020204" pitchFamily="34" charset="0"/>
                          <a:hlinkClick r:id="rId5">
                            <a:extLst>
                              <a:ext uri="{A12FA001-AC4F-418D-AE19-62706E023703}">
                                <ahyp:hlinkClr xmlns:ahyp="http://schemas.microsoft.com/office/drawing/2018/hyperlinkcolor" val="tx"/>
                              </a:ext>
                            </a:extLst>
                          </a:hlinkClick>
                        </a:rPr>
                        <a:t>Kristofer Janson</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224688336"/>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1921</a:t>
                      </a:r>
                    </a:p>
                  </a:txBody>
                  <a:tcPr marL="84335" marR="28802" marT="64873" marB="6487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hlinkClick r:id="rId6">
                            <a:extLst>
                              <a:ext uri="{A12FA001-AC4F-418D-AE19-62706E023703}">
                                <ahyp:hlinkClr xmlns:ahyp="http://schemas.microsoft.com/office/drawing/2018/hyperlinkcolor" val="tx"/>
                              </a:ext>
                            </a:extLst>
                          </a:hlinkClick>
                        </a:rPr>
                        <a:t>Leaves from Satan's Book</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Blade af Satans bog</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Denmark</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loosely based on </a:t>
                      </a:r>
                      <a:r>
                        <a:rPr lang="en-US" sz="1000" b="0" i="1" u="none" strike="noStrike" cap="none" spc="0">
                          <a:solidFill>
                            <a:schemeClr val="tx1"/>
                          </a:solidFill>
                          <a:effectLst/>
                          <a:latin typeface="Arial" panose="020B0604020202020204" pitchFamily="34" charset="0"/>
                          <a:hlinkClick r:id="rId7">
                            <a:extLst>
                              <a:ext uri="{A12FA001-AC4F-418D-AE19-62706E023703}">
                                <ahyp:hlinkClr xmlns:ahyp="http://schemas.microsoft.com/office/drawing/2018/hyperlinkcolor" val="tx"/>
                              </a:ext>
                            </a:extLst>
                          </a:hlinkClick>
                        </a:rPr>
                        <a:t>The Sorrows of Satan</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817664815"/>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1922</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hlinkClick r:id="rId8">
                            <a:extLst>
                              <a:ext uri="{A12FA001-AC4F-418D-AE19-62706E023703}">
                                <ahyp:hlinkClr xmlns:ahyp="http://schemas.microsoft.com/office/drawing/2018/hyperlinkcolor" val="tx"/>
                              </a:ext>
                            </a:extLst>
                          </a:hlinkClick>
                        </a:rPr>
                        <a:t>Love One Another</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Die Gezeichneten</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Germany</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novel by </a:t>
                      </a:r>
                      <a:r>
                        <a:rPr lang="en-US" sz="1000" b="0" i="0" u="none" strike="noStrike" cap="none" spc="0">
                          <a:solidFill>
                            <a:schemeClr val="tx1"/>
                          </a:solidFill>
                          <a:effectLst/>
                          <a:latin typeface="Arial" panose="020B0604020202020204" pitchFamily="34" charset="0"/>
                          <a:hlinkClick r:id="rId9">
                            <a:extLst>
                              <a:ext uri="{A12FA001-AC4F-418D-AE19-62706E023703}">
                                <ahyp:hlinkClr xmlns:ahyp="http://schemas.microsoft.com/office/drawing/2018/hyperlinkcolor" val="tx"/>
                              </a:ext>
                            </a:extLst>
                          </a:hlinkClick>
                        </a:rPr>
                        <a:t>Aage Madelung</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657203133"/>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1922</a:t>
                      </a:r>
                    </a:p>
                  </a:txBody>
                  <a:tcPr marL="84335" marR="28802" marT="64873" marB="6487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Once Upon a Time</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Der var engang</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Denmark</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play by </a:t>
                      </a:r>
                      <a:r>
                        <a:rPr lang="en-US" sz="1000" b="0" i="0" u="none" strike="noStrike" cap="none" spc="0">
                          <a:solidFill>
                            <a:schemeClr val="tx1"/>
                          </a:solidFill>
                          <a:effectLst/>
                          <a:latin typeface="Arial" panose="020B0604020202020204" pitchFamily="34" charset="0"/>
                          <a:hlinkClick r:id="rId10">
                            <a:extLst>
                              <a:ext uri="{A12FA001-AC4F-418D-AE19-62706E023703}">
                                <ahyp:hlinkClr xmlns:ahyp="http://schemas.microsoft.com/office/drawing/2018/hyperlinkcolor" val="tx"/>
                              </a:ext>
                            </a:extLst>
                          </a:hlinkClick>
                        </a:rPr>
                        <a:t>Holger Drachmann</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201216169"/>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1924</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hlinkClick r:id="rId11">
                            <a:extLst>
                              <a:ext uri="{A12FA001-AC4F-418D-AE19-62706E023703}">
                                <ahyp:hlinkClr xmlns:ahyp="http://schemas.microsoft.com/office/drawing/2018/hyperlinkcolor" val="tx"/>
                              </a:ext>
                            </a:extLst>
                          </a:hlinkClick>
                        </a:rPr>
                        <a:t>Michael</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Mikaël</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Germany</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novel </a:t>
                      </a:r>
                      <a:r>
                        <a:rPr lang="en-US" sz="1000" b="0" i="1" u="none" strike="noStrike" cap="none" spc="0">
                          <a:solidFill>
                            <a:schemeClr val="tx1"/>
                          </a:solidFill>
                          <a:effectLst/>
                          <a:latin typeface="Arial" panose="020B0604020202020204" pitchFamily="34" charset="0"/>
                        </a:rPr>
                        <a:t>Mikaël</a:t>
                      </a:r>
                      <a:r>
                        <a:rPr lang="en-US" sz="1000" b="0" i="0" u="none" strike="noStrike" cap="none" spc="0">
                          <a:solidFill>
                            <a:schemeClr val="tx1"/>
                          </a:solidFill>
                          <a:effectLst/>
                          <a:latin typeface="Arial" panose="020B0604020202020204" pitchFamily="34" charset="0"/>
                        </a:rPr>
                        <a:t> (1904) by </a:t>
                      </a:r>
                      <a:r>
                        <a:rPr lang="en-US" sz="1000" b="0" i="0" u="none" strike="noStrike" cap="none" spc="0">
                          <a:solidFill>
                            <a:schemeClr val="tx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Herman Bang</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65524682"/>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1925</a:t>
                      </a:r>
                    </a:p>
                  </a:txBody>
                  <a:tcPr marL="84335" marR="28802" marT="64873" marB="6487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en-US" sz="1000" b="0" i="1" u="none" strike="noStrike" cap="none" spc="0">
                          <a:solidFill>
                            <a:schemeClr val="tx1"/>
                          </a:solidFill>
                          <a:effectLst/>
                          <a:latin typeface="Arial" panose="020B0604020202020204" pitchFamily="34" charset="0"/>
                          <a:hlinkClick r:id="rId13">
                            <a:extLst>
                              <a:ext uri="{A12FA001-AC4F-418D-AE19-62706E023703}">
                                <ahyp:hlinkClr xmlns:ahyp="http://schemas.microsoft.com/office/drawing/2018/hyperlinkcolor" val="tx"/>
                              </a:ext>
                            </a:extLst>
                          </a:hlinkClick>
                        </a:rPr>
                        <a:t>Master of the House</a:t>
                      </a:r>
                      <a:r>
                        <a:rPr lang="en-US" sz="1000" b="0" i="0" u="none" strike="noStrike" cap="none" spc="0">
                          <a:solidFill>
                            <a:schemeClr val="tx1"/>
                          </a:solidFill>
                          <a:effectLst/>
                          <a:latin typeface="Arial" panose="020B0604020202020204" pitchFamily="34" charset="0"/>
                        </a:rPr>
                        <a:t> (aka </a:t>
                      </a:r>
                      <a:r>
                        <a:rPr lang="en-US" sz="1000" b="0" i="1" u="none" strike="noStrike" cap="none" spc="0">
                          <a:solidFill>
                            <a:schemeClr val="tx1"/>
                          </a:solidFill>
                          <a:effectLst/>
                          <a:latin typeface="Arial" panose="020B0604020202020204" pitchFamily="34" charset="0"/>
                        </a:rPr>
                        <a:t>Thou Shalt Honor Thy Wife</a:t>
                      </a:r>
                      <a:r>
                        <a:rPr lang="en-US" sz="1000" b="0" i="0" u="none" strike="noStrike" cap="none" spc="0">
                          <a:solidFill>
                            <a:schemeClr val="tx1"/>
                          </a:solidFill>
                          <a:effectLst/>
                          <a:latin typeface="Arial" panose="020B0604020202020204" pitchFamily="34" charset="0"/>
                        </a:rPr>
                        <a:t>)</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Du skal ære din hustru</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Denmark</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play by </a:t>
                      </a:r>
                      <a:r>
                        <a:rPr lang="en-US" sz="1000" b="0" i="0" u="none" strike="noStrike" cap="none" spc="0" err="1">
                          <a:solidFill>
                            <a:schemeClr val="tx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Svend</a:t>
                      </a:r>
                      <a:r>
                        <a:rPr lang="en-US" sz="1000" b="0" i="0" u="none" strike="noStrike" cap="none" spc="0">
                          <a:solidFill>
                            <a:schemeClr val="tx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 </a:t>
                      </a:r>
                      <a:r>
                        <a:rPr lang="en-US" sz="1000" b="0" i="0" u="none" strike="noStrike" cap="none" spc="0" err="1">
                          <a:solidFill>
                            <a:schemeClr val="tx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Rindom</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87352296"/>
                  </a:ext>
                </a:extLst>
              </a:tr>
              <a:tr h="366379">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1926</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hlinkClick r:id="rId15">
                            <a:extLst>
                              <a:ext uri="{A12FA001-AC4F-418D-AE19-62706E023703}">
                                <ahyp:hlinkClr xmlns:ahyp="http://schemas.microsoft.com/office/drawing/2018/hyperlinkcolor" val="tx"/>
                              </a:ext>
                            </a:extLst>
                          </a:hlinkClick>
                        </a:rPr>
                        <a:t>The Bride of Glomdal</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a:solidFill>
                            <a:schemeClr val="tx1"/>
                          </a:solidFill>
                          <a:effectLst/>
                          <a:latin typeface="Arial" panose="020B0604020202020204" pitchFamily="34" charset="0"/>
                        </a:rPr>
                        <a:t>Glomdalsbruden</a:t>
                      </a:r>
                      <a:endParaRPr lang="cs-CZ"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Norway</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based on the novel by </a:t>
                      </a:r>
                      <a:r>
                        <a:rPr lang="en-US" sz="1000" b="0" i="0" u="none" strike="noStrike" cap="none" spc="0">
                          <a:solidFill>
                            <a:schemeClr val="tx1"/>
                          </a:solidFill>
                          <a:effectLst/>
                          <a:latin typeface="Arial" panose="020B0604020202020204" pitchFamily="34" charset="0"/>
                          <a:hlinkClick r:id="rId16">
                            <a:extLst>
                              <a:ext uri="{A12FA001-AC4F-418D-AE19-62706E023703}">
                                <ahyp:hlinkClr xmlns:ahyp="http://schemas.microsoft.com/office/drawing/2018/hyperlinkcolor" val="tx"/>
                              </a:ext>
                            </a:extLst>
                          </a:hlinkClick>
                        </a:rPr>
                        <a:t>Jacob Breda Bull</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043755737"/>
                  </a:ext>
                </a:extLst>
              </a:tr>
              <a:tr h="908206">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1928</a:t>
                      </a:r>
                    </a:p>
                  </a:txBody>
                  <a:tcPr marL="84335" marR="28802" marT="64873" marB="6487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en-US" sz="1000" b="0" i="1" u="none" strike="noStrike" cap="none" spc="0">
                          <a:solidFill>
                            <a:schemeClr val="tx1"/>
                          </a:solidFill>
                          <a:effectLst/>
                          <a:latin typeface="Arial" panose="020B0604020202020204" pitchFamily="34" charset="0"/>
                          <a:hlinkClick r:id="rId17">
                            <a:extLst>
                              <a:ext uri="{A12FA001-AC4F-418D-AE19-62706E023703}">
                                <ahyp:hlinkClr xmlns:ahyp="http://schemas.microsoft.com/office/drawing/2018/hyperlinkcolor" val="tx"/>
                              </a:ext>
                            </a:extLst>
                          </a:hlinkClick>
                        </a:rPr>
                        <a:t>The Passion of Joan of Arc</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fr-FR" sz="1000" b="0" i="1" u="none" strike="noStrike" cap="none" spc="0">
                          <a:solidFill>
                            <a:schemeClr val="tx1"/>
                          </a:solidFill>
                          <a:effectLst/>
                          <a:latin typeface="Arial" panose="020B0604020202020204" pitchFamily="34" charset="0"/>
                        </a:rPr>
                        <a:t>La Passion de Jeanne d'Arc (Jeanne d'Arc lidelse og død)</a:t>
                      </a:r>
                      <a:endParaRPr lang="fr-FR"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France</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l" fontAlgn="ctr">
                        <a:spcBef>
                          <a:spcPts val="0"/>
                        </a:spcBef>
                        <a:spcAft>
                          <a:spcPts val="0"/>
                        </a:spcAft>
                      </a:pPr>
                      <a:r>
                        <a:rPr lang="en-US" sz="1000" b="0" i="0" u="none" strike="noStrike" cap="none" spc="0">
                          <a:solidFill>
                            <a:schemeClr val="tx1"/>
                          </a:solidFill>
                          <a:effectLst/>
                          <a:latin typeface="Arial" panose="020B0604020202020204" pitchFamily="34" charset="0"/>
                        </a:rPr>
                        <a:t>co-written with </a:t>
                      </a:r>
                      <a:r>
                        <a:rPr lang="en-US" sz="1000" b="0" i="0" u="none" strike="noStrike" cap="none" spc="0">
                          <a:solidFill>
                            <a:schemeClr val="tx1"/>
                          </a:solidFill>
                          <a:effectLst/>
                          <a:latin typeface="Arial" panose="020B0604020202020204" pitchFamily="34" charset="0"/>
                          <a:hlinkClick r:id="rId18">
                            <a:extLst>
                              <a:ext uri="{A12FA001-AC4F-418D-AE19-62706E023703}">
                                <ahyp:hlinkClr xmlns:ahyp="http://schemas.microsoft.com/office/drawing/2018/hyperlinkcolor" val="tx"/>
                              </a:ext>
                            </a:extLst>
                          </a:hlinkClick>
                        </a:rPr>
                        <a:t>Joseph Delteil</a:t>
                      </a:r>
                      <a:r>
                        <a:rPr lang="en-US" sz="1000" b="0" i="0" u="none" strike="noStrike" cap="none" spc="0">
                          <a:solidFill>
                            <a:schemeClr val="tx1"/>
                          </a:solidFill>
                          <a:effectLst/>
                          <a:latin typeface="Arial" panose="020B0604020202020204" pitchFamily="34" charset="0"/>
                        </a:rPr>
                        <a:t>, author of the novel </a:t>
                      </a:r>
                      <a:r>
                        <a:rPr lang="en-US" sz="1000" b="0" i="1" u="none" strike="noStrike" cap="none" spc="0">
                          <a:solidFill>
                            <a:schemeClr val="tx1"/>
                          </a:solidFill>
                          <a:effectLst/>
                          <a:latin typeface="Arial" panose="020B0604020202020204" pitchFamily="34" charset="0"/>
                        </a:rPr>
                        <a:t>Jeanne d'Arc</a:t>
                      </a:r>
                      <a:r>
                        <a:rPr lang="en-US" sz="1000" b="0" i="0" u="none" strike="noStrike" cap="none" spc="0">
                          <a:solidFill>
                            <a:schemeClr val="tx1"/>
                          </a:solidFill>
                          <a:effectLst/>
                          <a:latin typeface="Arial" panose="020B0604020202020204" pitchFamily="34" charset="0"/>
                        </a:rPr>
                        <a:t> (1925, </a:t>
                      </a:r>
                      <a:r>
                        <a:rPr lang="en-US" sz="1000" b="0" i="0" u="none" strike="noStrike" cap="none" spc="0">
                          <a:solidFill>
                            <a:schemeClr val="tx1"/>
                          </a:solidFill>
                          <a:effectLst/>
                          <a:latin typeface="Arial" panose="020B0604020202020204" pitchFamily="34" charset="0"/>
                          <a:hlinkClick r:id="rId19">
                            <a:extLst>
                              <a:ext uri="{A12FA001-AC4F-418D-AE19-62706E023703}">
                                <ahyp:hlinkClr xmlns:ahyp="http://schemas.microsoft.com/office/drawing/2018/hyperlinkcolor" val="tx"/>
                              </a:ext>
                            </a:extLst>
                          </a:hlinkClick>
                        </a:rPr>
                        <a:t>Prix Femina</a:t>
                      </a:r>
                      <a:r>
                        <a:rPr lang="en-US" sz="1000" b="0" i="0" u="none" strike="noStrike" cap="none" spc="0">
                          <a:solidFill>
                            <a:schemeClr val="tx1"/>
                          </a:solidFill>
                          <a:effectLst/>
                          <a:latin typeface="Arial" panose="020B0604020202020204" pitchFamily="34" charset="0"/>
                        </a:rPr>
                        <a:t>), named the most influential film of all time by the curators of the 2010 </a:t>
                      </a:r>
                      <a:r>
                        <a:rPr lang="en-US" sz="1000" b="0" i="0" u="none" strike="noStrike" cap="none" spc="0">
                          <a:solidFill>
                            <a:schemeClr val="tx1"/>
                          </a:solidFill>
                          <a:effectLst/>
                          <a:latin typeface="Arial" panose="020B0604020202020204" pitchFamily="34" charset="0"/>
                          <a:hlinkClick r:id="rId20">
                            <a:extLst>
                              <a:ext uri="{A12FA001-AC4F-418D-AE19-62706E023703}">
                                <ahyp:hlinkClr xmlns:ahyp="http://schemas.microsoft.com/office/drawing/2018/hyperlinkcolor" val="tx"/>
                              </a:ext>
                            </a:extLst>
                          </a:hlinkClick>
                        </a:rPr>
                        <a:t>Toronto International Film Festival</a:t>
                      </a:r>
                      <a:r>
                        <a:rPr lang="en-US" sz="1000" b="0" i="0" u="none" strike="noStrike" cap="none" spc="0" baseline="30000">
                          <a:solidFill>
                            <a:schemeClr val="tx1"/>
                          </a:solidFill>
                          <a:effectLst/>
                          <a:latin typeface="Arial" panose="020B0604020202020204" pitchFamily="34" charset="0"/>
                          <a:hlinkClick r:id="rId21">
                            <a:extLst>
                              <a:ext uri="{A12FA001-AC4F-418D-AE19-62706E023703}">
                                <ahyp:hlinkClr xmlns:ahyp="http://schemas.microsoft.com/office/drawing/2018/hyperlinkcolor" val="tx"/>
                              </a:ext>
                            </a:extLst>
                          </a:hlinkClick>
                        </a:rPr>
                        <a:t>[10]</a:t>
                      </a:r>
                      <a:endParaRPr lang="en-US"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052592182"/>
                  </a:ext>
                </a:extLst>
              </a:tr>
              <a:tr h="366379">
                <a:tc>
                  <a:txBody>
                    <a:bodyPr/>
                    <a:lstStyle/>
                    <a:p>
                      <a:pPr algn="l" fontAlgn="ctr">
                        <a:spcBef>
                          <a:spcPts val="0"/>
                        </a:spcBef>
                        <a:spcAft>
                          <a:spcPts val="0"/>
                        </a:spcAft>
                      </a:pPr>
                      <a:r>
                        <a:rPr lang="cs-CZ" sz="1000" b="0" i="0" u="none" strike="noStrike" cap="none" spc="0" dirty="0">
                          <a:solidFill>
                            <a:schemeClr val="tx1"/>
                          </a:solidFill>
                          <a:effectLst/>
                          <a:latin typeface="Arial" panose="020B0604020202020204" pitchFamily="34" charset="0"/>
                          <a:hlinkClick r:id="rId22"/>
                        </a:rPr>
                        <a:t>1932</a:t>
                      </a:r>
                      <a:endParaRPr lang="cs-CZ" sz="1000" b="0" i="0" u="none" strike="noStrike" cap="none" spc="0" dirty="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1" u="none" strike="noStrike" cap="none" spc="0" dirty="0" err="1">
                          <a:solidFill>
                            <a:schemeClr val="tx1"/>
                          </a:solidFill>
                          <a:effectLst/>
                          <a:latin typeface="Arial" panose="020B0604020202020204" pitchFamily="34" charset="0"/>
                          <a:hlinkClick r:id="rId23">
                            <a:extLst>
                              <a:ext uri="{A12FA001-AC4F-418D-AE19-62706E023703}">
                                <ahyp:hlinkClr xmlns:ahyp="http://schemas.microsoft.com/office/drawing/2018/hyperlinkcolor" val="tx"/>
                              </a:ext>
                            </a:extLst>
                          </a:hlinkClick>
                        </a:rPr>
                        <a:t>Vampyr</a:t>
                      </a:r>
                      <a:endParaRPr lang="cs-CZ" sz="1000" b="0" i="0" u="none" strike="noStrike" cap="none" spc="0" dirty="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de-DE" sz="1000" b="0" i="1" u="none" strike="noStrike" cap="none" spc="0">
                          <a:solidFill>
                            <a:schemeClr val="tx1"/>
                          </a:solidFill>
                          <a:effectLst/>
                          <a:latin typeface="Arial" panose="020B0604020202020204" pitchFamily="34" charset="0"/>
                        </a:rPr>
                        <a:t>Vampyr – Der Traum des Allan Grey</a:t>
                      </a:r>
                      <a:endParaRPr lang="de-DE" sz="1000" b="0" i="0" u="none" strike="noStrike" cap="none" spc="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cs-CZ" sz="1000" b="0" i="0" u="none" strike="noStrike" cap="none" spc="0">
                          <a:solidFill>
                            <a:schemeClr val="tx1"/>
                          </a:solidFill>
                          <a:effectLst/>
                          <a:latin typeface="Arial" panose="020B0604020202020204" pitchFamily="34" charset="0"/>
                        </a:rPr>
                        <a:t>France/Germany</a:t>
                      </a:r>
                    </a:p>
                  </a:txBody>
                  <a:tcPr marL="84335" marR="28802" marT="64873" marB="6487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l" fontAlgn="ctr">
                        <a:spcBef>
                          <a:spcPts val="0"/>
                        </a:spcBef>
                        <a:spcAft>
                          <a:spcPts val="0"/>
                        </a:spcAft>
                      </a:pPr>
                      <a:r>
                        <a:rPr lang="en-US" sz="1000" b="0" i="0" u="none" strike="noStrike" cap="none" spc="0" dirty="0">
                          <a:solidFill>
                            <a:schemeClr val="tx1"/>
                          </a:solidFill>
                          <a:effectLst/>
                          <a:latin typeface="Arial" panose="020B0604020202020204" pitchFamily="34" charset="0"/>
                        </a:rPr>
                        <a:t>based on the novella </a:t>
                      </a:r>
                      <a:r>
                        <a:rPr lang="en-US" sz="1000" b="0" i="1" u="none" strike="noStrike" cap="none" spc="0" dirty="0">
                          <a:solidFill>
                            <a:schemeClr val="tx1"/>
                          </a:solidFill>
                          <a:effectLst/>
                          <a:latin typeface="Arial" panose="020B0604020202020204" pitchFamily="34" charset="0"/>
                          <a:hlinkClick r:id="rId24">
                            <a:extLst>
                              <a:ext uri="{A12FA001-AC4F-418D-AE19-62706E023703}">
                                <ahyp:hlinkClr xmlns:ahyp="http://schemas.microsoft.com/office/drawing/2018/hyperlinkcolor" val="tx"/>
                              </a:ext>
                            </a:extLst>
                          </a:hlinkClick>
                        </a:rPr>
                        <a:t>Carmilla</a:t>
                      </a:r>
                      <a:r>
                        <a:rPr lang="en-US" sz="1000" b="0" i="0" u="none" strike="noStrike" cap="none" spc="0" dirty="0">
                          <a:solidFill>
                            <a:schemeClr val="tx1"/>
                          </a:solidFill>
                          <a:effectLst/>
                          <a:latin typeface="Arial" panose="020B0604020202020204" pitchFamily="34" charset="0"/>
                        </a:rPr>
                        <a:t> (1872) by </a:t>
                      </a:r>
                      <a:r>
                        <a:rPr lang="en-US" sz="1000" b="0" i="0" u="none" strike="noStrike" cap="none" spc="0" dirty="0">
                          <a:solidFill>
                            <a:schemeClr val="tx1"/>
                          </a:solidFill>
                          <a:effectLst/>
                          <a:latin typeface="Arial" panose="020B0604020202020204" pitchFamily="34" charset="0"/>
                          <a:hlinkClick r:id="rId25">
                            <a:extLst>
                              <a:ext uri="{A12FA001-AC4F-418D-AE19-62706E023703}">
                                <ahyp:hlinkClr xmlns:ahyp="http://schemas.microsoft.com/office/drawing/2018/hyperlinkcolor" val="tx"/>
                              </a:ext>
                            </a:extLst>
                          </a:hlinkClick>
                        </a:rPr>
                        <a:t>J. Sheridan Le </a:t>
                      </a:r>
                      <a:r>
                        <a:rPr lang="en-US" sz="1000" b="0" i="0" u="none" strike="noStrike" cap="none" spc="0" dirty="0" err="1">
                          <a:solidFill>
                            <a:schemeClr val="tx1"/>
                          </a:solidFill>
                          <a:effectLst/>
                          <a:latin typeface="Arial" panose="020B0604020202020204" pitchFamily="34" charset="0"/>
                          <a:hlinkClick r:id="rId25">
                            <a:extLst>
                              <a:ext uri="{A12FA001-AC4F-418D-AE19-62706E023703}">
                                <ahyp:hlinkClr xmlns:ahyp="http://schemas.microsoft.com/office/drawing/2018/hyperlinkcolor" val="tx"/>
                              </a:ext>
                            </a:extLst>
                          </a:hlinkClick>
                        </a:rPr>
                        <a:t>Fanu</a:t>
                      </a:r>
                      <a:endParaRPr lang="en-US" sz="1000" b="0" i="0" u="none" strike="noStrike" cap="none" spc="0" dirty="0">
                        <a:solidFill>
                          <a:schemeClr val="tx1"/>
                        </a:solidFill>
                        <a:effectLst/>
                        <a:latin typeface="Arial" panose="020B0604020202020204" pitchFamily="34" charset="0"/>
                      </a:endParaRPr>
                    </a:p>
                  </a:txBody>
                  <a:tcPr marL="84335" marR="28802" marT="64873" marB="64873"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841193113"/>
                  </a:ext>
                </a:extLst>
              </a:tr>
            </a:tbl>
          </a:graphicData>
        </a:graphic>
      </p:graphicFrame>
    </p:spTree>
    <p:extLst>
      <p:ext uri="{BB962C8B-B14F-4D97-AF65-F5344CB8AC3E}">
        <p14:creationId xmlns:p14="http://schemas.microsoft.com/office/powerpoint/2010/main" val="48550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A4EDC66-E716-896B-36C8-3EFB9F26067D}"/>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06D5FFF0-A0CE-C3E8-2F8F-78061543B72D}"/>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7" name="Nadpis 6">
            <a:extLst>
              <a:ext uri="{FF2B5EF4-FFF2-40B4-BE49-F238E27FC236}">
                <a16:creationId xmlns:a16="http://schemas.microsoft.com/office/drawing/2014/main" id="{55E39485-07C7-F79F-FBA8-1C73A06020E4}"/>
              </a:ext>
            </a:extLst>
          </p:cNvPr>
          <p:cNvSpPr>
            <a:spLocks noGrp="1"/>
          </p:cNvSpPr>
          <p:nvPr>
            <p:ph type="title"/>
          </p:nvPr>
        </p:nvSpPr>
        <p:spPr/>
        <p:txBody>
          <a:bodyPr/>
          <a:lstStyle/>
          <a:p>
            <a:r>
              <a:rPr lang="cs-CZ" dirty="0"/>
              <a:t>Carl Theodor </a:t>
            </a:r>
            <a:r>
              <a:rPr lang="cs-CZ" dirty="0" err="1"/>
              <a:t>Dreyer</a:t>
            </a:r>
            <a:endParaRPr lang="cs-CZ" dirty="0"/>
          </a:p>
        </p:txBody>
      </p:sp>
      <p:sp>
        <p:nvSpPr>
          <p:cNvPr id="8" name="Zástupný obsah 7">
            <a:extLst>
              <a:ext uri="{FF2B5EF4-FFF2-40B4-BE49-F238E27FC236}">
                <a16:creationId xmlns:a16="http://schemas.microsoft.com/office/drawing/2014/main" id="{D1E590F4-47A7-6AE8-A42B-52FC6D724A90}"/>
              </a:ext>
            </a:extLst>
          </p:cNvPr>
          <p:cNvSpPr>
            <a:spLocks noGrp="1"/>
          </p:cNvSpPr>
          <p:nvPr>
            <p:ph idx="1"/>
          </p:nvPr>
        </p:nvSpPr>
        <p:spPr/>
        <p:txBody>
          <a:bodyPr/>
          <a:lstStyle/>
          <a:p>
            <a:r>
              <a:rPr lang="cs-CZ" dirty="0"/>
              <a:t>Listy ze Satanovy knihy</a:t>
            </a:r>
          </a:p>
          <a:p>
            <a:endParaRPr lang="cs-CZ" dirty="0"/>
          </a:p>
          <a:p>
            <a:endParaRPr lang="cs-CZ" dirty="0"/>
          </a:p>
        </p:txBody>
      </p:sp>
      <p:pic>
        <p:nvPicPr>
          <p:cNvPr id="8194" name="Picture 2" descr="Blade af Satans Bog | Filmcentralen">
            <a:extLst>
              <a:ext uri="{FF2B5EF4-FFF2-40B4-BE49-F238E27FC236}">
                <a16:creationId xmlns:a16="http://schemas.microsoft.com/office/drawing/2014/main" id="{31E033EB-F664-8991-0D4F-B63ACAF2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614" y="378000"/>
            <a:ext cx="5084386" cy="39496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eaves from Satan's Book (1920) | MUBI">
            <a:extLst>
              <a:ext uri="{FF2B5EF4-FFF2-40B4-BE49-F238E27FC236}">
                <a16:creationId xmlns:a16="http://schemas.microsoft.com/office/drawing/2014/main" id="{36FC9BF8-B664-8846-DD13-13C5A3FA4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2387438"/>
            <a:ext cx="5714354" cy="321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69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92F6167-5A92-8992-F149-9F023FD9529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08C42A8-3418-CAD7-5A9A-B16B1305E932}"/>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D2185492-5C97-937E-00CB-DA7FADDEC355}"/>
              </a:ext>
            </a:extLst>
          </p:cNvPr>
          <p:cNvSpPr>
            <a:spLocks noGrp="1"/>
          </p:cNvSpPr>
          <p:nvPr>
            <p:ph type="title"/>
          </p:nvPr>
        </p:nvSpPr>
        <p:spPr/>
        <p:txBody>
          <a:bodyPr/>
          <a:lstStyle/>
          <a:p>
            <a:endParaRPr lang="cs-CZ"/>
          </a:p>
        </p:txBody>
      </p:sp>
      <p:sp>
        <p:nvSpPr>
          <p:cNvPr id="6" name="Zástupný obsah 5">
            <a:extLst>
              <a:ext uri="{FF2B5EF4-FFF2-40B4-BE49-F238E27FC236}">
                <a16:creationId xmlns:a16="http://schemas.microsoft.com/office/drawing/2014/main" id="{CE86DF66-F819-212A-A9A4-962B36EEABAD}"/>
              </a:ext>
            </a:extLst>
          </p:cNvPr>
          <p:cNvSpPr>
            <a:spLocks noGrp="1"/>
          </p:cNvSpPr>
          <p:nvPr>
            <p:ph idx="1"/>
          </p:nvPr>
        </p:nvSpPr>
        <p:spPr/>
        <p:txBody>
          <a:bodyPr/>
          <a:lstStyle/>
          <a:p>
            <a:pPr marL="529200" indent="-457200">
              <a:buFontTx/>
              <a:buChar char="-"/>
            </a:pPr>
            <a:r>
              <a:rPr lang="cs-CZ" dirty="0"/>
              <a:t>Mezinárodní filmový styl?</a:t>
            </a:r>
          </a:p>
          <a:p>
            <a:pPr marL="529200" indent="-457200">
              <a:buFontTx/>
              <a:buChar char="-"/>
            </a:pPr>
            <a:endParaRPr lang="cs-CZ" dirty="0"/>
          </a:p>
          <a:p>
            <a:pPr marL="529200" indent="-457200">
              <a:buFontTx/>
              <a:buChar char="-"/>
            </a:pPr>
            <a:endParaRPr lang="cs-CZ" dirty="0"/>
          </a:p>
          <a:p>
            <a:pPr marL="529200" indent="-457200">
              <a:buFontTx/>
              <a:buChar char="-"/>
            </a:pPr>
            <a:r>
              <a:rPr lang="cs-CZ" dirty="0"/>
              <a:t>Spojitost s celoevropským vývojem?</a:t>
            </a:r>
          </a:p>
          <a:p>
            <a:pPr marL="529200" indent="-457200">
              <a:buFontTx/>
              <a:buChar char="-"/>
            </a:pPr>
            <a:endParaRPr lang="cs-CZ" dirty="0"/>
          </a:p>
          <a:p>
            <a:pPr marL="529200" indent="-457200">
              <a:buFontTx/>
              <a:buChar char="-"/>
            </a:pPr>
            <a:r>
              <a:rPr lang="cs-CZ" dirty="0"/>
              <a:t>Carl Theodor </a:t>
            </a:r>
            <a:r>
              <a:rPr lang="cs-CZ" dirty="0" err="1"/>
              <a:t>Dreyer</a:t>
            </a:r>
            <a:endParaRPr lang="cs-CZ" dirty="0"/>
          </a:p>
          <a:p>
            <a:pPr marL="961200" lvl="1" indent="-457200">
              <a:buFontTx/>
              <a:buChar char="-"/>
            </a:pPr>
            <a:r>
              <a:rPr lang="cs-CZ" dirty="0"/>
              <a:t>Listy z knihy Satanovy</a:t>
            </a:r>
          </a:p>
          <a:p>
            <a:pPr marL="961200" lvl="1" indent="-457200">
              <a:buFontTx/>
              <a:buChar char="-"/>
            </a:pPr>
            <a:endParaRPr lang="cs-CZ" dirty="0"/>
          </a:p>
          <a:p>
            <a:pPr marL="529200" indent="-457200">
              <a:buFontTx/>
              <a:buChar char="-"/>
            </a:pPr>
            <a:endParaRPr lang="cs-CZ" dirty="0"/>
          </a:p>
          <a:p>
            <a:pPr marL="529200" indent="-457200">
              <a:buFontTx/>
              <a:buChar char="-"/>
            </a:pPr>
            <a:endParaRPr lang="cs-CZ" dirty="0"/>
          </a:p>
          <a:p>
            <a:endParaRPr lang="cs-CZ" dirty="0"/>
          </a:p>
        </p:txBody>
      </p:sp>
    </p:spTree>
    <p:extLst>
      <p:ext uri="{BB962C8B-B14F-4D97-AF65-F5344CB8AC3E}">
        <p14:creationId xmlns:p14="http://schemas.microsoft.com/office/powerpoint/2010/main" val="3551717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A40854A-26C9-9616-A07D-ECFA8B720FB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201F45B-7732-4275-A074-7EDB53BC0716}"/>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6" name="Nadpis 5">
            <a:extLst>
              <a:ext uri="{FF2B5EF4-FFF2-40B4-BE49-F238E27FC236}">
                <a16:creationId xmlns:a16="http://schemas.microsoft.com/office/drawing/2014/main" id="{6B823405-8828-2AEC-7449-337846F8E949}"/>
              </a:ext>
            </a:extLst>
          </p:cNvPr>
          <p:cNvSpPr>
            <a:spLocks noGrp="1"/>
          </p:cNvSpPr>
          <p:nvPr>
            <p:ph type="title"/>
          </p:nvPr>
        </p:nvSpPr>
        <p:spPr/>
        <p:txBody>
          <a:bodyPr/>
          <a:lstStyle/>
          <a:p>
            <a:r>
              <a:rPr lang="cs-CZ" dirty="0"/>
              <a:t>20. Léta a dynamika vývoje skandinávských kinematografií</a:t>
            </a:r>
          </a:p>
        </p:txBody>
      </p:sp>
      <p:sp>
        <p:nvSpPr>
          <p:cNvPr id="7" name="Podnadpis 6">
            <a:extLst>
              <a:ext uri="{FF2B5EF4-FFF2-40B4-BE49-F238E27FC236}">
                <a16:creationId xmlns:a16="http://schemas.microsoft.com/office/drawing/2014/main" id="{DB8DDFC0-DDC2-B23F-789D-B097D10425DD}"/>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619072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C9C5E1A-D33B-999B-1D39-D515712E931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E390492-672A-38C5-7957-B4EA5381343B}"/>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a:extLst>
              <a:ext uri="{FF2B5EF4-FFF2-40B4-BE49-F238E27FC236}">
                <a16:creationId xmlns:a16="http://schemas.microsoft.com/office/drawing/2014/main" id="{DACC3432-A7E4-7E33-293A-C5BF7196368F}"/>
              </a:ext>
            </a:extLst>
          </p:cNvPr>
          <p:cNvSpPr>
            <a:spLocks noGrp="1"/>
          </p:cNvSpPr>
          <p:nvPr>
            <p:ph type="title"/>
          </p:nvPr>
        </p:nvSpPr>
        <p:spPr/>
        <p:txBody>
          <a:bodyPr/>
          <a:lstStyle/>
          <a:p>
            <a:r>
              <a:rPr lang="cs-CZ" dirty="0"/>
              <a:t>Skandinávie</a:t>
            </a:r>
          </a:p>
        </p:txBody>
      </p:sp>
      <p:sp>
        <p:nvSpPr>
          <p:cNvPr id="5" name="Zástupný obsah 4">
            <a:extLst>
              <a:ext uri="{FF2B5EF4-FFF2-40B4-BE49-F238E27FC236}">
                <a16:creationId xmlns:a16="http://schemas.microsoft.com/office/drawing/2014/main" id="{7E56C5B0-110E-C81E-E5A3-1C7339B14980}"/>
              </a:ext>
            </a:extLst>
          </p:cNvPr>
          <p:cNvSpPr>
            <a:spLocks noGrp="1"/>
          </p:cNvSpPr>
          <p:nvPr>
            <p:ph idx="1"/>
          </p:nvPr>
        </p:nvSpPr>
        <p:spPr/>
        <p:txBody>
          <a:bodyPr/>
          <a:lstStyle/>
          <a:p>
            <a:r>
              <a:rPr lang="cs-CZ" dirty="0"/>
              <a:t>Přelom 10. a 20. let</a:t>
            </a:r>
          </a:p>
          <a:p>
            <a:pPr lvl="1"/>
            <a:endParaRPr lang="cs-CZ" dirty="0"/>
          </a:p>
          <a:p>
            <a:pPr lvl="1"/>
            <a:endParaRPr lang="cs-CZ" dirty="0"/>
          </a:p>
          <a:p>
            <a:pPr lvl="1"/>
            <a:endParaRPr lang="cs-CZ" dirty="0"/>
          </a:p>
          <a:p>
            <a:pPr lvl="1"/>
            <a:r>
              <a:rPr lang="cs-CZ" dirty="0"/>
              <a:t>Úspěch Švédsko</a:t>
            </a:r>
          </a:p>
          <a:p>
            <a:pPr lvl="2"/>
            <a:r>
              <a:rPr lang="cs-CZ" dirty="0"/>
              <a:t>Odchod Stiller, </a:t>
            </a:r>
            <a:r>
              <a:rPr lang="cs-CZ" dirty="0" err="1"/>
              <a:t>Sjöström</a:t>
            </a:r>
            <a:r>
              <a:rPr lang="cs-CZ" dirty="0"/>
              <a:t> x vzestup populárních filmů</a:t>
            </a:r>
          </a:p>
          <a:p>
            <a:pPr lvl="1"/>
            <a:endParaRPr lang="cs-CZ" dirty="0"/>
          </a:p>
          <a:p>
            <a:pPr lvl="1"/>
            <a:endParaRPr lang="cs-CZ" dirty="0"/>
          </a:p>
          <a:p>
            <a:pPr lvl="1"/>
            <a:endParaRPr lang="cs-CZ" dirty="0"/>
          </a:p>
          <a:p>
            <a:pPr lvl="1"/>
            <a:r>
              <a:rPr lang="cs-CZ" dirty="0"/>
              <a:t>Úpadek Dánsko</a:t>
            </a:r>
          </a:p>
          <a:p>
            <a:pPr lvl="1"/>
            <a:endParaRPr lang="cs-CZ" dirty="0"/>
          </a:p>
          <a:p>
            <a:pPr lvl="1"/>
            <a:endParaRPr lang="cs-CZ" dirty="0"/>
          </a:p>
        </p:txBody>
      </p:sp>
    </p:spTree>
    <p:extLst>
      <p:ext uri="{BB962C8B-B14F-4D97-AF65-F5344CB8AC3E}">
        <p14:creationId xmlns:p14="http://schemas.microsoft.com/office/powerpoint/2010/main" val="2651190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6C484B-19C6-DB10-891F-B485757A8DF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F962A71-38A1-BD12-C8E4-88BF041B96E0}"/>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6" name="Nadpis 5">
            <a:extLst>
              <a:ext uri="{FF2B5EF4-FFF2-40B4-BE49-F238E27FC236}">
                <a16:creationId xmlns:a16="http://schemas.microsoft.com/office/drawing/2014/main" id="{8A38E158-2C2E-2D1F-BF05-F27CA71571AB}"/>
              </a:ext>
            </a:extLst>
          </p:cNvPr>
          <p:cNvSpPr>
            <a:spLocks noGrp="1"/>
          </p:cNvSpPr>
          <p:nvPr>
            <p:ph type="title"/>
          </p:nvPr>
        </p:nvSpPr>
        <p:spPr/>
        <p:txBody>
          <a:bodyPr/>
          <a:lstStyle/>
          <a:p>
            <a:r>
              <a:rPr lang="cs-CZ" dirty="0"/>
              <a:t>Skandinávie</a:t>
            </a:r>
          </a:p>
        </p:txBody>
      </p:sp>
      <p:sp>
        <p:nvSpPr>
          <p:cNvPr id="7" name="Zástupný obsah 6">
            <a:extLst>
              <a:ext uri="{FF2B5EF4-FFF2-40B4-BE49-F238E27FC236}">
                <a16:creationId xmlns:a16="http://schemas.microsoft.com/office/drawing/2014/main" id="{C9BC2236-1330-EB5F-78BE-096E722E84CA}"/>
              </a:ext>
            </a:extLst>
          </p:cNvPr>
          <p:cNvSpPr>
            <a:spLocks noGrp="1"/>
          </p:cNvSpPr>
          <p:nvPr>
            <p:ph idx="1"/>
          </p:nvPr>
        </p:nvSpPr>
        <p:spPr/>
        <p:txBody>
          <a:bodyPr anchor="ctr"/>
          <a:lstStyle/>
          <a:p>
            <a:pPr marL="72000" indent="0" algn="ctr">
              <a:buNone/>
            </a:pPr>
            <a:r>
              <a:rPr lang="cs-CZ" sz="5400" dirty="0"/>
              <a:t>A CO </a:t>
            </a:r>
            <a:r>
              <a:rPr lang="cs-CZ" sz="5400" dirty="0">
                <a:hlinkClick r:id="rId2"/>
              </a:rPr>
              <a:t>NORSKO</a:t>
            </a:r>
            <a:r>
              <a:rPr lang="cs-CZ" sz="5400" dirty="0"/>
              <a:t>?????</a:t>
            </a:r>
          </a:p>
        </p:txBody>
      </p:sp>
    </p:spTree>
    <p:extLst>
      <p:ext uri="{BB962C8B-B14F-4D97-AF65-F5344CB8AC3E}">
        <p14:creationId xmlns:p14="http://schemas.microsoft.com/office/powerpoint/2010/main" val="2730579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FB25360-A032-40E7-20A1-7D119206C96B}"/>
              </a:ext>
            </a:extLst>
          </p:cNvPr>
          <p:cNvSpPr>
            <a:spLocks noGrp="1"/>
          </p:cNvSpPr>
          <p:nvPr>
            <p:ph type="title"/>
          </p:nvPr>
        </p:nvSpPr>
        <p:spPr/>
        <p:txBody>
          <a:bodyPr/>
          <a:lstStyle/>
          <a:p>
            <a:r>
              <a:rPr lang="cs-CZ"/>
              <a:t>Kinematografie malého národa</a:t>
            </a:r>
            <a:endParaRPr lang="cs-CZ" dirty="0"/>
          </a:p>
        </p:txBody>
      </p:sp>
      <p:sp>
        <p:nvSpPr>
          <p:cNvPr id="5" name="Zástupný obsah 4">
            <a:extLst>
              <a:ext uri="{FF2B5EF4-FFF2-40B4-BE49-F238E27FC236}">
                <a16:creationId xmlns:a16="http://schemas.microsoft.com/office/drawing/2014/main" id="{79E6CE17-CCFE-4183-6BB8-BA88DEBC77A2}"/>
              </a:ext>
            </a:extLst>
          </p:cNvPr>
          <p:cNvSpPr>
            <a:spLocks noGrp="1"/>
          </p:cNvSpPr>
          <p:nvPr>
            <p:ph sz="half" idx="1"/>
          </p:nvPr>
        </p:nvSpPr>
        <p:spPr/>
        <p:txBody>
          <a:bodyPr>
            <a:normAutofit fontScale="62500" lnSpcReduction="20000"/>
          </a:bodyPr>
          <a:lstStyle/>
          <a:p>
            <a:r>
              <a:rPr lang="cs-CZ" dirty="0"/>
              <a:t>Velikost trhu a publika, Jazykové bariéry, Slabší ekonomická základna</a:t>
            </a:r>
          </a:p>
          <a:p>
            <a:r>
              <a:rPr lang="cs-CZ" dirty="0"/>
              <a:t>	=&gt;Nedostatečný odbyt</a:t>
            </a:r>
          </a:p>
          <a:p>
            <a:endParaRPr lang="cs-CZ" dirty="0"/>
          </a:p>
          <a:p>
            <a:r>
              <a:rPr lang="cs-CZ" dirty="0"/>
              <a:t>Napodobování zahraničních filmů?</a:t>
            </a:r>
          </a:p>
          <a:p>
            <a:pPr marL="171450" indent="-171450">
              <a:lnSpc>
                <a:spcPct val="90000"/>
              </a:lnSpc>
              <a:spcBef>
                <a:spcPts val="750"/>
              </a:spcBef>
              <a:buClr>
                <a:schemeClr val="dk1"/>
              </a:buClr>
              <a:buSzPts val="2800"/>
            </a:pPr>
            <a:endParaRPr lang="cs-CZ" dirty="0"/>
          </a:p>
          <a:p>
            <a:pPr marL="171450" indent="-171450">
              <a:lnSpc>
                <a:spcPct val="90000"/>
              </a:lnSpc>
              <a:spcBef>
                <a:spcPts val="750"/>
              </a:spcBef>
              <a:buClr>
                <a:schemeClr val="dk1"/>
              </a:buClr>
              <a:buSzPts val="2800"/>
            </a:pPr>
            <a:r>
              <a:rPr lang="cs-CZ" dirty="0"/>
              <a:t>Převaha dovezených filmů</a:t>
            </a:r>
          </a:p>
          <a:p>
            <a:pPr marL="171450" indent="-171450">
              <a:lnSpc>
                <a:spcPct val="90000"/>
              </a:lnSpc>
              <a:spcBef>
                <a:spcPts val="750"/>
              </a:spcBef>
              <a:buClr>
                <a:schemeClr val="dk1"/>
              </a:buClr>
              <a:buSzPts val="2800"/>
            </a:pPr>
            <a:endParaRPr lang="cs-CZ" dirty="0"/>
          </a:p>
          <a:p>
            <a:pPr marL="171450" indent="-171450">
              <a:lnSpc>
                <a:spcPct val="90000"/>
              </a:lnSpc>
              <a:spcBef>
                <a:spcPts val="750"/>
              </a:spcBef>
              <a:buClr>
                <a:schemeClr val="dk1"/>
              </a:buClr>
              <a:buSzPts val="2800"/>
            </a:pPr>
            <a:r>
              <a:rPr lang="cs-CZ" dirty="0"/>
              <a:t>Opožděný start</a:t>
            </a:r>
          </a:p>
          <a:p>
            <a:pPr marL="171450" indent="-171450">
              <a:lnSpc>
                <a:spcPct val="90000"/>
              </a:lnSpc>
              <a:spcBef>
                <a:spcPts val="750"/>
              </a:spcBef>
              <a:buClr>
                <a:schemeClr val="dk1"/>
              </a:buClr>
              <a:buSzPts val="2800"/>
            </a:pPr>
            <a:endParaRPr lang="cs-CZ" dirty="0"/>
          </a:p>
          <a:p>
            <a:pPr marL="171450" indent="-171450">
              <a:lnSpc>
                <a:spcPct val="90000"/>
              </a:lnSpc>
              <a:spcBef>
                <a:spcPts val="750"/>
              </a:spcBef>
              <a:buClr>
                <a:schemeClr val="dk1"/>
              </a:buClr>
              <a:buSzPts val="2800"/>
            </a:pPr>
            <a:r>
              <a:rPr lang="cs-CZ" dirty="0"/>
              <a:t>Výhoda prvního na trhu</a:t>
            </a:r>
          </a:p>
          <a:p>
            <a:pPr marL="171450" indent="-171450">
              <a:lnSpc>
                <a:spcPct val="90000"/>
              </a:lnSpc>
              <a:spcBef>
                <a:spcPts val="750"/>
              </a:spcBef>
              <a:buClr>
                <a:schemeClr val="dk1"/>
              </a:buClr>
              <a:buSzPts val="2800"/>
            </a:pPr>
            <a:endParaRPr lang="cs-CZ" dirty="0"/>
          </a:p>
          <a:p>
            <a:pPr marL="171450" indent="-171450">
              <a:lnSpc>
                <a:spcPct val="90000"/>
              </a:lnSpc>
              <a:spcBef>
                <a:spcPts val="750"/>
              </a:spcBef>
              <a:buClr>
                <a:schemeClr val="dk1"/>
              </a:buClr>
              <a:buSzPts val="2800"/>
            </a:pPr>
            <a:r>
              <a:rPr lang="cs-CZ" dirty="0"/>
              <a:t>Nižší kvantita výroby</a:t>
            </a:r>
          </a:p>
          <a:p>
            <a:pPr marL="171450" indent="-171450">
              <a:lnSpc>
                <a:spcPct val="90000"/>
              </a:lnSpc>
              <a:spcBef>
                <a:spcPts val="750"/>
              </a:spcBef>
              <a:buClr>
                <a:schemeClr val="dk1"/>
              </a:buClr>
              <a:buSzPts val="2800"/>
            </a:pPr>
            <a:endParaRPr lang="cs-CZ"/>
          </a:p>
          <a:p>
            <a:pPr marL="171450" indent="-171450">
              <a:lnSpc>
                <a:spcPct val="90000"/>
              </a:lnSpc>
              <a:spcBef>
                <a:spcPts val="750"/>
              </a:spcBef>
              <a:buClr>
                <a:schemeClr val="dk1"/>
              </a:buClr>
              <a:buSzPts val="2800"/>
            </a:pPr>
            <a:r>
              <a:rPr lang="cs-CZ"/>
              <a:t>Odchod </a:t>
            </a:r>
            <a:r>
              <a:rPr lang="cs-CZ" dirty="0"/>
              <a:t>umělců „za lepším</a:t>
            </a:r>
          </a:p>
          <a:p>
            <a:endParaRPr lang="cs-CZ" dirty="0"/>
          </a:p>
        </p:txBody>
      </p:sp>
      <p:sp>
        <p:nvSpPr>
          <p:cNvPr id="6" name="Zástupný obsah 5">
            <a:extLst>
              <a:ext uri="{FF2B5EF4-FFF2-40B4-BE49-F238E27FC236}">
                <a16:creationId xmlns:a16="http://schemas.microsoft.com/office/drawing/2014/main" id="{C807300C-7630-4726-D2C6-B5D9C8262758}"/>
              </a:ext>
            </a:extLst>
          </p:cNvPr>
          <p:cNvSpPr>
            <a:spLocks noGrp="1"/>
          </p:cNvSpPr>
          <p:nvPr>
            <p:ph sz="half" idx="2"/>
          </p:nvPr>
        </p:nvSpPr>
        <p:spPr/>
        <p:txBody>
          <a:bodyPr/>
          <a:lstStyle/>
          <a:p>
            <a:r>
              <a:rPr lang="cs-CZ" dirty="0"/>
              <a:t>Cesta k úspěchu?</a:t>
            </a:r>
          </a:p>
          <a:p>
            <a:r>
              <a:rPr lang="cs-CZ" dirty="0"/>
              <a:t>	Vlastní témata</a:t>
            </a:r>
          </a:p>
          <a:p>
            <a:r>
              <a:rPr lang="cs-CZ" dirty="0"/>
              <a:t>	Vlastní žánry</a:t>
            </a:r>
          </a:p>
          <a:p>
            <a:r>
              <a:rPr lang="cs-CZ" dirty="0"/>
              <a:t>	Vlastní herci</a:t>
            </a:r>
          </a:p>
          <a:p>
            <a:endParaRPr lang="cs-CZ" dirty="0"/>
          </a:p>
        </p:txBody>
      </p:sp>
      <p:sp>
        <p:nvSpPr>
          <p:cNvPr id="2" name="Zástupný symbol pro zápatí 1">
            <a:extLst>
              <a:ext uri="{FF2B5EF4-FFF2-40B4-BE49-F238E27FC236}">
                <a16:creationId xmlns:a16="http://schemas.microsoft.com/office/drawing/2014/main" id="{10BC3BF5-E9E2-AADF-38AA-F4369A4636B6}"/>
              </a:ext>
            </a:extLst>
          </p:cNvPr>
          <p:cNvSpPr>
            <a:spLocks noGrp="1"/>
          </p:cNvSpPr>
          <p:nvPr>
            <p:ph type="ftr" sz="quarter" idx="11"/>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4495344-72DF-F42B-F11D-C2FBFDA2D1F7}"/>
              </a:ext>
            </a:extLst>
          </p:cNvPr>
          <p:cNvSpPr>
            <a:spLocks noGrp="1"/>
          </p:cNvSpPr>
          <p:nvPr>
            <p:ph type="sldNum" sz="quarter" idx="12"/>
          </p:nvPr>
        </p:nvSpPr>
        <p:spPr/>
        <p:txBody>
          <a:bodyPr/>
          <a:lstStyle/>
          <a:p>
            <a:fld id="{0970407D-EE58-4A0B-824B-1D3AE42DD9CF}" type="slidenum">
              <a:rPr lang="cs-CZ" altLang="cs-CZ" smtClean="0"/>
              <a:pPr/>
              <a:t>5</a:t>
            </a:fld>
            <a:endParaRPr lang="cs-CZ" altLang="cs-CZ" dirty="0"/>
          </a:p>
        </p:txBody>
      </p:sp>
      <p:pic>
        <p:nvPicPr>
          <p:cNvPr id="7" name="Google Shape;104;p4" descr="Rozpad rakousko-uherské monarchie a nové politické uspořádání středoevropského prostoru ">
            <a:extLst>
              <a:ext uri="{FF2B5EF4-FFF2-40B4-BE49-F238E27FC236}">
                <a16:creationId xmlns:a16="http://schemas.microsoft.com/office/drawing/2014/main" id="{22E90353-980D-ECEA-3B28-876E87A87A77}"/>
              </a:ext>
            </a:extLst>
          </p:cNvPr>
          <p:cNvPicPr preferRelativeResize="0"/>
          <p:nvPr/>
        </p:nvPicPr>
        <p:blipFill rotWithShape="1">
          <a:blip r:embed="rId2">
            <a:alphaModFix/>
          </a:blip>
          <a:srcRect/>
          <a:stretch/>
        </p:blipFill>
        <p:spPr>
          <a:xfrm>
            <a:off x="5773544" y="3863182"/>
            <a:ext cx="4772025" cy="2214563"/>
          </a:xfrm>
          <a:prstGeom prst="rect">
            <a:avLst/>
          </a:prstGeom>
          <a:noFill/>
          <a:ln>
            <a:noFill/>
          </a:ln>
        </p:spPr>
      </p:pic>
    </p:spTree>
    <p:extLst>
      <p:ext uri="{BB962C8B-B14F-4D97-AF65-F5344CB8AC3E}">
        <p14:creationId xmlns:p14="http://schemas.microsoft.com/office/powerpoint/2010/main" val="171380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2FBBB16-163F-332B-72F9-07432F5CE73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1047A91-EA38-B972-82FE-789200065DB8}"/>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a:extLst>
              <a:ext uri="{FF2B5EF4-FFF2-40B4-BE49-F238E27FC236}">
                <a16:creationId xmlns:a16="http://schemas.microsoft.com/office/drawing/2014/main" id="{EF1457D7-E51C-83D0-B976-F922FA2DBA5F}"/>
              </a:ext>
            </a:extLst>
          </p:cNvPr>
          <p:cNvSpPr>
            <a:spLocks noGrp="1"/>
          </p:cNvSpPr>
          <p:nvPr>
            <p:ph type="title"/>
          </p:nvPr>
        </p:nvSpPr>
        <p:spPr/>
        <p:txBody>
          <a:bodyPr/>
          <a:lstStyle/>
          <a:p>
            <a:r>
              <a:rPr lang="cs-CZ" dirty="0"/>
              <a:t>Skandinávie</a:t>
            </a:r>
          </a:p>
        </p:txBody>
      </p:sp>
      <p:sp>
        <p:nvSpPr>
          <p:cNvPr id="5" name="Zástupný obsah 4">
            <a:extLst>
              <a:ext uri="{FF2B5EF4-FFF2-40B4-BE49-F238E27FC236}">
                <a16:creationId xmlns:a16="http://schemas.microsoft.com/office/drawing/2014/main" id="{DC48F9C0-6A0A-4588-B1EA-C35D5AD5AEC5}"/>
              </a:ext>
            </a:extLst>
          </p:cNvPr>
          <p:cNvSpPr>
            <a:spLocks noGrp="1"/>
          </p:cNvSpPr>
          <p:nvPr>
            <p:ph idx="1"/>
          </p:nvPr>
        </p:nvSpPr>
        <p:spPr/>
        <p:txBody>
          <a:bodyPr/>
          <a:lstStyle/>
          <a:p>
            <a:r>
              <a:rPr lang="cs-CZ" dirty="0"/>
              <a:t>Norsko</a:t>
            </a:r>
          </a:p>
          <a:p>
            <a:endParaRPr lang="cs-CZ" dirty="0"/>
          </a:p>
          <a:p>
            <a:pPr lvl="1"/>
            <a:r>
              <a:rPr lang="cs-CZ" dirty="0"/>
              <a:t>1907-1919</a:t>
            </a:r>
          </a:p>
          <a:p>
            <a:pPr lvl="2"/>
            <a:r>
              <a:rPr lang="cs-CZ" dirty="0"/>
              <a:t>Melodramata </a:t>
            </a:r>
          </a:p>
          <a:p>
            <a:pPr lvl="2"/>
            <a:endParaRPr lang="cs-CZ" dirty="0"/>
          </a:p>
          <a:p>
            <a:pPr lvl="2"/>
            <a:endParaRPr lang="cs-CZ" dirty="0"/>
          </a:p>
          <a:p>
            <a:pPr lvl="1"/>
            <a:r>
              <a:rPr lang="cs-CZ" dirty="0"/>
              <a:t>1920 – Rok zlomu</a:t>
            </a:r>
          </a:p>
          <a:p>
            <a:pPr lvl="2"/>
            <a:r>
              <a:rPr lang="cs-CZ" dirty="0"/>
              <a:t>Nestabilita v začátku vs. Oživení</a:t>
            </a:r>
          </a:p>
          <a:p>
            <a:pPr lvl="1"/>
            <a:endParaRPr lang="cs-CZ" dirty="0"/>
          </a:p>
          <a:p>
            <a:pPr lvl="1"/>
            <a:r>
              <a:rPr lang="cs-CZ" dirty="0"/>
              <a:t>1920-1930</a:t>
            </a:r>
          </a:p>
          <a:p>
            <a:pPr lvl="2"/>
            <a:r>
              <a:rPr lang="cs-CZ" dirty="0"/>
              <a:t>29 celovečerních filmů – 5 ve městě</a:t>
            </a:r>
          </a:p>
          <a:p>
            <a:pPr lvl="1"/>
            <a:endParaRPr lang="cs-CZ" dirty="0"/>
          </a:p>
          <a:p>
            <a:pPr lvl="1"/>
            <a:endParaRPr lang="cs-CZ" dirty="0"/>
          </a:p>
        </p:txBody>
      </p:sp>
    </p:spTree>
    <p:extLst>
      <p:ext uri="{BB962C8B-B14F-4D97-AF65-F5344CB8AC3E}">
        <p14:creationId xmlns:p14="http://schemas.microsoft.com/office/powerpoint/2010/main" val="2119531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19131F6-32D8-F919-958E-B2C68FA9D0F6}"/>
              </a:ext>
            </a:extLst>
          </p:cNvPr>
          <p:cNvSpPr>
            <a:spLocks noGrp="1" noChangeArrowheads="1"/>
          </p:cNvSpPr>
          <p:nvPr>
            <p:ph type="title"/>
          </p:nvPr>
        </p:nvSpPr>
        <p:spPr/>
        <p:txBody>
          <a:bodyPr/>
          <a:lstStyle/>
          <a:p>
            <a:r>
              <a:rPr lang="cs-CZ" altLang="cs-CZ" dirty="0">
                <a:hlinkClick r:id="rId2"/>
              </a:rPr>
              <a:t>Tulačka Anne </a:t>
            </a:r>
            <a:r>
              <a:rPr lang="cs-CZ" altLang="cs-CZ" dirty="0"/>
              <a:t>(Fante Anne), 1920</a:t>
            </a:r>
          </a:p>
        </p:txBody>
      </p:sp>
      <p:sp>
        <p:nvSpPr>
          <p:cNvPr id="14339" name="Rectangle 3">
            <a:extLst>
              <a:ext uri="{FF2B5EF4-FFF2-40B4-BE49-F238E27FC236}">
                <a16:creationId xmlns:a16="http://schemas.microsoft.com/office/drawing/2014/main" id="{65FBC853-EECC-4DC2-7162-81012B093AC0}"/>
              </a:ext>
            </a:extLst>
          </p:cNvPr>
          <p:cNvSpPr>
            <a:spLocks noGrp="1" noChangeArrowheads="1"/>
          </p:cNvSpPr>
          <p:nvPr>
            <p:ph type="body" idx="1"/>
          </p:nvPr>
        </p:nvSpPr>
        <p:spPr/>
        <p:txBody>
          <a:bodyPr/>
          <a:lstStyle/>
          <a:p>
            <a:endParaRPr lang="cs-CZ" altLang="cs-CZ"/>
          </a:p>
        </p:txBody>
      </p:sp>
      <p:pic>
        <p:nvPicPr>
          <p:cNvPr id="14340" name="Picture 4">
            <a:extLst>
              <a:ext uri="{FF2B5EF4-FFF2-40B4-BE49-F238E27FC236}">
                <a16:creationId xmlns:a16="http://schemas.microsoft.com/office/drawing/2014/main" id="{63C745C9-C63F-0E55-54DF-9B361B8CD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1" y="1828800"/>
            <a:ext cx="4576763"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B74FF901-D692-ABCE-76D0-42A1DDCB0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1828800"/>
            <a:ext cx="3375025"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11FC86E-9577-8C0E-9D67-C3285B1ECCE6}"/>
              </a:ext>
            </a:extLst>
          </p:cNvPr>
          <p:cNvSpPr>
            <a:spLocks noGrp="1" noChangeArrowheads="1"/>
          </p:cNvSpPr>
          <p:nvPr>
            <p:ph type="title"/>
          </p:nvPr>
        </p:nvSpPr>
        <p:spPr>
          <a:xfrm>
            <a:off x="720000" y="720000"/>
            <a:ext cx="10753200" cy="626402"/>
          </a:xfrm>
        </p:spPr>
        <p:txBody>
          <a:bodyPr>
            <a:normAutofit fontScale="90000"/>
          </a:bodyPr>
          <a:lstStyle/>
          <a:p>
            <a:r>
              <a:rPr lang="cs-CZ" altLang="cs-CZ" dirty="0">
                <a:hlinkClick r:id="rId2"/>
              </a:rPr>
              <a:t>Svatební průvod v </a:t>
            </a:r>
            <a:r>
              <a:rPr lang="cs-CZ" altLang="cs-CZ" dirty="0" err="1">
                <a:hlinkClick r:id="rId2"/>
              </a:rPr>
              <a:t>Hardangeru</a:t>
            </a:r>
            <a:r>
              <a:rPr lang="cs-CZ" altLang="cs-CZ" dirty="0"/>
              <a:t> (</a:t>
            </a:r>
            <a:r>
              <a:rPr lang="cs-CZ" altLang="cs-CZ" dirty="0" err="1"/>
              <a:t>Brudeferden</a:t>
            </a:r>
            <a:r>
              <a:rPr lang="cs-CZ" altLang="cs-CZ" dirty="0"/>
              <a:t> i </a:t>
            </a:r>
            <a:r>
              <a:rPr lang="cs-CZ" altLang="cs-CZ" dirty="0" err="1"/>
              <a:t>Hardanger</a:t>
            </a:r>
            <a:r>
              <a:rPr lang="cs-CZ" altLang="cs-CZ" dirty="0"/>
              <a:t>), 1926</a:t>
            </a:r>
          </a:p>
        </p:txBody>
      </p:sp>
      <p:pic>
        <p:nvPicPr>
          <p:cNvPr id="15364" name="Picture 4">
            <a:extLst>
              <a:ext uri="{FF2B5EF4-FFF2-40B4-BE49-F238E27FC236}">
                <a16:creationId xmlns:a16="http://schemas.microsoft.com/office/drawing/2014/main" id="{0B91B98C-D018-4710-833C-3670DD21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79650"/>
            <a:ext cx="4572000" cy="320675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a:extLst>
              <a:ext uri="{FF2B5EF4-FFF2-40B4-BE49-F238E27FC236}">
                <a16:creationId xmlns:a16="http://schemas.microsoft.com/office/drawing/2014/main" id="{CF541D5E-C936-6AF9-5E6B-45459E5E4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133601"/>
            <a:ext cx="4191000" cy="3357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BBFE05C-4AD3-0576-424A-1BB2413E3F2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0D5E6C5-136D-26BA-D1E5-D5E1251B186C}"/>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a:extLst>
              <a:ext uri="{FF2B5EF4-FFF2-40B4-BE49-F238E27FC236}">
                <a16:creationId xmlns:a16="http://schemas.microsoft.com/office/drawing/2014/main" id="{9C85F731-EC2E-5D57-D5DB-27670E003E63}"/>
              </a:ext>
            </a:extLst>
          </p:cNvPr>
          <p:cNvSpPr>
            <a:spLocks noGrp="1"/>
          </p:cNvSpPr>
          <p:nvPr>
            <p:ph type="title"/>
          </p:nvPr>
        </p:nvSpPr>
        <p:spPr/>
        <p:txBody>
          <a:bodyPr/>
          <a:lstStyle/>
          <a:p>
            <a:r>
              <a:rPr lang="cs-CZ" dirty="0"/>
              <a:t>Kristine </a:t>
            </a:r>
            <a:r>
              <a:rPr lang="cs-CZ" dirty="0" err="1"/>
              <a:t>Valdresdatter</a:t>
            </a:r>
            <a:r>
              <a:rPr lang="cs-CZ" dirty="0"/>
              <a:t> (1930)</a:t>
            </a:r>
          </a:p>
        </p:txBody>
      </p:sp>
      <p:pic>
        <p:nvPicPr>
          <p:cNvPr id="1028" name="Picture 4" descr="Kristine Valdresdatter (1930) | Galerie - Z filmu | ČSFD.cz">
            <a:extLst>
              <a:ext uri="{FF2B5EF4-FFF2-40B4-BE49-F238E27FC236}">
                <a16:creationId xmlns:a16="http://schemas.microsoft.com/office/drawing/2014/main" id="{D758B123-C1AB-3611-F85B-48598EABE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95738"/>
            <a:ext cx="5532896" cy="4533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ristine Valdresdatter (1930) | Galerie - Z filmu | ČSFD.cz">
            <a:extLst>
              <a:ext uri="{FF2B5EF4-FFF2-40B4-BE49-F238E27FC236}">
                <a16:creationId xmlns:a16="http://schemas.microsoft.com/office/drawing/2014/main" id="{55FCB478-D420-B630-8EAC-36A28E9AC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425936"/>
            <a:ext cx="5655709" cy="400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1D87BB4-8FC3-D772-1855-529242CC148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ECE92B5-C204-EE72-7F62-8393C7D9BE1E}"/>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a:extLst>
              <a:ext uri="{FF2B5EF4-FFF2-40B4-BE49-F238E27FC236}">
                <a16:creationId xmlns:a16="http://schemas.microsoft.com/office/drawing/2014/main" id="{EC215473-5BD8-F7FB-6958-EE93AC506C60}"/>
              </a:ext>
            </a:extLst>
          </p:cNvPr>
          <p:cNvSpPr>
            <a:spLocks noGrp="1"/>
          </p:cNvSpPr>
          <p:nvPr>
            <p:ph type="title"/>
          </p:nvPr>
        </p:nvSpPr>
        <p:spPr/>
        <p:txBody>
          <a:bodyPr/>
          <a:lstStyle/>
          <a:p>
            <a:r>
              <a:rPr lang="cs-CZ" dirty="0">
                <a:hlinkClick r:id="rId2"/>
              </a:rPr>
              <a:t>Bergenstogen </a:t>
            </a:r>
            <a:r>
              <a:rPr lang="cs-CZ" dirty="0" err="1">
                <a:hlinkClick r:id="rId2"/>
              </a:rPr>
              <a:t>plyndrett</a:t>
            </a:r>
            <a:r>
              <a:rPr lang="cs-CZ" dirty="0">
                <a:hlinkClick r:id="rId2"/>
              </a:rPr>
              <a:t> </a:t>
            </a:r>
            <a:r>
              <a:rPr lang="cs-CZ" dirty="0" err="1">
                <a:hlinkClick r:id="rId2"/>
              </a:rPr>
              <a:t>inatt</a:t>
            </a:r>
            <a:r>
              <a:rPr lang="cs-CZ" dirty="0"/>
              <a:t> (1928)</a:t>
            </a:r>
          </a:p>
        </p:txBody>
      </p:sp>
      <p:sp>
        <p:nvSpPr>
          <p:cNvPr id="5" name="Zástupný obsah 4">
            <a:extLst>
              <a:ext uri="{FF2B5EF4-FFF2-40B4-BE49-F238E27FC236}">
                <a16:creationId xmlns:a16="http://schemas.microsoft.com/office/drawing/2014/main" id="{F8CAFCD3-975D-7D05-CFC5-1301BC5DD797}"/>
              </a:ext>
            </a:extLst>
          </p:cNvPr>
          <p:cNvSpPr>
            <a:spLocks noGrp="1"/>
          </p:cNvSpPr>
          <p:nvPr>
            <p:ph idx="1"/>
          </p:nvPr>
        </p:nvSpPr>
        <p:spPr/>
        <p:txBody>
          <a:bodyPr/>
          <a:lstStyle/>
          <a:p>
            <a:r>
              <a:rPr lang="cs-CZ" dirty="0"/>
              <a:t>Norsko-německá koprodukce</a:t>
            </a:r>
          </a:p>
          <a:p>
            <a:endParaRPr lang="cs-CZ" dirty="0"/>
          </a:p>
          <a:p>
            <a:r>
              <a:rPr lang="cs-CZ" dirty="0"/>
              <a:t>R. Uwe </a:t>
            </a:r>
            <a:r>
              <a:rPr lang="cs-CZ" dirty="0" err="1"/>
              <a:t>Jenns</a:t>
            </a:r>
            <a:r>
              <a:rPr lang="cs-CZ" dirty="0"/>
              <a:t> </a:t>
            </a:r>
            <a:r>
              <a:rPr lang="cs-CZ" dirty="0" err="1"/>
              <a:t>Krafft</a:t>
            </a:r>
            <a:endParaRPr lang="cs-CZ" dirty="0"/>
          </a:p>
          <a:p>
            <a:endParaRPr lang="cs-CZ" dirty="0"/>
          </a:p>
          <a:p>
            <a:r>
              <a:rPr lang="cs-CZ" dirty="0"/>
              <a:t>Kosmopolitní žánr zasazený do lokálního prostředí</a:t>
            </a:r>
          </a:p>
        </p:txBody>
      </p:sp>
    </p:spTree>
    <p:extLst>
      <p:ext uri="{BB962C8B-B14F-4D97-AF65-F5344CB8AC3E}">
        <p14:creationId xmlns:p14="http://schemas.microsoft.com/office/powerpoint/2010/main" val="67463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EDFE7F7-F79A-9BE3-3A78-23C45D6F9CB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4B3A59C-ACEE-F1A4-71EF-BC05940B7870}"/>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Nadpis 3">
            <a:extLst>
              <a:ext uri="{FF2B5EF4-FFF2-40B4-BE49-F238E27FC236}">
                <a16:creationId xmlns:a16="http://schemas.microsoft.com/office/drawing/2014/main" id="{5D2ADB39-67A8-16AB-9919-0884FFF3B3CD}"/>
              </a:ext>
            </a:extLst>
          </p:cNvPr>
          <p:cNvSpPr>
            <a:spLocks noGrp="1"/>
          </p:cNvSpPr>
          <p:nvPr>
            <p:ph type="title"/>
          </p:nvPr>
        </p:nvSpPr>
        <p:spPr>
          <a:xfrm>
            <a:off x="140305" y="370989"/>
            <a:ext cx="2675084" cy="4778527"/>
          </a:xfrm>
        </p:spPr>
        <p:txBody>
          <a:bodyPr/>
          <a:lstStyle/>
          <a:p>
            <a:r>
              <a:rPr lang="cs-CZ" sz="3200" dirty="0"/>
              <a:t>Laila (1929) – Georg </a:t>
            </a:r>
            <a:r>
              <a:rPr lang="cs-CZ" sz="3200" dirty="0" err="1"/>
              <a:t>Schnéevoigt</a:t>
            </a:r>
            <a:endParaRPr lang="cs-CZ" sz="3200" dirty="0"/>
          </a:p>
        </p:txBody>
      </p:sp>
      <p:pic>
        <p:nvPicPr>
          <p:cNvPr id="6" name="LAILA (1929) ~ The Rapids (480p_30fps_H264-128kbit_AAC)">
            <a:hlinkClick r:id="" action="ppaction://media"/>
            <a:extLst>
              <a:ext uri="{FF2B5EF4-FFF2-40B4-BE49-F238E27FC236}">
                <a16:creationId xmlns:a16="http://schemas.microsoft.com/office/drawing/2014/main" id="{26C16B6F-82C3-D82E-BF3B-6A2B818920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4306" y="125999"/>
            <a:ext cx="8887390" cy="6666181"/>
          </a:xfrm>
        </p:spPr>
      </p:pic>
    </p:spTree>
    <p:extLst>
      <p:ext uri="{BB962C8B-B14F-4D97-AF65-F5344CB8AC3E}">
        <p14:creationId xmlns:p14="http://schemas.microsoft.com/office/powerpoint/2010/main" val="12792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B582292-39B2-844B-7DCD-4BC15B6D34C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B8CACAC-A0EE-8499-930E-CE3B147116E8}"/>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a:extLst>
              <a:ext uri="{FF2B5EF4-FFF2-40B4-BE49-F238E27FC236}">
                <a16:creationId xmlns:a16="http://schemas.microsoft.com/office/drawing/2014/main" id="{504BA5A3-9743-3FA7-4E5C-3A654B69291B}"/>
              </a:ext>
            </a:extLst>
          </p:cNvPr>
          <p:cNvSpPr>
            <a:spLocks noGrp="1"/>
          </p:cNvSpPr>
          <p:nvPr>
            <p:ph type="title"/>
          </p:nvPr>
        </p:nvSpPr>
        <p:spPr/>
        <p:txBody>
          <a:bodyPr/>
          <a:lstStyle/>
          <a:p>
            <a:r>
              <a:rPr lang="cs-CZ" dirty="0"/>
              <a:t>Styl filmů</a:t>
            </a:r>
          </a:p>
        </p:txBody>
      </p:sp>
      <p:sp>
        <p:nvSpPr>
          <p:cNvPr id="5" name="Zástupný obsah 4">
            <a:extLst>
              <a:ext uri="{FF2B5EF4-FFF2-40B4-BE49-F238E27FC236}">
                <a16:creationId xmlns:a16="http://schemas.microsoft.com/office/drawing/2014/main" id="{06E66F91-1731-45E8-440F-09F4161F9C08}"/>
              </a:ext>
            </a:extLst>
          </p:cNvPr>
          <p:cNvSpPr>
            <a:spLocks noGrp="1"/>
          </p:cNvSpPr>
          <p:nvPr>
            <p:ph idx="1"/>
          </p:nvPr>
        </p:nvSpPr>
        <p:spPr>
          <a:xfrm>
            <a:off x="720000" y="1692002"/>
            <a:ext cx="5376000" cy="1412145"/>
          </a:xfrm>
        </p:spPr>
        <p:txBody>
          <a:bodyPr/>
          <a:lstStyle/>
          <a:p>
            <a:r>
              <a:rPr lang="cs-CZ" dirty="0"/>
              <a:t>Počet mezititulků</a:t>
            </a:r>
          </a:p>
          <a:p>
            <a:r>
              <a:rPr lang="cs-CZ" dirty="0"/>
              <a:t>Velikost záběrů</a:t>
            </a:r>
          </a:p>
          <a:p>
            <a:r>
              <a:rPr lang="cs-CZ" dirty="0"/>
              <a:t>PDZ/ASL</a:t>
            </a:r>
          </a:p>
        </p:txBody>
      </p:sp>
      <p:pic>
        <p:nvPicPr>
          <p:cNvPr id="7" name="Obrázek 6">
            <a:extLst>
              <a:ext uri="{FF2B5EF4-FFF2-40B4-BE49-F238E27FC236}">
                <a16:creationId xmlns:a16="http://schemas.microsoft.com/office/drawing/2014/main" id="{7CC094DD-5C00-1CBE-9EFE-61B64145F0C1}"/>
              </a:ext>
            </a:extLst>
          </p:cNvPr>
          <p:cNvPicPr>
            <a:picLocks noChangeAspect="1"/>
          </p:cNvPicPr>
          <p:nvPr/>
        </p:nvPicPr>
        <p:blipFill>
          <a:blip r:embed="rId2"/>
          <a:stretch>
            <a:fillRect/>
          </a:stretch>
        </p:blipFill>
        <p:spPr>
          <a:xfrm>
            <a:off x="6696269" y="378000"/>
            <a:ext cx="5087583" cy="2466371"/>
          </a:xfrm>
          <a:prstGeom prst="rect">
            <a:avLst/>
          </a:prstGeom>
        </p:spPr>
      </p:pic>
      <p:pic>
        <p:nvPicPr>
          <p:cNvPr id="9" name="Obrázek 8">
            <a:extLst>
              <a:ext uri="{FF2B5EF4-FFF2-40B4-BE49-F238E27FC236}">
                <a16:creationId xmlns:a16="http://schemas.microsoft.com/office/drawing/2014/main" id="{9226E29A-5FA8-B23C-9969-8A610B67F471}"/>
              </a:ext>
            </a:extLst>
          </p:cNvPr>
          <p:cNvPicPr>
            <a:picLocks noChangeAspect="1"/>
          </p:cNvPicPr>
          <p:nvPr/>
        </p:nvPicPr>
        <p:blipFill>
          <a:blip r:embed="rId3"/>
          <a:stretch>
            <a:fillRect/>
          </a:stretch>
        </p:blipFill>
        <p:spPr>
          <a:xfrm>
            <a:off x="7373161" y="2796951"/>
            <a:ext cx="4410691" cy="2695951"/>
          </a:xfrm>
          <a:prstGeom prst="rect">
            <a:avLst/>
          </a:prstGeom>
        </p:spPr>
      </p:pic>
      <p:pic>
        <p:nvPicPr>
          <p:cNvPr id="11" name="Obrázek 10">
            <a:extLst>
              <a:ext uri="{FF2B5EF4-FFF2-40B4-BE49-F238E27FC236}">
                <a16:creationId xmlns:a16="http://schemas.microsoft.com/office/drawing/2014/main" id="{D7CB046A-97C9-C8C4-9119-35F3D2AFF329}"/>
              </a:ext>
            </a:extLst>
          </p:cNvPr>
          <p:cNvPicPr>
            <a:picLocks noChangeAspect="1"/>
          </p:cNvPicPr>
          <p:nvPr/>
        </p:nvPicPr>
        <p:blipFill>
          <a:blip r:embed="rId4"/>
          <a:stretch>
            <a:fillRect/>
          </a:stretch>
        </p:blipFill>
        <p:spPr>
          <a:xfrm>
            <a:off x="240730" y="3175110"/>
            <a:ext cx="4439270" cy="2943636"/>
          </a:xfrm>
          <a:prstGeom prst="rect">
            <a:avLst/>
          </a:prstGeom>
        </p:spPr>
      </p:pic>
    </p:spTree>
    <p:extLst>
      <p:ext uri="{BB962C8B-B14F-4D97-AF65-F5344CB8AC3E}">
        <p14:creationId xmlns:p14="http://schemas.microsoft.com/office/powerpoint/2010/main" val="3653535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ED7AFF4-D70E-E0FC-7CF1-A0417EDE22D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740168D-686D-304C-0D74-7F3A2B9CA63E}"/>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a:extLst>
              <a:ext uri="{FF2B5EF4-FFF2-40B4-BE49-F238E27FC236}">
                <a16:creationId xmlns:a16="http://schemas.microsoft.com/office/drawing/2014/main" id="{AE146909-9735-9CD2-447C-28E26465CD2D}"/>
              </a:ext>
            </a:extLst>
          </p:cNvPr>
          <p:cNvSpPr>
            <a:spLocks noGrp="1"/>
          </p:cNvSpPr>
          <p:nvPr>
            <p:ph type="title"/>
          </p:nvPr>
        </p:nvSpPr>
        <p:spPr/>
        <p:txBody>
          <a:bodyPr/>
          <a:lstStyle/>
          <a:p>
            <a:r>
              <a:rPr lang="cs-CZ" dirty="0"/>
              <a:t>Otázky</a:t>
            </a:r>
          </a:p>
        </p:txBody>
      </p:sp>
      <p:sp>
        <p:nvSpPr>
          <p:cNvPr id="5" name="Zástupný obsah 4">
            <a:extLst>
              <a:ext uri="{FF2B5EF4-FFF2-40B4-BE49-F238E27FC236}">
                <a16:creationId xmlns:a16="http://schemas.microsoft.com/office/drawing/2014/main" id="{E4F4AF40-2265-39E9-6D63-474B52FC8780}"/>
              </a:ext>
            </a:extLst>
          </p:cNvPr>
          <p:cNvSpPr>
            <a:spLocks noGrp="1"/>
          </p:cNvSpPr>
          <p:nvPr>
            <p:ph idx="1"/>
          </p:nvPr>
        </p:nvSpPr>
        <p:spPr/>
        <p:txBody>
          <a:bodyPr/>
          <a:lstStyle/>
          <a:p>
            <a:r>
              <a:rPr lang="cs-CZ" dirty="0"/>
              <a:t>Komparace vývoje jednotlivých kinematografií</a:t>
            </a:r>
          </a:p>
          <a:p>
            <a:endParaRPr lang="cs-CZ" dirty="0"/>
          </a:p>
          <a:p>
            <a:r>
              <a:rPr lang="cs-CZ" dirty="0"/>
              <a:t>Transnacionální vlivy v kinematografii? Popište konkrétní příklad</a:t>
            </a:r>
          </a:p>
          <a:p>
            <a:endParaRPr lang="cs-CZ" dirty="0"/>
          </a:p>
          <a:p>
            <a:r>
              <a:rPr lang="cs-CZ" dirty="0"/>
              <a:t>„severská karta“ ve filmové tvorbě</a:t>
            </a:r>
          </a:p>
          <a:p>
            <a:pPr lvl="1"/>
            <a:r>
              <a:rPr lang="cs-CZ" dirty="0"/>
              <a:t>Popište projevy</a:t>
            </a:r>
          </a:p>
          <a:p>
            <a:pPr lvl="1"/>
            <a:r>
              <a:rPr lang="cs-CZ" dirty="0"/>
              <a:t>Rurální melodramata</a:t>
            </a:r>
          </a:p>
        </p:txBody>
      </p:sp>
    </p:spTree>
    <p:extLst>
      <p:ext uri="{BB962C8B-B14F-4D97-AF65-F5344CB8AC3E}">
        <p14:creationId xmlns:p14="http://schemas.microsoft.com/office/powerpoint/2010/main" val="2154136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8FA78D-8680-94F3-0B20-EB6B75E033A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BCFFE5A-3E1C-DFBB-F8CC-DADC41E3644F}"/>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6" name="Nadpis 5">
            <a:extLst>
              <a:ext uri="{FF2B5EF4-FFF2-40B4-BE49-F238E27FC236}">
                <a16:creationId xmlns:a16="http://schemas.microsoft.com/office/drawing/2014/main" id="{74A56CCB-0D60-55F1-7864-7A6B6950078C}"/>
              </a:ext>
            </a:extLst>
          </p:cNvPr>
          <p:cNvSpPr>
            <a:spLocks noGrp="1"/>
          </p:cNvSpPr>
          <p:nvPr>
            <p:ph type="title"/>
          </p:nvPr>
        </p:nvSpPr>
        <p:spPr/>
        <p:txBody>
          <a:bodyPr/>
          <a:lstStyle/>
          <a:p>
            <a:r>
              <a:rPr lang="cs-CZ" dirty="0"/>
              <a:t>30. léta ve skandinávských kinematografiích</a:t>
            </a:r>
          </a:p>
        </p:txBody>
      </p:sp>
      <p:sp>
        <p:nvSpPr>
          <p:cNvPr id="7" name="Podnadpis 6">
            <a:extLst>
              <a:ext uri="{FF2B5EF4-FFF2-40B4-BE49-F238E27FC236}">
                <a16:creationId xmlns:a16="http://schemas.microsoft.com/office/drawing/2014/main" id="{285E0360-8FF3-195F-6C96-E208404E38EE}"/>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52067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1FF00A3-972E-D995-E63A-F9E87651EF4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251A554-FD7F-7742-C9CB-5E08DE1EA47B}"/>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a:extLst>
              <a:ext uri="{FF2B5EF4-FFF2-40B4-BE49-F238E27FC236}">
                <a16:creationId xmlns:a16="http://schemas.microsoft.com/office/drawing/2014/main" id="{520A9D0A-E6BC-91C3-7E54-DDF2B25832B6}"/>
              </a:ext>
            </a:extLst>
          </p:cNvPr>
          <p:cNvSpPr>
            <a:spLocks noGrp="1"/>
          </p:cNvSpPr>
          <p:nvPr>
            <p:ph type="title"/>
          </p:nvPr>
        </p:nvSpPr>
        <p:spPr/>
        <p:txBody>
          <a:bodyPr/>
          <a:lstStyle/>
          <a:p>
            <a:r>
              <a:rPr lang="cs-CZ" dirty="0"/>
              <a:t>Přechod na zvuk</a:t>
            </a:r>
          </a:p>
        </p:txBody>
      </p:sp>
      <p:sp>
        <p:nvSpPr>
          <p:cNvPr id="5" name="Zástupný obsah 4">
            <a:extLst>
              <a:ext uri="{FF2B5EF4-FFF2-40B4-BE49-F238E27FC236}">
                <a16:creationId xmlns:a16="http://schemas.microsoft.com/office/drawing/2014/main" id="{61BC6EE5-6579-F269-92F4-B833F24D39F3}"/>
              </a:ext>
            </a:extLst>
          </p:cNvPr>
          <p:cNvSpPr>
            <a:spLocks noGrp="1"/>
          </p:cNvSpPr>
          <p:nvPr>
            <p:ph idx="1"/>
          </p:nvPr>
        </p:nvSpPr>
        <p:spPr/>
        <p:txBody>
          <a:bodyPr>
            <a:normAutofit/>
          </a:bodyPr>
          <a:lstStyle/>
          <a:p>
            <a:pPr>
              <a:lnSpc>
                <a:spcPct val="150000"/>
              </a:lnSpc>
            </a:pPr>
            <a:r>
              <a:rPr lang="cs-CZ" dirty="0"/>
              <a:t>Rané pokusy se synchronizací – 1. a 2. dekáda 20. století</a:t>
            </a:r>
          </a:p>
          <a:p>
            <a:pPr>
              <a:lnSpc>
                <a:spcPct val="150000"/>
              </a:lnSpc>
            </a:pPr>
            <a:r>
              <a:rPr lang="cs-CZ" dirty="0"/>
              <a:t>První zvukové filmy – 1930-1931 </a:t>
            </a:r>
          </a:p>
          <a:p>
            <a:pPr>
              <a:lnSpc>
                <a:spcPct val="150000"/>
              </a:lnSpc>
            </a:pPr>
            <a:r>
              <a:rPr lang="cs-CZ" dirty="0"/>
              <a:t>Narušení exportu</a:t>
            </a:r>
          </a:p>
          <a:p>
            <a:pPr>
              <a:lnSpc>
                <a:spcPct val="150000"/>
              </a:lnSpc>
            </a:pPr>
            <a:r>
              <a:rPr lang="cs-CZ" dirty="0"/>
              <a:t>Růst nákladů</a:t>
            </a:r>
          </a:p>
          <a:p>
            <a:pPr>
              <a:lnSpc>
                <a:spcPct val="150000"/>
              </a:lnSpc>
            </a:pPr>
            <a:r>
              <a:rPr lang="cs-CZ" dirty="0"/>
              <a:t>Nově utvářená legislativní opatření</a:t>
            </a:r>
          </a:p>
          <a:p>
            <a:pPr>
              <a:lnSpc>
                <a:spcPct val="150000"/>
              </a:lnSpc>
            </a:pPr>
            <a:r>
              <a:rPr lang="cs-CZ" dirty="0"/>
              <a:t>Dominance Hollywoodu</a:t>
            </a:r>
          </a:p>
        </p:txBody>
      </p:sp>
    </p:spTree>
    <p:extLst>
      <p:ext uri="{BB962C8B-B14F-4D97-AF65-F5344CB8AC3E}">
        <p14:creationId xmlns:p14="http://schemas.microsoft.com/office/powerpoint/2010/main" val="42248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4D14F7C-A66E-74BD-E095-D22D3684ADE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2500812-D0DD-9215-2B2D-D7FF78CAE5A2}"/>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CECFBD3D-EDD6-7936-D7E8-0E018790410C}"/>
              </a:ext>
            </a:extLst>
          </p:cNvPr>
          <p:cNvSpPr>
            <a:spLocks noGrp="1"/>
          </p:cNvSpPr>
          <p:nvPr>
            <p:ph type="title"/>
          </p:nvPr>
        </p:nvSpPr>
        <p:spPr/>
        <p:txBody>
          <a:bodyPr/>
          <a:lstStyle/>
          <a:p>
            <a:r>
              <a:rPr lang="cs-CZ" dirty="0"/>
              <a:t>Skandinávská kinematografie</a:t>
            </a:r>
          </a:p>
        </p:txBody>
      </p:sp>
      <p:sp>
        <p:nvSpPr>
          <p:cNvPr id="5" name="Zástupný obsah 4">
            <a:extLst>
              <a:ext uri="{FF2B5EF4-FFF2-40B4-BE49-F238E27FC236}">
                <a16:creationId xmlns:a16="http://schemas.microsoft.com/office/drawing/2014/main" id="{BA135DBD-7DDD-890B-ADBF-AE5D2E4DCEF1}"/>
              </a:ext>
            </a:extLst>
          </p:cNvPr>
          <p:cNvSpPr>
            <a:spLocks noGrp="1"/>
          </p:cNvSpPr>
          <p:nvPr>
            <p:ph idx="29"/>
          </p:nvPr>
        </p:nvSpPr>
        <p:spPr/>
        <p:txBody>
          <a:bodyPr/>
          <a:lstStyle/>
          <a:p>
            <a:r>
              <a:rPr lang="cs-CZ" dirty="0"/>
              <a:t>První projekce</a:t>
            </a:r>
          </a:p>
          <a:p>
            <a:pPr lvl="1"/>
            <a:r>
              <a:rPr lang="cs-CZ" dirty="0"/>
              <a:t>Dánsko – Vilhelm Pacht – 1896</a:t>
            </a:r>
          </a:p>
          <a:p>
            <a:pPr lvl="1"/>
            <a:endParaRPr lang="cs-CZ" dirty="0"/>
          </a:p>
          <a:p>
            <a:pPr lvl="1"/>
            <a:r>
              <a:rPr lang="cs-CZ" dirty="0"/>
              <a:t>Norsko – </a:t>
            </a:r>
            <a:r>
              <a:rPr lang="cs-CZ" dirty="0" err="1"/>
              <a:t>Skladanowsky</a:t>
            </a:r>
            <a:r>
              <a:rPr lang="cs-CZ" dirty="0"/>
              <a:t> &amp; Bioskop</a:t>
            </a:r>
          </a:p>
          <a:p>
            <a:pPr lvl="1"/>
            <a:endParaRPr lang="cs-CZ" dirty="0"/>
          </a:p>
          <a:p>
            <a:pPr lvl="1"/>
            <a:r>
              <a:rPr lang="cs-CZ" dirty="0"/>
              <a:t>Švédsko – červen 1896 </a:t>
            </a:r>
          </a:p>
          <a:p>
            <a:pPr lvl="1"/>
            <a:endParaRPr lang="cs-CZ" dirty="0"/>
          </a:p>
          <a:p>
            <a:pPr lvl="1"/>
            <a:r>
              <a:rPr lang="cs-CZ" dirty="0"/>
              <a:t>Finsko – červen 1896 – </a:t>
            </a:r>
            <a:r>
              <a:rPr lang="cs-CZ" dirty="0" err="1"/>
              <a:t>Lumiere</a:t>
            </a:r>
            <a:r>
              <a:rPr lang="cs-CZ" dirty="0"/>
              <a:t> </a:t>
            </a:r>
          </a:p>
          <a:p>
            <a:pPr lvl="1"/>
            <a:endParaRPr lang="cs-CZ" dirty="0"/>
          </a:p>
          <a:p>
            <a:pPr lvl="1"/>
            <a:r>
              <a:rPr lang="cs-CZ" dirty="0"/>
              <a:t>Island – 1903 </a:t>
            </a:r>
          </a:p>
        </p:txBody>
      </p:sp>
      <p:sp>
        <p:nvSpPr>
          <p:cNvPr id="6" name="Zástupný obsah 5">
            <a:extLst>
              <a:ext uri="{FF2B5EF4-FFF2-40B4-BE49-F238E27FC236}">
                <a16:creationId xmlns:a16="http://schemas.microsoft.com/office/drawing/2014/main" id="{750D8E1E-2509-8B4F-AFFC-955F171E5D19}"/>
              </a:ext>
            </a:extLst>
          </p:cNvPr>
          <p:cNvSpPr>
            <a:spLocks noGrp="1"/>
          </p:cNvSpPr>
          <p:nvPr>
            <p:ph idx="30"/>
          </p:nvPr>
        </p:nvSpPr>
        <p:spPr/>
        <p:txBody>
          <a:bodyPr/>
          <a:lstStyle/>
          <a:p>
            <a:r>
              <a:rPr lang="cs-CZ" dirty="0"/>
              <a:t>První hrané filmy</a:t>
            </a:r>
          </a:p>
          <a:p>
            <a:pPr lvl="1"/>
            <a:r>
              <a:rPr lang="cs-CZ" dirty="0"/>
              <a:t>Dánsko – 1906</a:t>
            </a:r>
          </a:p>
          <a:p>
            <a:pPr lvl="1"/>
            <a:endParaRPr lang="cs-CZ" dirty="0"/>
          </a:p>
          <a:p>
            <a:pPr lvl="1"/>
            <a:r>
              <a:rPr lang="cs-CZ" dirty="0"/>
              <a:t>Norsko – 1907</a:t>
            </a:r>
          </a:p>
          <a:p>
            <a:pPr lvl="1"/>
            <a:endParaRPr lang="cs-CZ" dirty="0"/>
          </a:p>
          <a:p>
            <a:pPr lvl="1"/>
            <a:r>
              <a:rPr lang="cs-CZ" dirty="0"/>
              <a:t>Švédsko – 1896</a:t>
            </a:r>
          </a:p>
          <a:p>
            <a:pPr lvl="1"/>
            <a:endParaRPr lang="cs-CZ" dirty="0"/>
          </a:p>
          <a:p>
            <a:pPr lvl="1"/>
            <a:r>
              <a:rPr lang="cs-CZ" dirty="0"/>
              <a:t>Finsko – 1904</a:t>
            </a:r>
          </a:p>
          <a:p>
            <a:pPr lvl="1"/>
            <a:endParaRPr lang="cs-CZ" dirty="0"/>
          </a:p>
          <a:p>
            <a:pPr lvl="1"/>
            <a:r>
              <a:rPr lang="cs-CZ" dirty="0"/>
              <a:t>Island – 1919</a:t>
            </a:r>
          </a:p>
        </p:txBody>
      </p:sp>
    </p:spTree>
    <p:extLst>
      <p:ext uri="{BB962C8B-B14F-4D97-AF65-F5344CB8AC3E}">
        <p14:creationId xmlns:p14="http://schemas.microsoft.com/office/powerpoint/2010/main" val="3013401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CB036F6-5E4E-1D13-068F-BF03991EB30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5789E9E-8F2C-D1F0-6BA3-C80F71C9AFA4}"/>
              </a:ext>
            </a:extLst>
          </p:cNvPr>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sp>
        <p:nvSpPr>
          <p:cNvPr id="4" name="Nadpis 3">
            <a:extLst>
              <a:ext uri="{FF2B5EF4-FFF2-40B4-BE49-F238E27FC236}">
                <a16:creationId xmlns:a16="http://schemas.microsoft.com/office/drawing/2014/main" id="{DD19D35A-B1D1-29DE-FAB9-ED86401CEE9D}"/>
              </a:ext>
            </a:extLst>
          </p:cNvPr>
          <p:cNvSpPr>
            <a:spLocks noGrp="1"/>
          </p:cNvSpPr>
          <p:nvPr>
            <p:ph type="title"/>
          </p:nvPr>
        </p:nvSpPr>
        <p:spPr/>
        <p:txBody>
          <a:bodyPr/>
          <a:lstStyle/>
          <a:p>
            <a:r>
              <a:rPr lang="cs-CZ" dirty="0"/>
              <a:t>Dánsko</a:t>
            </a:r>
          </a:p>
        </p:txBody>
      </p:sp>
      <p:sp>
        <p:nvSpPr>
          <p:cNvPr id="5" name="Zástupný obsah 4">
            <a:extLst>
              <a:ext uri="{FF2B5EF4-FFF2-40B4-BE49-F238E27FC236}">
                <a16:creationId xmlns:a16="http://schemas.microsoft.com/office/drawing/2014/main" id="{A6C1DEE2-D017-F1B5-47B4-415BDBC1FE53}"/>
              </a:ext>
            </a:extLst>
          </p:cNvPr>
          <p:cNvSpPr>
            <a:spLocks noGrp="1"/>
          </p:cNvSpPr>
          <p:nvPr>
            <p:ph idx="1"/>
          </p:nvPr>
        </p:nvSpPr>
        <p:spPr>
          <a:xfrm>
            <a:off x="553453" y="1359568"/>
            <a:ext cx="10919747" cy="4472432"/>
          </a:xfrm>
        </p:spPr>
        <p:txBody>
          <a:bodyPr>
            <a:normAutofit/>
          </a:bodyPr>
          <a:lstStyle/>
          <a:p>
            <a:r>
              <a:rPr lang="cs-CZ" dirty="0"/>
              <a:t>1926-1927 – </a:t>
            </a:r>
            <a:r>
              <a:rPr lang="cs-CZ" dirty="0" err="1"/>
              <a:t>sound</a:t>
            </a:r>
            <a:r>
              <a:rPr lang="cs-CZ" dirty="0"/>
              <a:t>-on-</a:t>
            </a:r>
            <a:r>
              <a:rPr lang="cs-CZ" dirty="0" err="1"/>
              <a:t>disc</a:t>
            </a:r>
            <a:endParaRPr lang="cs-CZ" dirty="0"/>
          </a:p>
          <a:p>
            <a:r>
              <a:rPr lang="cs-CZ" dirty="0"/>
              <a:t>1929 – </a:t>
            </a:r>
            <a:r>
              <a:rPr lang="cs-CZ" dirty="0" err="1"/>
              <a:t>sound</a:t>
            </a:r>
            <a:r>
              <a:rPr lang="cs-CZ" dirty="0"/>
              <a:t>-on-film</a:t>
            </a:r>
          </a:p>
          <a:p>
            <a:r>
              <a:rPr lang="cs-CZ" dirty="0"/>
              <a:t>Producenti</a:t>
            </a:r>
          </a:p>
          <a:p>
            <a:pPr lvl="1"/>
            <a:r>
              <a:rPr lang="cs-CZ" dirty="0" err="1"/>
              <a:t>Nordisk</a:t>
            </a:r>
            <a:endParaRPr lang="cs-CZ" dirty="0"/>
          </a:p>
          <a:p>
            <a:pPr lvl="1"/>
            <a:r>
              <a:rPr lang="cs-CZ" dirty="0"/>
              <a:t>Palladium</a:t>
            </a:r>
          </a:p>
          <a:p>
            <a:pPr lvl="1"/>
            <a:r>
              <a:rPr lang="cs-CZ" dirty="0"/>
              <a:t>ASA</a:t>
            </a:r>
          </a:p>
          <a:p>
            <a:r>
              <a:rPr lang="cs-CZ" dirty="0"/>
              <a:t>Zákon z r. 1933</a:t>
            </a:r>
          </a:p>
          <a:p>
            <a:r>
              <a:rPr lang="cs-CZ" dirty="0"/>
              <a:t>Hledání publika</a:t>
            </a:r>
          </a:p>
          <a:p>
            <a:r>
              <a:rPr lang="cs-CZ" dirty="0"/>
              <a:t>9 filmů ročně</a:t>
            </a:r>
          </a:p>
          <a:p>
            <a:endParaRPr lang="cs-CZ" dirty="0"/>
          </a:p>
        </p:txBody>
      </p:sp>
    </p:spTree>
    <p:extLst>
      <p:ext uri="{BB962C8B-B14F-4D97-AF65-F5344CB8AC3E}">
        <p14:creationId xmlns:p14="http://schemas.microsoft.com/office/powerpoint/2010/main" val="3206545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F16362A-7BB6-6394-3FD9-4B4A8578F93C}"/>
              </a:ext>
            </a:extLst>
          </p:cNvPr>
          <p:cNvSpPr>
            <a:spLocks noGrp="1" noChangeArrowheads="1"/>
          </p:cNvSpPr>
          <p:nvPr>
            <p:ph type="title"/>
          </p:nvPr>
        </p:nvSpPr>
        <p:spPr/>
        <p:txBody>
          <a:bodyPr>
            <a:normAutofit fontScale="90000"/>
          </a:bodyPr>
          <a:lstStyle/>
          <a:p>
            <a:r>
              <a:rPr lang="cs-CZ" altLang="cs-CZ" dirty="0"/>
              <a:t>Pastor ve </a:t>
            </a:r>
            <a:r>
              <a:rPr lang="cs-CZ" altLang="cs-CZ" dirty="0" err="1"/>
              <a:t>Vejlby</a:t>
            </a:r>
            <a:r>
              <a:rPr lang="cs-CZ" altLang="cs-CZ" dirty="0"/>
              <a:t> (</a:t>
            </a:r>
            <a:r>
              <a:rPr lang="cs-CZ" altLang="cs-CZ" dirty="0" err="1">
                <a:cs typeface="Times New Roman" panose="02020603050405020304" pitchFamily="18" charset="0"/>
              </a:rPr>
              <a:t>Praesten</a:t>
            </a:r>
            <a:r>
              <a:rPr lang="cs-CZ" altLang="cs-CZ" dirty="0">
                <a:cs typeface="Times New Roman" panose="02020603050405020304" pitchFamily="18" charset="0"/>
              </a:rPr>
              <a:t> i </a:t>
            </a:r>
            <a:r>
              <a:rPr lang="cs-CZ" altLang="cs-CZ" dirty="0" err="1">
                <a:cs typeface="Times New Roman" panose="02020603050405020304" pitchFamily="18" charset="0"/>
              </a:rPr>
              <a:t>Vejlby</a:t>
            </a:r>
            <a:r>
              <a:rPr lang="cs-CZ" altLang="cs-CZ" dirty="0"/>
              <a:t>, 1931), režie </a:t>
            </a:r>
            <a:br>
              <a:rPr lang="cs-CZ" altLang="cs-CZ" dirty="0"/>
            </a:br>
            <a:r>
              <a:rPr lang="cs-CZ" altLang="cs-CZ" dirty="0">
                <a:cs typeface="Times New Roman" panose="02020603050405020304" pitchFamily="18" charset="0"/>
              </a:rPr>
              <a:t>Georg</a:t>
            </a:r>
            <a:r>
              <a:rPr lang="cs-CZ" altLang="cs-CZ" dirty="0"/>
              <a:t>e</a:t>
            </a:r>
            <a:r>
              <a:rPr lang="cs-CZ" altLang="cs-CZ" dirty="0">
                <a:cs typeface="Times New Roman" panose="02020603050405020304" pitchFamily="18" charset="0"/>
              </a:rPr>
              <a:t> </a:t>
            </a:r>
            <a:r>
              <a:rPr lang="cs-CZ" altLang="cs-CZ" dirty="0" err="1">
                <a:cs typeface="Times New Roman" panose="02020603050405020304" pitchFamily="18" charset="0"/>
              </a:rPr>
              <a:t>Schnéevoight</a:t>
            </a:r>
            <a:endParaRPr lang="cs-CZ" altLang="cs-CZ" dirty="0"/>
          </a:p>
        </p:txBody>
      </p:sp>
      <p:sp>
        <p:nvSpPr>
          <p:cNvPr id="2" name="Zástupný obsah 1">
            <a:extLst>
              <a:ext uri="{FF2B5EF4-FFF2-40B4-BE49-F238E27FC236}">
                <a16:creationId xmlns:a16="http://schemas.microsoft.com/office/drawing/2014/main" id="{6EA6383A-5610-AFD6-94A4-DBC765181AF1}"/>
              </a:ext>
            </a:extLst>
          </p:cNvPr>
          <p:cNvSpPr>
            <a:spLocks noGrp="1"/>
          </p:cNvSpPr>
          <p:nvPr>
            <p:ph idx="1"/>
          </p:nvPr>
        </p:nvSpPr>
        <p:spPr>
          <a:xfrm>
            <a:off x="720000" y="1692002"/>
            <a:ext cx="5376000" cy="4139998"/>
          </a:xfrm>
        </p:spPr>
        <p:txBody>
          <a:bodyPr/>
          <a:lstStyle/>
          <a:p>
            <a:r>
              <a:rPr lang="cs-CZ" altLang="cs-CZ" dirty="0">
                <a:cs typeface="Times New Roman" panose="02020603050405020304" pitchFamily="18" charset="0"/>
              </a:rPr>
              <a:t>1. </a:t>
            </a:r>
            <a:r>
              <a:rPr lang="cs-CZ" altLang="cs-CZ" dirty="0"/>
              <a:t>d</a:t>
            </a:r>
            <a:r>
              <a:rPr lang="cs-CZ" altLang="cs-CZ" dirty="0">
                <a:cs typeface="Times New Roman" panose="02020603050405020304" pitchFamily="18" charset="0"/>
              </a:rPr>
              <a:t>ánský</a:t>
            </a:r>
            <a:r>
              <a:rPr lang="cs-CZ" altLang="cs-CZ" dirty="0"/>
              <a:t> zvukový film</a:t>
            </a:r>
          </a:p>
          <a:p>
            <a:endParaRPr lang="cs-CZ" dirty="0"/>
          </a:p>
          <a:p>
            <a:r>
              <a:rPr lang="cs-CZ" dirty="0"/>
              <a:t>Stejnojmenná kniha</a:t>
            </a:r>
          </a:p>
          <a:p>
            <a:endParaRPr lang="cs-CZ" dirty="0"/>
          </a:p>
          <a:p>
            <a:r>
              <a:rPr lang="cs-CZ" dirty="0"/>
              <a:t>1922, 1931, 1972</a:t>
            </a:r>
          </a:p>
          <a:p>
            <a:endParaRPr lang="cs-CZ" dirty="0"/>
          </a:p>
          <a:p>
            <a:endParaRPr lang="cs-CZ" dirty="0"/>
          </a:p>
        </p:txBody>
      </p:sp>
      <p:pic>
        <p:nvPicPr>
          <p:cNvPr id="5124" name="Picture 4">
            <a:extLst>
              <a:ext uri="{FF2B5EF4-FFF2-40B4-BE49-F238E27FC236}">
                <a16:creationId xmlns:a16="http://schemas.microsoft.com/office/drawing/2014/main" id="{DA4A1397-7745-FFA9-6B18-243D71554B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4208" y="1993234"/>
            <a:ext cx="5118992" cy="3601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2A4886B-4B1D-CAD8-3613-3D76A220D029}"/>
              </a:ext>
            </a:extLst>
          </p:cNvPr>
          <p:cNvSpPr>
            <a:spLocks noGrp="1" noChangeArrowheads="1"/>
          </p:cNvSpPr>
          <p:nvPr>
            <p:ph type="title"/>
          </p:nvPr>
        </p:nvSpPr>
        <p:spPr/>
        <p:txBody>
          <a:bodyPr/>
          <a:lstStyle/>
          <a:p>
            <a:r>
              <a:rPr lang="cs-CZ" altLang="cs-CZ" sz="3600" dirty="0">
                <a:cs typeface="Times New Roman" panose="02020603050405020304" pitchFamily="18" charset="0"/>
              </a:rPr>
              <a:t>Fy </a:t>
            </a:r>
            <a:r>
              <a:rPr lang="cs-CZ" altLang="cs-CZ" sz="3600" dirty="0" err="1">
                <a:cs typeface="Times New Roman" panose="02020603050405020304" pitchFamily="18" charset="0"/>
              </a:rPr>
              <a:t>og</a:t>
            </a:r>
            <a:r>
              <a:rPr lang="cs-CZ" altLang="cs-CZ" sz="3600" dirty="0">
                <a:cs typeface="Times New Roman" panose="02020603050405020304" pitchFamily="18" charset="0"/>
              </a:rPr>
              <a:t> </a:t>
            </a:r>
            <a:r>
              <a:rPr lang="cs-CZ" altLang="cs-CZ" sz="3600" dirty="0" err="1">
                <a:cs typeface="Times New Roman" panose="02020603050405020304" pitchFamily="18" charset="0"/>
              </a:rPr>
              <a:t>Bi</a:t>
            </a:r>
            <a:r>
              <a:rPr lang="cs-CZ" altLang="cs-CZ" sz="3600" dirty="0">
                <a:cs typeface="Times New Roman" panose="02020603050405020304" pitchFamily="18" charset="0"/>
              </a:rPr>
              <a:t>, filmy společnosti Palladium</a:t>
            </a:r>
          </a:p>
        </p:txBody>
      </p:sp>
      <p:pic>
        <p:nvPicPr>
          <p:cNvPr id="8195" name="Picture 3">
            <a:extLst>
              <a:ext uri="{FF2B5EF4-FFF2-40B4-BE49-F238E27FC236}">
                <a16:creationId xmlns:a16="http://schemas.microsoft.com/office/drawing/2014/main" id="{C7766E0A-A85D-6582-7E15-B1C767151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742" y="1493170"/>
            <a:ext cx="6107692" cy="40293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undefined">
            <a:extLst>
              <a:ext uri="{FF2B5EF4-FFF2-40B4-BE49-F238E27FC236}">
                <a16:creationId xmlns:a16="http://schemas.microsoft.com/office/drawing/2014/main" id="{E3D7EBDB-7421-3826-579E-BDE19E309EAA}"/>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92174" y="1581150"/>
            <a:ext cx="3051327" cy="414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04AE510-14C9-AFEE-91B9-998DDDAC07FF}"/>
              </a:ext>
            </a:extLst>
          </p:cNvPr>
          <p:cNvSpPr>
            <a:spLocks noGrp="1" noChangeArrowheads="1"/>
          </p:cNvSpPr>
          <p:nvPr>
            <p:ph type="title"/>
          </p:nvPr>
        </p:nvSpPr>
        <p:spPr/>
        <p:txBody>
          <a:bodyPr/>
          <a:lstStyle/>
          <a:p>
            <a:r>
              <a:rPr lang="cs-CZ" altLang="cs-CZ" sz="3600" dirty="0">
                <a:cs typeface="Times New Roman" panose="02020603050405020304" pitchFamily="18" charset="0"/>
                <a:hlinkClick r:id="rId2"/>
              </a:rPr>
              <a:t>Nyhavn</a:t>
            </a:r>
            <a:r>
              <a:rPr lang="cs-CZ" altLang="cs-CZ" sz="3600" dirty="0">
                <a:cs typeface="Times New Roman" panose="02020603050405020304" pitchFamily="18" charset="0"/>
              </a:rPr>
              <a:t> 17 (1933) r: George </a:t>
            </a:r>
            <a:r>
              <a:rPr lang="cs-CZ" altLang="cs-CZ" sz="3600" dirty="0" err="1">
                <a:cs typeface="Times New Roman" panose="02020603050405020304" pitchFamily="18" charset="0"/>
              </a:rPr>
              <a:t>Schnéevoigt</a:t>
            </a:r>
            <a:r>
              <a:rPr lang="cs-CZ" altLang="cs-CZ" sz="3600" dirty="0">
                <a:cs typeface="Times New Roman" panose="02020603050405020304" pitchFamily="18" charset="0"/>
              </a:rPr>
              <a:t> </a:t>
            </a:r>
          </a:p>
        </p:txBody>
      </p:sp>
      <p:sp>
        <p:nvSpPr>
          <p:cNvPr id="2" name="Zástupný obsah 1">
            <a:extLst>
              <a:ext uri="{FF2B5EF4-FFF2-40B4-BE49-F238E27FC236}">
                <a16:creationId xmlns:a16="http://schemas.microsoft.com/office/drawing/2014/main" id="{F5D1594F-482E-C033-D072-9C52A2316FE1}"/>
              </a:ext>
            </a:extLst>
          </p:cNvPr>
          <p:cNvSpPr>
            <a:spLocks noGrp="1"/>
          </p:cNvSpPr>
          <p:nvPr>
            <p:ph idx="1"/>
          </p:nvPr>
        </p:nvSpPr>
        <p:spPr>
          <a:xfrm>
            <a:off x="339470" y="1641677"/>
            <a:ext cx="4622021" cy="4139998"/>
          </a:xfrm>
        </p:spPr>
        <p:txBody>
          <a:bodyPr>
            <a:normAutofit fontScale="70000" lnSpcReduction="20000"/>
          </a:bodyPr>
          <a:lstStyle/>
          <a:p>
            <a:pPr marL="72000" indent="0" algn="just">
              <a:buNone/>
            </a:pPr>
            <a:r>
              <a:rPr lang="cs-CZ" dirty="0"/>
              <a:t>Jednoho rána cestou do obchodního domu srazí </a:t>
            </a:r>
            <a:r>
              <a:rPr lang="cs-CZ" dirty="0" err="1"/>
              <a:t>Rolfovo</a:t>
            </a:r>
            <a:r>
              <a:rPr lang="cs-CZ" dirty="0"/>
              <a:t> luxusní auto kolo prodavačky </a:t>
            </a:r>
            <a:r>
              <a:rPr lang="cs-CZ" dirty="0" err="1"/>
              <a:t>Primuly</a:t>
            </a:r>
            <a:r>
              <a:rPr lang="cs-CZ" dirty="0"/>
              <a:t>. Amorův šíp zasáhne </a:t>
            </a:r>
            <a:r>
              <a:rPr lang="cs-CZ" dirty="0" err="1"/>
              <a:t>Primulu</a:t>
            </a:r>
            <a:r>
              <a:rPr lang="cs-CZ" dirty="0"/>
              <a:t> i Rolfa, ale štěstí je krátké: v autě totiž sedí </a:t>
            </a:r>
            <a:r>
              <a:rPr lang="cs-CZ" dirty="0" err="1"/>
              <a:t>Rolfův</a:t>
            </a:r>
            <a:r>
              <a:rPr lang="cs-CZ" dirty="0"/>
              <a:t> snoubenec a v obchodním domě čeká </a:t>
            </a:r>
            <a:r>
              <a:rPr lang="cs-CZ" dirty="0" err="1"/>
              <a:t>Primulu</a:t>
            </a:r>
            <a:r>
              <a:rPr lang="cs-CZ" dirty="0"/>
              <a:t> rozzlobený ředitel a výpověď. Ředitel však skrývá velké tajemství, které by mohlo navždy změnit její život.</a:t>
            </a:r>
          </a:p>
        </p:txBody>
      </p:sp>
      <p:pic>
        <p:nvPicPr>
          <p:cNvPr id="11268" name="Picture 4">
            <a:extLst>
              <a:ext uri="{FF2B5EF4-FFF2-40B4-BE49-F238E27FC236}">
                <a16:creationId xmlns:a16="http://schemas.microsoft.com/office/drawing/2014/main" id="{B9E6AE1A-38B8-7EE2-9999-586F1C871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903" y="1076325"/>
            <a:ext cx="3373437" cy="470535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a:extLst>
              <a:ext uri="{FF2B5EF4-FFF2-40B4-BE49-F238E27FC236}">
                <a16:creationId xmlns:a16="http://schemas.microsoft.com/office/drawing/2014/main" id="{AEEC3484-B75F-50CD-BB71-C0665CAB9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398" y="1778431"/>
            <a:ext cx="3375025"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C0436B8-3BE6-32F3-F083-9C25A67C56CE}"/>
              </a:ext>
            </a:extLst>
          </p:cNvPr>
          <p:cNvSpPr>
            <a:spLocks noGrp="1" noChangeArrowheads="1"/>
          </p:cNvSpPr>
          <p:nvPr>
            <p:ph type="title"/>
          </p:nvPr>
        </p:nvSpPr>
        <p:spPr/>
        <p:txBody>
          <a:bodyPr/>
          <a:lstStyle/>
          <a:p>
            <a:pPr>
              <a:lnSpc>
                <a:spcPts val="4000"/>
              </a:lnSpc>
              <a:spcBef>
                <a:spcPct val="0"/>
              </a:spcBef>
            </a:pPr>
            <a:r>
              <a:rPr lang="cs-CZ" altLang="cs-CZ" sz="4000" b="1" dirty="0">
                <a:solidFill>
                  <a:schemeClr val="tx2"/>
                </a:solidFill>
                <a:latin typeface="+mj-lt"/>
                <a:ea typeface="+mj-ea"/>
                <a:cs typeface="Times New Roman" panose="02020603050405020304" pitchFamily="18" charset="0"/>
              </a:rPr>
              <a:t>Hospodský </a:t>
            </a:r>
            <a:r>
              <a:rPr lang="cs-CZ" altLang="cs-CZ" sz="4000" b="1" dirty="0" err="1">
                <a:solidFill>
                  <a:schemeClr val="tx2"/>
                </a:solidFill>
                <a:latin typeface="+mj-lt"/>
                <a:ea typeface="+mj-ea"/>
                <a:cs typeface="Times New Roman" panose="02020603050405020304" pitchFamily="18" charset="0"/>
              </a:rPr>
              <a:t>Kalle</a:t>
            </a:r>
            <a:r>
              <a:rPr lang="cs-CZ" altLang="cs-CZ" sz="4000" b="1" dirty="0">
                <a:solidFill>
                  <a:schemeClr val="tx2"/>
                </a:solidFill>
                <a:latin typeface="+mj-lt"/>
                <a:ea typeface="+mj-ea"/>
                <a:cs typeface="Times New Roman" panose="02020603050405020304" pitchFamily="18" charset="0"/>
              </a:rPr>
              <a:t> (</a:t>
            </a:r>
            <a:r>
              <a:rPr lang="cs-CZ" altLang="cs-CZ" sz="4000" b="1" dirty="0" err="1">
                <a:solidFill>
                  <a:schemeClr val="tx2"/>
                </a:solidFill>
                <a:latin typeface="+mj-lt"/>
                <a:ea typeface="+mj-ea"/>
                <a:cs typeface="Times New Roman" panose="02020603050405020304" pitchFamily="18" charset="0"/>
              </a:rPr>
              <a:t>Kalle</a:t>
            </a:r>
            <a:r>
              <a:rPr lang="cs-CZ" altLang="cs-CZ" sz="4000" b="1" dirty="0">
                <a:solidFill>
                  <a:schemeClr val="tx2"/>
                </a:solidFill>
                <a:latin typeface="+mj-lt"/>
                <a:ea typeface="+mj-ea"/>
                <a:cs typeface="Times New Roman" panose="02020603050405020304" pitchFamily="18" charset="0"/>
              </a:rPr>
              <a:t> </a:t>
            </a:r>
            <a:r>
              <a:rPr lang="cs-CZ" altLang="cs-CZ" sz="4000" b="1" dirty="0" err="1">
                <a:solidFill>
                  <a:schemeClr val="tx2"/>
                </a:solidFill>
                <a:latin typeface="+mj-lt"/>
                <a:ea typeface="+mj-ea"/>
                <a:cs typeface="Times New Roman" panose="02020603050405020304" pitchFamily="18" charset="0"/>
              </a:rPr>
              <a:t>på</a:t>
            </a:r>
            <a:r>
              <a:rPr lang="cs-CZ" altLang="cs-CZ" sz="4000" b="1" dirty="0">
                <a:solidFill>
                  <a:schemeClr val="tx2"/>
                </a:solidFill>
                <a:latin typeface="+mj-lt"/>
                <a:ea typeface="+mj-ea"/>
                <a:cs typeface="Times New Roman" panose="02020603050405020304" pitchFamily="18" charset="0"/>
              </a:rPr>
              <a:t> </a:t>
            </a:r>
            <a:r>
              <a:rPr lang="cs-CZ" altLang="cs-CZ" sz="4000" b="1" dirty="0" err="1">
                <a:solidFill>
                  <a:schemeClr val="tx2"/>
                </a:solidFill>
                <a:latin typeface="+mj-lt"/>
                <a:ea typeface="+mj-ea"/>
                <a:cs typeface="Times New Roman" panose="02020603050405020304" pitchFamily="18" charset="0"/>
              </a:rPr>
              <a:t>Spången</a:t>
            </a:r>
            <a:r>
              <a:rPr lang="cs-CZ" altLang="cs-CZ" sz="4000" b="1" dirty="0">
                <a:solidFill>
                  <a:schemeClr val="tx2"/>
                </a:solidFill>
                <a:latin typeface="+mj-lt"/>
                <a:ea typeface="+mj-ea"/>
                <a:cs typeface="Times New Roman" panose="02020603050405020304" pitchFamily="18" charset="0"/>
              </a:rPr>
              <a:t>),1939</a:t>
            </a:r>
            <a:br>
              <a:rPr lang="cs-CZ" altLang="cs-CZ" sz="4000" b="1" dirty="0">
                <a:solidFill>
                  <a:schemeClr val="tx2"/>
                </a:solidFill>
                <a:latin typeface="+mj-lt"/>
                <a:ea typeface="+mj-ea"/>
                <a:cs typeface="Times New Roman" panose="02020603050405020304" pitchFamily="18" charset="0"/>
              </a:rPr>
            </a:br>
            <a:endParaRPr lang="cs-CZ" altLang="cs-CZ" dirty="0"/>
          </a:p>
        </p:txBody>
      </p:sp>
      <p:sp>
        <p:nvSpPr>
          <p:cNvPr id="12291" name="Rectangle 3">
            <a:extLst>
              <a:ext uri="{FF2B5EF4-FFF2-40B4-BE49-F238E27FC236}">
                <a16:creationId xmlns:a16="http://schemas.microsoft.com/office/drawing/2014/main" id="{CF450145-529C-702D-3CFC-FC73E131C560}"/>
              </a:ext>
            </a:extLst>
          </p:cNvPr>
          <p:cNvSpPr>
            <a:spLocks noGrp="1" noChangeArrowheads="1"/>
          </p:cNvSpPr>
          <p:nvPr>
            <p:ph type="body" idx="1"/>
          </p:nvPr>
        </p:nvSpPr>
        <p:spPr/>
        <p:txBody>
          <a:bodyPr/>
          <a:lstStyle/>
          <a:p>
            <a:pPr>
              <a:lnSpc>
                <a:spcPts val="4000"/>
              </a:lnSpc>
              <a:spcBef>
                <a:spcPct val="0"/>
              </a:spcBef>
              <a:buFontTx/>
              <a:buNone/>
            </a:pPr>
            <a:r>
              <a:rPr lang="cs-CZ" altLang="cs-CZ" sz="2000" dirty="0"/>
              <a:t>- Emil A. </a:t>
            </a:r>
            <a:r>
              <a:rPr lang="cs-CZ" altLang="cs-CZ" sz="2000" dirty="0" err="1"/>
              <a:t>Lingheim</a:t>
            </a:r>
            <a:r>
              <a:rPr lang="cs-CZ" altLang="cs-CZ" sz="2000" dirty="0"/>
              <a:t>  </a:t>
            </a:r>
          </a:p>
        </p:txBody>
      </p:sp>
      <p:pic>
        <p:nvPicPr>
          <p:cNvPr id="12292" name="Picture 4">
            <a:extLst>
              <a:ext uri="{FF2B5EF4-FFF2-40B4-BE49-F238E27FC236}">
                <a16:creationId xmlns:a16="http://schemas.microsoft.com/office/drawing/2014/main" id="{EAD7DDF0-CE64-8E4F-AD7B-3FF89B282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472" y="1171576"/>
            <a:ext cx="4031478" cy="5395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C1C732F-BAB0-4110-EDAE-59225B317AB7}"/>
              </a:ext>
            </a:extLst>
          </p:cNvPr>
          <p:cNvSpPr>
            <a:spLocks noGrp="1" noChangeArrowheads="1"/>
          </p:cNvSpPr>
          <p:nvPr>
            <p:ph type="title"/>
          </p:nvPr>
        </p:nvSpPr>
        <p:spPr>
          <a:xfrm>
            <a:off x="144379" y="469234"/>
            <a:ext cx="11839074" cy="774535"/>
          </a:xfrm>
        </p:spPr>
        <p:txBody>
          <a:bodyPr anchor="ctr">
            <a:normAutofit fontScale="90000"/>
          </a:bodyPr>
          <a:lstStyle/>
          <a:p>
            <a:pPr algn="ctr"/>
            <a:r>
              <a:rPr lang="cs-CZ" altLang="cs-CZ" dirty="0"/>
              <a:t>Upír aneb Podivné dobrodružství Davida </a:t>
            </a:r>
            <a:r>
              <a:rPr lang="cs-CZ" altLang="cs-CZ" dirty="0" err="1"/>
              <a:t>Graye</a:t>
            </a:r>
            <a:r>
              <a:rPr lang="cs-CZ" altLang="cs-CZ" dirty="0"/>
              <a:t>, 1932</a:t>
            </a:r>
            <a:br>
              <a:rPr lang="cs-CZ" altLang="cs-CZ" dirty="0"/>
            </a:br>
            <a:endParaRPr lang="cs-CZ" altLang="cs-CZ" dirty="0"/>
          </a:p>
        </p:txBody>
      </p:sp>
      <p:sp>
        <p:nvSpPr>
          <p:cNvPr id="2" name="Zástupný obsah 1">
            <a:extLst>
              <a:ext uri="{FF2B5EF4-FFF2-40B4-BE49-F238E27FC236}">
                <a16:creationId xmlns:a16="http://schemas.microsoft.com/office/drawing/2014/main" id="{AF18F323-56B6-AF6C-B518-59B3827E7700}"/>
              </a:ext>
            </a:extLst>
          </p:cNvPr>
          <p:cNvSpPr>
            <a:spLocks noGrp="1"/>
          </p:cNvSpPr>
          <p:nvPr>
            <p:ph idx="1"/>
          </p:nvPr>
        </p:nvSpPr>
        <p:spPr>
          <a:xfrm>
            <a:off x="720000" y="1692002"/>
            <a:ext cx="5376000" cy="4139998"/>
          </a:xfrm>
        </p:spPr>
        <p:txBody>
          <a:bodyPr/>
          <a:lstStyle/>
          <a:p>
            <a:r>
              <a:rPr lang="cs-CZ" altLang="cs-CZ" dirty="0"/>
              <a:t>Carl Theodor </a:t>
            </a:r>
            <a:r>
              <a:rPr lang="cs-CZ" altLang="cs-CZ" dirty="0" err="1"/>
              <a:t>Dreyer</a:t>
            </a:r>
            <a:endParaRPr lang="cs-CZ" dirty="0"/>
          </a:p>
        </p:txBody>
      </p:sp>
      <p:pic>
        <p:nvPicPr>
          <p:cNvPr id="15364" name="Picture 4">
            <a:extLst>
              <a:ext uri="{FF2B5EF4-FFF2-40B4-BE49-F238E27FC236}">
                <a16:creationId xmlns:a16="http://schemas.microsoft.com/office/drawing/2014/main" id="{9AC50547-8A59-0C13-D6D6-D5F85786D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853" y="1801312"/>
            <a:ext cx="4800600" cy="371316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oster depicting Léone's staring up with an eager smile. In the bottom right corner, the Lord of the Manor holds a Candelabra while having a shocked expression. Text in the middle of the image includes the film's title written diagonally in red.">
            <a:extLst>
              <a:ext uri="{FF2B5EF4-FFF2-40B4-BE49-F238E27FC236}">
                <a16:creationId xmlns:a16="http://schemas.microsoft.com/office/drawing/2014/main" id="{1E546990-AEB8-0AEB-F85B-3D1B6B720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719" y="3054767"/>
            <a:ext cx="2647950" cy="3419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0C2A34-86A2-A0D9-EB87-4BCDCA34092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D688D80-AC4D-D29F-4B84-08C240AEEB77}"/>
              </a:ext>
            </a:extLst>
          </p:cNvPr>
          <p:cNvSpPr>
            <a:spLocks noGrp="1"/>
          </p:cNvSpPr>
          <p:nvPr>
            <p:ph type="sldNum" sz="quarter" idx="11"/>
          </p:nvPr>
        </p:nvSpPr>
        <p:spPr/>
        <p:txBody>
          <a:bodyPr/>
          <a:lstStyle/>
          <a:p>
            <a:fld id="{0970407D-EE58-4A0B-824B-1D3AE42DD9CF}" type="slidenum">
              <a:rPr lang="cs-CZ" altLang="cs-CZ" smtClean="0"/>
              <a:pPr/>
              <a:t>66</a:t>
            </a:fld>
            <a:endParaRPr lang="cs-CZ" altLang="cs-CZ" dirty="0"/>
          </a:p>
        </p:txBody>
      </p:sp>
      <p:sp>
        <p:nvSpPr>
          <p:cNvPr id="4" name="Nadpis 3">
            <a:extLst>
              <a:ext uri="{FF2B5EF4-FFF2-40B4-BE49-F238E27FC236}">
                <a16:creationId xmlns:a16="http://schemas.microsoft.com/office/drawing/2014/main" id="{A8F40ABB-3960-13A5-4CFA-8CF729FE3257}"/>
              </a:ext>
            </a:extLst>
          </p:cNvPr>
          <p:cNvSpPr>
            <a:spLocks noGrp="1"/>
          </p:cNvSpPr>
          <p:nvPr>
            <p:ph type="title"/>
          </p:nvPr>
        </p:nvSpPr>
        <p:spPr/>
        <p:txBody>
          <a:bodyPr/>
          <a:lstStyle/>
          <a:p>
            <a:r>
              <a:rPr lang="cs-CZ" dirty="0"/>
              <a:t>Norsko</a:t>
            </a:r>
          </a:p>
        </p:txBody>
      </p:sp>
      <p:sp>
        <p:nvSpPr>
          <p:cNvPr id="5" name="Zástupný obsah 4">
            <a:extLst>
              <a:ext uri="{FF2B5EF4-FFF2-40B4-BE49-F238E27FC236}">
                <a16:creationId xmlns:a16="http://schemas.microsoft.com/office/drawing/2014/main" id="{0E3322DA-B898-7E90-A411-5D75DE220C12}"/>
              </a:ext>
            </a:extLst>
          </p:cNvPr>
          <p:cNvSpPr>
            <a:spLocks noGrp="1"/>
          </p:cNvSpPr>
          <p:nvPr>
            <p:ph idx="1"/>
          </p:nvPr>
        </p:nvSpPr>
        <p:spPr>
          <a:xfrm>
            <a:off x="720000" y="1692002"/>
            <a:ext cx="4200916" cy="4139998"/>
          </a:xfrm>
        </p:spPr>
        <p:txBody>
          <a:bodyPr/>
          <a:lstStyle/>
          <a:p>
            <a:r>
              <a:rPr lang="cs-CZ" dirty="0"/>
              <a:t>Z počáteční ekonomické krize k rozvoji filmové výroby</a:t>
            </a:r>
          </a:p>
          <a:p>
            <a:endParaRPr lang="cs-CZ" dirty="0"/>
          </a:p>
          <a:p>
            <a:r>
              <a:rPr lang="cs-CZ" dirty="0" err="1"/>
              <a:t>Norsk</a:t>
            </a:r>
            <a:r>
              <a:rPr lang="cs-CZ" dirty="0"/>
              <a:t> Film A/S</a:t>
            </a:r>
          </a:p>
          <a:p>
            <a:endParaRPr lang="cs-CZ" dirty="0"/>
          </a:p>
          <a:p>
            <a:r>
              <a:rPr lang="cs-CZ" dirty="0" err="1"/>
              <a:t>Tancred</a:t>
            </a:r>
            <a:r>
              <a:rPr lang="cs-CZ" dirty="0"/>
              <a:t> Ibsen</a:t>
            </a:r>
          </a:p>
          <a:p>
            <a:pPr lvl="1"/>
            <a:r>
              <a:rPr lang="cs-CZ" dirty="0"/>
              <a:t>1931 – Velké Křtiny</a:t>
            </a:r>
          </a:p>
          <a:p>
            <a:pPr lvl="1"/>
            <a:r>
              <a:rPr lang="cs-CZ" dirty="0"/>
              <a:t>1937 - </a:t>
            </a:r>
            <a:r>
              <a:rPr lang="nb-NO" dirty="0"/>
              <a:t>To levende og en død</a:t>
            </a:r>
            <a:endParaRPr lang="cs-CZ" dirty="0"/>
          </a:p>
        </p:txBody>
      </p:sp>
      <p:pic>
        <p:nvPicPr>
          <p:cNvPr id="9" name="Picture 5">
            <a:extLst>
              <a:ext uri="{FF2B5EF4-FFF2-40B4-BE49-F238E27FC236}">
                <a16:creationId xmlns:a16="http://schemas.microsoft.com/office/drawing/2014/main" id="{CF314F2E-7E39-5BC9-4B3F-5B750FE32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186" y="2931694"/>
            <a:ext cx="52578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o levende og en død - SF Anytime">
            <a:extLst>
              <a:ext uri="{FF2B5EF4-FFF2-40B4-BE49-F238E27FC236}">
                <a16:creationId xmlns:a16="http://schemas.microsoft.com/office/drawing/2014/main" id="{6982A58B-43E6-4E7E-ABB7-F422F73FD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922" y="211556"/>
            <a:ext cx="3571875"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803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8FA279F-43BC-36D9-E8D1-D2658F34496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067EFB8-980B-A12B-1F60-23110F1BD3DD}"/>
              </a:ext>
            </a:extLst>
          </p:cNvPr>
          <p:cNvSpPr>
            <a:spLocks noGrp="1"/>
          </p:cNvSpPr>
          <p:nvPr>
            <p:ph type="sldNum" sz="quarter" idx="11"/>
          </p:nvPr>
        </p:nvSpPr>
        <p:spPr/>
        <p:txBody>
          <a:bodyPr/>
          <a:lstStyle/>
          <a:p>
            <a:fld id="{0970407D-EE58-4A0B-824B-1D3AE42DD9CF}" type="slidenum">
              <a:rPr lang="cs-CZ" altLang="cs-CZ" smtClean="0"/>
              <a:pPr/>
              <a:t>67</a:t>
            </a:fld>
            <a:endParaRPr lang="cs-CZ" altLang="cs-CZ" dirty="0"/>
          </a:p>
        </p:txBody>
      </p:sp>
      <p:sp>
        <p:nvSpPr>
          <p:cNvPr id="4" name="Nadpis 3">
            <a:extLst>
              <a:ext uri="{FF2B5EF4-FFF2-40B4-BE49-F238E27FC236}">
                <a16:creationId xmlns:a16="http://schemas.microsoft.com/office/drawing/2014/main" id="{4ACB5419-0369-92E5-82C6-E217F9257A45}"/>
              </a:ext>
            </a:extLst>
          </p:cNvPr>
          <p:cNvSpPr>
            <a:spLocks noGrp="1"/>
          </p:cNvSpPr>
          <p:nvPr>
            <p:ph type="title"/>
          </p:nvPr>
        </p:nvSpPr>
        <p:spPr/>
        <p:txBody>
          <a:bodyPr/>
          <a:lstStyle/>
          <a:p>
            <a:r>
              <a:rPr lang="cs-CZ" dirty="0"/>
              <a:t>TULÁK (Fant), 1937</a:t>
            </a:r>
          </a:p>
        </p:txBody>
      </p:sp>
      <p:pic>
        <p:nvPicPr>
          <p:cNvPr id="6" name="Picture 4">
            <a:extLst>
              <a:ext uri="{FF2B5EF4-FFF2-40B4-BE49-F238E27FC236}">
                <a16:creationId xmlns:a16="http://schemas.microsoft.com/office/drawing/2014/main" id="{978D8D06-4565-49D4-F0EA-480D6DCD0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7" y="1576137"/>
            <a:ext cx="3602038" cy="40259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796232E-3832-2FA8-1EB3-3DE7240BD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893" y="0"/>
            <a:ext cx="4783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61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7961D7B-1C08-0623-DE35-21B02D783FF3}"/>
              </a:ext>
            </a:extLst>
          </p:cNvPr>
          <p:cNvSpPr>
            <a:spLocks noGrp="1" noChangeArrowheads="1"/>
          </p:cNvSpPr>
          <p:nvPr>
            <p:ph type="title"/>
          </p:nvPr>
        </p:nvSpPr>
        <p:spPr/>
        <p:txBody>
          <a:bodyPr/>
          <a:lstStyle/>
          <a:p>
            <a:r>
              <a:rPr lang="cs-CZ" altLang="cs-CZ" sz="2900" dirty="0">
                <a:cs typeface="Times New Roman" panose="02020603050405020304" pitchFamily="18" charset="0"/>
              </a:rPr>
              <a:t>GJEST BAARDSEN, 1939</a:t>
            </a:r>
          </a:p>
        </p:txBody>
      </p:sp>
      <p:pic>
        <p:nvPicPr>
          <p:cNvPr id="23557" name="Picture 5">
            <a:extLst>
              <a:ext uri="{FF2B5EF4-FFF2-40B4-BE49-F238E27FC236}">
                <a16:creationId xmlns:a16="http://schemas.microsoft.com/office/drawing/2014/main" id="{6800B98F-5891-D07D-6957-D06C96671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373" y="1409971"/>
            <a:ext cx="3379788" cy="50450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jest Baardsen (1939) | Galerie - Z filmu | ČSFD.cz">
            <a:extLst>
              <a:ext uri="{FF2B5EF4-FFF2-40B4-BE49-F238E27FC236}">
                <a16:creationId xmlns:a16="http://schemas.microsoft.com/office/drawing/2014/main" id="{AABAD1DF-4CB9-C910-8568-59A7E30CF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178" y="1642200"/>
            <a:ext cx="6315075"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B01ECF8-F4B9-22DB-C3EC-8FC43A394E29}"/>
              </a:ext>
            </a:extLst>
          </p:cNvPr>
          <p:cNvSpPr>
            <a:spLocks noGrp="1" noChangeArrowheads="1"/>
          </p:cNvSpPr>
          <p:nvPr>
            <p:ph type="title"/>
          </p:nvPr>
        </p:nvSpPr>
        <p:spPr/>
        <p:txBody>
          <a:bodyPr/>
          <a:lstStyle/>
          <a:p>
            <a:r>
              <a:rPr lang="cs-CZ" altLang="cs-CZ" sz="2900" dirty="0" err="1">
                <a:cs typeface="Times New Roman" panose="02020603050405020304" pitchFamily="18" charset="0"/>
              </a:rPr>
              <a:t>Leif</a:t>
            </a:r>
            <a:r>
              <a:rPr lang="cs-CZ" altLang="cs-CZ" sz="2900" dirty="0">
                <a:cs typeface="Times New Roman" panose="02020603050405020304" pitchFamily="18" charset="0"/>
              </a:rPr>
              <a:t> </a:t>
            </a:r>
            <a:r>
              <a:rPr lang="cs-CZ" altLang="cs-CZ" sz="2900" dirty="0" err="1">
                <a:cs typeface="Times New Roman" panose="02020603050405020304" pitchFamily="18" charset="0"/>
              </a:rPr>
              <a:t>Sinding</a:t>
            </a:r>
            <a:endParaRPr lang="cs-CZ" altLang="cs-CZ" sz="2900" dirty="0">
              <a:cs typeface="Times New Roman" panose="02020603050405020304" pitchFamily="18" charset="0"/>
            </a:endParaRPr>
          </a:p>
        </p:txBody>
      </p:sp>
      <p:pic>
        <p:nvPicPr>
          <p:cNvPr id="24580" name="Picture 4">
            <a:extLst>
              <a:ext uri="{FF2B5EF4-FFF2-40B4-BE49-F238E27FC236}">
                <a16:creationId xmlns:a16="http://schemas.microsoft.com/office/drawing/2014/main" id="{5847D2FA-B62C-78BC-6147-5331177B6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704976"/>
            <a:ext cx="3524250" cy="4924425"/>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a:extLst>
              <a:ext uri="{FF2B5EF4-FFF2-40B4-BE49-F238E27FC236}">
                <a16:creationId xmlns:a16="http://schemas.microsoft.com/office/drawing/2014/main" id="{1915141A-F6D0-0B6E-5143-8095B66DD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2600"/>
            <a:ext cx="3544888"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8693A05-4C57-FF06-36E8-814095D8CD1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1CC32A9-E673-9C1D-5CF5-BF50C78F75C4}"/>
              </a:ext>
            </a:extLst>
          </p:cNvPr>
          <p:cNvSpPr>
            <a:spLocks noGrp="1"/>
          </p:cNvSpPr>
          <p:nvPr>
            <p:ph type="sldNum" sz="quarter" idx="11"/>
          </p:nvPr>
        </p:nvSpPr>
        <p:spPr/>
        <p:txBody>
          <a:bodyPr/>
          <a:lstStyle/>
          <a:p>
            <a:fld id="{D6D6C118-631F-4A80-9886-907009361577}" type="slidenum">
              <a:rPr lang="cs-CZ" altLang="cs-CZ" smtClean="0"/>
              <a:pPr/>
              <a:t>7</a:t>
            </a:fld>
            <a:endParaRPr lang="cs-CZ" altLang="cs-CZ" dirty="0"/>
          </a:p>
        </p:txBody>
      </p:sp>
      <p:sp>
        <p:nvSpPr>
          <p:cNvPr id="7" name="Nadpis 6">
            <a:extLst>
              <a:ext uri="{FF2B5EF4-FFF2-40B4-BE49-F238E27FC236}">
                <a16:creationId xmlns:a16="http://schemas.microsoft.com/office/drawing/2014/main" id="{6C997DD6-EA6C-F5E2-6869-B20FD15647E7}"/>
              </a:ext>
            </a:extLst>
          </p:cNvPr>
          <p:cNvSpPr>
            <a:spLocks noGrp="1"/>
          </p:cNvSpPr>
          <p:nvPr>
            <p:ph type="title"/>
          </p:nvPr>
        </p:nvSpPr>
        <p:spPr/>
        <p:txBody>
          <a:bodyPr/>
          <a:lstStyle/>
          <a:p>
            <a:endParaRPr lang="cs-CZ" dirty="0"/>
          </a:p>
        </p:txBody>
      </p:sp>
      <p:sp>
        <p:nvSpPr>
          <p:cNvPr id="8" name="Zástupný obsah 7">
            <a:extLst>
              <a:ext uri="{FF2B5EF4-FFF2-40B4-BE49-F238E27FC236}">
                <a16:creationId xmlns:a16="http://schemas.microsoft.com/office/drawing/2014/main" id="{ADCE3FE3-5E44-D24A-3E48-DECA8D1B14C3}"/>
              </a:ext>
            </a:extLst>
          </p:cNvPr>
          <p:cNvSpPr>
            <a:spLocks noGrp="1"/>
          </p:cNvSpPr>
          <p:nvPr>
            <p:ph idx="1"/>
          </p:nvPr>
        </p:nvSpPr>
        <p:spPr/>
        <p:txBody>
          <a:bodyPr/>
          <a:lstStyle/>
          <a:p>
            <a:pPr algn="l"/>
            <a:r>
              <a:rPr lang="cs-CZ" b="1" i="0" dirty="0">
                <a:solidFill>
                  <a:srgbClr val="000000"/>
                </a:solidFill>
                <a:effectLst/>
                <a:latin typeface="Arial" panose="020B0604020202020204" pitchFamily="34" charset="0"/>
              </a:rPr>
              <a:t>Transnacionální identity</a:t>
            </a:r>
          </a:p>
          <a:p>
            <a:pPr lvl="1"/>
            <a:r>
              <a:rPr lang="cs-CZ" b="0" i="0" dirty="0">
                <a:solidFill>
                  <a:srgbClr val="202122"/>
                </a:solidFill>
                <a:effectLst/>
                <a:latin typeface="Arial" panose="020B0604020202020204" pitchFamily="34" charset="0"/>
              </a:rPr>
              <a:t>Transnacionální identity jsou identity decentralizované. Migrant s transnacionální identitou má vícero domovů, vícero národních identit zároveň. Jinak řečeno, přistěhovalec se cítí doma jak ve své zemi původu, tak ve svém aktuálním bydlišti. V obou případech pociťuje sounáležitost s daným místem a jeho kulturou.“</a:t>
            </a:r>
          </a:p>
          <a:p>
            <a:endParaRPr lang="cs-CZ" dirty="0"/>
          </a:p>
        </p:txBody>
      </p:sp>
    </p:spTree>
    <p:extLst>
      <p:ext uri="{BB962C8B-B14F-4D97-AF65-F5344CB8AC3E}">
        <p14:creationId xmlns:p14="http://schemas.microsoft.com/office/powerpoint/2010/main" val="276152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FC0F47F-7D9D-27C6-04DB-32151D823E9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DD2B4BB-1026-B3A6-56C6-70DD85146122}"/>
              </a:ext>
            </a:extLst>
          </p:cNvPr>
          <p:cNvSpPr>
            <a:spLocks noGrp="1"/>
          </p:cNvSpPr>
          <p:nvPr>
            <p:ph type="sldNum" sz="quarter" idx="11"/>
          </p:nvPr>
        </p:nvSpPr>
        <p:spPr/>
        <p:txBody>
          <a:bodyPr/>
          <a:lstStyle/>
          <a:p>
            <a:fld id="{0970407D-EE58-4A0B-824B-1D3AE42DD9CF}" type="slidenum">
              <a:rPr lang="cs-CZ" altLang="cs-CZ" smtClean="0"/>
              <a:pPr/>
              <a:t>70</a:t>
            </a:fld>
            <a:endParaRPr lang="cs-CZ" altLang="cs-CZ" dirty="0"/>
          </a:p>
        </p:txBody>
      </p:sp>
      <p:sp>
        <p:nvSpPr>
          <p:cNvPr id="4" name="Nadpis 3">
            <a:extLst>
              <a:ext uri="{FF2B5EF4-FFF2-40B4-BE49-F238E27FC236}">
                <a16:creationId xmlns:a16="http://schemas.microsoft.com/office/drawing/2014/main" id="{2EC29E74-7377-B2BC-781E-A7E5875F083E}"/>
              </a:ext>
            </a:extLst>
          </p:cNvPr>
          <p:cNvSpPr>
            <a:spLocks noGrp="1"/>
          </p:cNvSpPr>
          <p:nvPr>
            <p:ph type="title"/>
          </p:nvPr>
        </p:nvSpPr>
        <p:spPr/>
        <p:txBody>
          <a:bodyPr/>
          <a:lstStyle/>
          <a:p>
            <a:r>
              <a:rPr lang="cs-CZ" dirty="0"/>
              <a:t>Švédsko </a:t>
            </a:r>
          </a:p>
        </p:txBody>
      </p:sp>
      <p:sp>
        <p:nvSpPr>
          <p:cNvPr id="5" name="Zástupný obsah 4">
            <a:extLst>
              <a:ext uri="{FF2B5EF4-FFF2-40B4-BE49-F238E27FC236}">
                <a16:creationId xmlns:a16="http://schemas.microsoft.com/office/drawing/2014/main" id="{C44C6725-4D34-D48E-73E0-3AADEEBEF59A}"/>
              </a:ext>
            </a:extLst>
          </p:cNvPr>
          <p:cNvSpPr>
            <a:spLocks noGrp="1"/>
          </p:cNvSpPr>
          <p:nvPr>
            <p:ph idx="1"/>
          </p:nvPr>
        </p:nvSpPr>
        <p:spPr/>
        <p:txBody>
          <a:bodyPr/>
          <a:lstStyle/>
          <a:p>
            <a:r>
              <a:rPr lang="cs-CZ" dirty="0"/>
              <a:t>Podmínky produkce</a:t>
            </a:r>
          </a:p>
          <a:p>
            <a:pPr lvl="1"/>
            <a:r>
              <a:rPr lang="cs-CZ" dirty="0"/>
              <a:t>Dřívější vlny emigrace, </a:t>
            </a:r>
          </a:p>
          <a:p>
            <a:pPr lvl="1"/>
            <a:endParaRPr lang="cs-CZ" dirty="0"/>
          </a:p>
          <a:p>
            <a:pPr lvl="1"/>
            <a:r>
              <a:rPr lang="cs-CZ" dirty="0"/>
              <a:t>zemědělství</a:t>
            </a:r>
          </a:p>
          <a:p>
            <a:pPr lvl="1"/>
            <a:endParaRPr lang="cs-CZ" dirty="0"/>
          </a:p>
          <a:p>
            <a:pPr lvl="1"/>
            <a:r>
              <a:rPr lang="cs-CZ" dirty="0"/>
              <a:t>hospodářská krize</a:t>
            </a:r>
          </a:p>
          <a:p>
            <a:pPr lvl="1"/>
            <a:endParaRPr lang="cs-CZ" dirty="0"/>
          </a:p>
          <a:p>
            <a:r>
              <a:rPr lang="cs-CZ" dirty="0"/>
              <a:t>Herci</a:t>
            </a:r>
          </a:p>
          <a:p>
            <a:pPr lvl="1"/>
            <a:r>
              <a:rPr lang="cs-CZ" dirty="0"/>
              <a:t>Vliv předchozích kariér</a:t>
            </a:r>
          </a:p>
          <a:p>
            <a:pPr lvl="1"/>
            <a:r>
              <a:rPr lang="cs-CZ" dirty="0"/>
              <a:t>Vážné žánry vs. Komedie</a:t>
            </a:r>
          </a:p>
          <a:p>
            <a:pPr lvl="1"/>
            <a:endParaRPr lang="cs-CZ" dirty="0"/>
          </a:p>
        </p:txBody>
      </p:sp>
    </p:spTree>
    <p:extLst>
      <p:ext uri="{BB962C8B-B14F-4D97-AF65-F5344CB8AC3E}">
        <p14:creationId xmlns:p14="http://schemas.microsoft.com/office/powerpoint/2010/main" val="39240161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B4BF609-DC8D-2C79-AB24-3753CBF013E5}"/>
              </a:ext>
            </a:extLst>
          </p:cNvPr>
          <p:cNvSpPr>
            <a:spLocks noGrp="1" noChangeArrowheads="1"/>
          </p:cNvSpPr>
          <p:nvPr>
            <p:ph type="title"/>
          </p:nvPr>
        </p:nvSpPr>
        <p:spPr>
          <a:xfrm>
            <a:off x="840316" y="515463"/>
            <a:ext cx="10753200" cy="451576"/>
          </a:xfrm>
        </p:spPr>
        <p:txBody>
          <a:bodyPr>
            <a:normAutofit fontScale="90000"/>
          </a:bodyPr>
          <a:lstStyle/>
          <a:p>
            <a:pPr marL="252000" indent="-180000">
              <a:buClr>
                <a:schemeClr val="tx2"/>
              </a:buClr>
              <a:buSzPct val="100000"/>
            </a:pPr>
            <a:r>
              <a:rPr lang="cs-CZ" altLang="cs-CZ" sz="3600" dirty="0">
                <a:cs typeface="Times New Roman" panose="02020603050405020304" pitchFamily="18" charset="0"/>
              </a:rPr>
              <a:t>švédské hvězdy </a:t>
            </a:r>
            <a:br>
              <a:rPr lang="cs-CZ" altLang="cs-CZ" sz="3600" dirty="0">
                <a:cs typeface="Times New Roman" panose="02020603050405020304" pitchFamily="18" charset="0"/>
              </a:rPr>
            </a:br>
            <a:r>
              <a:rPr lang="cs-CZ" altLang="cs-CZ" sz="3600" dirty="0" err="1">
                <a:cs typeface="Times New Roman" panose="02020603050405020304" pitchFamily="18" charset="0"/>
              </a:rPr>
              <a:t>Gösta</a:t>
            </a:r>
            <a:r>
              <a:rPr lang="cs-CZ" altLang="cs-CZ" sz="3600" dirty="0">
                <a:cs typeface="Times New Roman" panose="02020603050405020304" pitchFamily="18" charset="0"/>
              </a:rPr>
              <a:t> </a:t>
            </a:r>
            <a:r>
              <a:rPr lang="cs-CZ" altLang="cs-CZ" sz="3600" dirty="0" err="1">
                <a:cs typeface="Times New Roman" panose="02020603050405020304" pitchFamily="18" charset="0"/>
              </a:rPr>
              <a:t>Ekman</a:t>
            </a:r>
            <a:r>
              <a:rPr lang="cs-CZ" altLang="cs-CZ" sz="3600" dirty="0">
                <a:cs typeface="Times New Roman" panose="02020603050405020304" pitchFamily="18" charset="0"/>
              </a:rPr>
              <a:t>, Lars </a:t>
            </a:r>
            <a:r>
              <a:rPr lang="cs-CZ" altLang="cs-CZ" sz="3600" dirty="0" err="1">
                <a:cs typeface="Times New Roman" panose="02020603050405020304" pitchFamily="18" charset="0"/>
              </a:rPr>
              <a:t>Hanson</a:t>
            </a:r>
            <a:r>
              <a:rPr lang="cs-CZ" altLang="cs-CZ" sz="3600" dirty="0">
                <a:cs typeface="Times New Roman" panose="02020603050405020304" pitchFamily="18" charset="0"/>
              </a:rPr>
              <a:t>, Ingrid Bergmanová</a:t>
            </a:r>
          </a:p>
        </p:txBody>
      </p:sp>
      <p:pic>
        <p:nvPicPr>
          <p:cNvPr id="16387" name="Picture 3">
            <a:extLst>
              <a:ext uri="{FF2B5EF4-FFF2-40B4-BE49-F238E27FC236}">
                <a16:creationId xmlns:a16="http://schemas.microsoft.com/office/drawing/2014/main" id="{8A349CC1-6474-FA59-1ED0-6D7D3D518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4000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4432A443-C492-1E75-1167-D52D36A98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00200"/>
            <a:ext cx="424815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a:extLst>
              <a:ext uri="{FF2B5EF4-FFF2-40B4-BE49-F238E27FC236}">
                <a16:creationId xmlns:a16="http://schemas.microsoft.com/office/drawing/2014/main" id="{651ACFC4-BB6C-F9A4-54BF-9ADD10CDB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3810000"/>
            <a:ext cx="225742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235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6D3DB227-DA22-CD20-C312-FD6A00332CF6}"/>
              </a:ext>
            </a:extLst>
          </p:cNvPr>
          <p:cNvSpPr>
            <a:spLocks noGrp="1"/>
          </p:cNvSpPr>
          <p:nvPr>
            <p:ph type="ftr" sz="quarter" idx="10"/>
          </p:nvPr>
        </p:nvSpPr>
        <p:spPr/>
        <p:txBody>
          <a:bodyPr/>
          <a:lstStyle/>
          <a:p>
            <a:endParaRPr lang="cs-CZ" altLang="cs-CZ"/>
          </a:p>
        </p:txBody>
      </p:sp>
      <p:sp>
        <p:nvSpPr>
          <p:cNvPr id="4" name="Zástupný symbol pro číslo snímku 3">
            <a:extLst>
              <a:ext uri="{FF2B5EF4-FFF2-40B4-BE49-F238E27FC236}">
                <a16:creationId xmlns:a16="http://schemas.microsoft.com/office/drawing/2014/main" id="{ED5A27E4-5EEF-8545-E470-862D38FFF90A}"/>
              </a:ext>
            </a:extLst>
          </p:cNvPr>
          <p:cNvSpPr>
            <a:spLocks noGrp="1"/>
          </p:cNvSpPr>
          <p:nvPr>
            <p:ph type="sldNum" sz="quarter" idx="11"/>
          </p:nvPr>
        </p:nvSpPr>
        <p:spPr/>
        <p:txBody>
          <a:bodyPr/>
          <a:lstStyle/>
          <a:p>
            <a:fld id="{1A0A5784-BFAE-4B74-9160-749FD32922C1}" type="slidenum">
              <a:rPr lang="cs-CZ" altLang="cs-CZ" smtClean="0"/>
              <a:pPr/>
              <a:t>72</a:t>
            </a:fld>
            <a:endParaRPr lang="cs-CZ" altLang="cs-CZ"/>
          </a:p>
        </p:txBody>
      </p:sp>
      <p:sp>
        <p:nvSpPr>
          <p:cNvPr id="2" name="Nadpis 1">
            <a:extLst>
              <a:ext uri="{FF2B5EF4-FFF2-40B4-BE49-F238E27FC236}">
                <a16:creationId xmlns:a16="http://schemas.microsoft.com/office/drawing/2014/main" id="{2467E8AA-2802-93DE-1097-1B3BD95EB2A5}"/>
              </a:ext>
            </a:extLst>
          </p:cNvPr>
          <p:cNvSpPr>
            <a:spLocks noGrp="1"/>
          </p:cNvSpPr>
          <p:nvPr>
            <p:ph type="title"/>
          </p:nvPr>
        </p:nvSpPr>
        <p:spPr/>
        <p:txBody>
          <a:bodyPr/>
          <a:lstStyle/>
          <a:p>
            <a:r>
              <a:rPr lang="cs-CZ" dirty="0"/>
              <a:t>POČÁTKY ZVUKOVÉHO FILMU - Švédsko</a:t>
            </a:r>
          </a:p>
        </p:txBody>
      </p:sp>
      <p:sp>
        <p:nvSpPr>
          <p:cNvPr id="5" name="Zástupný obsah 4">
            <a:extLst>
              <a:ext uri="{FF2B5EF4-FFF2-40B4-BE49-F238E27FC236}">
                <a16:creationId xmlns:a16="http://schemas.microsoft.com/office/drawing/2014/main" id="{41E093A8-7718-7C23-54AA-050ACDE315A3}"/>
              </a:ext>
            </a:extLst>
          </p:cNvPr>
          <p:cNvSpPr>
            <a:spLocks noGrp="1"/>
          </p:cNvSpPr>
          <p:nvPr>
            <p:ph idx="1"/>
          </p:nvPr>
        </p:nvSpPr>
        <p:spPr/>
        <p:txBody>
          <a:bodyPr/>
          <a:lstStyle/>
          <a:p>
            <a:r>
              <a:rPr lang="cs-CZ" dirty="0"/>
              <a:t>Konec 20. let </a:t>
            </a:r>
          </a:p>
          <a:p>
            <a:pPr lvl="1"/>
            <a:r>
              <a:rPr lang="cs-CZ" dirty="0"/>
              <a:t>Filmový průmysl v krizi</a:t>
            </a:r>
          </a:p>
          <a:p>
            <a:pPr lvl="1"/>
            <a:r>
              <a:rPr lang="cs-CZ" dirty="0"/>
              <a:t>1929 – první zvukový film – </a:t>
            </a:r>
            <a:r>
              <a:rPr lang="cs-CZ" dirty="0" err="1"/>
              <a:t>Säg</a:t>
            </a:r>
            <a:r>
              <a:rPr lang="cs-CZ" dirty="0"/>
              <a:t> </a:t>
            </a:r>
            <a:r>
              <a:rPr lang="cs-CZ" dirty="0" err="1"/>
              <a:t>det</a:t>
            </a:r>
            <a:r>
              <a:rPr lang="cs-CZ" dirty="0"/>
              <a:t> i toner</a:t>
            </a:r>
          </a:p>
          <a:p>
            <a:pPr lvl="1"/>
            <a:r>
              <a:rPr lang="cs-CZ" dirty="0"/>
              <a:t>1930 – </a:t>
            </a:r>
            <a:r>
              <a:rPr lang="cs-CZ" dirty="0" err="1"/>
              <a:t>For</a:t>
            </a:r>
            <a:r>
              <a:rPr lang="cs-CZ" dirty="0"/>
              <a:t> </a:t>
            </a:r>
            <a:r>
              <a:rPr lang="cs-CZ" dirty="0" err="1"/>
              <a:t>hennes</a:t>
            </a:r>
            <a:r>
              <a:rPr lang="cs-CZ" dirty="0"/>
              <a:t> </a:t>
            </a:r>
            <a:r>
              <a:rPr lang="cs-CZ" dirty="0" err="1"/>
              <a:t>skull</a:t>
            </a:r>
            <a:r>
              <a:rPr lang="cs-CZ" dirty="0"/>
              <a:t> </a:t>
            </a:r>
          </a:p>
          <a:p>
            <a:pPr marL="324000" lvl="1" indent="0">
              <a:buNone/>
            </a:pPr>
            <a:endParaRPr lang="cs-CZ" dirty="0"/>
          </a:p>
          <a:p>
            <a:r>
              <a:rPr lang="cs-CZ" dirty="0"/>
              <a:t>Jazykové verze</a:t>
            </a:r>
          </a:p>
          <a:p>
            <a:endParaRPr lang="cs-CZ" dirty="0"/>
          </a:p>
          <a:p>
            <a:r>
              <a:rPr lang="cs-CZ" dirty="0"/>
              <a:t>Hospodářská krize</a:t>
            </a:r>
          </a:p>
          <a:p>
            <a:endParaRPr lang="cs-CZ" dirty="0"/>
          </a:p>
          <a:p>
            <a:r>
              <a:rPr lang="cs-CZ" dirty="0" err="1"/>
              <a:t>Europafilm</a:t>
            </a:r>
            <a:r>
              <a:rPr lang="cs-CZ" dirty="0"/>
              <a:t>, </a:t>
            </a:r>
            <a:r>
              <a:rPr lang="cs-CZ" dirty="0" err="1"/>
              <a:t>Sandrews</a:t>
            </a:r>
            <a:r>
              <a:rPr lang="cs-CZ" dirty="0"/>
              <a:t>, </a:t>
            </a:r>
            <a:r>
              <a:rPr lang="cs-CZ" dirty="0" err="1"/>
              <a:t>Svensk</a:t>
            </a:r>
            <a:r>
              <a:rPr lang="cs-CZ" dirty="0"/>
              <a:t> </a:t>
            </a:r>
            <a:r>
              <a:rPr lang="cs-CZ" dirty="0" err="1"/>
              <a:t>Filmindustri</a:t>
            </a:r>
            <a:endParaRPr lang="cs-CZ" dirty="0"/>
          </a:p>
        </p:txBody>
      </p:sp>
    </p:spTree>
    <p:extLst>
      <p:ext uri="{BB962C8B-B14F-4D97-AF65-F5344CB8AC3E}">
        <p14:creationId xmlns:p14="http://schemas.microsoft.com/office/powerpoint/2010/main" val="3108971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C8378A-AF64-432B-CE8E-C74F888E361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0F55544-C228-8AFE-BAB0-490B018340E1}"/>
              </a:ext>
            </a:extLst>
          </p:cNvPr>
          <p:cNvSpPr>
            <a:spLocks noGrp="1"/>
          </p:cNvSpPr>
          <p:nvPr>
            <p:ph type="sldNum" sz="quarter" idx="11"/>
          </p:nvPr>
        </p:nvSpPr>
        <p:spPr/>
        <p:txBody>
          <a:bodyPr/>
          <a:lstStyle/>
          <a:p>
            <a:fld id="{0970407D-EE58-4A0B-824B-1D3AE42DD9CF}" type="slidenum">
              <a:rPr lang="cs-CZ" altLang="cs-CZ" smtClean="0"/>
              <a:pPr/>
              <a:t>73</a:t>
            </a:fld>
            <a:endParaRPr lang="cs-CZ" altLang="cs-CZ" dirty="0"/>
          </a:p>
        </p:txBody>
      </p:sp>
      <p:sp>
        <p:nvSpPr>
          <p:cNvPr id="4" name="Nadpis 3">
            <a:extLst>
              <a:ext uri="{FF2B5EF4-FFF2-40B4-BE49-F238E27FC236}">
                <a16:creationId xmlns:a16="http://schemas.microsoft.com/office/drawing/2014/main" id="{9E1655C4-37AB-4B51-A96A-D62D44D0326E}"/>
              </a:ext>
            </a:extLst>
          </p:cNvPr>
          <p:cNvSpPr>
            <a:spLocks noGrp="1"/>
          </p:cNvSpPr>
          <p:nvPr>
            <p:ph type="title"/>
          </p:nvPr>
        </p:nvSpPr>
        <p:spPr/>
        <p:txBody>
          <a:bodyPr/>
          <a:lstStyle/>
          <a:p>
            <a:r>
              <a:rPr lang="cs-CZ" altLang="cs-CZ" sz="4000" dirty="0" err="1">
                <a:cs typeface="Times New Roman" panose="02020603050405020304" pitchFamily="18" charset="0"/>
              </a:rPr>
              <a:t>Weyler</a:t>
            </a:r>
            <a:r>
              <a:rPr lang="cs-CZ" altLang="cs-CZ" sz="4000" dirty="0">
                <a:cs typeface="Times New Roman" panose="02020603050405020304" pitchFamily="18" charset="0"/>
              </a:rPr>
              <a:t> </a:t>
            </a:r>
            <a:r>
              <a:rPr lang="cs-CZ" altLang="cs-CZ" sz="4000" dirty="0" err="1">
                <a:cs typeface="Times New Roman" panose="02020603050405020304" pitchFamily="18" charset="0"/>
              </a:rPr>
              <a:t>Hildebrand</a:t>
            </a:r>
            <a:endParaRPr lang="cs-CZ" dirty="0"/>
          </a:p>
        </p:txBody>
      </p:sp>
      <p:sp>
        <p:nvSpPr>
          <p:cNvPr id="5" name="Zástupný obsah 4">
            <a:extLst>
              <a:ext uri="{FF2B5EF4-FFF2-40B4-BE49-F238E27FC236}">
                <a16:creationId xmlns:a16="http://schemas.microsoft.com/office/drawing/2014/main" id="{43E1F50D-B2B0-79B7-3289-44953465324F}"/>
              </a:ext>
            </a:extLst>
          </p:cNvPr>
          <p:cNvSpPr>
            <a:spLocks noGrp="1"/>
          </p:cNvSpPr>
          <p:nvPr>
            <p:ph idx="1"/>
          </p:nvPr>
        </p:nvSpPr>
        <p:spPr/>
        <p:txBody>
          <a:bodyPr/>
          <a:lstStyle/>
          <a:p>
            <a:r>
              <a:rPr lang="cs-CZ" altLang="cs-CZ" sz="2800" dirty="0">
                <a:cs typeface="Times New Roman" panose="02020603050405020304" pitchFamily="18" charset="0"/>
                <a:hlinkClick r:id="rId2"/>
              </a:rPr>
              <a:t>Penzion Ráj</a:t>
            </a:r>
            <a:r>
              <a:rPr lang="cs-CZ" altLang="cs-CZ" sz="2800" dirty="0">
                <a:cs typeface="Times New Roman" panose="02020603050405020304" pitchFamily="18" charset="0"/>
              </a:rPr>
              <a:t> (1937)</a:t>
            </a:r>
          </a:p>
          <a:p>
            <a:endParaRPr lang="cs-CZ" altLang="cs-CZ" dirty="0">
              <a:cs typeface="Times New Roman" panose="02020603050405020304" pitchFamily="18" charset="0"/>
            </a:endParaRPr>
          </a:p>
          <a:p>
            <a:r>
              <a:rPr lang="cs-CZ" altLang="cs-CZ" sz="2800" dirty="0">
                <a:cs typeface="Times New Roman" panose="02020603050405020304" pitchFamily="18" charset="0"/>
              </a:rPr>
              <a:t>Jižní předměstí (</a:t>
            </a:r>
            <a:r>
              <a:rPr lang="cs-CZ" altLang="cs-CZ" sz="2800" dirty="0" err="1">
                <a:cs typeface="Times New Roman" panose="02020603050405020304" pitchFamily="18" charset="0"/>
              </a:rPr>
              <a:t>Söderkåkar</a:t>
            </a:r>
            <a:r>
              <a:rPr lang="cs-CZ" altLang="cs-CZ" sz="2800" dirty="0">
                <a:cs typeface="Times New Roman" panose="02020603050405020304" pitchFamily="18" charset="0"/>
              </a:rPr>
              <a:t>; 1932)</a:t>
            </a:r>
            <a:br>
              <a:rPr lang="cs-CZ" altLang="cs-CZ" sz="2800" dirty="0">
                <a:cs typeface="Times New Roman" panose="02020603050405020304" pitchFamily="18" charset="0"/>
              </a:rPr>
            </a:br>
            <a:endParaRPr lang="cs-CZ" dirty="0"/>
          </a:p>
        </p:txBody>
      </p:sp>
      <p:pic>
        <p:nvPicPr>
          <p:cNvPr id="6" name="Picture 4">
            <a:extLst>
              <a:ext uri="{FF2B5EF4-FFF2-40B4-BE49-F238E27FC236}">
                <a16:creationId xmlns:a16="http://schemas.microsoft.com/office/drawing/2014/main" id="{88E6A726-3635-477D-1C31-ED8BA8D44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728" y="3502572"/>
            <a:ext cx="3455076" cy="2460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C8600B04-571A-ABFB-83B8-27A3297B1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850" y="378000"/>
            <a:ext cx="335915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8BD6C7D-EF19-D4B4-E071-184E274F4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789" y="4022998"/>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öderkåkar poster 1932 Edvard Persson original">
            <a:extLst>
              <a:ext uri="{FF2B5EF4-FFF2-40B4-BE49-F238E27FC236}">
                <a16:creationId xmlns:a16="http://schemas.microsoft.com/office/drawing/2014/main" id="{23997050-1DB2-D8DB-7D0D-5F95B36D99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64" y="3186890"/>
            <a:ext cx="2586092" cy="367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616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8A0F49A-941E-9275-69AD-0C3153FF7A41}"/>
              </a:ext>
            </a:extLst>
          </p:cNvPr>
          <p:cNvSpPr>
            <a:spLocks noGrp="1" noChangeArrowheads="1"/>
          </p:cNvSpPr>
          <p:nvPr>
            <p:ph type="title"/>
          </p:nvPr>
        </p:nvSpPr>
        <p:spPr>
          <a:xfrm>
            <a:off x="720000" y="542062"/>
            <a:ext cx="10753200" cy="451576"/>
          </a:xfrm>
        </p:spPr>
        <p:txBody>
          <a:bodyPr/>
          <a:lstStyle/>
          <a:p>
            <a:r>
              <a:rPr lang="cs-CZ" altLang="cs-CZ" sz="3200" dirty="0" err="1">
                <a:cs typeface="Times New Roman" panose="02020603050405020304" pitchFamily="18" charset="0"/>
              </a:rPr>
              <a:t>Gustaf</a:t>
            </a:r>
            <a:r>
              <a:rPr lang="cs-CZ" altLang="cs-CZ" sz="3200" dirty="0">
                <a:cs typeface="Times New Roman" panose="02020603050405020304" pitchFamily="18" charset="0"/>
              </a:rPr>
              <a:t> </a:t>
            </a:r>
            <a:r>
              <a:rPr lang="cs-CZ" altLang="cs-CZ" sz="3200" dirty="0" err="1">
                <a:cs typeface="Times New Roman" panose="02020603050405020304" pitchFamily="18" charset="0"/>
              </a:rPr>
              <a:t>Molander</a:t>
            </a:r>
            <a:r>
              <a:rPr lang="cs-CZ" altLang="cs-CZ" sz="3200" dirty="0">
                <a:cs typeface="Times New Roman" panose="02020603050405020304" pitchFamily="18" charset="0"/>
              </a:rPr>
              <a:t> (1888-1973)</a:t>
            </a:r>
          </a:p>
        </p:txBody>
      </p:sp>
      <p:sp>
        <p:nvSpPr>
          <p:cNvPr id="19459" name="Rectangle 3">
            <a:extLst>
              <a:ext uri="{FF2B5EF4-FFF2-40B4-BE49-F238E27FC236}">
                <a16:creationId xmlns:a16="http://schemas.microsoft.com/office/drawing/2014/main" id="{35CCA9A0-D784-56F6-E20D-F04E3B7517EF}"/>
              </a:ext>
            </a:extLst>
          </p:cNvPr>
          <p:cNvSpPr>
            <a:spLocks noGrp="1" noChangeArrowheads="1"/>
          </p:cNvSpPr>
          <p:nvPr>
            <p:ph type="body" idx="1"/>
          </p:nvPr>
        </p:nvSpPr>
        <p:spPr>
          <a:xfrm>
            <a:off x="720000" y="1692002"/>
            <a:ext cx="6426758" cy="4139998"/>
          </a:xfrm>
        </p:spPr>
        <p:txBody>
          <a:bodyPr/>
          <a:lstStyle/>
          <a:p>
            <a:r>
              <a:rPr lang="cs-CZ" altLang="cs-CZ" dirty="0">
                <a:hlinkClick r:id="rId2"/>
              </a:rPr>
              <a:t>Intermezzo</a:t>
            </a:r>
            <a:r>
              <a:rPr lang="cs-CZ" altLang="cs-CZ" dirty="0"/>
              <a:t> (1936) – </a:t>
            </a:r>
            <a:r>
              <a:rPr lang="cs-CZ" altLang="cs-CZ" dirty="0" err="1"/>
              <a:t>remake</a:t>
            </a:r>
            <a:r>
              <a:rPr lang="cs-CZ" altLang="cs-CZ" dirty="0"/>
              <a:t> 1939</a:t>
            </a:r>
          </a:p>
          <a:p>
            <a:endParaRPr lang="cs-CZ" altLang="cs-CZ" dirty="0"/>
          </a:p>
          <a:p>
            <a:r>
              <a:rPr lang="cs-CZ" altLang="cs-CZ" dirty="0"/>
              <a:t>Tvář ženy (1939) – </a:t>
            </a:r>
            <a:r>
              <a:rPr lang="cs-CZ" altLang="cs-CZ" dirty="0" err="1"/>
              <a:t>remake</a:t>
            </a:r>
            <a:r>
              <a:rPr lang="cs-CZ" altLang="cs-CZ" dirty="0"/>
              <a:t> 1941</a:t>
            </a:r>
          </a:p>
          <a:p>
            <a:endParaRPr lang="cs-CZ" altLang="cs-CZ" dirty="0"/>
          </a:p>
          <a:p>
            <a:r>
              <a:rPr lang="cs-CZ" altLang="cs-CZ" dirty="0"/>
              <a:t>Vyjeď v noci (1942)</a:t>
            </a:r>
          </a:p>
        </p:txBody>
      </p:sp>
      <p:pic>
        <p:nvPicPr>
          <p:cNvPr id="19460" name="Picture 4">
            <a:extLst>
              <a:ext uri="{FF2B5EF4-FFF2-40B4-BE49-F238E27FC236}">
                <a16:creationId xmlns:a16="http://schemas.microsoft.com/office/drawing/2014/main" id="{72DE7EA8-A0A3-173F-0883-577C0B615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22" y="542062"/>
            <a:ext cx="3160712"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DA1984DE-AC65-ECDF-D2FC-7E754D9E7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94484"/>
            <a:ext cx="4059980" cy="286351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6BE4A8F0-F8D4-5E52-8F93-F58063008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770" y="3043990"/>
            <a:ext cx="2509976" cy="366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56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8839127-7F82-44E3-43D7-F57298122E1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D23681B-87FD-DEFA-FC4A-93A16CD50332}"/>
              </a:ext>
            </a:extLst>
          </p:cNvPr>
          <p:cNvSpPr>
            <a:spLocks noGrp="1"/>
          </p:cNvSpPr>
          <p:nvPr>
            <p:ph type="sldNum" sz="quarter" idx="11"/>
          </p:nvPr>
        </p:nvSpPr>
        <p:spPr/>
        <p:txBody>
          <a:bodyPr/>
          <a:lstStyle/>
          <a:p>
            <a:fld id="{0970407D-EE58-4A0B-824B-1D3AE42DD9CF}" type="slidenum">
              <a:rPr lang="cs-CZ" altLang="cs-CZ" smtClean="0"/>
              <a:pPr/>
              <a:t>75</a:t>
            </a:fld>
            <a:endParaRPr lang="cs-CZ" altLang="cs-CZ" dirty="0"/>
          </a:p>
        </p:txBody>
      </p:sp>
      <p:sp>
        <p:nvSpPr>
          <p:cNvPr id="4" name="Nadpis 3">
            <a:extLst>
              <a:ext uri="{FF2B5EF4-FFF2-40B4-BE49-F238E27FC236}">
                <a16:creationId xmlns:a16="http://schemas.microsoft.com/office/drawing/2014/main" id="{F1B47525-2653-CC3E-2EDD-130418910046}"/>
              </a:ext>
            </a:extLst>
          </p:cNvPr>
          <p:cNvSpPr>
            <a:spLocks noGrp="1"/>
          </p:cNvSpPr>
          <p:nvPr>
            <p:ph type="title"/>
          </p:nvPr>
        </p:nvSpPr>
        <p:spPr/>
        <p:txBody>
          <a:bodyPr/>
          <a:lstStyle/>
          <a:p>
            <a:r>
              <a:rPr lang="cs-CZ" dirty="0"/>
              <a:t>Finsko a zvukový film</a:t>
            </a:r>
          </a:p>
        </p:txBody>
      </p:sp>
      <p:sp>
        <p:nvSpPr>
          <p:cNvPr id="5" name="Zástupný obsah 4">
            <a:extLst>
              <a:ext uri="{FF2B5EF4-FFF2-40B4-BE49-F238E27FC236}">
                <a16:creationId xmlns:a16="http://schemas.microsoft.com/office/drawing/2014/main" id="{A5DF6849-60AC-8F7A-9D3A-395A904958C1}"/>
              </a:ext>
            </a:extLst>
          </p:cNvPr>
          <p:cNvSpPr>
            <a:spLocks noGrp="1"/>
          </p:cNvSpPr>
          <p:nvPr>
            <p:ph idx="1"/>
          </p:nvPr>
        </p:nvSpPr>
        <p:spPr/>
        <p:txBody>
          <a:bodyPr>
            <a:normAutofit lnSpcReduction="10000"/>
          </a:bodyPr>
          <a:lstStyle/>
          <a:p>
            <a:pPr>
              <a:lnSpc>
                <a:spcPct val="150000"/>
              </a:lnSpc>
            </a:pPr>
            <a:r>
              <a:rPr lang="cs-CZ" dirty="0"/>
              <a:t>1931 – první zvukový film</a:t>
            </a:r>
          </a:p>
          <a:p>
            <a:pPr lvl="1">
              <a:lnSpc>
                <a:spcPct val="150000"/>
              </a:lnSpc>
            </a:pPr>
            <a:r>
              <a:rPr lang="cs-CZ" dirty="0"/>
              <a:t>Sana se </a:t>
            </a:r>
            <a:r>
              <a:rPr lang="cs-CZ" dirty="0" err="1"/>
              <a:t>suomeksi</a:t>
            </a:r>
            <a:endParaRPr lang="cs-CZ" dirty="0"/>
          </a:p>
          <a:p>
            <a:pPr>
              <a:lnSpc>
                <a:spcPct val="150000"/>
              </a:lnSpc>
            </a:pPr>
            <a:r>
              <a:rPr lang="cs-CZ" dirty="0" err="1"/>
              <a:t>Erkki</a:t>
            </a:r>
            <a:r>
              <a:rPr lang="cs-CZ" dirty="0"/>
              <a:t> Karu</a:t>
            </a:r>
          </a:p>
          <a:p>
            <a:pPr>
              <a:lnSpc>
                <a:spcPct val="150000"/>
              </a:lnSpc>
            </a:pPr>
            <a:r>
              <a:rPr lang="cs-CZ" dirty="0"/>
              <a:t>Velký počet krátkometrážních</a:t>
            </a:r>
          </a:p>
          <a:p>
            <a:pPr>
              <a:lnSpc>
                <a:spcPct val="150000"/>
              </a:lnSpc>
            </a:pPr>
            <a:r>
              <a:rPr lang="cs-CZ" dirty="0"/>
              <a:t>Vojenská tematika</a:t>
            </a:r>
          </a:p>
          <a:p>
            <a:pPr>
              <a:lnSpc>
                <a:spcPct val="150000"/>
              </a:lnSpc>
            </a:pPr>
            <a:r>
              <a:rPr lang="cs-CZ" dirty="0" err="1"/>
              <a:t>Juha</a:t>
            </a:r>
            <a:r>
              <a:rPr lang="cs-CZ" dirty="0"/>
              <a:t> (1937) </a:t>
            </a:r>
          </a:p>
          <a:p>
            <a:pPr>
              <a:lnSpc>
                <a:spcPct val="150000"/>
              </a:lnSpc>
            </a:pPr>
            <a:r>
              <a:rPr lang="cs-CZ" dirty="0" err="1"/>
              <a:t>Aktivistit</a:t>
            </a:r>
            <a:r>
              <a:rPr lang="cs-CZ" dirty="0"/>
              <a:t> (1939)</a:t>
            </a:r>
          </a:p>
        </p:txBody>
      </p:sp>
      <p:pic>
        <p:nvPicPr>
          <p:cNvPr id="7" name="Obrázek 6">
            <a:extLst>
              <a:ext uri="{FF2B5EF4-FFF2-40B4-BE49-F238E27FC236}">
                <a16:creationId xmlns:a16="http://schemas.microsoft.com/office/drawing/2014/main" id="{E2FBAE6F-A7B7-471F-B03A-CF5AE9EFABA2}"/>
              </a:ext>
            </a:extLst>
          </p:cNvPr>
          <p:cNvPicPr>
            <a:picLocks noChangeAspect="1"/>
          </p:cNvPicPr>
          <p:nvPr/>
        </p:nvPicPr>
        <p:blipFill>
          <a:blip r:embed="rId2"/>
          <a:stretch>
            <a:fillRect/>
          </a:stretch>
        </p:blipFill>
        <p:spPr>
          <a:xfrm>
            <a:off x="5741290" y="1171576"/>
            <a:ext cx="6235771" cy="4139998"/>
          </a:xfrm>
          <a:prstGeom prst="rect">
            <a:avLst/>
          </a:prstGeom>
        </p:spPr>
      </p:pic>
    </p:spTree>
    <p:extLst>
      <p:ext uri="{BB962C8B-B14F-4D97-AF65-F5344CB8AC3E}">
        <p14:creationId xmlns:p14="http://schemas.microsoft.com/office/powerpoint/2010/main" val="4218630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7D96352-D96E-5388-EAEF-123BADFFC9D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D962DF9-7C81-B463-DB08-3D8A17C4D832}"/>
              </a:ext>
            </a:extLst>
          </p:cNvPr>
          <p:cNvSpPr>
            <a:spLocks noGrp="1"/>
          </p:cNvSpPr>
          <p:nvPr>
            <p:ph type="sldNum" sz="quarter" idx="11"/>
          </p:nvPr>
        </p:nvSpPr>
        <p:spPr/>
        <p:txBody>
          <a:bodyPr/>
          <a:lstStyle/>
          <a:p>
            <a:fld id="{0970407D-EE58-4A0B-824B-1D3AE42DD9CF}" type="slidenum">
              <a:rPr lang="cs-CZ" altLang="cs-CZ" smtClean="0"/>
              <a:pPr/>
              <a:t>76</a:t>
            </a:fld>
            <a:endParaRPr lang="cs-CZ" altLang="cs-CZ" dirty="0"/>
          </a:p>
        </p:txBody>
      </p:sp>
      <p:sp>
        <p:nvSpPr>
          <p:cNvPr id="4" name="Nadpis 3">
            <a:extLst>
              <a:ext uri="{FF2B5EF4-FFF2-40B4-BE49-F238E27FC236}">
                <a16:creationId xmlns:a16="http://schemas.microsoft.com/office/drawing/2014/main" id="{F1788D71-07B6-C457-187F-B17697C866B8}"/>
              </a:ext>
            </a:extLst>
          </p:cNvPr>
          <p:cNvSpPr>
            <a:spLocks noGrp="1"/>
          </p:cNvSpPr>
          <p:nvPr>
            <p:ph type="title"/>
          </p:nvPr>
        </p:nvSpPr>
        <p:spPr/>
        <p:txBody>
          <a:bodyPr/>
          <a:lstStyle/>
          <a:p>
            <a:r>
              <a:rPr lang="cs-CZ" dirty="0"/>
              <a:t>Otázky</a:t>
            </a:r>
          </a:p>
        </p:txBody>
      </p:sp>
      <p:sp>
        <p:nvSpPr>
          <p:cNvPr id="5" name="Zástupný obsah 4">
            <a:extLst>
              <a:ext uri="{FF2B5EF4-FFF2-40B4-BE49-F238E27FC236}">
                <a16:creationId xmlns:a16="http://schemas.microsoft.com/office/drawing/2014/main" id="{FABDA806-379F-22F9-41C3-1DB67FEB7CBF}"/>
              </a:ext>
            </a:extLst>
          </p:cNvPr>
          <p:cNvSpPr>
            <a:spLocks noGrp="1"/>
          </p:cNvSpPr>
          <p:nvPr>
            <p:ph idx="1"/>
          </p:nvPr>
        </p:nvSpPr>
        <p:spPr/>
        <p:txBody>
          <a:bodyPr/>
          <a:lstStyle/>
          <a:p>
            <a:r>
              <a:rPr lang="cs-CZ" dirty="0"/>
              <a:t>Jak byste srovnali šíření zvukového filmu ve skandinávských zemích?</a:t>
            </a:r>
          </a:p>
          <a:p>
            <a:endParaRPr lang="cs-CZ" dirty="0"/>
          </a:p>
          <a:p>
            <a:r>
              <a:rPr lang="cs-CZ" dirty="0"/>
              <a:t>Jakým tématům se věnovaly skandinávské kinematografie?</a:t>
            </a:r>
          </a:p>
          <a:p>
            <a:endParaRPr lang="cs-CZ" dirty="0"/>
          </a:p>
          <a:p>
            <a:r>
              <a:rPr lang="cs-CZ" dirty="0"/>
              <a:t>Vyberte si z každé země jednu uměleckou osobnost a popište její kariéru.</a:t>
            </a:r>
          </a:p>
        </p:txBody>
      </p:sp>
    </p:spTree>
    <p:extLst>
      <p:ext uri="{BB962C8B-B14F-4D97-AF65-F5344CB8AC3E}">
        <p14:creationId xmlns:p14="http://schemas.microsoft.com/office/powerpoint/2010/main" val="2257655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61B09CB-5370-EDD3-2E5C-2640EB49BB0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0030F78-2274-59ED-A3E4-D3D812793E43}"/>
              </a:ext>
            </a:extLst>
          </p:cNvPr>
          <p:cNvSpPr>
            <a:spLocks noGrp="1"/>
          </p:cNvSpPr>
          <p:nvPr>
            <p:ph type="sldNum" sz="quarter" idx="11"/>
          </p:nvPr>
        </p:nvSpPr>
        <p:spPr/>
        <p:txBody>
          <a:bodyPr/>
          <a:lstStyle/>
          <a:p>
            <a:fld id="{0970407D-EE58-4A0B-824B-1D3AE42DD9CF}" type="slidenum">
              <a:rPr lang="cs-CZ" altLang="cs-CZ" smtClean="0"/>
              <a:pPr/>
              <a:t>77</a:t>
            </a:fld>
            <a:endParaRPr lang="cs-CZ" altLang="cs-CZ" dirty="0"/>
          </a:p>
        </p:txBody>
      </p:sp>
      <p:sp>
        <p:nvSpPr>
          <p:cNvPr id="6" name="Nadpis 5">
            <a:extLst>
              <a:ext uri="{FF2B5EF4-FFF2-40B4-BE49-F238E27FC236}">
                <a16:creationId xmlns:a16="http://schemas.microsoft.com/office/drawing/2014/main" id="{1FECDF4C-F09B-DBFB-4039-B3F89C6A4383}"/>
              </a:ext>
            </a:extLst>
          </p:cNvPr>
          <p:cNvSpPr>
            <a:spLocks noGrp="1"/>
          </p:cNvSpPr>
          <p:nvPr>
            <p:ph type="title"/>
          </p:nvPr>
        </p:nvSpPr>
        <p:spPr/>
        <p:txBody>
          <a:bodyPr/>
          <a:lstStyle/>
          <a:p>
            <a:r>
              <a:rPr lang="cs-CZ" dirty="0"/>
              <a:t>Skandinávie a 2. světová válka</a:t>
            </a:r>
          </a:p>
        </p:txBody>
      </p:sp>
      <p:sp>
        <p:nvSpPr>
          <p:cNvPr id="7" name="Podnadpis 6">
            <a:extLst>
              <a:ext uri="{FF2B5EF4-FFF2-40B4-BE49-F238E27FC236}">
                <a16:creationId xmlns:a16="http://schemas.microsoft.com/office/drawing/2014/main" id="{B0DFFDF2-7281-38A9-3EED-014A22177AF6}"/>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1889526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5DF05C6-AD36-6E29-76A9-717D9919276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F51A716-EB1E-5D18-D5CD-CD0F236D6C9B}"/>
              </a:ext>
            </a:extLst>
          </p:cNvPr>
          <p:cNvSpPr>
            <a:spLocks noGrp="1"/>
          </p:cNvSpPr>
          <p:nvPr>
            <p:ph type="sldNum" sz="quarter" idx="11"/>
          </p:nvPr>
        </p:nvSpPr>
        <p:spPr/>
        <p:txBody>
          <a:bodyPr/>
          <a:lstStyle/>
          <a:p>
            <a:fld id="{0970407D-EE58-4A0B-824B-1D3AE42DD9CF}" type="slidenum">
              <a:rPr lang="cs-CZ" altLang="cs-CZ" smtClean="0"/>
              <a:pPr/>
              <a:t>78</a:t>
            </a:fld>
            <a:endParaRPr lang="cs-CZ" altLang="cs-CZ" dirty="0"/>
          </a:p>
        </p:txBody>
      </p:sp>
      <p:sp>
        <p:nvSpPr>
          <p:cNvPr id="4" name="Nadpis 3">
            <a:extLst>
              <a:ext uri="{FF2B5EF4-FFF2-40B4-BE49-F238E27FC236}">
                <a16:creationId xmlns:a16="http://schemas.microsoft.com/office/drawing/2014/main" id="{ECDCCFA5-86E7-3191-924E-2B18420E3000}"/>
              </a:ext>
            </a:extLst>
          </p:cNvPr>
          <p:cNvSpPr>
            <a:spLocks noGrp="1"/>
          </p:cNvSpPr>
          <p:nvPr>
            <p:ph type="title"/>
          </p:nvPr>
        </p:nvSpPr>
        <p:spPr/>
        <p:txBody>
          <a:bodyPr/>
          <a:lstStyle/>
          <a:p>
            <a:r>
              <a:rPr lang="cs-CZ" dirty="0"/>
              <a:t>Skandinávie a 2. světová válka</a:t>
            </a:r>
          </a:p>
        </p:txBody>
      </p:sp>
      <p:sp>
        <p:nvSpPr>
          <p:cNvPr id="5" name="Zástupný obsah 4">
            <a:extLst>
              <a:ext uri="{FF2B5EF4-FFF2-40B4-BE49-F238E27FC236}">
                <a16:creationId xmlns:a16="http://schemas.microsoft.com/office/drawing/2014/main" id="{1E82A7D5-F41A-5556-9329-30751F61427E}"/>
              </a:ext>
            </a:extLst>
          </p:cNvPr>
          <p:cNvSpPr>
            <a:spLocks noGrp="1"/>
          </p:cNvSpPr>
          <p:nvPr>
            <p:ph idx="1"/>
          </p:nvPr>
        </p:nvSpPr>
        <p:spPr/>
        <p:txBody>
          <a:bodyPr/>
          <a:lstStyle/>
          <a:p>
            <a:r>
              <a:rPr lang="cs-CZ" dirty="0"/>
              <a:t>Válčící strany?</a:t>
            </a:r>
          </a:p>
          <a:p>
            <a:endParaRPr lang="cs-CZ" dirty="0"/>
          </a:p>
          <a:p>
            <a:r>
              <a:rPr lang="cs-CZ" dirty="0"/>
              <a:t>Obsazení? Spolupráce s Německem?</a:t>
            </a:r>
          </a:p>
          <a:p>
            <a:pPr lvl="1"/>
            <a:r>
              <a:rPr lang="cs-CZ" dirty="0" err="1"/>
              <a:t>Internationale</a:t>
            </a:r>
            <a:r>
              <a:rPr lang="cs-CZ" dirty="0"/>
              <a:t> </a:t>
            </a:r>
            <a:r>
              <a:rPr lang="cs-CZ" dirty="0" err="1"/>
              <a:t>Filmkammer</a:t>
            </a:r>
            <a:r>
              <a:rPr lang="cs-CZ" dirty="0"/>
              <a:t>?</a:t>
            </a:r>
          </a:p>
          <a:p>
            <a:endParaRPr lang="cs-CZ" dirty="0"/>
          </a:p>
          <a:p>
            <a:r>
              <a:rPr lang="cs-CZ" dirty="0"/>
              <a:t>Import?</a:t>
            </a:r>
          </a:p>
          <a:p>
            <a:endParaRPr lang="cs-CZ" dirty="0"/>
          </a:p>
          <a:p>
            <a:r>
              <a:rPr lang="cs-CZ" dirty="0"/>
              <a:t>Žánrová tvorba</a:t>
            </a:r>
          </a:p>
          <a:p>
            <a:pPr lvl="1"/>
            <a:r>
              <a:rPr lang="cs-CZ" dirty="0"/>
              <a:t>„</a:t>
            </a:r>
            <a:r>
              <a:rPr lang="cs-CZ" dirty="0" err="1"/>
              <a:t>Eskapistická</a:t>
            </a:r>
            <a:r>
              <a:rPr lang="cs-CZ" dirty="0"/>
              <a:t> zábava“</a:t>
            </a:r>
          </a:p>
          <a:p>
            <a:endParaRPr lang="cs-CZ" dirty="0"/>
          </a:p>
        </p:txBody>
      </p:sp>
    </p:spTree>
    <p:extLst>
      <p:ext uri="{BB962C8B-B14F-4D97-AF65-F5344CB8AC3E}">
        <p14:creationId xmlns:p14="http://schemas.microsoft.com/office/powerpoint/2010/main" val="2108495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FDA2992-B0C1-8DA6-7754-F9180009473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B5EF914-08A7-E74E-F009-87A9AC2B5088}"/>
              </a:ext>
            </a:extLst>
          </p:cNvPr>
          <p:cNvSpPr>
            <a:spLocks noGrp="1"/>
          </p:cNvSpPr>
          <p:nvPr>
            <p:ph type="sldNum" sz="quarter" idx="11"/>
          </p:nvPr>
        </p:nvSpPr>
        <p:spPr/>
        <p:txBody>
          <a:bodyPr/>
          <a:lstStyle/>
          <a:p>
            <a:fld id="{0970407D-EE58-4A0B-824B-1D3AE42DD9CF}" type="slidenum">
              <a:rPr lang="cs-CZ" altLang="cs-CZ" smtClean="0"/>
              <a:pPr/>
              <a:t>79</a:t>
            </a:fld>
            <a:endParaRPr lang="cs-CZ" altLang="cs-CZ" dirty="0"/>
          </a:p>
        </p:txBody>
      </p:sp>
      <p:sp>
        <p:nvSpPr>
          <p:cNvPr id="4" name="Nadpis 3">
            <a:extLst>
              <a:ext uri="{FF2B5EF4-FFF2-40B4-BE49-F238E27FC236}">
                <a16:creationId xmlns:a16="http://schemas.microsoft.com/office/drawing/2014/main" id="{7D0099A7-A54B-6959-02E7-6B2CD242F182}"/>
              </a:ext>
            </a:extLst>
          </p:cNvPr>
          <p:cNvSpPr>
            <a:spLocks noGrp="1"/>
          </p:cNvSpPr>
          <p:nvPr>
            <p:ph type="title"/>
          </p:nvPr>
        </p:nvSpPr>
        <p:spPr/>
        <p:txBody>
          <a:bodyPr/>
          <a:lstStyle/>
          <a:p>
            <a:r>
              <a:rPr lang="cs-CZ" dirty="0"/>
              <a:t>Dánsko za 2. světové války</a:t>
            </a:r>
          </a:p>
        </p:txBody>
      </p:sp>
      <p:sp>
        <p:nvSpPr>
          <p:cNvPr id="5" name="Zástupný obsah 4">
            <a:extLst>
              <a:ext uri="{FF2B5EF4-FFF2-40B4-BE49-F238E27FC236}">
                <a16:creationId xmlns:a16="http://schemas.microsoft.com/office/drawing/2014/main" id="{6731E0EB-FF77-375C-A882-9FC29EB31AD5}"/>
              </a:ext>
            </a:extLst>
          </p:cNvPr>
          <p:cNvSpPr>
            <a:spLocks noGrp="1"/>
          </p:cNvSpPr>
          <p:nvPr>
            <p:ph idx="1"/>
          </p:nvPr>
        </p:nvSpPr>
        <p:spPr>
          <a:xfrm>
            <a:off x="278969" y="1171576"/>
            <a:ext cx="11194231" cy="4660424"/>
          </a:xfrm>
        </p:spPr>
        <p:txBody>
          <a:bodyPr>
            <a:normAutofit fontScale="92500" lnSpcReduction="20000"/>
          </a:bodyPr>
          <a:lstStyle/>
          <a:p>
            <a:r>
              <a:rPr lang="cs-CZ" dirty="0"/>
              <a:t>Okupace</a:t>
            </a:r>
          </a:p>
          <a:p>
            <a:endParaRPr lang="cs-CZ" dirty="0"/>
          </a:p>
          <a:p>
            <a:r>
              <a:rPr lang="cs-CZ" dirty="0"/>
              <a:t>Dovoz</a:t>
            </a:r>
          </a:p>
          <a:p>
            <a:pPr lvl="1"/>
            <a:r>
              <a:rPr lang="cs-CZ" dirty="0"/>
              <a:t>Německé filmy</a:t>
            </a:r>
          </a:p>
          <a:p>
            <a:pPr lvl="1"/>
            <a:r>
              <a:rPr lang="cs-CZ" dirty="0"/>
              <a:t>Švédské filmy</a:t>
            </a:r>
          </a:p>
          <a:p>
            <a:pPr lvl="1"/>
            <a:endParaRPr lang="cs-CZ" dirty="0"/>
          </a:p>
          <a:p>
            <a:r>
              <a:rPr lang="cs-CZ" dirty="0"/>
              <a:t>Napodobování zahraničních filmů</a:t>
            </a:r>
          </a:p>
          <a:p>
            <a:endParaRPr lang="cs-CZ" dirty="0"/>
          </a:p>
          <a:p>
            <a:r>
              <a:rPr lang="cs-CZ" dirty="0" err="1"/>
              <a:t>Noir</a:t>
            </a:r>
            <a:r>
              <a:rPr lang="cs-CZ" dirty="0"/>
              <a:t> – </a:t>
            </a:r>
            <a:r>
              <a:rPr lang="cs-CZ" dirty="0" err="1"/>
              <a:t>Afsporet</a:t>
            </a:r>
            <a:r>
              <a:rPr lang="cs-CZ" dirty="0"/>
              <a:t> (1942)</a:t>
            </a:r>
          </a:p>
          <a:p>
            <a:endParaRPr lang="cs-CZ" dirty="0"/>
          </a:p>
          <a:p>
            <a:r>
              <a:rPr lang="cs-CZ" dirty="0"/>
              <a:t>C. T. </a:t>
            </a:r>
            <a:r>
              <a:rPr lang="cs-CZ" dirty="0" err="1"/>
              <a:t>Dreyer</a:t>
            </a:r>
            <a:endParaRPr lang="cs-CZ" dirty="0"/>
          </a:p>
          <a:p>
            <a:pPr lvl="1"/>
            <a:r>
              <a:rPr lang="cs-CZ" dirty="0">
                <a:hlinkClick r:id="rId2"/>
              </a:rPr>
              <a:t>Vredens dag </a:t>
            </a:r>
            <a:r>
              <a:rPr lang="cs-CZ" dirty="0"/>
              <a:t>(1943)</a:t>
            </a:r>
          </a:p>
        </p:txBody>
      </p:sp>
      <p:pic>
        <p:nvPicPr>
          <p:cNvPr id="7" name="Obrázek 6">
            <a:extLst>
              <a:ext uri="{FF2B5EF4-FFF2-40B4-BE49-F238E27FC236}">
                <a16:creationId xmlns:a16="http://schemas.microsoft.com/office/drawing/2014/main" id="{959CF1DF-4770-AF4B-05F9-2087914F1506}"/>
              </a:ext>
            </a:extLst>
          </p:cNvPr>
          <p:cNvPicPr>
            <a:picLocks noChangeAspect="1"/>
          </p:cNvPicPr>
          <p:nvPr/>
        </p:nvPicPr>
        <p:blipFill>
          <a:blip r:embed="rId3"/>
          <a:stretch>
            <a:fillRect/>
          </a:stretch>
        </p:blipFill>
        <p:spPr>
          <a:xfrm>
            <a:off x="6995323" y="1477455"/>
            <a:ext cx="4574876" cy="3455492"/>
          </a:xfrm>
          <a:prstGeom prst="rect">
            <a:avLst/>
          </a:prstGeom>
        </p:spPr>
      </p:pic>
    </p:spTree>
    <p:extLst>
      <p:ext uri="{BB962C8B-B14F-4D97-AF65-F5344CB8AC3E}">
        <p14:creationId xmlns:p14="http://schemas.microsoft.com/office/powerpoint/2010/main" val="41628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0321F84-B67C-4C58-6340-A5CAFBEBDDF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F54FE62-C406-ECA1-A9E6-FB3A2B27C478}"/>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1169E5A9-F1D8-CD39-5A52-4E65373D6EA2}"/>
              </a:ext>
            </a:extLst>
          </p:cNvPr>
          <p:cNvSpPr>
            <a:spLocks noGrp="1"/>
          </p:cNvSpPr>
          <p:nvPr>
            <p:ph type="title"/>
          </p:nvPr>
        </p:nvSpPr>
        <p:spPr/>
        <p:txBody>
          <a:bodyPr>
            <a:normAutofit fontScale="90000"/>
          </a:bodyPr>
          <a:lstStyle/>
          <a:p>
            <a:r>
              <a:rPr lang="cs-CZ" dirty="0"/>
              <a:t>Skandinávská kinematografie</a:t>
            </a:r>
          </a:p>
        </p:txBody>
      </p:sp>
      <p:sp>
        <p:nvSpPr>
          <p:cNvPr id="5" name="Zástupný obsah 4">
            <a:extLst>
              <a:ext uri="{FF2B5EF4-FFF2-40B4-BE49-F238E27FC236}">
                <a16:creationId xmlns:a16="http://schemas.microsoft.com/office/drawing/2014/main" id="{3212EED2-32BF-AD82-4223-E9EC24FB2372}"/>
              </a:ext>
            </a:extLst>
          </p:cNvPr>
          <p:cNvSpPr>
            <a:spLocks noGrp="1"/>
          </p:cNvSpPr>
          <p:nvPr>
            <p:ph idx="1"/>
          </p:nvPr>
        </p:nvSpPr>
        <p:spPr>
          <a:xfrm>
            <a:off x="720000" y="1692002"/>
            <a:ext cx="5376000" cy="4139998"/>
          </a:xfrm>
        </p:spPr>
        <p:txBody>
          <a:bodyPr/>
          <a:lstStyle/>
          <a:p>
            <a:r>
              <a:rPr lang="cs-CZ" dirty="0"/>
              <a:t>Dánsko</a:t>
            </a:r>
          </a:p>
          <a:p>
            <a:pPr lvl="1"/>
            <a:r>
              <a:rPr lang="cs-CZ" dirty="0"/>
              <a:t>1896 – Vilhelm Pacht</a:t>
            </a:r>
          </a:p>
          <a:p>
            <a:pPr lvl="2"/>
            <a:r>
              <a:rPr lang="cs-CZ" dirty="0"/>
              <a:t>První veřejné promítání</a:t>
            </a:r>
          </a:p>
          <a:p>
            <a:pPr lvl="1"/>
            <a:endParaRPr lang="cs-CZ" dirty="0"/>
          </a:p>
        </p:txBody>
      </p:sp>
      <p:pic>
        <p:nvPicPr>
          <p:cNvPr id="2054" name="Picture 6">
            <a:extLst>
              <a:ext uri="{FF2B5EF4-FFF2-40B4-BE49-F238E27FC236}">
                <a16:creationId xmlns:a16="http://schemas.microsoft.com/office/drawing/2014/main" id="{761821E4-6A27-5FC8-42FD-88893D94F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184" y="1619250"/>
            <a:ext cx="3166416" cy="468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146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9E6152E-D873-B580-46FF-4BBBB0A7300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BBCB04A-3E4A-F2A6-ACB7-8C14A32F80CF}"/>
              </a:ext>
            </a:extLst>
          </p:cNvPr>
          <p:cNvSpPr>
            <a:spLocks noGrp="1"/>
          </p:cNvSpPr>
          <p:nvPr>
            <p:ph type="sldNum" sz="quarter" idx="11"/>
          </p:nvPr>
        </p:nvSpPr>
        <p:spPr/>
        <p:txBody>
          <a:bodyPr/>
          <a:lstStyle/>
          <a:p>
            <a:fld id="{0970407D-EE58-4A0B-824B-1D3AE42DD9CF}" type="slidenum">
              <a:rPr lang="cs-CZ" altLang="cs-CZ" smtClean="0"/>
              <a:pPr/>
              <a:t>80</a:t>
            </a:fld>
            <a:endParaRPr lang="cs-CZ" altLang="cs-CZ" dirty="0"/>
          </a:p>
        </p:txBody>
      </p:sp>
      <p:sp>
        <p:nvSpPr>
          <p:cNvPr id="4" name="Nadpis 3">
            <a:extLst>
              <a:ext uri="{FF2B5EF4-FFF2-40B4-BE49-F238E27FC236}">
                <a16:creationId xmlns:a16="http://schemas.microsoft.com/office/drawing/2014/main" id="{5CB84187-56AC-AA72-FAE4-9F1B52CD927C}"/>
              </a:ext>
            </a:extLst>
          </p:cNvPr>
          <p:cNvSpPr>
            <a:spLocks noGrp="1"/>
          </p:cNvSpPr>
          <p:nvPr>
            <p:ph type="title"/>
          </p:nvPr>
        </p:nvSpPr>
        <p:spPr/>
        <p:txBody>
          <a:bodyPr/>
          <a:lstStyle/>
          <a:p>
            <a:r>
              <a:rPr lang="cs-CZ" dirty="0"/>
              <a:t>Norsko</a:t>
            </a:r>
          </a:p>
        </p:txBody>
      </p:sp>
      <p:pic>
        <p:nvPicPr>
          <p:cNvPr id="2050" name="Picture 2" descr="undefined">
            <a:extLst>
              <a:ext uri="{FF2B5EF4-FFF2-40B4-BE49-F238E27FC236}">
                <a16:creationId xmlns:a16="http://schemas.microsoft.com/office/drawing/2014/main" id="{8F59299A-B7E5-A9B7-3172-292AFF9767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53546" y="262288"/>
            <a:ext cx="4486454" cy="6174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2CF74AC7-CEC8-E37A-22BE-5D9C5388E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700"/>
            <a:ext cx="5192128" cy="32369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defined">
            <a:extLst>
              <a:ext uri="{FF2B5EF4-FFF2-40B4-BE49-F238E27FC236}">
                <a16:creationId xmlns:a16="http://schemas.microsoft.com/office/drawing/2014/main" id="{064E4EFB-9BFB-1C53-7A4F-102F109EC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674" y="678028"/>
            <a:ext cx="3326969" cy="508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13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C687249-619F-2F57-4EE2-C266706DA43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6E84912-5776-F3F1-B331-9E62AC6A1C01}"/>
              </a:ext>
            </a:extLst>
          </p:cNvPr>
          <p:cNvSpPr>
            <a:spLocks noGrp="1"/>
          </p:cNvSpPr>
          <p:nvPr>
            <p:ph type="sldNum" sz="quarter" idx="11"/>
          </p:nvPr>
        </p:nvSpPr>
        <p:spPr/>
        <p:txBody>
          <a:bodyPr/>
          <a:lstStyle/>
          <a:p>
            <a:fld id="{0970407D-EE58-4A0B-824B-1D3AE42DD9CF}" type="slidenum">
              <a:rPr lang="cs-CZ" altLang="cs-CZ" smtClean="0"/>
              <a:pPr/>
              <a:t>81</a:t>
            </a:fld>
            <a:endParaRPr lang="cs-CZ" altLang="cs-CZ" dirty="0"/>
          </a:p>
        </p:txBody>
      </p:sp>
      <p:sp>
        <p:nvSpPr>
          <p:cNvPr id="4" name="Nadpis 3">
            <a:extLst>
              <a:ext uri="{FF2B5EF4-FFF2-40B4-BE49-F238E27FC236}">
                <a16:creationId xmlns:a16="http://schemas.microsoft.com/office/drawing/2014/main" id="{4C6C1314-3A73-87D3-EA13-30D23239F9C3}"/>
              </a:ext>
            </a:extLst>
          </p:cNvPr>
          <p:cNvSpPr>
            <a:spLocks noGrp="1"/>
          </p:cNvSpPr>
          <p:nvPr>
            <p:ph type="title"/>
          </p:nvPr>
        </p:nvSpPr>
        <p:spPr/>
        <p:txBody>
          <a:bodyPr/>
          <a:lstStyle/>
          <a:p>
            <a:r>
              <a:rPr lang="cs-CZ" dirty="0"/>
              <a:t>Norsko</a:t>
            </a:r>
          </a:p>
        </p:txBody>
      </p:sp>
      <p:sp>
        <p:nvSpPr>
          <p:cNvPr id="5" name="Zástupný obsah 4">
            <a:extLst>
              <a:ext uri="{FF2B5EF4-FFF2-40B4-BE49-F238E27FC236}">
                <a16:creationId xmlns:a16="http://schemas.microsoft.com/office/drawing/2014/main" id="{B777E8FD-3358-7C92-6F8A-62A7180B87A0}"/>
              </a:ext>
            </a:extLst>
          </p:cNvPr>
          <p:cNvSpPr>
            <a:spLocks noGrp="1"/>
          </p:cNvSpPr>
          <p:nvPr>
            <p:ph idx="1"/>
          </p:nvPr>
        </p:nvSpPr>
        <p:spPr>
          <a:xfrm>
            <a:off x="720000" y="1692002"/>
            <a:ext cx="7013654" cy="4139998"/>
          </a:xfrm>
        </p:spPr>
        <p:txBody>
          <a:bodyPr/>
          <a:lstStyle/>
          <a:p>
            <a:r>
              <a:rPr lang="cs-CZ" dirty="0"/>
              <a:t>1940 – Invaze</a:t>
            </a:r>
          </a:p>
          <a:p>
            <a:endParaRPr lang="cs-CZ" dirty="0"/>
          </a:p>
          <a:p>
            <a:r>
              <a:rPr lang="cs-CZ" dirty="0"/>
              <a:t>„</a:t>
            </a:r>
            <a:r>
              <a:rPr lang="cs-CZ" dirty="0" err="1"/>
              <a:t>Deutsche</a:t>
            </a:r>
            <a:r>
              <a:rPr lang="cs-CZ" dirty="0"/>
              <a:t> </a:t>
            </a:r>
            <a:r>
              <a:rPr lang="cs-CZ" dirty="0" err="1"/>
              <a:t>Wochenschau</a:t>
            </a:r>
            <a:r>
              <a:rPr lang="cs-CZ" dirty="0"/>
              <a:t>“</a:t>
            </a:r>
          </a:p>
          <a:p>
            <a:endParaRPr lang="cs-CZ" dirty="0"/>
          </a:p>
          <a:p>
            <a:r>
              <a:rPr lang="cs-CZ" dirty="0"/>
              <a:t>Kontrola nad kinematografií</a:t>
            </a:r>
          </a:p>
          <a:p>
            <a:pPr lvl="1"/>
            <a:r>
              <a:rPr lang="cs-CZ" dirty="0" err="1"/>
              <a:t>Unge</a:t>
            </a:r>
            <a:r>
              <a:rPr lang="cs-CZ" dirty="0"/>
              <a:t> </a:t>
            </a:r>
            <a:r>
              <a:rPr lang="cs-CZ" dirty="0" err="1"/>
              <a:t>Viljer</a:t>
            </a:r>
            <a:r>
              <a:rPr lang="cs-CZ" dirty="0"/>
              <a:t> (1943)</a:t>
            </a:r>
          </a:p>
          <a:p>
            <a:endParaRPr lang="cs-CZ" dirty="0"/>
          </a:p>
          <a:p>
            <a:r>
              <a:rPr lang="cs-CZ" dirty="0"/>
              <a:t>Komedie</a:t>
            </a:r>
          </a:p>
          <a:p>
            <a:pPr lvl="1"/>
            <a:r>
              <a:rPr lang="cs-CZ" dirty="0" err="1"/>
              <a:t>Vigdis</a:t>
            </a:r>
            <a:r>
              <a:rPr lang="cs-CZ" dirty="0"/>
              <a:t> (1943)</a:t>
            </a:r>
          </a:p>
        </p:txBody>
      </p:sp>
      <p:pic>
        <p:nvPicPr>
          <p:cNvPr id="1026" name="Picture 2" descr="RAREFILMSANDMORE.COM. Bettle for Norway KAMPF UM NORWEGEN (1940)">
            <a:extLst>
              <a:ext uri="{FF2B5EF4-FFF2-40B4-BE49-F238E27FC236}">
                <a16:creationId xmlns:a16="http://schemas.microsoft.com/office/drawing/2014/main" id="{1976B88B-E634-DE37-CAFF-0C769CB17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125" y="378000"/>
            <a:ext cx="3791842" cy="538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857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C933FF7-DDAD-C4A0-36AD-5D3A4E857BA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B842598-C977-282A-5204-1DBD5DADF3E2}"/>
              </a:ext>
            </a:extLst>
          </p:cNvPr>
          <p:cNvSpPr>
            <a:spLocks noGrp="1"/>
          </p:cNvSpPr>
          <p:nvPr>
            <p:ph type="sldNum" sz="quarter" idx="11"/>
          </p:nvPr>
        </p:nvSpPr>
        <p:spPr/>
        <p:txBody>
          <a:bodyPr/>
          <a:lstStyle/>
          <a:p>
            <a:fld id="{0970407D-EE58-4A0B-824B-1D3AE42DD9CF}" type="slidenum">
              <a:rPr lang="cs-CZ" altLang="cs-CZ" smtClean="0"/>
              <a:pPr/>
              <a:t>82</a:t>
            </a:fld>
            <a:endParaRPr lang="cs-CZ" altLang="cs-CZ" dirty="0"/>
          </a:p>
        </p:txBody>
      </p:sp>
      <p:sp>
        <p:nvSpPr>
          <p:cNvPr id="4" name="Nadpis 3">
            <a:extLst>
              <a:ext uri="{FF2B5EF4-FFF2-40B4-BE49-F238E27FC236}">
                <a16:creationId xmlns:a16="http://schemas.microsoft.com/office/drawing/2014/main" id="{3DE6AEFB-1FE0-E13F-08B3-62BD99F58102}"/>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474F1E52-153D-3A32-9EA4-8CDDAF4B3E0A}"/>
              </a:ext>
            </a:extLst>
          </p:cNvPr>
          <p:cNvSpPr>
            <a:spLocks noGrp="1"/>
          </p:cNvSpPr>
          <p:nvPr>
            <p:ph idx="1"/>
          </p:nvPr>
        </p:nvSpPr>
        <p:spPr/>
        <p:txBody>
          <a:bodyPr/>
          <a:lstStyle/>
          <a:p>
            <a:r>
              <a:rPr lang="cs-CZ" dirty="0"/>
              <a:t>Neutralita za války</a:t>
            </a:r>
          </a:p>
          <a:p>
            <a:pPr lvl="1"/>
            <a:r>
              <a:rPr lang="cs-CZ" dirty="0"/>
              <a:t>Přesuny německých vojsk po švédském území</a:t>
            </a:r>
          </a:p>
          <a:p>
            <a:pPr lvl="1"/>
            <a:endParaRPr lang="cs-CZ" dirty="0"/>
          </a:p>
          <a:p>
            <a:r>
              <a:rPr lang="cs-CZ" dirty="0"/>
              <a:t>„</a:t>
            </a:r>
            <a:r>
              <a:rPr lang="cs-CZ" dirty="0" err="1"/>
              <a:t>Informationsstyrelsen</a:t>
            </a:r>
            <a:r>
              <a:rPr lang="cs-CZ" dirty="0"/>
              <a:t>“</a:t>
            </a:r>
          </a:p>
          <a:p>
            <a:pPr lvl="1"/>
            <a:r>
              <a:rPr lang="cs-CZ" dirty="0" err="1"/>
              <a:t>Nevyrovaný</a:t>
            </a:r>
            <a:r>
              <a:rPr lang="cs-CZ" dirty="0"/>
              <a:t> počet zakázaných filmů</a:t>
            </a:r>
          </a:p>
          <a:p>
            <a:pPr lvl="1"/>
            <a:endParaRPr lang="cs-CZ" dirty="0"/>
          </a:p>
          <a:p>
            <a:r>
              <a:rPr lang="cs-CZ" dirty="0"/>
              <a:t>Distribuce německých i spojeneckých filmů</a:t>
            </a:r>
          </a:p>
          <a:p>
            <a:endParaRPr lang="cs-CZ" dirty="0"/>
          </a:p>
          <a:p>
            <a:r>
              <a:rPr lang="cs-CZ" dirty="0"/>
              <a:t>Spory o filmovou surovinu</a:t>
            </a:r>
          </a:p>
          <a:p>
            <a:endParaRPr lang="cs-CZ" dirty="0"/>
          </a:p>
          <a:p>
            <a:endParaRPr lang="cs-CZ" dirty="0"/>
          </a:p>
        </p:txBody>
      </p:sp>
    </p:spTree>
    <p:extLst>
      <p:ext uri="{BB962C8B-B14F-4D97-AF65-F5344CB8AC3E}">
        <p14:creationId xmlns:p14="http://schemas.microsoft.com/office/powerpoint/2010/main" val="40872024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39641CC-A6C9-A9DE-AF41-D715A6C8078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07EA552-BB84-CB17-0425-0D58B7DEC918}"/>
              </a:ext>
            </a:extLst>
          </p:cNvPr>
          <p:cNvSpPr>
            <a:spLocks noGrp="1"/>
          </p:cNvSpPr>
          <p:nvPr>
            <p:ph type="sldNum" sz="quarter" idx="11"/>
          </p:nvPr>
        </p:nvSpPr>
        <p:spPr/>
        <p:txBody>
          <a:bodyPr/>
          <a:lstStyle/>
          <a:p>
            <a:fld id="{0970407D-EE58-4A0B-824B-1D3AE42DD9CF}" type="slidenum">
              <a:rPr lang="cs-CZ" altLang="cs-CZ" smtClean="0"/>
              <a:pPr/>
              <a:t>83</a:t>
            </a:fld>
            <a:endParaRPr lang="cs-CZ" altLang="cs-CZ" dirty="0"/>
          </a:p>
        </p:txBody>
      </p:sp>
      <p:sp>
        <p:nvSpPr>
          <p:cNvPr id="4" name="Nadpis 3">
            <a:extLst>
              <a:ext uri="{FF2B5EF4-FFF2-40B4-BE49-F238E27FC236}">
                <a16:creationId xmlns:a16="http://schemas.microsoft.com/office/drawing/2014/main" id="{87C4BCB6-6B96-F0DB-D642-47A17969B49A}"/>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627F8B26-10A6-F5E2-2434-FAC08940EED1}"/>
              </a:ext>
            </a:extLst>
          </p:cNvPr>
          <p:cNvSpPr>
            <a:spLocks noGrp="1"/>
          </p:cNvSpPr>
          <p:nvPr>
            <p:ph idx="1"/>
          </p:nvPr>
        </p:nvSpPr>
        <p:spPr/>
        <p:txBody>
          <a:bodyPr/>
          <a:lstStyle/>
          <a:p>
            <a:r>
              <a:rPr lang="cs-CZ" dirty="0"/>
              <a:t>Nárůst filmové produkce</a:t>
            </a:r>
          </a:p>
          <a:p>
            <a:endParaRPr lang="cs-CZ" dirty="0"/>
          </a:p>
          <a:p>
            <a:r>
              <a:rPr lang="cs-CZ" dirty="0"/>
              <a:t>Reflexe situace před 2. sv. válkou</a:t>
            </a:r>
          </a:p>
          <a:p>
            <a:pPr lvl="1"/>
            <a:r>
              <a:rPr lang="cs-CZ" dirty="0" err="1"/>
              <a:t>With</a:t>
            </a:r>
            <a:r>
              <a:rPr lang="cs-CZ" dirty="0"/>
              <a:t> the </a:t>
            </a:r>
            <a:r>
              <a:rPr lang="cs-CZ" dirty="0" err="1"/>
              <a:t>people</a:t>
            </a:r>
            <a:r>
              <a:rPr lang="cs-CZ" dirty="0"/>
              <a:t> </a:t>
            </a:r>
            <a:r>
              <a:rPr lang="cs-CZ" dirty="0" err="1"/>
              <a:t>for</a:t>
            </a:r>
            <a:r>
              <a:rPr lang="cs-CZ" dirty="0"/>
              <a:t> the </a:t>
            </a:r>
            <a:r>
              <a:rPr lang="cs-CZ" dirty="0" err="1"/>
              <a:t>Fatherland</a:t>
            </a:r>
            <a:r>
              <a:rPr lang="cs-CZ" dirty="0"/>
              <a:t> (1938)</a:t>
            </a:r>
          </a:p>
          <a:p>
            <a:pPr lvl="1"/>
            <a:r>
              <a:rPr lang="cs-CZ" dirty="0" err="1"/>
              <a:t>Beredskapsfilmerna</a:t>
            </a:r>
            <a:endParaRPr lang="cs-CZ" dirty="0"/>
          </a:p>
          <a:p>
            <a:pPr lvl="1"/>
            <a:endParaRPr lang="cs-CZ" dirty="0"/>
          </a:p>
          <a:p>
            <a:r>
              <a:rPr lang="cs-CZ" dirty="0"/>
              <a:t>Nová generace filmařů</a:t>
            </a:r>
          </a:p>
          <a:p>
            <a:pPr lvl="1"/>
            <a:r>
              <a:rPr lang="cs-CZ" dirty="0" err="1"/>
              <a:t>Hasse</a:t>
            </a:r>
            <a:r>
              <a:rPr lang="cs-CZ" dirty="0"/>
              <a:t> </a:t>
            </a:r>
            <a:r>
              <a:rPr lang="cs-CZ" dirty="0" err="1"/>
              <a:t>Ekman</a:t>
            </a:r>
            <a:r>
              <a:rPr lang="cs-CZ" dirty="0"/>
              <a:t>, Alf </a:t>
            </a:r>
            <a:r>
              <a:rPr lang="cs-CZ" dirty="0" err="1"/>
              <a:t>Sjöberg</a:t>
            </a:r>
            <a:r>
              <a:rPr lang="cs-CZ" dirty="0"/>
              <a:t>, </a:t>
            </a:r>
            <a:r>
              <a:rPr lang="cs-CZ" dirty="0" err="1"/>
              <a:t>Hampe</a:t>
            </a:r>
            <a:r>
              <a:rPr lang="cs-CZ" dirty="0"/>
              <a:t> </a:t>
            </a:r>
            <a:r>
              <a:rPr lang="cs-CZ" dirty="0" err="1"/>
              <a:t>Faustman</a:t>
            </a:r>
            <a:r>
              <a:rPr lang="cs-CZ" dirty="0"/>
              <a:t>, Ingmar Bergman</a:t>
            </a:r>
          </a:p>
          <a:p>
            <a:pPr marL="324000" lvl="1" indent="0">
              <a:buNone/>
            </a:pPr>
            <a:endParaRPr lang="cs-CZ" dirty="0"/>
          </a:p>
          <a:p>
            <a:r>
              <a:rPr lang="cs-CZ" dirty="0"/>
              <a:t>Filmy z vojenského prostředí</a:t>
            </a:r>
          </a:p>
          <a:p>
            <a:pPr lvl="1"/>
            <a:r>
              <a:rPr lang="cs-CZ" dirty="0"/>
              <a:t>Vážnější, glorifikace armády</a:t>
            </a:r>
          </a:p>
          <a:p>
            <a:endParaRPr lang="cs-CZ" dirty="0"/>
          </a:p>
          <a:p>
            <a:endParaRPr lang="cs-CZ" dirty="0"/>
          </a:p>
        </p:txBody>
      </p:sp>
      <p:pic>
        <p:nvPicPr>
          <p:cNvPr id="4100" name="Picture 4" descr="Med folket för fosterlandet (1938)">
            <a:extLst>
              <a:ext uri="{FF2B5EF4-FFF2-40B4-BE49-F238E27FC236}">
                <a16:creationId xmlns:a16="http://schemas.microsoft.com/office/drawing/2014/main" id="{AE705E8C-3A49-BF75-3BE2-8CC7CBF9B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000" y="1047750"/>
            <a:ext cx="32766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65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663B624-C95A-57B4-B8F1-EDB98422C0D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0C25466-05FD-C3DB-AA20-5284384728F3}"/>
              </a:ext>
            </a:extLst>
          </p:cNvPr>
          <p:cNvSpPr>
            <a:spLocks noGrp="1"/>
          </p:cNvSpPr>
          <p:nvPr>
            <p:ph type="sldNum" sz="quarter" idx="11"/>
          </p:nvPr>
        </p:nvSpPr>
        <p:spPr/>
        <p:txBody>
          <a:bodyPr/>
          <a:lstStyle/>
          <a:p>
            <a:fld id="{0970407D-EE58-4A0B-824B-1D3AE42DD9CF}" type="slidenum">
              <a:rPr lang="cs-CZ" altLang="cs-CZ" smtClean="0"/>
              <a:pPr/>
              <a:t>84</a:t>
            </a:fld>
            <a:endParaRPr lang="cs-CZ" altLang="cs-CZ" dirty="0"/>
          </a:p>
        </p:txBody>
      </p:sp>
      <p:sp>
        <p:nvSpPr>
          <p:cNvPr id="4" name="Nadpis 3">
            <a:extLst>
              <a:ext uri="{FF2B5EF4-FFF2-40B4-BE49-F238E27FC236}">
                <a16:creationId xmlns:a16="http://schemas.microsoft.com/office/drawing/2014/main" id="{836B737D-3960-6A7B-357B-1C4EED3D6EF2}"/>
              </a:ext>
            </a:extLst>
          </p:cNvPr>
          <p:cNvSpPr>
            <a:spLocks noGrp="1"/>
          </p:cNvSpPr>
          <p:nvPr>
            <p:ph type="title"/>
          </p:nvPr>
        </p:nvSpPr>
        <p:spPr/>
        <p:txBody>
          <a:bodyPr/>
          <a:lstStyle/>
          <a:p>
            <a:r>
              <a:rPr lang="cs-CZ" dirty="0"/>
              <a:t>Švédsko</a:t>
            </a:r>
          </a:p>
        </p:txBody>
      </p:sp>
      <p:sp>
        <p:nvSpPr>
          <p:cNvPr id="5" name="Zástupný obsah 4">
            <a:extLst>
              <a:ext uri="{FF2B5EF4-FFF2-40B4-BE49-F238E27FC236}">
                <a16:creationId xmlns:a16="http://schemas.microsoft.com/office/drawing/2014/main" id="{C1DED306-210B-749B-B38C-1B2B75F13A5E}"/>
              </a:ext>
            </a:extLst>
          </p:cNvPr>
          <p:cNvSpPr>
            <a:spLocks noGrp="1"/>
          </p:cNvSpPr>
          <p:nvPr>
            <p:ph idx="1"/>
          </p:nvPr>
        </p:nvSpPr>
        <p:spPr/>
        <p:txBody>
          <a:bodyPr>
            <a:normAutofit fontScale="77500" lnSpcReduction="20000"/>
          </a:bodyPr>
          <a:lstStyle/>
          <a:p>
            <a:r>
              <a:rPr lang="cs-CZ" dirty="0"/>
              <a:t>Téma boje za svobodu</a:t>
            </a:r>
          </a:p>
          <a:p>
            <a:pPr lvl="1"/>
            <a:r>
              <a:rPr lang="cs-CZ" dirty="0" err="1"/>
              <a:t>Rid</a:t>
            </a:r>
            <a:r>
              <a:rPr lang="cs-CZ" dirty="0"/>
              <a:t> i </a:t>
            </a:r>
            <a:r>
              <a:rPr lang="cs-CZ" dirty="0" err="1"/>
              <a:t>natt</a:t>
            </a:r>
            <a:r>
              <a:rPr lang="cs-CZ" dirty="0"/>
              <a:t> (1942) </a:t>
            </a:r>
            <a:r>
              <a:rPr lang="cs-CZ" sz="1000" dirty="0"/>
              <a:t>(1:41:25)</a:t>
            </a:r>
          </a:p>
          <a:p>
            <a:pPr lvl="1"/>
            <a:endParaRPr lang="cs-CZ" dirty="0"/>
          </a:p>
          <a:p>
            <a:r>
              <a:rPr lang="cs-CZ" dirty="0"/>
              <a:t>Literární klasika</a:t>
            </a:r>
          </a:p>
          <a:p>
            <a:pPr lvl="1"/>
            <a:r>
              <a:rPr lang="cs-CZ" dirty="0"/>
              <a:t>Doktor </a:t>
            </a:r>
            <a:r>
              <a:rPr lang="cs-CZ" dirty="0" err="1"/>
              <a:t>Glas</a:t>
            </a:r>
            <a:r>
              <a:rPr lang="cs-CZ" dirty="0"/>
              <a:t> (1942)</a:t>
            </a:r>
          </a:p>
          <a:p>
            <a:pPr lvl="1"/>
            <a:endParaRPr lang="cs-CZ" dirty="0"/>
          </a:p>
          <a:p>
            <a:pPr lvl="1"/>
            <a:endParaRPr lang="cs-CZ" dirty="0"/>
          </a:p>
          <a:p>
            <a:r>
              <a:rPr lang="cs-CZ" dirty="0"/>
              <a:t>Zobrazování sociální situace</a:t>
            </a:r>
          </a:p>
          <a:p>
            <a:endParaRPr lang="cs-CZ" dirty="0"/>
          </a:p>
          <a:p>
            <a:r>
              <a:rPr lang="cs-CZ" dirty="0"/>
              <a:t>Erotické motivy</a:t>
            </a:r>
          </a:p>
          <a:p>
            <a:endParaRPr lang="cs-CZ" dirty="0"/>
          </a:p>
          <a:p>
            <a:r>
              <a:rPr lang="cs-CZ" dirty="0"/>
              <a:t>Muzikály</a:t>
            </a:r>
          </a:p>
        </p:txBody>
      </p:sp>
      <p:pic>
        <p:nvPicPr>
          <p:cNvPr id="7" name="Obrázek 6">
            <a:extLst>
              <a:ext uri="{FF2B5EF4-FFF2-40B4-BE49-F238E27FC236}">
                <a16:creationId xmlns:a16="http://schemas.microsoft.com/office/drawing/2014/main" id="{359B9B10-8F4B-0CE8-D4EE-1F53430F85BC}"/>
              </a:ext>
            </a:extLst>
          </p:cNvPr>
          <p:cNvPicPr>
            <a:picLocks noChangeAspect="1"/>
          </p:cNvPicPr>
          <p:nvPr/>
        </p:nvPicPr>
        <p:blipFill>
          <a:blip r:embed="rId2"/>
          <a:stretch>
            <a:fillRect/>
          </a:stretch>
        </p:blipFill>
        <p:spPr>
          <a:xfrm>
            <a:off x="6574397" y="216000"/>
            <a:ext cx="4131205" cy="6138000"/>
          </a:xfrm>
          <a:prstGeom prst="rect">
            <a:avLst/>
          </a:prstGeom>
        </p:spPr>
      </p:pic>
    </p:spTree>
    <p:extLst>
      <p:ext uri="{BB962C8B-B14F-4D97-AF65-F5344CB8AC3E}">
        <p14:creationId xmlns:p14="http://schemas.microsoft.com/office/powerpoint/2010/main" val="1160056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7C3E4D1-085E-2229-6B35-5DFB41AD674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DF7B25C-9B6D-6827-E57E-DAEB169968BF}"/>
              </a:ext>
            </a:extLst>
          </p:cNvPr>
          <p:cNvSpPr>
            <a:spLocks noGrp="1"/>
          </p:cNvSpPr>
          <p:nvPr>
            <p:ph type="sldNum" sz="quarter" idx="11"/>
          </p:nvPr>
        </p:nvSpPr>
        <p:spPr/>
        <p:txBody>
          <a:bodyPr/>
          <a:lstStyle/>
          <a:p>
            <a:fld id="{0970407D-EE58-4A0B-824B-1D3AE42DD9CF}" type="slidenum">
              <a:rPr lang="cs-CZ" altLang="cs-CZ" smtClean="0"/>
              <a:pPr/>
              <a:t>85</a:t>
            </a:fld>
            <a:endParaRPr lang="cs-CZ" altLang="cs-CZ" dirty="0"/>
          </a:p>
        </p:txBody>
      </p:sp>
      <p:sp>
        <p:nvSpPr>
          <p:cNvPr id="4" name="Nadpis 3">
            <a:extLst>
              <a:ext uri="{FF2B5EF4-FFF2-40B4-BE49-F238E27FC236}">
                <a16:creationId xmlns:a16="http://schemas.microsoft.com/office/drawing/2014/main" id="{5432971F-BC11-1B75-684D-6BD5AFB63C0B}"/>
              </a:ext>
            </a:extLst>
          </p:cNvPr>
          <p:cNvSpPr>
            <a:spLocks noGrp="1"/>
          </p:cNvSpPr>
          <p:nvPr>
            <p:ph type="title"/>
          </p:nvPr>
        </p:nvSpPr>
        <p:spPr/>
        <p:txBody>
          <a:bodyPr/>
          <a:lstStyle/>
          <a:p>
            <a:r>
              <a:rPr lang="cs-CZ" dirty="0"/>
              <a:t>Finsko</a:t>
            </a:r>
          </a:p>
        </p:txBody>
      </p:sp>
      <p:sp>
        <p:nvSpPr>
          <p:cNvPr id="5" name="Zástupný obsah 4">
            <a:extLst>
              <a:ext uri="{FF2B5EF4-FFF2-40B4-BE49-F238E27FC236}">
                <a16:creationId xmlns:a16="http://schemas.microsoft.com/office/drawing/2014/main" id="{6B41BE17-D8CA-D183-BE94-55EBAA8D9D51}"/>
              </a:ext>
            </a:extLst>
          </p:cNvPr>
          <p:cNvSpPr>
            <a:spLocks noGrp="1"/>
          </p:cNvSpPr>
          <p:nvPr>
            <p:ph idx="1"/>
          </p:nvPr>
        </p:nvSpPr>
        <p:spPr>
          <a:xfrm>
            <a:off x="802658" y="1629789"/>
            <a:ext cx="5262346" cy="4139998"/>
          </a:xfrm>
        </p:spPr>
        <p:txBody>
          <a:bodyPr/>
          <a:lstStyle/>
          <a:p>
            <a:r>
              <a:rPr lang="cs-CZ" dirty="0"/>
              <a:t>SSSR?</a:t>
            </a:r>
          </a:p>
          <a:p>
            <a:endParaRPr lang="cs-CZ" dirty="0"/>
          </a:p>
          <a:p>
            <a:r>
              <a:rPr lang="cs-CZ" dirty="0" err="1"/>
              <a:t>Kyökin</a:t>
            </a:r>
            <a:r>
              <a:rPr lang="cs-CZ" dirty="0"/>
              <a:t> </a:t>
            </a:r>
            <a:r>
              <a:rPr lang="cs-CZ" dirty="0" err="1"/>
              <a:t>puolella</a:t>
            </a:r>
            <a:r>
              <a:rPr lang="cs-CZ" dirty="0"/>
              <a:t> (1940)</a:t>
            </a:r>
          </a:p>
          <a:p>
            <a:endParaRPr lang="cs-CZ" dirty="0"/>
          </a:p>
          <a:p>
            <a:r>
              <a:rPr lang="cs-CZ" dirty="0"/>
              <a:t>Komedie</a:t>
            </a:r>
          </a:p>
          <a:p>
            <a:pPr lvl="1"/>
            <a:r>
              <a:rPr lang="cs-CZ" dirty="0" err="1"/>
              <a:t>Jees</a:t>
            </a:r>
            <a:r>
              <a:rPr lang="cs-CZ" dirty="0"/>
              <a:t> </a:t>
            </a:r>
            <a:r>
              <a:rPr lang="cs-CZ" dirty="0" err="1"/>
              <a:t>ja</a:t>
            </a:r>
            <a:r>
              <a:rPr lang="cs-CZ" dirty="0"/>
              <a:t> Just (1943)</a:t>
            </a:r>
          </a:p>
          <a:p>
            <a:endParaRPr lang="cs-CZ" dirty="0"/>
          </a:p>
          <a:p>
            <a:r>
              <a:rPr lang="cs-CZ" dirty="0"/>
              <a:t>International Film </a:t>
            </a:r>
            <a:r>
              <a:rPr lang="cs-CZ" dirty="0" err="1"/>
              <a:t>Chambers</a:t>
            </a:r>
            <a:endParaRPr lang="cs-CZ" dirty="0"/>
          </a:p>
          <a:p>
            <a:pPr lvl="1"/>
            <a:r>
              <a:rPr lang="cs-CZ" dirty="0"/>
              <a:t>Filmová surovina</a:t>
            </a:r>
          </a:p>
          <a:p>
            <a:pPr lvl="1"/>
            <a:r>
              <a:rPr lang="cs-CZ" dirty="0" err="1"/>
              <a:t>Problematizace</a:t>
            </a:r>
            <a:r>
              <a:rPr lang="cs-CZ" dirty="0"/>
              <a:t> dovozu z USA</a:t>
            </a:r>
          </a:p>
          <a:p>
            <a:endParaRPr lang="cs-CZ" dirty="0"/>
          </a:p>
          <a:p>
            <a:endParaRPr lang="cs-CZ" dirty="0"/>
          </a:p>
        </p:txBody>
      </p:sp>
      <p:pic>
        <p:nvPicPr>
          <p:cNvPr id="7" name="Obrázek 6">
            <a:extLst>
              <a:ext uri="{FF2B5EF4-FFF2-40B4-BE49-F238E27FC236}">
                <a16:creationId xmlns:a16="http://schemas.microsoft.com/office/drawing/2014/main" id="{8FD62224-FBB4-5CB7-B33A-9B664E80C17F}"/>
              </a:ext>
            </a:extLst>
          </p:cNvPr>
          <p:cNvPicPr>
            <a:picLocks noChangeAspect="1"/>
          </p:cNvPicPr>
          <p:nvPr/>
        </p:nvPicPr>
        <p:blipFill>
          <a:blip r:embed="rId2"/>
          <a:stretch>
            <a:fillRect/>
          </a:stretch>
        </p:blipFill>
        <p:spPr>
          <a:xfrm>
            <a:off x="4680000" y="1316249"/>
            <a:ext cx="4238595" cy="3309559"/>
          </a:xfrm>
          <a:prstGeom prst="rect">
            <a:avLst/>
          </a:prstGeom>
        </p:spPr>
      </p:pic>
      <p:pic>
        <p:nvPicPr>
          <p:cNvPr id="3074" name="Picture 2" descr="Jees ja just (1943) - IMDb">
            <a:extLst>
              <a:ext uri="{FF2B5EF4-FFF2-40B4-BE49-F238E27FC236}">
                <a16:creationId xmlns:a16="http://schemas.microsoft.com/office/drawing/2014/main" id="{4E224452-321E-25AC-2F2B-14FD6A856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5" y="0"/>
            <a:ext cx="4079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18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4D6CE73-04D9-04D7-98CC-8216A66D94A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298F0C0-CD4D-07AA-DDCA-D98F526F9370}"/>
              </a:ext>
            </a:extLst>
          </p:cNvPr>
          <p:cNvSpPr>
            <a:spLocks noGrp="1"/>
          </p:cNvSpPr>
          <p:nvPr>
            <p:ph type="sldNum" sz="quarter" idx="11"/>
          </p:nvPr>
        </p:nvSpPr>
        <p:spPr/>
        <p:txBody>
          <a:bodyPr/>
          <a:lstStyle/>
          <a:p>
            <a:fld id="{0970407D-EE58-4A0B-824B-1D3AE42DD9CF}" type="slidenum">
              <a:rPr lang="cs-CZ" altLang="cs-CZ" smtClean="0"/>
              <a:pPr/>
              <a:t>86</a:t>
            </a:fld>
            <a:endParaRPr lang="cs-CZ" altLang="cs-CZ" dirty="0"/>
          </a:p>
        </p:txBody>
      </p:sp>
      <p:sp>
        <p:nvSpPr>
          <p:cNvPr id="4" name="Nadpis 3">
            <a:extLst>
              <a:ext uri="{FF2B5EF4-FFF2-40B4-BE49-F238E27FC236}">
                <a16:creationId xmlns:a16="http://schemas.microsoft.com/office/drawing/2014/main" id="{F05E0685-EF47-2D36-A50D-71082C27E749}"/>
              </a:ext>
            </a:extLst>
          </p:cNvPr>
          <p:cNvSpPr>
            <a:spLocks noGrp="1"/>
          </p:cNvSpPr>
          <p:nvPr>
            <p:ph type="title"/>
          </p:nvPr>
        </p:nvSpPr>
        <p:spPr/>
        <p:txBody>
          <a:bodyPr/>
          <a:lstStyle/>
          <a:p>
            <a:r>
              <a:rPr lang="cs-CZ" dirty="0"/>
              <a:t>Skandinávie za války?</a:t>
            </a:r>
          </a:p>
        </p:txBody>
      </p:sp>
      <p:sp>
        <p:nvSpPr>
          <p:cNvPr id="5" name="Zástupný obsah 4">
            <a:extLst>
              <a:ext uri="{FF2B5EF4-FFF2-40B4-BE49-F238E27FC236}">
                <a16:creationId xmlns:a16="http://schemas.microsoft.com/office/drawing/2014/main" id="{423C53D3-84FF-48C9-D44A-95BD2C0675DF}"/>
              </a:ext>
            </a:extLst>
          </p:cNvPr>
          <p:cNvSpPr>
            <a:spLocks noGrp="1"/>
          </p:cNvSpPr>
          <p:nvPr>
            <p:ph idx="1"/>
          </p:nvPr>
        </p:nvSpPr>
        <p:spPr/>
        <p:txBody>
          <a:bodyPr/>
          <a:lstStyle/>
          <a:p>
            <a:r>
              <a:rPr lang="cs-CZ" dirty="0"/>
              <a:t>Spojitosti a rozdíly mezi zeměmi v organizaci průmyslu?</a:t>
            </a:r>
          </a:p>
          <a:p>
            <a:pPr lvl="1"/>
            <a:r>
              <a:rPr lang="cs-CZ" dirty="0"/>
              <a:t>Jak kinematografii ovlivnila válka?</a:t>
            </a:r>
          </a:p>
          <a:p>
            <a:endParaRPr lang="cs-CZ" dirty="0"/>
          </a:p>
          <a:p>
            <a:r>
              <a:rPr lang="cs-CZ" dirty="0"/>
              <a:t>Jaký byl vliv politické situace na fungování kinematografie?</a:t>
            </a:r>
          </a:p>
          <a:p>
            <a:pPr lvl="1"/>
            <a:r>
              <a:rPr lang="cs-CZ" dirty="0"/>
              <a:t>Filmová komora? Filmová surovina? Postoj jednotlivých států za války?</a:t>
            </a:r>
          </a:p>
          <a:p>
            <a:pPr marL="72000" indent="0">
              <a:buNone/>
            </a:pPr>
            <a:endParaRPr lang="cs-CZ" dirty="0"/>
          </a:p>
          <a:p>
            <a:endParaRPr lang="cs-CZ" dirty="0"/>
          </a:p>
          <a:p>
            <a:r>
              <a:rPr lang="cs-CZ" dirty="0"/>
              <a:t>Žánry natáčených filmů?</a:t>
            </a:r>
          </a:p>
          <a:p>
            <a:endParaRPr lang="cs-CZ" dirty="0"/>
          </a:p>
          <a:p>
            <a:endParaRPr lang="cs-CZ" dirty="0"/>
          </a:p>
        </p:txBody>
      </p:sp>
    </p:spTree>
    <p:extLst>
      <p:ext uri="{BB962C8B-B14F-4D97-AF65-F5344CB8AC3E}">
        <p14:creationId xmlns:p14="http://schemas.microsoft.com/office/powerpoint/2010/main" val="3204125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8368778-A2AF-BD05-A6FF-C33DE19DC35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E3AB6F0-5901-0D96-1B59-B8591D412F3B}"/>
              </a:ext>
            </a:extLst>
          </p:cNvPr>
          <p:cNvSpPr>
            <a:spLocks noGrp="1"/>
          </p:cNvSpPr>
          <p:nvPr>
            <p:ph type="sldNum" sz="quarter" idx="11"/>
          </p:nvPr>
        </p:nvSpPr>
        <p:spPr/>
        <p:txBody>
          <a:bodyPr/>
          <a:lstStyle/>
          <a:p>
            <a:fld id="{D6D6C118-631F-4A80-9886-907009361577}" type="slidenum">
              <a:rPr lang="cs-CZ" altLang="cs-CZ" smtClean="0"/>
              <a:pPr/>
              <a:t>87</a:t>
            </a:fld>
            <a:endParaRPr lang="cs-CZ" altLang="cs-CZ" dirty="0"/>
          </a:p>
        </p:txBody>
      </p:sp>
      <p:sp>
        <p:nvSpPr>
          <p:cNvPr id="7" name="Nadpis 6">
            <a:extLst>
              <a:ext uri="{FF2B5EF4-FFF2-40B4-BE49-F238E27FC236}">
                <a16:creationId xmlns:a16="http://schemas.microsoft.com/office/drawing/2014/main" id="{3EAC7607-8034-2682-5FC3-9119B5529B4A}"/>
              </a:ext>
            </a:extLst>
          </p:cNvPr>
          <p:cNvSpPr>
            <a:spLocks noGrp="1"/>
          </p:cNvSpPr>
          <p:nvPr>
            <p:ph type="title"/>
          </p:nvPr>
        </p:nvSpPr>
        <p:spPr/>
        <p:txBody>
          <a:bodyPr/>
          <a:lstStyle/>
          <a:p>
            <a:r>
              <a:rPr lang="cs-CZ" dirty="0"/>
              <a:t>Skandinávské kinematografie a možnosti exportu</a:t>
            </a:r>
          </a:p>
        </p:txBody>
      </p:sp>
      <p:sp>
        <p:nvSpPr>
          <p:cNvPr id="8" name="Podnadpis 7">
            <a:extLst>
              <a:ext uri="{FF2B5EF4-FFF2-40B4-BE49-F238E27FC236}">
                <a16:creationId xmlns:a16="http://schemas.microsoft.com/office/drawing/2014/main" id="{7A481383-5BA9-DA41-3FF4-9748AE1D791B}"/>
              </a:ext>
            </a:extLst>
          </p:cNvPr>
          <p:cNvSpPr>
            <a:spLocks noGrp="1"/>
          </p:cNvSpPr>
          <p:nvPr>
            <p:ph type="subTitle" idx="1"/>
          </p:nvPr>
        </p:nvSpPr>
        <p:spPr/>
        <p:txBody>
          <a:bodyPr/>
          <a:lstStyle/>
          <a:p>
            <a:r>
              <a:rPr lang="cs-CZ" dirty="0"/>
              <a:t>Případ Finska</a:t>
            </a:r>
          </a:p>
        </p:txBody>
      </p:sp>
    </p:spTree>
    <p:extLst>
      <p:ext uri="{BB962C8B-B14F-4D97-AF65-F5344CB8AC3E}">
        <p14:creationId xmlns:p14="http://schemas.microsoft.com/office/powerpoint/2010/main" val="1852006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D5C70-C113-4BDF-BF07-6F8B6E5D8AF8}"/>
              </a:ext>
            </a:extLst>
          </p:cNvPr>
          <p:cNvSpPr>
            <a:spLocks noGrp="1"/>
          </p:cNvSpPr>
          <p:nvPr>
            <p:ph type="title"/>
          </p:nvPr>
        </p:nvSpPr>
        <p:spPr/>
        <p:txBody>
          <a:bodyPr>
            <a:normAutofit fontScale="90000"/>
          </a:bodyPr>
          <a:lstStyle/>
          <a:p>
            <a:r>
              <a:rPr lang="cs-CZ" sz="4000" dirty="0"/>
              <a:t>Skandinávské kinematografie a možnosti exportu</a:t>
            </a:r>
            <a:endParaRPr lang="cs-CZ" sz="3600" dirty="0"/>
          </a:p>
        </p:txBody>
      </p:sp>
      <p:sp>
        <p:nvSpPr>
          <p:cNvPr id="3" name="Zástupný obsah 2">
            <a:extLst>
              <a:ext uri="{FF2B5EF4-FFF2-40B4-BE49-F238E27FC236}">
                <a16:creationId xmlns:a16="http://schemas.microsoft.com/office/drawing/2014/main" id="{75310297-7E7C-4B49-A9F5-05FD0C76D42F}"/>
              </a:ext>
            </a:extLst>
          </p:cNvPr>
          <p:cNvSpPr>
            <a:spLocks noGrp="1"/>
          </p:cNvSpPr>
          <p:nvPr>
            <p:ph idx="1"/>
          </p:nvPr>
        </p:nvSpPr>
        <p:spPr/>
        <p:txBody>
          <a:bodyPr>
            <a:normAutofit/>
          </a:bodyPr>
          <a:lstStyle/>
          <a:p>
            <a:r>
              <a:rPr lang="cs-CZ" dirty="0"/>
              <a:t>Výchozí podmínky finské kinematografie pro export?</a:t>
            </a:r>
          </a:p>
          <a:p>
            <a:endParaRPr lang="cs-CZ" dirty="0"/>
          </a:p>
          <a:p>
            <a:r>
              <a:rPr lang="cs-CZ" dirty="0"/>
              <a:t>Jak se proměňovala očekávání spojená s exportem?</a:t>
            </a:r>
          </a:p>
          <a:p>
            <a:endParaRPr lang="cs-CZ" dirty="0"/>
          </a:p>
          <a:p>
            <a:r>
              <a:rPr lang="cs-CZ" dirty="0"/>
              <a:t>Jaké argumenty se objevovaly ve veřejném diskursu? </a:t>
            </a:r>
          </a:p>
          <a:p>
            <a:pPr lvl="1"/>
            <a:r>
              <a:rPr lang="cs-CZ" dirty="0"/>
              <a:t>Mezinárodnost</a:t>
            </a:r>
          </a:p>
          <a:p>
            <a:pPr lvl="1"/>
            <a:r>
              <a:rPr lang="cs-CZ" dirty="0"/>
              <a:t>Jazyk</a:t>
            </a:r>
          </a:p>
          <a:p>
            <a:pPr lvl="1"/>
            <a:r>
              <a:rPr lang="cs-CZ" dirty="0"/>
              <a:t>Zdroje</a:t>
            </a:r>
          </a:p>
          <a:p>
            <a:pPr lvl="1"/>
            <a:endParaRPr lang="cs-CZ" dirty="0"/>
          </a:p>
          <a:p>
            <a:r>
              <a:rPr lang="cs-CZ" dirty="0"/>
              <a:t>Proč je těžké sledovat distribuci filmů do zahraničí?</a:t>
            </a:r>
          </a:p>
        </p:txBody>
      </p:sp>
    </p:spTree>
    <p:extLst>
      <p:ext uri="{BB962C8B-B14F-4D97-AF65-F5344CB8AC3E}">
        <p14:creationId xmlns:p14="http://schemas.microsoft.com/office/powerpoint/2010/main" val="5506564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76BF4BD-076C-5F58-D33D-E018059C95C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8572B8A-1D1A-EFE3-1979-F0ACD8456D53}"/>
              </a:ext>
            </a:extLst>
          </p:cNvPr>
          <p:cNvSpPr>
            <a:spLocks noGrp="1"/>
          </p:cNvSpPr>
          <p:nvPr>
            <p:ph type="sldNum" sz="quarter" idx="11"/>
          </p:nvPr>
        </p:nvSpPr>
        <p:spPr/>
        <p:txBody>
          <a:bodyPr/>
          <a:lstStyle/>
          <a:p>
            <a:fld id="{0970407D-EE58-4A0B-824B-1D3AE42DD9CF}" type="slidenum">
              <a:rPr lang="cs-CZ" altLang="cs-CZ" smtClean="0"/>
              <a:pPr/>
              <a:t>89</a:t>
            </a:fld>
            <a:endParaRPr lang="cs-CZ" altLang="cs-CZ" dirty="0"/>
          </a:p>
        </p:txBody>
      </p:sp>
      <p:pic>
        <p:nvPicPr>
          <p:cNvPr id="7" name="Obrázek 6">
            <a:extLst>
              <a:ext uri="{FF2B5EF4-FFF2-40B4-BE49-F238E27FC236}">
                <a16:creationId xmlns:a16="http://schemas.microsoft.com/office/drawing/2014/main" id="{02A717F6-4F25-F278-D038-DAB7175EEC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382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8FE42F3-AB75-D0F1-43D9-982896DED20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C8F7D5A-E354-8EE1-0E3C-7F6F7D1F3B5C}"/>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BD4A9266-F3FC-B5A6-50D6-6D315D837B05}"/>
              </a:ext>
            </a:extLst>
          </p:cNvPr>
          <p:cNvSpPr>
            <a:spLocks noGrp="1"/>
          </p:cNvSpPr>
          <p:nvPr>
            <p:ph type="title"/>
          </p:nvPr>
        </p:nvSpPr>
        <p:spPr/>
        <p:txBody>
          <a:bodyPr/>
          <a:lstStyle/>
          <a:p>
            <a:r>
              <a:rPr lang="cs-CZ" dirty="0"/>
              <a:t>Peter </a:t>
            </a:r>
            <a:r>
              <a:rPr lang="cs-CZ" dirty="0" err="1"/>
              <a:t>Elfelt</a:t>
            </a:r>
            <a:endParaRPr lang="cs-CZ" dirty="0"/>
          </a:p>
        </p:txBody>
      </p:sp>
      <p:pic>
        <p:nvPicPr>
          <p:cNvPr id="7" name="Kørsel med Grønlandske hunde [Traveling with Greenlandic Dogs] (Peter Elfelt, 1897) (480p_30fps_H264-128kbit_AAC)">
            <a:hlinkClick r:id="" action="ppaction://media"/>
            <a:extLst>
              <a:ext uri="{FF2B5EF4-FFF2-40B4-BE49-F238E27FC236}">
                <a16:creationId xmlns:a16="http://schemas.microsoft.com/office/drawing/2014/main" id="{4D8457D3-8D47-FDBF-379E-BA2E81D0E0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0725" y="1746250"/>
            <a:ext cx="5375275" cy="4032250"/>
          </a:xfrm>
        </p:spPr>
      </p:pic>
      <p:pic>
        <p:nvPicPr>
          <p:cNvPr id="3074" name="Picture 2">
            <a:extLst>
              <a:ext uri="{FF2B5EF4-FFF2-40B4-BE49-F238E27FC236}">
                <a16:creationId xmlns:a16="http://schemas.microsoft.com/office/drawing/2014/main" id="{6BB0AE03-E52C-BB25-B367-30623D28B7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261" y="1378917"/>
            <a:ext cx="3232609" cy="445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2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515E9F-B0AC-4C55-9860-7DACACAC3B0E}"/>
              </a:ext>
            </a:extLst>
          </p:cNvPr>
          <p:cNvSpPr>
            <a:spLocks noGrp="1"/>
          </p:cNvSpPr>
          <p:nvPr>
            <p:ph type="title"/>
          </p:nvPr>
        </p:nvSpPr>
        <p:spPr/>
        <p:txBody>
          <a:bodyPr>
            <a:normAutofit fontScale="90000"/>
          </a:bodyPr>
          <a:lstStyle/>
          <a:p>
            <a:r>
              <a:rPr lang="cs-CZ" sz="4000" dirty="0"/>
              <a:t>Skandinávské kinematografie a možnosti exportu</a:t>
            </a:r>
            <a:endParaRPr lang="cs-CZ" sz="3600" dirty="0"/>
          </a:p>
        </p:txBody>
      </p:sp>
      <p:sp>
        <p:nvSpPr>
          <p:cNvPr id="3" name="Zástupný obsah 2">
            <a:extLst>
              <a:ext uri="{FF2B5EF4-FFF2-40B4-BE49-F238E27FC236}">
                <a16:creationId xmlns:a16="http://schemas.microsoft.com/office/drawing/2014/main" id="{5416BA93-38E2-4E98-B28D-2ABC0B06B779}"/>
              </a:ext>
            </a:extLst>
          </p:cNvPr>
          <p:cNvSpPr>
            <a:spLocks noGrp="1"/>
          </p:cNvSpPr>
          <p:nvPr>
            <p:ph idx="1"/>
          </p:nvPr>
        </p:nvSpPr>
        <p:spPr/>
        <p:txBody>
          <a:bodyPr/>
          <a:lstStyle/>
          <a:p>
            <a:r>
              <a:rPr lang="cs-CZ" dirty="0"/>
              <a:t>Kolik filmů a kam? Na jaké trhy? </a:t>
            </a:r>
          </a:p>
          <a:p>
            <a:pPr marL="324000" lvl="1" indent="0">
              <a:buNone/>
            </a:pPr>
            <a:endParaRPr lang="cs-CZ" dirty="0"/>
          </a:p>
          <a:p>
            <a:pPr marL="324000" lvl="1" indent="0">
              <a:buNone/>
            </a:pPr>
            <a:endParaRPr lang="cs-CZ" dirty="0"/>
          </a:p>
          <a:p>
            <a:r>
              <a:rPr lang="cs-CZ" dirty="0"/>
              <a:t>Souvisel nějakým způsobem nárůst produkce s exportem? Proč?</a:t>
            </a:r>
          </a:p>
          <a:p>
            <a:endParaRPr lang="cs-CZ" dirty="0"/>
          </a:p>
          <a:p>
            <a:r>
              <a:rPr lang="cs-CZ" dirty="0"/>
              <a:t>Jakou roli hrála geografická a kulturní blízkost?</a:t>
            </a:r>
          </a:p>
          <a:p>
            <a:endParaRPr lang="cs-CZ" dirty="0"/>
          </a:p>
          <a:p>
            <a:r>
              <a:rPr lang="cs-CZ" dirty="0"/>
              <a:t>Vztahy a spolupráce s jinými kinematografiemi?</a:t>
            </a:r>
          </a:p>
          <a:p>
            <a:pPr lvl="1"/>
            <a:r>
              <a:rPr lang="cs-CZ" dirty="0"/>
              <a:t>2. světová válka a poválečná doba?</a:t>
            </a:r>
          </a:p>
          <a:p>
            <a:endParaRPr lang="cs-CZ" dirty="0"/>
          </a:p>
          <a:p>
            <a:endParaRPr lang="cs-CZ" dirty="0"/>
          </a:p>
          <a:p>
            <a:endParaRPr lang="cs-CZ" dirty="0"/>
          </a:p>
        </p:txBody>
      </p:sp>
    </p:spTree>
    <p:extLst>
      <p:ext uri="{BB962C8B-B14F-4D97-AF65-F5344CB8AC3E}">
        <p14:creationId xmlns:p14="http://schemas.microsoft.com/office/powerpoint/2010/main" val="2231874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68D1C-250D-45EA-BF7C-D1BD9DF9FFC6}"/>
              </a:ext>
            </a:extLst>
          </p:cNvPr>
          <p:cNvSpPr>
            <a:spLocks noGrp="1"/>
          </p:cNvSpPr>
          <p:nvPr>
            <p:ph type="title"/>
          </p:nvPr>
        </p:nvSpPr>
        <p:spPr/>
        <p:txBody>
          <a:bodyPr>
            <a:normAutofit fontScale="90000"/>
          </a:bodyPr>
          <a:lstStyle/>
          <a:p>
            <a:r>
              <a:rPr lang="cs-CZ" sz="4000" dirty="0"/>
              <a:t>Skandinávské kinematografie a možnosti exportu</a:t>
            </a:r>
            <a:endParaRPr lang="cs-CZ" sz="3600" dirty="0"/>
          </a:p>
        </p:txBody>
      </p:sp>
      <p:sp>
        <p:nvSpPr>
          <p:cNvPr id="3" name="Zástupný obsah 2">
            <a:extLst>
              <a:ext uri="{FF2B5EF4-FFF2-40B4-BE49-F238E27FC236}">
                <a16:creationId xmlns:a16="http://schemas.microsoft.com/office/drawing/2014/main" id="{230986F3-B7FF-4D3E-9880-363B075EA889}"/>
              </a:ext>
            </a:extLst>
          </p:cNvPr>
          <p:cNvSpPr>
            <a:spLocks noGrp="1"/>
          </p:cNvSpPr>
          <p:nvPr>
            <p:ph idx="1"/>
          </p:nvPr>
        </p:nvSpPr>
        <p:spPr/>
        <p:txBody>
          <a:bodyPr>
            <a:normAutofit/>
          </a:bodyPr>
          <a:lstStyle/>
          <a:p>
            <a:r>
              <a:rPr lang="cs-CZ" dirty="0"/>
              <a:t>Severská „karta“</a:t>
            </a:r>
          </a:p>
          <a:p>
            <a:pPr lvl="1"/>
            <a:r>
              <a:rPr lang="cs-CZ" dirty="0"/>
              <a:t>2 možné vlivy</a:t>
            </a:r>
          </a:p>
          <a:p>
            <a:pPr lvl="1"/>
            <a:endParaRPr lang="cs-CZ" dirty="0"/>
          </a:p>
          <a:p>
            <a:r>
              <a:rPr lang="cs-CZ" dirty="0"/>
              <a:t>Jak producenti nakládali se severskou „kartou“?</a:t>
            </a:r>
          </a:p>
          <a:p>
            <a:pPr lvl="1"/>
            <a:r>
              <a:rPr lang="cs-CZ" dirty="0"/>
              <a:t>Příklad </a:t>
            </a:r>
            <a:r>
              <a:rPr lang="cs-CZ" dirty="0" err="1"/>
              <a:t>Teuvo</a:t>
            </a:r>
            <a:r>
              <a:rPr lang="cs-CZ" dirty="0"/>
              <a:t> </a:t>
            </a:r>
            <a:r>
              <a:rPr lang="cs-CZ" dirty="0" err="1"/>
              <a:t>Tulio</a:t>
            </a:r>
            <a:endParaRPr lang="cs-CZ" dirty="0"/>
          </a:p>
          <a:p>
            <a:pPr lvl="1"/>
            <a:r>
              <a:rPr lang="cs-CZ" dirty="0"/>
              <a:t>Verze filmů?</a:t>
            </a:r>
          </a:p>
          <a:p>
            <a:pPr lvl="1"/>
            <a:r>
              <a:rPr lang="cs-CZ" dirty="0"/>
              <a:t>Plánování produkce na export?</a:t>
            </a:r>
          </a:p>
          <a:p>
            <a:pPr lvl="2"/>
            <a:r>
              <a:rPr lang="cs-CZ" dirty="0" err="1"/>
              <a:t>Suomen</a:t>
            </a:r>
            <a:r>
              <a:rPr lang="cs-CZ" dirty="0"/>
              <a:t> </a:t>
            </a:r>
            <a:r>
              <a:rPr lang="cs-CZ" dirty="0" err="1"/>
              <a:t>Filmiteollisuus</a:t>
            </a:r>
            <a:r>
              <a:rPr lang="cs-CZ" dirty="0"/>
              <a:t>?</a:t>
            </a:r>
          </a:p>
          <a:p>
            <a:endParaRPr lang="cs-CZ" dirty="0"/>
          </a:p>
          <a:p>
            <a:r>
              <a:rPr lang="cs-CZ" dirty="0" err="1"/>
              <a:t>Higson</a:t>
            </a:r>
            <a:r>
              <a:rPr lang="cs-CZ" dirty="0"/>
              <a:t> &amp; Maltby – jak navrhují chápat evropskou produkci 20. a 30. let?</a:t>
            </a:r>
          </a:p>
          <a:p>
            <a:endParaRPr lang="cs-CZ" dirty="0"/>
          </a:p>
        </p:txBody>
      </p:sp>
    </p:spTree>
    <p:extLst>
      <p:ext uri="{BB962C8B-B14F-4D97-AF65-F5344CB8AC3E}">
        <p14:creationId xmlns:p14="http://schemas.microsoft.com/office/powerpoint/2010/main" val="24474883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EDD790-A0D4-4017-9D4B-16852F7EB05B}"/>
              </a:ext>
            </a:extLst>
          </p:cNvPr>
          <p:cNvSpPr>
            <a:spLocks noGrp="1"/>
          </p:cNvSpPr>
          <p:nvPr>
            <p:ph type="title"/>
          </p:nvPr>
        </p:nvSpPr>
        <p:spPr/>
        <p:txBody>
          <a:bodyPr/>
          <a:lstStyle/>
          <a:p>
            <a:r>
              <a:rPr lang="cs-CZ" sz="3600" dirty="0"/>
              <a:t>Skandinávské kinematografie a možnosti exportu</a:t>
            </a:r>
          </a:p>
        </p:txBody>
      </p:sp>
      <p:sp>
        <p:nvSpPr>
          <p:cNvPr id="3" name="Zástupný obsah 2">
            <a:extLst>
              <a:ext uri="{FF2B5EF4-FFF2-40B4-BE49-F238E27FC236}">
                <a16:creationId xmlns:a16="http://schemas.microsoft.com/office/drawing/2014/main" id="{8DD69C82-A98D-4D16-8F8A-568F0097B3DB}"/>
              </a:ext>
            </a:extLst>
          </p:cNvPr>
          <p:cNvSpPr>
            <a:spLocks noGrp="1"/>
          </p:cNvSpPr>
          <p:nvPr>
            <p:ph idx="1"/>
          </p:nvPr>
        </p:nvSpPr>
        <p:spPr/>
        <p:txBody>
          <a:bodyPr>
            <a:normAutofit/>
          </a:bodyPr>
          <a:lstStyle/>
          <a:p>
            <a:r>
              <a:rPr lang="cs-CZ" dirty="0"/>
              <a:t>Proměna vlivu severského filmu po 2. sv. válce?</a:t>
            </a:r>
          </a:p>
          <a:p>
            <a:endParaRPr lang="cs-CZ" dirty="0"/>
          </a:p>
          <a:p>
            <a:r>
              <a:rPr lang="cs-CZ" dirty="0"/>
              <a:t>Využívání jakého prvku bylo běžné ve finských filmech a jak?</a:t>
            </a:r>
          </a:p>
          <a:p>
            <a:endParaRPr lang="cs-CZ" dirty="0"/>
          </a:p>
          <a:p>
            <a:r>
              <a:rPr lang="cs-CZ" dirty="0"/>
              <a:t>Mezery na trhu pro finsko-jazyčné filmy?</a:t>
            </a:r>
          </a:p>
          <a:p>
            <a:pPr lvl="1"/>
            <a:r>
              <a:rPr lang="cs-CZ" dirty="0"/>
              <a:t>Kde a proč?</a:t>
            </a:r>
          </a:p>
          <a:p>
            <a:pPr lvl="1"/>
            <a:r>
              <a:rPr lang="cs-CZ" dirty="0"/>
              <a:t>Jak se vzájemné vztahy s cílovými trhy vyvíjely v průběhu let?</a:t>
            </a:r>
          </a:p>
          <a:p>
            <a:pPr lvl="1"/>
            <a:r>
              <a:rPr lang="cs-CZ" dirty="0"/>
              <a:t>Jak probíhalo hledání finských filmů k nákupu?</a:t>
            </a:r>
          </a:p>
          <a:p>
            <a:pPr lvl="1"/>
            <a:r>
              <a:rPr lang="cs-CZ" dirty="0"/>
              <a:t>Jaké podmínky měly finské filmy na americkém trhu?</a:t>
            </a:r>
          </a:p>
          <a:p>
            <a:pPr lvl="1"/>
            <a:r>
              <a:rPr lang="cs-CZ" dirty="0"/>
              <a:t>V jaké míře spolu finské společnosti soupeřily?</a:t>
            </a:r>
          </a:p>
        </p:txBody>
      </p:sp>
    </p:spTree>
    <p:extLst>
      <p:ext uri="{BB962C8B-B14F-4D97-AF65-F5344CB8AC3E}">
        <p14:creationId xmlns:p14="http://schemas.microsoft.com/office/powerpoint/2010/main" val="35444376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4B9010-AF1C-4FF2-BCEF-772991C40C36}"/>
              </a:ext>
            </a:extLst>
          </p:cNvPr>
          <p:cNvSpPr>
            <a:spLocks noGrp="1"/>
          </p:cNvSpPr>
          <p:nvPr>
            <p:ph type="title"/>
          </p:nvPr>
        </p:nvSpPr>
        <p:spPr/>
        <p:txBody>
          <a:bodyPr/>
          <a:lstStyle/>
          <a:p>
            <a:r>
              <a:rPr lang="cs-CZ" sz="3600" dirty="0"/>
              <a:t>Skandinávské kinematografie a možnosti exportu</a:t>
            </a:r>
          </a:p>
        </p:txBody>
      </p:sp>
      <p:sp>
        <p:nvSpPr>
          <p:cNvPr id="3" name="Zástupný obsah 2">
            <a:extLst>
              <a:ext uri="{FF2B5EF4-FFF2-40B4-BE49-F238E27FC236}">
                <a16:creationId xmlns:a16="http://schemas.microsoft.com/office/drawing/2014/main" id="{93F26432-AEC6-4078-AFC2-0B04E412CD09}"/>
              </a:ext>
            </a:extLst>
          </p:cNvPr>
          <p:cNvSpPr>
            <a:spLocks noGrp="1"/>
          </p:cNvSpPr>
          <p:nvPr>
            <p:ph idx="1"/>
          </p:nvPr>
        </p:nvSpPr>
        <p:spPr/>
        <p:txBody>
          <a:bodyPr/>
          <a:lstStyle/>
          <a:p>
            <a:r>
              <a:rPr lang="cs-CZ" dirty="0"/>
              <a:t>Organizace vývozu</a:t>
            </a:r>
          </a:p>
          <a:p>
            <a:endParaRPr lang="cs-CZ" dirty="0"/>
          </a:p>
          <a:p>
            <a:r>
              <a:rPr lang="cs-CZ" dirty="0"/>
              <a:t>Hlavní problémy kinematografií? </a:t>
            </a:r>
          </a:p>
          <a:p>
            <a:pPr lvl="1"/>
            <a:endParaRPr lang="cs-CZ" dirty="0"/>
          </a:p>
          <a:p>
            <a:r>
              <a:rPr lang="cs-CZ" dirty="0"/>
              <a:t>Jak do potenciálu na úspěch v exportu zasahovala jazyková bariéra?</a:t>
            </a:r>
          </a:p>
          <a:p>
            <a:endParaRPr lang="cs-CZ" dirty="0"/>
          </a:p>
          <a:p>
            <a:r>
              <a:rPr lang="cs-CZ" dirty="0"/>
              <a:t>Jakou roli hrály v exportu filiálky</a:t>
            </a:r>
          </a:p>
        </p:txBody>
      </p:sp>
    </p:spTree>
    <p:extLst>
      <p:ext uri="{BB962C8B-B14F-4D97-AF65-F5344CB8AC3E}">
        <p14:creationId xmlns:p14="http://schemas.microsoft.com/office/powerpoint/2010/main" val="3653562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A2798B1-0870-E436-C93E-3E77AA881E0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4EA61C3-548B-ABE9-9801-4D244FDDBBC9}"/>
              </a:ext>
            </a:extLst>
          </p:cNvPr>
          <p:cNvSpPr>
            <a:spLocks noGrp="1"/>
          </p:cNvSpPr>
          <p:nvPr>
            <p:ph type="sldNum" sz="quarter" idx="11"/>
          </p:nvPr>
        </p:nvSpPr>
        <p:spPr/>
        <p:txBody>
          <a:bodyPr/>
          <a:lstStyle/>
          <a:p>
            <a:fld id="{0970407D-EE58-4A0B-824B-1D3AE42DD9CF}" type="slidenum">
              <a:rPr lang="cs-CZ" altLang="cs-CZ" smtClean="0"/>
              <a:pPr/>
              <a:t>94</a:t>
            </a:fld>
            <a:endParaRPr lang="cs-CZ" altLang="cs-CZ" dirty="0"/>
          </a:p>
        </p:txBody>
      </p:sp>
      <p:sp>
        <p:nvSpPr>
          <p:cNvPr id="6" name="Nadpis 5">
            <a:extLst>
              <a:ext uri="{FF2B5EF4-FFF2-40B4-BE49-F238E27FC236}">
                <a16:creationId xmlns:a16="http://schemas.microsoft.com/office/drawing/2014/main" id="{99889BB8-E1F5-1F1A-565F-23991F09BC89}"/>
              </a:ext>
            </a:extLst>
          </p:cNvPr>
          <p:cNvSpPr>
            <a:spLocks noGrp="1"/>
          </p:cNvSpPr>
          <p:nvPr>
            <p:ph type="title"/>
          </p:nvPr>
        </p:nvSpPr>
        <p:spPr/>
        <p:txBody>
          <a:bodyPr/>
          <a:lstStyle/>
          <a:p>
            <a:r>
              <a:rPr lang="cs-CZ" dirty="0"/>
              <a:t>Skandinávie po válce</a:t>
            </a:r>
          </a:p>
        </p:txBody>
      </p:sp>
      <p:sp>
        <p:nvSpPr>
          <p:cNvPr id="7" name="Podnadpis 6">
            <a:extLst>
              <a:ext uri="{FF2B5EF4-FFF2-40B4-BE49-F238E27FC236}">
                <a16:creationId xmlns:a16="http://schemas.microsoft.com/office/drawing/2014/main" id="{FD217EC6-89F7-C388-01E7-3E13D883D0BF}"/>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20535887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F9A19A-D252-A0C0-8838-C29BFE695FB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731D2E6-9ADD-7871-CE64-56666B27278C}"/>
              </a:ext>
            </a:extLst>
          </p:cNvPr>
          <p:cNvSpPr>
            <a:spLocks noGrp="1"/>
          </p:cNvSpPr>
          <p:nvPr>
            <p:ph type="sldNum" sz="quarter" idx="11"/>
          </p:nvPr>
        </p:nvSpPr>
        <p:spPr/>
        <p:txBody>
          <a:bodyPr/>
          <a:lstStyle/>
          <a:p>
            <a:fld id="{0970407D-EE58-4A0B-824B-1D3AE42DD9CF}" type="slidenum">
              <a:rPr lang="cs-CZ" altLang="cs-CZ" smtClean="0"/>
              <a:pPr/>
              <a:t>95</a:t>
            </a:fld>
            <a:endParaRPr lang="cs-CZ" altLang="cs-CZ" dirty="0"/>
          </a:p>
        </p:txBody>
      </p:sp>
      <p:sp>
        <p:nvSpPr>
          <p:cNvPr id="4" name="Nadpis 3">
            <a:extLst>
              <a:ext uri="{FF2B5EF4-FFF2-40B4-BE49-F238E27FC236}">
                <a16:creationId xmlns:a16="http://schemas.microsoft.com/office/drawing/2014/main" id="{5A8A2490-58B1-29C7-3D42-C1AB26B0DD4F}"/>
              </a:ext>
            </a:extLst>
          </p:cNvPr>
          <p:cNvSpPr>
            <a:spLocks noGrp="1"/>
          </p:cNvSpPr>
          <p:nvPr>
            <p:ph type="title"/>
          </p:nvPr>
        </p:nvSpPr>
        <p:spPr/>
        <p:txBody>
          <a:bodyPr/>
          <a:lstStyle/>
          <a:p>
            <a:r>
              <a:rPr lang="cs-CZ" dirty="0"/>
              <a:t>Poválečná situace</a:t>
            </a:r>
          </a:p>
        </p:txBody>
      </p:sp>
      <p:sp>
        <p:nvSpPr>
          <p:cNvPr id="5" name="Zástupný obsah 4">
            <a:extLst>
              <a:ext uri="{FF2B5EF4-FFF2-40B4-BE49-F238E27FC236}">
                <a16:creationId xmlns:a16="http://schemas.microsoft.com/office/drawing/2014/main" id="{3E77305E-3F33-6B66-77CE-8E83A90777DE}"/>
              </a:ext>
            </a:extLst>
          </p:cNvPr>
          <p:cNvSpPr>
            <a:spLocks noGrp="1"/>
          </p:cNvSpPr>
          <p:nvPr>
            <p:ph idx="1"/>
          </p:nvPr>
        </p:nvSpPr>
        <p:spPr/>
        <p:txBody>
          <a:bodyPr>
            <a:normAutofit/>
          </a:bodyPr>
          <a:lstStyle/>
          <a:p>
            <a:r>
              <a:rPr lang="cs-CZ" dirty="0"/>
              <a:t>Politická orientace</a:t>
            </a:r>
          </a:p>
          <a:p>
            <a:pPr lvl="1"/>
            <a:r>
              <a:rPr lang="cs-CZ" dirty="0"/>
              <a:t>Členství v NATO</a:t>
            </a:r>
          </a:p>
          <a:p>
            <a:pPr lvl="1"/>
            <a:r>
              <a:rPr lang="cs-CZ" dirty="0"/>
              <a:t>Neutralita</a:t>
            </a:r>
          </a:p>
          <a:p>
            <a:pPr lvl="1"/>
            <a:r>
              <a:rPr lang="cs-CZ" dirty="0"/>
              <a:t>Příklon k SSSR?</a:t>
            </a:r>
          </a:p>
          <a:p>
            <a:r>
              <a:rPr lang="cs-CZ" dirty="0"/>
              <a:t>Sociální politika a stát</a:t>
            </a:r>
          </a:p>
          <a:p>
            <a:r>
              <a:rPr lang="cs-CZ" dirty="0"/>
              <a:t>Obnova po válce</a:t>
            </a:r>
          </a:p>
          <a:p>
            <a:pPr lvl="1"/>
            <a:r>
              <a:rPr lang="cs-CZ" dirty="0"/>
              <a:t>Soupeři ze zahraničí</a:t>
            </a:r>
          </a:p>
          <a:p>
            <a:r>
              <a:rPr lang="cs-CZ" dirty="0"/>
              <a:t>Možnosti exportu</a:t>
            </a:r>
          </a:p>
          <a:p>
            <a:r>
              <a:rPr lang="cs-CZ" dirty="0"/>
              <a:t>Témata?</a:t>
            </a:r>
          </a:p>
          <a:p>
            <a:pPr lvl="1"/>
            <a:r>
              <a:rPr lang="cs-CZ" dirty="0"/>
              <a:t>Okupace? Realismus?</a:t>
            </a:r>
          </a:p>
        </p:txBody>
      </p:sp>
    </p:spTree>
    <p:extLst>
      <p:ext uri="{BB962C8B-B14F-4D97-AF65-F5344CB8AC3E}">
        <p14:creationId xmlns:p14="http://schemas.microsoft.com/office/powerpoint/2010/main" val="13894802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1DB604E-ED31-CB22-6C39-E38FBDBB83C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10ACD73-695E-011E-F651-12AB86FA63E2}"/>
              </a:ext>
            </a:extLst>
          </p:cNvPr>
          <p:cNvSpPr>
            <a:spLocks noGrp="1"/>
          </p:cNvSpPr>
          <p:nvPr>
            <p:ph type="sldNum" sz="quarter" idx="11"/>
          </p:nvPr>
        </p:nvSpPr>
        <p:spPr/>
        <p:txBody>
          <a:bodyPr/>
          <a:lstStyle/>
          <a:p>
            <a:fld id="{0970407D-EE58-4A0B-824B-1D3AE42DD9CF}" type="slidenum">
              <a:rPr lang="cs-CZ" altLang="cs-CZ" smtClean="0"/>
              <a:pPr/>
              <a:t>96</a:t>
            </a:fld>
            <a:endParaRPr lang="cs-CZ" altLang="cs-CZ" dirty="0"/>
          </a:p>
        </p:txBody>
      </p:sp>
      <p:sp>
        <p:nvSpPr>
          <p:cNvPr id="4" name="Nadpis 3">
            <a:extLst>
              <a:ext uri="{FF2B5EF4-FFF2-40B4-BE49-F238E27FC236}">
                <a16:creationId xmlns:a16="http://schemas.microsoft.com/office/drawing/2014/main" id="{42962A64-24BC-BFCE-F1D5-643D10596845}"/>
              </a:ext>
            </a:extLst>
          </p:cNvPr>
          <p:cNvSpPr>
            <a:spLocks noGrp="1"/>
          </p:cNvSpPr>
          <p:nvPr>
            <p:ph type="title"/>
          </p:nvPr>
        </p:nvSpPr>
        <p:spPr/>
        <p:txBody>
          <a:bodyPr/>
          <a:lstStyle/>
          <a:p>
            <a:r>
              <a:rPr lang="cs-CZ" dirty="0"/>
              <a:t>Poválečná situace - Dánsko</a:t>
            </a:r>
          </a:p>
        </p:txBody>
      </p:sp>
      <p:sp>
        <p:nvSpPr>
          <p:cNvPr id="5" name="Zástupný obsah 4">
            <a:extLst>
              <a:ext uri="{FF2B5EF4-FFF2-40B4-BE49-F238E27FC236}">
                <a16:creationId xmlns:a16="http://schemas.microsoft.com/office/drawing/2014/main" id="{F6F9870D-AB30-A895-6FDB-F1D9D523809E}"/>
              </a:ext>
            </a:extLst>
          </p:cNvPr>
          <p:cNvSpPr>
            <a:spLocks noGrp="1"/>
          </p:cNvSpPr>
          <p:nvPr>
            <p:ph idx="1"/>
          </p:nvPr>
        </p:nvSpPr>
        <p:spPr/>
        <p:txBody>
          <a:bodyPr/>
          <a:lstStyle/>
          <a:p>
            <a:r>
              <a:rPr lang="cs-CZ" dirty="0"/>
              <a:t>Státní regulační politika</a:t>
            </a:r>
          </a:p>
          <a:p>
            <a:endParaRPr lang="cs-CZ" dirty="0"/>
          </a:p>
          <a:p>
            <a:r>
              <a:rPr lang="cs-CZ" dirty="0"/>
              <a:t>1947 – bojkot ze strany Hollywoodu</a:t>
            </a:r>
          </a:p>
          <a:p>
            <a:pPr lvl="1"/>
            <a:r>
              <a:rPr lang="cs-CZ" dirty="0"/>
              <a:t>1948 dohoda</a:t>
            </a:r>
          </a:p>
          <a:p>
            <a:endParaRPr lang="cs-CZ" dirty="0"/>
          </a:p>
          <a:p>
            <a:r>
              <a:rPr lang="cs-CZ" dirty="0"/>
              <a:t>1945-1949</a:t>
            </a:r>
          </a:p>
          <a:p>
            <a:pPr lvl="1"/>
            <a:r>
              <a:rPr lang="cs-CZ" dirty="0"/>
              <a:t>Cca 10 filmů ročně</a:t>
            </a:r>
          </a:p>
          <a:p>
            <a:pPr lvl="1"/>
            <a:r>
              <a:rPr lang="cs-CZ" dirty="0"/>
              <a:t>ASA, </a:t>
            </a:r>
            <a:r>
              <a:rPr lang="cs-CZ" dirty="0" err="1"/>
              <a:t>Nordisk</a:t>
            </a:r>
            <a:r>
              <a:rPr lang="cs-CZ" dirty="0"/>
              <a:t>, Palladium, </a:t>
            </a:r>
            <a:r>
              <a:rPr lang="cs-CZ" dirty="0" err="1"/>
              <a:t>Saga</a:t>
            </a:r>
            <a:endParaRPr lang="cs-CZ" dirty="0"/>
          </a:p>
          <a:p>
            <a:endParaRPr lang="cs-CZ" dirty="0"/>
          </a:p>
          <a:p>
            <a:endParaRPr lang="cs-CZ" dirty="0"/>
          </a:p>
        </p:txBody>
      </p:sp>
    </p:spTree>
    <p:extLst>
      <p:ext uri="{BB962C8B-B14F-4D97-AF65-F5344CB8AC3E}">
        <p14:creationId xmlns:p14="http://schemas.microsoft.com/office/powerpoint/2010/main" val="33548287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6EBB325-2543-8915-718B-97897D3A674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92D2285-F4DF-D200-DEA7-8F2269761C3F}"/>
              </a:ext>
            </a:extLst>
          </p:cNvPr>
          <p:cNvSpPr>
            <a:spLocks noGrp="1"/>
          </p:cNvSpPr>
          <p:nvPr>
            <p:ph type="sldNum" sz="quarter" idx="11"/>
          </p:nvPr>
        </p:nvSpPr>
        <p:spPr/>
        <p:txBody>
          <a:bodyPr/>
          <a:lstStyle/>
          <a:p>
            <a:fld id="{0970407D-EE58-4A0B-824B-1D3AE42DD9CF}" type="slidenum">
              <a:rPr lang="cs-CZ" altLang="cs-CZ" smtClean="0"/>
              <a:pPr/>
              <a:t>97</a:t>
            </a:fld>
            <a:endParaRPr lang="cs-CZ" altLang="cs-CZ" dirty="0"/>
          </a:p>
        </p:txBody>
      </p:sp>
      <p:sp>
        <p:nvSpPr>
          <p:cNvPr id="4" name="Nadpis 3">
            <a:extLst>
              <a:ext uri="{FF2B5EF4-FFF2-40B4-BE49-F238E27FC236}">
                <a16:creationId xmlns:a16="http://schemas.microsoft.com/office/drawing/2014/main" id="{40AB31A9-3CE7-28B2-BAA9-7FCC282AD285}"/>
              </a:ext>
            </a:extLst>
          </p:cNvPr>
          <p:cNvSpPr>
            <a:spLocks noGrp="1"/>
          </p:cNvSpPr>
          <p:nvPr>
            <p:ph type="title"/>
          </p:nvPr>
        </p:nvSpPr>
        <p:spPr/>
        <p:txBody>
          <a:bodyPr/>
          <a:lstStyle/>
          <a:p>
            <a:r>
              <a:rPr lang="cs-CZ" dirty="0"/>
              <a:t>Poválečné Dánsko</a:t>
            </a:r>
          </a:p>
        </p:txBody>
      </p:sp>
      <p:sp>
        <p:nvSpPr>
          <p:cNvPr id="5" name="Zástupný obsah 4">
            <a:extLst>
              <a:ext uri="{FF2B5EF4-FFF2-40B4-BE49-F238E27FC236}">
                <a16:creationId xmlns:a16="http://schemas.microsoft.com/office/drawing/2014/main" id="{2C2166ED-0E3C-7A97-E32E-7345B4D70584}"/>
              </a:ext>
            </a:extLst>
          </p:cNvPr>
          <p:cNvSpPr>
            <a:spLocks noGrp="1"/>
          </p:cNvSpPr>
          <p:nvPr>
            <p:ph idx="1"/>
          </p:nvPr>
        </p:nvSpPr>
        <p:spPr>
          <a:xfrm>
            <a:off x="720000" y="1692002"/>
            <a:ext cx="5376000" cy="4139998"/>
          </a:xfrm>
        </p:spPr>
        <p:txBody>
          <a:bodyPr/>
          <a:lstStyle/>
          <a:p>
            <a:r>
              <a:rPr lang="cs-CZ" dirty="0"/>
              <a:t>Okupace</a:t>
            </a:r>
          </a:p>
          <a:p>
            <a:pPr lvl="1"/>
            <a:r>
              <a:rPr lang="cs-CZ" dirty="0"/>
              <a:t>De rode </a:t>
            </a:r>
            <a:r>
              <a:rPr lang="cs-CZ" dirty="0" err="1"/>
              <a:t>Enge</a:t>
            </a:r>
            <a:r>
              <a:rPr lang="cs-CZ" dirty="0"/>
              <a:t> (1945) </a:t>
            </a:r>
            <a:r>
              <a:rPr lang="cs-CZ" sz="800" dirty="0"/>
              <a:t>(47:37)</a:t>
            </a:r>
          </a:p>
          <a:p>
            <a:endParaRPr lang="cs-CZ" dirty="0"/>
          </a:p>
          <a:p>
            <a:r>
              <a:rPr lang="cs-CZ" dirty="0"/>
              <a:t>Cestopisný film</a:t>
            </a:r>
          </a:p>
          <a:p>
            <a:endParaRPr lang="cs-CZ" dirty="0"/>
          </a:p>
          <a:p>
            <a:r>
              <a:rPr lang="cs-CZ" dirty="0"/>
              <a:t>Dokumenty</a:t>
            </a:r>
          </a:p>
          <a:p>
            <a:pPr lvl="1"/>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Jørgen</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Roos</a:t>
            </a: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24000" lvl="1" indent="0">
              <a:buNone/>
            </a:pPr>
            <a:endParaRPr lang="cs-CZ"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Snaha o autenticitu</a:t>
            </a:r>
            <a:endParaRPr lang="cs-CZ" dirty="0"/>
          </a:p>
          <a:p>
            <a:endParaRPr lang="cs-CZ" dirty="0"/>
          </a:p>
          <a:p>
            <a:endParaRPr lang="cs-CZ" dirty="0"/>
          </a:p>
        </p:txBody>
      </p:sp>
      <p:pic>
        <p:nvPicPr>
          <p:cNvPr id="2050" name="Picture 2" descr="Det gælder din frihed (1946) - IMDb">
            <a:extLst>
              <a:ext uri="{FF2B5EF4-FFF2-40B4-BE49-F238E27FC236}">
                <a16:creationId xmlns:a16="http://schemas.microsoft.com/office/drawing/2014/main" id="{70F6F976-EA3B-CEB9-7A80-C2940FCA2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000" y="114300"/>
            <a:ext cx="508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333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5E4D0B9-218D-1311-180B-983D3D69100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1402D3A-6021-1D50-B994-06FA0560F80E}"/>
              </a:ext>
            </a:extLst>
          </p:cNvPr>
          <p:cNvSpPr>
            <a:spLocks noGrp="1"/>
          </p:cNvSpPr>
          <p:nvPr>
            <p:ph type="sldNum" sz="quarter" idx="11"/>
          </p:nvPr>
        </p:nvSpPr>
        <p:spPr/>
        <p:txBody>
          <a:bodyPr/>
          <a:lstStyle/>
          <a:p>
            <a:fld id="{0970407D-EE58-4A0B-824B-1D3AE42DD9CF}" type="slidenum">
              <a:rPr lang="cs-CZ" altLang="cs-CZ" smtClean="0"/>
              <a:pPr/>
              <a:t>98</a:t>
            </a:fld>
            <a:endParaRPr lang="cs-CZ" altLang="cs-CZ" dirty="0"/>
          </a:p>
        </p:txBody>
      </p:sp>
      <p:sp>
        <p:nvSpPr>
          <p:cNvPr id="4" name="Nadpis 3">
            <a:extLst>
              <a:ext uri="{FF2B5EF4-FFF2-40B4-BE49-F238E27FC236}">
                <a16:creationId xmlns:a16="http://schemas.microsoft.com/office/drawing/2014/main" id="{7A5EB691-3B00-F40E-928E-844E8D6F7A63}"/>
              </a:ext>
            </a:extLst>
          </p:cNvPr>
          <p:cNvSpPr>
            <a:spLocks noGrp="1"/>
          </p:cNvSpPr>
          <p:nvPr>
            <p:ph type="title"/>
          </p:nvPr>
        </p:nvSpPr>
        <p:spPr/>
        <p:txBody>
          <a:bodyPr/>
          <a:lstStyle/>
          <a:p>
            <a:r>
              <a:rPr lang="cs-CZ" dirty="0"/>
              <a:t>Poválečné Dánsko</a:t>
            </a:r>
          </a:p>
        </p:txBody>
      </p:sp>
      <p:sp>
        <p:nvSpPr>
          <p:cNvPr id="5" name="Zástupný obsah 4">
            <a:extLst>
              <a:ext uri="{FF2B5EF4-FFF2-40B4-BE49-F238E27FC236}">
                <a16:creationId xmlns:a16="http://schemas.microsoft.com/office/drawing/2014/main" id="{DBD87397-FDE7-3E2D-1D0A-1D69DBD80093}"/>
              </a:ext>
            </a:extLst>
          </p:cNvPr>
          <p:cNvSpPr>
            <a:spLocks noGrp="1"/>
          </p:cNvSpPr>
          <p:nvPr>
            <p:ph idx="1"/>
          </p:nvPr>
        </p:nvSpPr>
        <p:spPr>
          <a:xfrm>
            <a:off x="199275" y="1692002"/>
            <a:ext cx="3420225" cy="4269474"/>
          </a:xfrm>
        </p:spPr>
        <p:txBody>
          <a:bodyPr>
            <a:normAutofit/>
          </a:bodyPr>
          <a:lstStyle/>
          <a:p>
            <a:r>
              <a:rPr lang="cs-CZ"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Kriminální filmy</a:t>
            </a:r>
          </a:p>
          <a:p>
            <a:r>
              <a:rPr lang="cs-CZ" sz="28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rPr>
              <a:t>Mens </a:t>
            </a:r>
            <a:r>
              <a:rPr lang="cs-CZ" sz="2800" dirty="0" err="1">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rPr>
              <a:t>porten</a:t>
            </a:r>
            <a:r>
              <a:rPr lang="cs-CZ" sz="28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rPr>
              <a:t> var </a:t>
            </a:r>
            <a:r>
              <a:rPr lang="cs-CZ" sz="2800" dirty="0" err="1">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rPr>
              <a:t>lukket</a:t>
            </a:r>
            <a:r>
              <a:rPr lang="cs-CZ" sz="28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rPr>
              <a:t> </a:t>
            </a:r>
            <a:r>
              <a:rPr lang="cs-CZ" sz="2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(1948)</a:t>
            </a:r>
          </a:p>
          <a:p>
            <a:pPr lvl="1"/>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kammerspiel</a:t>
            </a:r>
            <a:endPar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Sociální problematika</a:t>
            </a:r>
          </a:p>
          <a:p>
            <a:pPr lvl="1"/>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rPr>
              <a:t>Kristinus Bergman</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(1948)</a:t>
            </a:r>
          </a:p>
          <a:p>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Problematika cenzury</a:t>
            </a:r>
          </a:p>
          <a:p>
            <a:endPar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Sakramentští kluci (1947)</a:t>
            </a:r>
            <a:endParaRPr lang="cs-CZ"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Smedestræde 4 (1950) - Trakt">
            <a:extLst>
              <a:ext uri="{FF2B5EF4-FFF2-40B4-BE49-F238E27FC236}">
                <a16:creationId xmlns:a16="http://schemas.microsoft.com/office/drawing/2014/main" id="{34B60E59-4DEB-E900-9C2E-CAA43B549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551" y="2174137"/>
            <a:ext cx="3116898" cy="4683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ns porten var lukket (1948) - IMDb">
            <a:extLst>
              <a:ext uri="{FF2B5EF4-FFF2-40B4-BE49-F238E27FC236}">
                <a16:creationId xmlns:a16="http://schemas.microsoft.com/office/drawing/2014/main" id="{56A877E4-E513-F65E-675E-F9A5AF6FCB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8358" y="1438100"/>
            <a:ext cx="3782592" cy="5041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 vil ha' et barn (1949)">
            <a:extLst>
              <a:ext uri="{FF2B5EF4-FFF2-40B4-BE49-F238E27FC236}">
                <a16:creationId xmlns:a16="http://schemas.microsoft.com/office/drawing/2014/main" id="{34BC8B57-93D6-4799-3956-B39BFDF3E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5225" y="184500"/>
            <a:ext cx="28575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561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8262CC2-975C-4AA5-81C9-21EE956604D0}"/>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649728CB-037B-8C08-2622-A341EBC8B04B}"/>
              </a:ext>
            </a:extLst>
          </p:cNvPr>
          <p:cNvSpPr>
            <a:spLocks noGrp="1"/>
          </p:cNvSpPr>
          <p:nvPr>
            <p:ph type="sldNum" sz="quarter" idx="11"/>
          </p:nvPr>
        </p:nvSpPr>
        <p:spPr/>
        <p:txBody>
          <a:bodyPr/>
          <a:lstStyle/>
          <a:p>
            <a:fld id="{0970407D-EE58-4A0B-824B-1D3AE42DD9CF}" type="slidenum">
              <a:rPr lang="cs-CZ" altLang="cs-CZ" smtClean="0"/>
              <a:pPr/>
              <a:t>99</a:t>
            </a:fld>
            <a:endParaRPr lang="cs-CZ" altLang="cs-CZ" dirty="0"/>
          </a:p>
        </p:txBody>
      </p:sp>
      <p:pic>
        <p:nvPicPr>
          <p:cNvPr id="5122" name="Picture 2" descr="Dita, dcera člověka (1946) | ČSFD.cz">
            <a:extLst>
              <a:ext uri="{FF2B5EF4-FFF2-40B4-BE49-F238E27FC236}">
                <a16:creationId xmlns:a16="http://schemas.microsoft.com/office/drawing/2014/main" id="{1E05E686-518B-41E9-6B47-874DAB01C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844" y="378000"/>
            <a:ext cx="4000500" cy="5381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xø, Martin Andersen: Ditta, dcera člověka, 1935.">
            <a:extLst>
              <a:ext uri="{FF2B5EF4-FFF2-40B4-BE49-F238E27FC236}">
                <a16:creationId xmlns:a16="http://schemas.microsoft.com/office/drawing/2014/main" id="{3D40E8D4-0BA6-4F75-8AF0-306358DC4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20" y="814524"/>
            <a:ext cx="6990039" cy="450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58174"/>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arts-prezentace-16-9-cz-v11.potx" id="{850E93A8-45C9-4C23-9306-30E4FC2F50F2}" vid="{13F8A24C-E6A5-454D-8F66-47FE17FE1E3B}"/>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themeOverride>
</file>

<file path=docProps/app.xml><?xml version="1.0" encoding="utf-8"?>
<Properties xmlns="http://schemas.openxmlformats.org/officeDocument/2006/extended-properties" xmlns:vt="http://schemas.openxmlformats.org/officeDocument/2006/docPropsVTypes">
  <Template/>
  <TotalTime>39571</TotalTime>
  <Words>9471</Words>
  <Application>Microsoft Office PowerPoint</Application>
  <PresentationFormat>Širokoúhlá obrazovka</PresentationFormat>
  <Paragraphs>2640</Paragraphs>
  <Slides>290</Slides>
  <Notes>8</Notes>
  <HiddenSlides>0</HiddenSlides>
  <MMClips>2</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290</vt:i4>
      </vt:variant>
    </vt:vector>
  </HeadingPairs>
  <TitlesOfParts>
    <vt:vector size="304" baseType="lpstr">
      <vt:lpstr>-apple-system</vt:lpstr>
      <vt:lpstr>Arial</vt:lpstr>
      <vt:lpstr>Bookman Old Style</vt:lpstr>
      <vt:lpstr>Calibri</vt:lpstr>
      <vt:lpstr>LiberationSerif</vt:lpstr>
      <vt:lpstr>LiberationSerif-Bold</vt:lpstr>
      <vt:lpstr>LiberationSerif-Italic</vt:lpstr>
      <vt:lpstr>Montserrat</vt:lpstr>
      <vt:lpstr>Open Sans</vt:lpstr>
      <vt:lpstr>Segoe UI</vt:lpstr>
      <vt:lpstr>Tahoma</vt:lpstr>
      <vt:lpstr>Times New Roman</vt:lpstr>
      <vt:lpstr>Wingdings</vt:lpstr>
      <vt:lpstr>Prezentace_MU_CZ</vt:lpstr>
      <vt:lpstr>Skandinávská kinematografie</vt:lpstr>
      <vt:lpstr>Struktura předmětu</vt:lpstr>
      <vt:lpstr>Skandinávská kinematografie</vt:lpstr>
      <vt:lpstr>Skandinávská kinematografie</vt:lpstr>
      <vt:lpstr>Kinematografie malého národa</vt:lpstr>
      <vt:lpstr>Skandinávská kinematografie</vt:lpstr>
      <vt:lpstr>Prezentace aplikace PowerPoint</vt:lpstr>
      <vt:lpstr>Skandinávská kinematografie</vt:lpstr>
      <vt:lpstr>Peter Elfelt</vt:lpstr>
      <vt:lpstr>Ole Olsen &amp; Nordisk</vt:lpstr>
      <vt:lpstr>Prezentace aplikace PowerPoint</vt:lpstr>
      <vt:lpstr>Fotorama</vt:lpstr>
      <vt:lpstr>Dánské hvězdy</vt:lpstr>
      <vt:lpstr>Asta Nielsen</vt:lpstr>
      <vt:lpstr>Asta Nielsen</vt:lpstr>
      <vt:lpstr>Olaf Fönss</vt:lpstr>
      <vt:lpstr>Lau Lauritzen</vt:lpstr>
      <vt:lpstr>Holger-Madsen</vt:lpstr>
      <vt:lpstr>August Blom</vt:lpstr>
      <vt:lpstr>Švédsko</vt:lpstr>
      <vt:lpstr>Švédsko</vt:lpstr>
      <vt:lpstr>Georg af Klercker</vt:lpstr>
      <vt:lpstr>Mauritz Stiller</vt:lpstr>
      <vt:lpstr>Erotikon, 1920</vt:lpstr>
      <vt:lpstr>Poklad pana Arneho (Herr Arnes pengar), 1919</vt:lpstr>
      <vt:lpstr>Victor Sjöström</vt:lpstr>
      <vt:lpstr>Norsko</vt:lpstr>
      <vt:lpstr>Finsko</vt:lpstr>
      <vt:lpstr>Island</vt:lpstr>
      <vt:lpstr>Prezentace aplikace PowerPoint</vt:lpstr>
      <vt:lpstr>Homunculus (1916)</vt:lpstr>
      <vt:lpstr>Autorenfilm</vt:lpstr>
      <vt:lpstr>Otázky</vt:lpstr>
      <vt:lpstr>Transnacionální vývoj evropských kinematografií po 1. světové válce</vt:lpstr>
      <vt:lpstr>Transnacionalita a Evropa</vt:lpstr>
      <vt:lpstr>Transnacionalita a Evropa</vt:lpstr>
      <vt:lpstr>Finsko ve 20. letech</vt:lpstr>
      <vt:lpstr>Finsko ve 20. letech-Suomi, UFA a Erkki Karu</vt:lpstr>
      <vt:lpstr>Dánsko</vt:lpstr>
      <vt:lpstr>Dánsko</vt:lpstr>
      <vt:lpstr>Benjamin Christensen</vt:lpstr>
      <vt:lpstr>Carl Theodor Dreyer</vt:lpstr>
      <vt:lpstr>C. T. Dreyer</vt:lpstr>
      <vt:lpstr>Carl Theodor Dreyer</vt:lpstr>
      <vt:lpstr>Carl Theodor Dreyer</vt:lpstr>
      <vt:lpstr>Prezentace aplikace PowerPoint</vt:lpstr>
      <vt:lpstr>20. Léta a dynamika vývoje skandinávských kinematografií</vt:lpstr>
      <vt:lpstr>Skandinávie</vt:lpstr>
      <vt:lpstr>Skandinávie</vt:lpstr>
      <vt:lpstr>Skandinávie</vt:lpstr>
      <vt:lpstr>Tulačka Anne (Fante Anne), 1920</vt:lpstr>
      <vt:lpstr>Svatební průvod v Hardangeru (Brudeferden i Hardanger), 1926</vt:lpstr>
      <vt:lpstr>Kristine Valdresdatter (1930)</vt:lpstr>
      <vt:lpstr>Bergenstogen plyndrett inatt (1928)</vt:lpstr>
      <vt:lpstr>Laila (1929) – Georg Schnéevoigt</vt:lpstr>
      <vt:lpstr>Styl filmů</vt:lpstr>
      <vt:lpstr>Otázky</vt:lpstr>
      <vt:lpstr>30. léta ve skandinávských kinematografiích</vt:lpstr>
      <vt:lpstr>Přechod na zvuk</vt:lpstr>
      <vt:lpstr>Dánsko</vt:lpstr>
      <vt:lpstr>Pastor ve Vejlby (Praesten i Vejlby, 1931), režie  George Schnéevoight</vt:lpstr>
      <vt:lpstr>Fy og Bi, filmy společnosti Palladium</vt:lpstr>
      <vt:lpstr>Nyhavn 17 (1933) r: George Schnéevoigt </vt:lpstr>
      <vt:lpstr>Hospodský Kalle (Kalle på Spången),1939 </vt:lpstr>
      <vt:lpstr>Upír aneb Podivné dobrodružství Davida Graye, 1932 </vt:lpstr>
      <vt:lpstr>Norsko</vt:lpstr>
      <vt:lpstr>TULÁK (Fant), 1937</vt:lpstr>
      <vt:lpstr>GJEST BAARDSEN, 1939</vt:lpstr>
      <vt:lpstr>Leif Sinding</vt:lpstr>
      <vt:lpstr>Švédsko </vt:lpstr>
      <vt:lpstr>švédské hvězdy  Gösta Ekman, Lars Hanson, Ingrid Bergmanová</vt:lpstr>
      <vt:lpstr>POČÁTKY ZVUKOVÉHO FILMU - Švédsko</vt:lpstr>
      <vt:lpstr>Weyler Hildebrand</vt:lpstr>
      <vt:lpstr>Gustaf Molander (1888-1973)</vt:lpstr>
      <vt:lpstr>Finsko a zvukový film</vt:lpstr>
      <vt:lpstr>Otázky</vt:lpstr>
      <vt:lpstr>Skandinávie a 2. světová válka</vt:lpstr>
      <vt:lpstr>Skandinávie a 2. světová válka</vt:lpstr>
      <vt:lpstr>Dánsko za 2. světové války</vt:lpstr>
      <vt:lpstr>Norsko</vt:lpstr>
      <vt:lpstr>Norsko</vt:lpstr>
      <vt:lpstr>Švédsko</vt:lpstr>
      <vt:lpstr>Švédsko</vt:lpstr>
      <vt:lpstr>Švédsko</vt:lpstr>
      <vt:lpstr>Finsko</vt:lpstr>
      <vt:lpstr>Skandinávie za války?</vt:lpstr>
      <vt:lpstr>Skandinávské kinematografie a možnosti exportu</vt:lpstr>
      <vt:lpstr>Skandinávské kinematografie a možnosti exportu</vt:lpstr>
      <vt:lpstr>Prezentace aplikace PowerPoint</vt:lpstr>
      <vt:lpstr>Skandinávské kinematografie a možnosti exportu</vt:lpstr>
      <vt:lpstr>Skandinávské kinematografie a možnosti exportu</vt:lpstr>
      <vt:lpstr>Skandinávské kinematografie a možnosti exportu</vt:lpstr>
      <vt:lpstr>Skandinávské kinematografie a možnosti exportu</vt:lpstr>
      <vt:lpstr>Skandinávie po válce</vt:lpstr>
      <vt:lpstr>Poválečná situace</vt:lpstr>
      <vt:lpstr>Poválečná situace - Dánsko</vt:lpstr>
      <vt:lpstr>Poválečné Dánsko</vt:lpstr>
      <vt:lpstr>Poválečné Dánsko</vt:lpstr>
      <vt:lpstr>Prezentace aplikace PowerPoint</vt:lpstr>
      <vt:lpstr>Poválečné Dánsko</vt:lpstr>
      <vt:lpstr>Poválečné Švédsko</vt:lpstr>
      <vt:lpstr>Poválečné Švédsko – venkovská tematika</vt:lpstr>
      <vt:lpstr>Poválečné Švédsko</vt:lpstr>
      <vt:lpstr>Poválečné Švédsko</vt:lpstr>
      <vt:lpstr>Dívka s Hyacinty (1950)</vt:lpstr>
      <vt:lpstr>Poválečné Finsko</vt:lpstr>
      <vt:lpstr>Poválečné Finsko</vt:lpstr>
      <vt:lpstr>Poválečné Finsko</vt:lpstr>
      <vt:lpstr>Poválečné Finsko</vt:lpstr>
      <vt:lpstr>Poválečné Norsko</vt:lpstr>
      <vt:lpstr>Prezentace aplikace PowerPoint</vt:lpstr>
      <vt:lpstr>Norsko</vt:lpstr>
      <vt:lpstr>Poválečné Norsko</vt:lpstr>
      <vt:lpstr>Prezentace aplikace PowerPoint</vt:lpstr>
      <vt:lpstr>Poválečné Norsko</vt:lpstr>
      <vt:lpstr>Poválečné Norsko</vt:lpstr>
      <vt:lpstr>Prezentace aplikace PowerPoint</vt:lpstr>
      <vt:lpstr>Poválečné Norsko</vt:lpstr>
      <vt:lpstr>Poválečné Norsko – Skouen </vt:lpstr>
      <vt:lpstr>Poválečné Norsko</vt:lpstr>
      <vt:lpstr>Poválečné Norsko</vt:lpstr>
      <vt:lpstr>Poválečné Norsko</vt:lpstr>
      <vt:lpstr>Poválečné Norsko</vt:lpstr>
      <vt:lpstr>Island?</vt:lpstr>
      <vt:lpstr>Shrnutí</vt:lpstr>
      <vt:lpstr>Shrnutí</vt:lpstr>
      <vt:lpstr>Projekce</vt:lpstr>
      <vt:lpstr>Skandinávské kinematografie v 60. letech</vt:lpstr>
      <vt:lpstr>Skandinávské kinematografie?</vt:lpstr>
      <vt:lpstr>Přelom 50. a 60. let</vt:lpstr>
      <vt:lpstr>Dánsko 50. léta</vt:lpstr>
      <vt:lpstr>Dánsko 50. léta</vt:lpstr>
      <vt:lpstr>Dánsko 50. léta</vt:lpstr>
      <vt:lpstr>Dánsko 50. léta Populární  vs. Umělecká produkce </vt:lpstr>
      <vt:lpstr>Dánsko 50. léta</vt:lpstr>
      <vt:lpstr>Dánsko 50. léta</vt:lpstr>
      <vt:lpstr>Švédsko – přelom 50. a 60. let</vt:lpstr>
      <vt:lpstr>Bo Widerberg</vt:lpstr>
      <vt:lpstr>Švédsko – 60. léta</vt:lpstr>
      <vt:lpstr>Švédsko 60. léta</vt:lpstr>
      <vt:lpstr>Švédsko 60. léta</vt:lpstr>
      <vt:lpstr>Švédsko 60. léta</vt:lpstr>
      <vt:lpstr>Švédsko 60. léta</vt:lpstr>
      <vt:lpstr>Švédsko 60. léta</vt:lpstr>
      <vt:lpstr>Švédsko 60. léta</vt:lpstr>
      <vt:lpstr>Švédsko 60. léta</vt:lpstr>
      <vt:lpstr>Shrnutí</vt:lpstr>
      <vt:lpstr>Projekce</vt:lpstr>
      <vt:lpstr> Umělecký film a idea autorství</vt:lpstr>
      <vt:lpstr>Ingmar Bergman a autorský film</vt:lpstr>
      <vt:lpstr>K čemu nám je označit Bergmana (nebo kohokoliv jiného) za autora?</vt:lpstr>
      <vt:lpstr>Autorský film</vt:lpstr>
      <vt:lpstr>Autorský film</vt:lpstr>
      <vt:lpstr>Ingmar  Bergman</vt:lpstr>
      <vt:lpstr>Ingmar Bergman</vt:lpstr>
      <vt:lpstr>Ingmar Bergman – theatre </vt:lpstr>
      <vt:lpstr>Ingmar Bergman – film</vt:lpstr>
      <vt:lpstr>Ingmar Bergman – způsob práce</vt:lpstr>
      <vt:lpstr>Ingmar Bergman &amp; Sven Nykvist</vt:lpstr>
      <vt:lpstr>Ingmar Bergman – způsob práce</vt:lpstr>
      <vt:lpstr>Ingmar Bergman – témata – rodina</vt:lpstr>
      <vt:lpstr>Ingmar Bergman – 1944-1952</vt:lpstr>
      <vt:lpstr>Léto s Monikou</vt:lpstr>
      <vt:lpstr>Ingmar Bergman 1952-1955</vt:lpstr>
      <vt:lpstr>Ingmar Bergman – 1956-1964</vt:lpstr>
      <vt:lpstr>Ingmar Bergman – komorní trilogie</vt:lpstr>
      <vt:lpstr>Ingmar Bergman – 1966-1981</vt:lpstr>
      <vt:lpstr>Ostrovní trilogie</vt:lpstr>
      <vt:lpstr>Ingmar Bergman – 1982-2003</vt:lpstr>
      <vt:lpstr>Prezentace aplikace PowerPoint</vt:lpstr>
      <vt:lpstr>Otázky</vt:lpstr>
      <vt:lpstr>Projekce</vt:lpstr>
      <vt:lpstr>Projekce</vt:lpstr>
      <vt:lpstr>Nová vlna a Skandinávie</vt:lpstr>
      <vt:lpstr>Nová vlna a Skandinávie</vt:lpstr>
      <vt:lpstr>Nová vlna a Finsko</vt:lpstr>
      <vt:lpstr>Finsko a modernismus</vt:lpstr>
      <vt:lpstr>Finsko a modernismus</vt:lpstr>
      <vt:lpstr>Finsko a modernismus</vt:lpstr>
      <vt:lpstr>Finsko a modernismus</vt:lpstr>
      <vt:lpstr>Finsko a modernismus</vt:lpstr>
      <vt:lpstr>Nová vlna a Finsko</vt:lpstr>
      <vt:lpstr>Nová vlna a Finsko</vt:lpstr>
      <vt:lpstr>Nová vlna a Finsko</vt:lpstr>
      <vt:lpstr>Nová vlna a Finsko</vt:lpstr>
      <vt:lpstr>Nová vlna a Finsko</vt:lpstr>
      <vt:lpstr>Nová vlna a Finsko</vt:lpstr>
      <vt:lpstr>Nová vlna a Finsko</vt:lpstr>
      <vt:lpstr>Bezradní (1967) – r. Mikko Niskanen</vt:lpstr>
      <vt:lpstr>Työmiehen päiväkirja (1967)- r. Risto Jarva</vt:lpstr>
      <vt:lpstr>Anneli Sauli</vt:lpstr>
      <vt:lpstr>Prezentace aplikace PowerPoint</vt:lpstr>
      <vt:lpstr>Další skandinávské kinematografie</vt:lpstr>
      <vt:lpstr>Bo Widerberg</vt:lpstr>
      <vt:lpstr>Jan Troell</vt:lpstr>
      <vt:lpstr>Dánsko</vt:lpstr>
      <vt:lpstr>Projekce</vt:lpstr>
      <vt:lpstr>Skandinávie – 70. a 80. léta</vt:lpstr>
      <vt:lpstr>Skandinávie </vt:lpstr>
      <vt:lpstr>Dánsko</vt:lpstr>
      <vt:lpstr>Filmová tvorba?</vt:lpstr>
      <vt:lpstr>Filmová tvorba</vt:lpstr>
      <vt:lpstr>Filmová tvorba?</vt:lpstr>
      <vt:lpstr>Filmová tvorba – umělecky orientované</vt:lpstr>
      <vt:lpstr>Islandský film</vt:lpstr>
      <vt:lpstr>Norsko?</vt:lpstr>
      <vt:lpstr>Filmová tvorba</vt:lpstr>
      <vt:lpstr>Filmová tvorba – Anja Breien</vt:lpstr>
      <vt:lpstr>Politický dokument</vt:lpstr>
      <vt:lpstr>Podmínky tvorby a populární filmy</vt:lpstr>
      <vt:lpstr>Proměna mediáního prostředí v 80. letech</vt:lpstr>
      <vt:lpstr>Filmová tvorba</vt:lpstr>
      <vt:lpstr>„Zmezinárodnění“</vt:lpstr>
      <vt:lpstr>Akční thrillery</vt:lpstr>
      <vt:lpstr>Akční thrillery</vt:lpstr>
      <vt:lpstr>Oživení modernistické tradice</vt:lpstr>
      <vt:lpstr>Projekce</vt:lpstr>
      <vt:lpstr>Skandinávie – 70. a 80. léta</vt:lpstr>
      <vt:lpstr>Švédsko a Finsko</vt:lpstr>
      <vt:lpstr>Švédsko</vt:lpstr>
      <vt:lpstr>Švédsko</vt:lpstr>
      <vt:lpstr>Švédsko</vt:lpstr>
      <vt:lpstr>Švédsko</vt:lpstr>
      <vt:lpstr>Švédsko</vt:lpstr>
      <vt:lpstr>Švédsko a filmy o dětství</vt:lpstr>
      <vt:lpstr>Finsko</vt:lpstr>
      <vt:lpstr>Finsko</vt:lpstr>
      <vt:lpstr>Finsko</vt:lpstr>
      <vt:lpstr>Finsko</vt:lpstr>
      <vt:lpstr>Finsko</vt:lpstr>
      <vt:lpstr>Finsko – nová generace</vt:lpstr>
      <vt:lpstr>Finsko </vt:lpstr>
      <vt:lpstr>Conclusion – společné rysy napříč zeměmi</vt:lpstr>
      <vt:lpstr>Prezentace aplikace PowerPoint</vt:lpstr>
      <vt:lpstr>Prezentace aplikace PowerPoint</vt:lpstr>
      <vt:lpstr>Skandinávské kinematografie od 90. let</vt:lpstr>
      <vt:lpstr>Skandinávské kinematografie od 90. let</vt:lpstr>
      <vt:lpstr>Skandinávské kinematografie od 90. let</vt:lpstr>
      <vt:lpstr>Skandinávské kinematografie od 90. let</vt:lpstr>
      <vt:lpstr>Skandinávské kinematografie od 90. let</vt:lpstr>
      <vt:lpstr>Severské výrobní spolupráce</vt:lpstr>
      <vt:lpstr>Severské výrobní spolupráce</vt:lpstr>
      <vt:lpstr>Studiový systém</vt:lpstr>
      <vt:lpstr>Producentský systém produkce – Marko Röhr</vt:lpstr>
      <vt:lpstr>Producentský systém produkce – Marko Röhr</vt:lpstr>
      <vt:lpstr>Producentský systém produkce – Finsko</vt:lpstr>
      <vt:lpstr>Producentský systém – Klaus Härö</vt:lpstr>
      <vt:lpstr>Producentský systém – Klaus Härö</vt:lpstr>
      <vt:lpstr>Producentský systém – Aki Käurismäki</vt:lpstr>
      <vt:lpstr>Producentský systém – Aki Käurismäki</vt:lpstr>
      <vt:lpstr>Film a festivaly</vt:lpstr>
      <vt:lpstr>Film a festivaly</vt:lpstr>
      <vt:lpstr>Otázky</vt:lpstr>
      <vt:lpstr>Prezentace aplikace PowerPoint</vt:lpstr>
      <vt:lpstr>Prezentace aplikace PowerPoint</vt:lpstr>
      <vt:lpstr>Projekce – Po svatbě (2006), Susanne Bier</vt:lpstr>
      <vt:lpstr>Projekce – Po svatbě (2006), Susanne Bier</vt:lpstr>
      <vt:lpstr>Prezentace aplikace PowerPoint</vt:lpstr>
      <vt:lpstr>Skandinávské kinematografie od 90. let</vt:lpstr>
      <vt:lpstr>Prezentace aplikace PowerPoint</vt:lpstr>
      <vt:lpstr>Dánsko</vt:lpstr>
      <vt:lpstr>Dogme 95</vt:lpstr>
      <vt:lpstr>Dogme 95</vt:lpstr>
      <vt:lpstr>Otázka</vt:lpstr>
      <vt:lpstr>Americké remaky severské tvorby</vt:lpstr>
      <vt:lpstr>Americké remaky severské tvorby</vt:lpstr>
      <vt:lpstr>Americké remaky severské tvorby</vt:lpstr>
      <vt:lpstr>Americké remaky severské tvorby</vt:lpstr>
      <vt:lpstr>Americké remaky severské tvorby – globalizace skandinávské krimi</vt:lpstr>
      <vt:lpstr>Americké remaky severské tvorby – globalizace skandinávské krimi</vt:lpstr>
      <vt:lpstr>Americké remaky severské tvorby – globalizace skandinávské krimi</vt:lpstr>
      <vt:lpstr>Americké remaky severské tvorby</vt:lpstr>
      <vt:lpstr>Americké remaky severské tvorby</vt:lpstr>
      <vt:lpstr>Témata</vt:lpstr>
      <vt:lpstr>Skandinávské kinematografie – Shrnutí</vt:lpstr>
      <vt:lpstr>Vztah státu a filmové produkce</vt:lpstr>
      <vt:lpstr>Kulturní specifika</vt:lpstr>
      <vt:lpstr>Prezentace aplikace PowerPoint</vt:lpstr>
      <vt:lpstr>Kulturní specifika</vt:lpstr>
      <vt:lpstr>Filmová produkce – obsah a forma</vt:lpstr>
      <vt:lpstr>Filmová produkce – obsah a forma</vt:lpstr>
      <vt:lpstr>Žánry a typy filmů – Temné lesy (2003) &amp;Ledová smrt (2006)</vt:lpstr>
      <vt:lpstr>Žánry a typy filmů – série </vt:lpstr>
      <vt:lpstr>Žánry a typy filmů – série </vt:lpstr>
      <vt:lpstr>Blockbustery</vt:lpstr>
      <vt:lpstr>Prezentace aplikace PowerPoint</vt:lpstr>
      <vt:lpstr>Projekce – Tommy Wirkola</vt:lpstr>
      <vt:lpstr>Tommy Wirkola</vt:lpstr>
      <vt:lpstr>Tommy Wirkola – Mrtvý sníh (2009)</vt:lpstr>
      <vt:lpstr>Mrtvý sníh 2: Rudý vs. mrtvý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Počátky zvukové kinematografie</dc:title>
  <dc:creator>Michal Večeřa</dc:creator>
  <cp:lastModifiedBy>Michal Večeřa</cp:lastModifiedBy>
  <cp:revision>6</cp:revision>
  <cp:lastPrinted>1601-01-01T00:00:00Z</cp:lastPrinted>
  <dcterms:created xsi:type="dcterms:W3CDTF">2023-01-11T23:45:26Z</dcterms:created>
  <dcterms:modified xsi:type="dcterms:W3CDTF">2023-05-19T12:51:17Z</dcterms:modified>
</cp:coreProperties>
</file>