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257" r:id="rId2"/>
    <p:sldId id="289" r:id="rId3"/>
    <p:sldId id="256" r:id="rId4"/>
    <p:sldId id="258" r:id="rId5"/>
    <p:sldId id="259" r:id="rId6"/>
    <p:sldId id="283" r:id="rId7"/>
    <p:sldId id="284" r:id="rId8"/>
    <p:sldId id="285" r:id="rId9"/>
    <p:sldId id="286" r:id="rId10"/>
    <p:sldId id="287" r:id="rId11"/>
    <p:sldId id="288" r:id="rId12"/>
    <p:sldId id="278" r:id="rId13"/>
    <p:sldId id="279" r:id="rId14"/>
    <p:sldId id="280" r:id="rId1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0"/>
    <p:restoredTop sz="94604"/>
  </p:normalViewPr>
  <p:slideViewPr>
    <p:cSldViewPr snapToGrid="0" snapToObjects="1">
      <p:cViewPr varScale="1">
        <p:scale>
          <a:sx n="63" d="100"/>
          <a:sy n="63" d="100"/>
        </p:scale>
        <p:origin x="53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26" name="Shape 126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Název a podtit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názvu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Text názvu</a:t>
            </a:r>
          </a:p>
        </p:txBody>
      </p:sp>
      <p:sp>
        <p:nvSpPr>
          <p:cNvPr id="1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ograf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Obrázek"/>
          <p:cNvSpPr>
            <a:spLocks noGrp="1"/>
          </p:cNvSpPr>
          <p:nvPr>
            <p:ph type="pic" idx="21"/>
          </p:nvPr>
        </p:nvSpPr>
        <p:spPr>
          <a:xfrm>
            <a:off x="-929606" y="-12700"/>
            <a:ext cx="16551777" cy="1103451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a podtitul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Text názvu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r>
              <a:t>Text názvu</a:t>
            </a:r>
          </a:p>
        </p:txBody>
      </p:sp>
      <p:sp>
        <p:nvSpPr>
          <p:cNvPr id="118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>
                <a:solidFill>
                  <a:srgbClr val="000000"/>
                </a:solidFill>
              </a:defRPr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>
                <a:solidFill>
                  <a:srgbClr val="000000"/>
                </a:solidFill>
              </a:defRPr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>
                <a:solidFill>
                  <a:srgbClr val="000000"/>
                </a:solidFill>
              </a:defRPr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>
                <a:solidFill>
                  <a:srgbClr val="000000"/>
                </a:solidFill>
              </a:defRPr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>
                <a:solidFill>
                  <a:srgbClr val="000000"/>
                </a:solidFill>
              </a:defRPr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11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šíř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Obrázek"/>
          <p:cNvSpPr>
            <a:spLocks noGrp="1"/>
          </p:cNvSpPr>
          <p:nvPr>
            <p:ph type="pic" idx="21"/>
          </p:nvPr>
        </p:nvSpPr>
        <p:spPr>
          <a:xfrm>
            <a:off x="-647700" y="508000"/>
            <a:ext cx="12369801" cy="6142538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ext názvu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22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23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ve střed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názvu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3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Obrázek"/>
          <p:cNvSpPr>
            <a:spLocks noGrp="1"/>
          </p:cNvSpPr>
          <p:nvPr>
            <p:ph type="pic" idx="21"/>
          </p:nvPr>
        </p:nvSpPr>
        <p:spPr>
          <a:xfrm>
            <a:off x="2451058" y="-138499"/>
            <a:ext cx="13525502" cy="9017002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ext názvu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Text názvu</a:t>
            </a:r>
          </a:p>
        </p:txBody>
      </p:sp>
      <p:sp>
        <p:nvSpPr>
          <p:cNvPr id="40" name="Text úrovně 1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1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 - nahoř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49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ázev, odrážky, fot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Obrázek"/>
          <p:cNvSpPr>
            <a:spLocks noGrp="1"/>
          </p:cNvSpPr>
          <p:nvPr>
            <p:ph type="pic" idx="21"/>
          </p:nvPr>
        </p:nvSpPr>
        <p:spPr>
          <a:xfrm>
            <a:off x="4473575" y="2032000"/>
            <a:ext cx="10287000" cy="6858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ext názvu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 názvu</a:t>
            </a:r>
          </a:p>
        </p:txBody>
      </p:sp>
      <p:sp>
        <p:nvSpPr>
          <p:cNvPr id="67" name="Text úrovně 1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68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Odráž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7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Fotky – 3 na výšk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Obrázek"/>
          <p:cNvSpPr>
            <a:spLocks noGrp="1"/>
          </p:cNvSpPr>
          <p:nvPr>
            <p:ph type="pic" sz="quarter" idx="21"/>
          </p:nvPr>
        </p:nvSpPr>
        <p:spPr>
          <a:xfrm>
            <a:off x="6426200" y="4965700"/>
            <a:ext cx="5886450" cy="3924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Obrázek"/>
          <p:cNvSpPr>
            <a:spLocks noGrp="1"/>
          </p:cNvSpPr>
          <p:nvPr>
            <p:ph type="pic" sz="quarter" idx="22"/>
          </p:nvPr>
        </p:nvSpPr>
        <p:spPr>
          <a:xfrm>
            <a:off x="6737350" y="639233"/>
            <a:ext cx="5880100" cy="3920067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Obrázek"/>
          <p:cNvSpPr>
            <a:spLocks noGrp="1"/>
          </p:cNvSpPr>
          <p:nvPr>
            <p:ph type="pic" idx="23"/>
          </p:nvPr>
        </p:nvSpPr>
        <p:spPr>
          <a:xfrm>
            <a:off x="-3400425" y="-127000"/>
            <a:ext cx="13525500" cy="9017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itá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sef Novák"/>
          <p:cNvSpPr txBox="1">
            <a:spLocks noGrp="1"/>
          </p:cNvSpPr>
          <p:nvPr>
            <p:ph type="body" sz="quarter" idx="21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–Josef Novák</a:t>
            </a:r>
          </a:p>
        </p:txBody>
      </p:sp>
      <p:sp>
        <p:nvSpPr>
          <p:cNvPr id="94" name="„Sem napište citát.“"/>
          <p:cNvSpPr txBox="1">
            <a:spLocks noGrp="1"/>
          </p:cNvSpPr>
          <p:nvPr>
            <p:ph type="body" sz="quarter" idx="22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„Sem napište citát.“ </a:t>
            </a:r>
          </a:p>
        </p:txBody>
      </p:sp>
      <p:sp>
        <p:nvSpPr>
          <p:cNvPr id="95" name="Číslo snímku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názvu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názvu</a:t>
            </a:r>
          </a:p>
        </p:txBody>
      </p:sp>
      <p:sp>
        <p:nvSpPr>
          <p:cNvPr id="3" name="Text úrovně 1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Text úrovně 1</a:t>
            </a:r>
          </a:p>
          <a:p>
            <a:pPr lvl="1"/>
            <a:r>
              <a:t>Text úrovně 2</a:t>
            </a:r>
          </a:p>
          <a:p>
            <a:pPr lvl="2"/>
            <a:r>
              <a:t>Text úrovně 3</a:t>
            </a:r>
          </a:p>
          <a:p>
            <a:pPr lvl="3"/>
            <a:r>
              <a:t>Text úrovně 4</a:t>
            </a:r>
          </a:p>
          <a:p>
            <a:pPr lvl="4"/>
            <a:r>
              <a:t>Text úrovně 5</a:t>
            </a:r>
          </a:p>
        </p:txBody>
      </p:sp>
      <p:sp>
        <p:nvSpPr>
          <p:cNvPr id="4" name="Číslo snímku"/>
          <p:cNvSpPr txBox="1">
            <a:spLocks noGrp="1"/>
          </p:cNvSpPr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://www.novekino.cz" TargetMode="External"/><Relationship Id="rId13" Type="http://schemas.openxmlformats.org/officeDocument/2006/relationships/hyperlink" Target="http://www.unic-cinemas.org" TargetMode="External"/><Relationship Id="rId3" Type="http://schemas.openxmlformats.org/officeDocument/2006/relationships/hyperlink" Target="http://www.prokina.cz" TargetMode="External"/><Relationship Id="rId7" Type="http://schemas.openxmlformats.org/officeDocument/2006/relationships/hyperlink" Target="http://www.kinoprokazdeho.cz" TargetMode="External"/><Relationship Id="rId12" Type="http://schemas.openxmlformats.org/officeDocument/2006/relationships/hyperlink" Target="http://www.mediasalles.it" TargetMode="External"/><Relationship Id="rId2" Type="http://schemas.openxmlformats.org/officeDocument/2006/relationships/hyperlink" Target="http://www.ufd.cz" TargetMode="External"/><Relationship Id="rId16" Type="http://schemas.openxmlformats.org/officeDocument/2006/relationships/hyperlink" Target="http://www.dcimovies.co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digitalnikino.cz" TargetMode="External"/><Relationship Id="rId11" Type="http://schemas.openxmlformats.org/officeDocument/2006/relationships/hyperlink" Target="http://www.mediadeskcz.eu" TargetMode="External"/><Relationship Id="rId5" Type="http://schemas.openxmlformats.org/officeDocument/2006/relationships/hyperlink" Target="http://www.mkcr.cz" TargetMode="External"/><Relationship Id="rId15" Type="http://schemas.openxmlformats.org/officeDocument/2006/relationships/hyperlink" Target="http://www.boxofficemojo.com" TargetMode="External"/><Relationship Id="rId10" Type="http://schemas.openxmlformats.org/officeDocument/2006/relationships/hyperlink" Target="http://www.acfk.cz" TargetMode="External"/><Relationship Id="rId4" Type="http://schemas.openxmlformats.org/officeDocument/2006/relationships/hyperlink" Target="http://www.fondkinematografie.cz" TargetMode="External"/><Relationship Id="rId9" Type="http://schemas.openxmlformats.org/officeDocument/2006/relationships/hyperlink" Target="http://www.kinomaniak.cz" TargetMode="External"/><Relationship Id="rId14" Type="http://schemas.openxmlformats.org/officeDocument/2006/relationships/hyperlink" Target="http://www.europa-cinemas.org" TargetMode="Externa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auth/osoba/18130?kod=FAV332;pvysl=3505608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KINO = sdílený zážitek sledování audiovizuálního obsahu."/>
          <p:cNvSpPr txBox="1">
            <a:spLocks noGrp="1"/>
          </p:cNvSpPr>
          <p:nvPr>
            <p:ph type="ctrTitle"/>
          </p:nvPr>
        </p:nvSpPr>
        <p:spPr>
          <a:xfrm>
            <a:off x="1063062" y="1917032"/>
            <a:ext cx="10878676" cy="2959768"/>
          </a:xfrm>
          <a:prstGeom prst="rect">
            <a:avLst/>
          </a:prstGeom>
        </p:spPr>
        <p:txBody>
          <a:bodyPr>
            <a:normAutofit/>
          </a:bodyPr>
          <a:lstStyle>
            <a:lvl1pPr defTabSz="572516">
              <a:defRPr sz="686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rPr lang="cs-CZ" sz="13800" dirty="0"/>
              <a:t>PR kina</a:t>
            </a:r>
            <a:br>
              <a:rPr lang="cs-CZ" dirty="0"/>
            </a:br>
            <a:r>
              <a:rPr lang="cs-CZ" sz="4000" dirty="0"/>
              <a:t>25. 4. 2023</a:t>
            </a:r>
            <a:endParaRPr dirty="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ávní forma společnosti"/>
          <p:cNvSpPr txBox="1">
            <a:spLocks noGrp="1"/>
          </p:cNvSpPr>
          <p:nvPr>
            <p:ph type="ctrTitle"/>
          </p:nvPr>
        </p:nvSpPr>
        <p:spPr>
          <a:xfrm>
            <a:off x="68427" y="1098285"/>
            <a:ext cx="12867946" cy="1217547"/>
          </a:xfrm>
          <a:prstGeom prst="rect">
            <a:avLst/>
          </a:prstGeom>
        </p:spPr>
        <p:txBody>
          <a:bodyPr/>
          <a:lstStyle>
            <a:lvl1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/>
              <a:t>ONLINE</a:t>
            </a:r>
            <a:endParaRPr dirty="0"/>
          </a:p>
        </p:txBody>
      </p:sp>
      <p:sp>
        <p:nvSpPr>
          <p:cNvPr id="136" name="příspěvková organizace…"/>
          <p:cNvSpPr txBox="1">
            <a:spLocks noGrp="1"/>
          </p:cNvSpPr>
          <p:nvPr>
            <p:ph type="subTitle" idx="1"/>
          </p:nvPr>
        </p:nvSpPr>
        <p:spPr>
          <a:xfrm>
            <a:off x="-627592" y="2902226"/>
            <a:ext cx="14259984" cy="78689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webové stránky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mailing 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youtube</a:t>
            </a:r>
            <a:r>
              <a:rPr lang="cs-CZ" dirty="0"/>
              <a:t> 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facebook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instagram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e-</a:t>
            </a:r>
            <a:r>
              <a:rPr lang="cs-CZ" dirty="0" err="1"/>
              <a:t>shop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twitter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tiktok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google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obecné filmové servery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2791877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ávní forma společnosti"/>
          <p:cNvSpPr txBox="1">
            <a:spLocks noGrp="1"/>
          </p:cNvSpPr>
          <p:nvPr>
            <p:ph type="ctrTitle"/>
          </p:nvPr>
        </p:nvSpPr>
        <p:spPr>
          <a:xfrm>
            <a:off x="68427" y="1098285"/>
            <a:ext cx="12867946" cy="1217547"/>
          </a:xfrm>
          <a:prstGeom prst="rect">
            <a:avLst/>
          </a:prstGeom>
        </p:spPr>
        <p:txBody>
          <a:bodyPr/>
          <a:lstStyle>
            <a:lvl1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/>
              <a:t>MERCHANDISING</a:t>
            </a:r>
            <a:endParaRPr dirty="0"/>
          </a:p>
        </p:txBody>
      </p:sp>
      <p:sp>
        <p:nvSpPr>
          <p:cNvPr id="136" name="příspěvková organizace…"/>
          <p:cNvSpPr txBox="1">
            <a:spLocks noGrp="1"/>
          </p:cNvSpPr>
          <p:nvPr>
            <p:ph type="subTitle" idx="1"/>
          </p:nvPr>
        </p:nvSpPr>
        <p:spPr>
          <a:xfrm>
            <a:off x="-627592" y="2902226"/>
            <a:ext cx="14259984" cy="78689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sady předmětů s motivy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oblečení, styl, praktické předměty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trička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ponožky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tašky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polštáře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placky, zrcátka, peněženky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batohy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kalendáře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tužky a další předměty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632604918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Dotazy, diskuze k probrané problematice."/>
          <p:cNvSpPr txBox="1">
            <a:spLocks noGrp="1"/>
          </p:cNvSpPr>
          <p:nvPr>
            <p:ph type="ctrTitle"/>
          </p:nvPr>
        </p:nvSpPr>
        <p:spPr>
          <a:xfrm>
            <a:off x="310554" y="2247701"/>
            <a:ext cx="12383692" cy="3044826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Dotazy, diskuze k probrané problematice.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Doporučená internetové zdroje"/>
          <p:cNvSpPr txBox="1">
            <a:spLocks noGrp="1"/>
          </p:cNvSpPr>
          <p:nvPr>
            <p:ph type="ctrTitle"/>
          </p:nvPr>
        </p:nvSpPr>
        <p:spPr>
          <a:xfrm>
            <a:off x="310554" y="368299"/>
            <a:ext cx="12383692" cy="1483851"/>
          </a:xfrm>
          <a:prstGeom prst="rect">
            <a:avLst/>
          </a:prstGeom>
        </p:spPr>
        <p:txBody>
          <a:bodyPr/>
          <a:lstStyle>
            <a:lvl1pPr defTabSz="473201">
              <a:defRPr sz="648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Doporučená internetové zdroje</a:t>
            </a:r>
          </a:p>
        </p:txBody>
      </p:sp>
      <p:sp>
        <p:nvSpPr>
          <p:cNvPr id="193" name="www.ufd.cz…"/>
          <p:cNvSpPr txBox="1"/>
          <p:nvPr/>
        </p:nvSpPr>
        <p:spPr>
          <a:xfrm>
            <a:off x="519575" y="2031175"/>
            <a:ext cx="11965650" cy="71390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>
              <a:defRPr sz="3000"/>
            </a:pPr>
            <a:r>
              <a:rPr>
                <a:hlinkClick r:id="rId2"/>
              </a:rPr>
              <a:t>www.ufd.cz</a:t>
            </a:r>
          </a:p>
          <a:p>
            <a:pPr>
              <a:defRPr sz="3000"/>
            </a:pPr>
            <a:r>
              <a:rPr>
                <a:hlinkClick r:id="rId3"/>
              </a:rPr>
              <a:t>www.prokina.cz</a:t>
            </a:r>
          </a:p>
          <a:p>
            <a:pPr>
              <a:defRPr sz="3000"/>
            </a:pPr>
            <a:r>
              <a:rPr>
                <a:hlinkClick r:id="rId4"/>
              </a:rPr>
              <a:t>www.fondkinematografie.cz</a:t>
            </a:r>
          </a:p>
          <a:p>
            <a:pPr>
              <a:defRPr sz="3000"/>
            </a:pPr>
            <a:r>
              <a:rPr>
                <a:hlinkClick r:id="rId5"/>
              </a:rPr>
              <a:t>www.mkcr.cz</a:t>
            </a:r>
          </a:p>
          <a:p>
            <a:pPr>
              <a:defRPr sz="3000"/>
            </a:pPr>
            <a:r>
              <a:rPr>
                <a:hlinkClick r:id="rId6"/>
              </a:rPr>
              <a:t>www.digitalnikino.cz</a:t>
            </a:r>
          </a:p>
          <a:p>
            <a:pPr>
              <a:defRPr sz="3000"/>
            </a:pPr>
            <a:r>
              <a:rPr>
                <a:hlinkClick r:id="rId7"/>
              </a:rPr>
              <a:t>www.kinoprokazdeho.cz</a:t>
            </a:r>
          </a:p>
          <a:p>
            <a:pPr>
              <a:defRPr sz="3000"/>
            </a:pPr>
            <a:r>
              <a:rPr>
                <a:hlinkClick r:id="rId8"/>
              </a:rPr>
              <a:t>www.novekino.cz</a:t>
            </a:r>
          </a:p>
          <a:p>
            <a:pPr>
              <a:defRPr sz="3000"/>
            </a:pPr>
            <a:r>
              <a:rPr>
                <a:hlinkClick r:id="rId9"/>
              </a:rPr>
              <a:t>www.kinomaniak.cz</a:t>
            </a:r>
          </a:p>
          <a:p>
            <a:pPr>
              <a:defRPr sz="3000"/>
            </a:pPr>
            <a:r>
              <a:rPr>
                <a:hlinkClick r:id="rId10"/>
              </a:rPr>
              <a:t>www.acfk.cz</a:t>
            </a:r>
          </a:p>
          <a:p>
            <a:pPr>
              <a:defRPr sz="3000"/>
            </a:pPr>
            <a:r>
              <a:rPr>
                <a:hlinkClick r:id="rId11"/>
              </a:rPr>
              <a:t>www.mediadeskcz.eu</a:t>
            </a:r>
          </a:p>
          <a:p>
            <a:pPr>
              <a:defRPr sz="3000"/>
            </a:pPr>
            <a:r>
              <a:rPr>
                <a:hlinkClick r:id="rId12"/>
              </a:rPr>
              <a:t>www.mediasalles.it</a:t>
            </a:r>
          </a:p>
          <a:p>
            <a:pPr>
              <a:defRPr sz="3000"/>
            </a:pPr>
            <a:r>
              <a:rPr>
                <a:hlinkClick r:id="rId13"/>
              </a:rPr>
              <a:t>www.unic-cinemas.org</a:t>
            </a:r>
          </a:p>
          <a:p>
            <a:pPr>
              <a:defRPr sz="3000"/>
            </a:pPr>
            <a:r>
              <a:rPr>
                <a:hlinkClick r:id="rId14"/>
              </a:rPr>
              <a:t>www.europa-cinemas.org</a:t>
            </a:r>
          </a:p>
          <a:p>
            <a:pPr>
              <a:defRPr sz="3000"/>
            </a:pPr>
            <a:r>
              <a:rPr>
                <a:hlinkClick r:id="rId15"/>
              </a:rPr>
              <a:t>www.boxofficemojo.com</a:t>
            </a:r>
          </a:p>
          <a:p>
            <a:pPr>
              <a:defRPr sz="3000"/>
            </a:pPr>
            <a:r>
              <a:rPr>
                <a:hlinkClick r:id="rId16"/>
              </a:rPr>
              <a:t>www.dcimovies.com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Doporučená literatura"/>
          <p:cNvSpPr txBox="1">
            <a:spLocks noGrp="1"/>
          </p:cNvSpPr>
          <p:nvPr>
            <p:ph type="ctrTitle"/>
          </p:nvPr>
        </p:nvSpPr>
        <p:spPr>
          <a:xfrm>
            <a:off x="310554" y="622299"/>
            <a:ext cx="12383692" cy="1483851"/>
          </a:xfrm>
          <a:prstGeom prst="rect">
            <a:avLst/>
          </a:prstGeom>
        </p:spPr>
        <p:txBody>
          <a:bodyPr/>
          <a:lstStyle>
            <a:lvl1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Doporučená literatura</a:t>
            </a:r>
          </a:p>
        </p:txBody>
      </p:sp>
      <p:sp>
        <p:nvSpPr>
          <p:cNvPr id="196" name="SKOPAL, Pavel a Lucie ČESÁLKOVÁ. Filmové Brno. Dějiny lokální filmové kultury. Praha: Národní filmový archiv, 2016. 338 s. ISBN 978-80-7004-176-5.…"/>
          <p:cNvSpPr txBox="1"/>
          <p:nvPr/>
        </p:nvSpPr>
        <p:spPr>
          <a:xfrm>
            <a:off x="519575" y="2445700"/>
            <a:ext cx="11965650" cy="6310000"/>
          </a:xfrm>
          <a:prstGeom prst="rect">
            <a:avLst/>
          </a:prstGeom>
          <a:solidFill>
            <a:srgbClr val="000000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hlinkClick r:id="rId2"/>
              </a:rPr>
              <a:t>SKOPAL, Pavel</a:t>
            </a:r>
            <a:r>
              <a:rPr>
                <a:latin typeface="Helvetica"/>
                <a:ea typeface="Helvetica"/>
                <a:cs typeface="Helvetica"/>
                <a:sym typeface="Helvetica"/>
              </a:rPr>
              <a:t> a Lucie ČESÁLKOVÁ.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Filmové Brno. Dějiny lokální filmové kultury</a:t>
            </a:r>
            <a:r>
              <a:t>. Praha: Národní filmový archiv, 2016. 338 s. ISBN 978-80-7004-176-5.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endParaRPr/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rPr>
                <a:latin typeface="Helvetica"/>
                <a:ea typeface="Helvetica"/>
                <a:cs typeface="Helvetica"/>
                <a:sym typeface="Helvetica"/>
              </a:rPr>
              <a:t>ČVANČARA, Miroslav a Jaroslav ČVANČARA. </a:t>
            </a:r>
            <a:r>
              <a:rPr i="1">
                <a:latin typeface="Helvetica"/>
                <a:ea typeface="Helvetica"/>
                <a:cs typeface="Helvetica"/>
                <a:sym typeface="Helvetica"/>
              </a:rPr>
              <a:t>Zaniklý svět stříbrných pláten : po stopách pražských biografů</a:t>
            </a:r>
            <a:r>
              <a:t>. Vyd. 1. Praha: Academia, 2011. 597 s. ISBN 9788020019691.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endParaRPr/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Svět filmu bez perforace. Hrozby a příležitosti digitální filmové distribuce. Iluminace, 25, 2013, č. 2, s. 89-101. Vyd. Praha: Nár</a:t>
            </a:r>
            <a:r>
              <a:rPr>
                <a:latin typeface="Arial"/>
                <a:ea typeface="Arial"/>
                <a:cs typeface="Arial"/>
                <a:sym typeface="Arial"/>
              </a:rPr>
              <a:t>odní filmových archiv. ISSN 0862-397X.</a:t>
            </a: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endParaRPr>
              <a:latin typeface="Arial"/>
              <a:ea typeface="Arial"/>
              <a:cs typeface="Arial"/>
              <a:sym typeface="Arial"/>
            </a:endParaRPr>
          </a:p>
          <a:p>
            <a:pPr marL="548639" indent="-548639" algn="l">
              <a:buClr>
                <a:srgbClr val="0A0A0A"/>
              </a:buClr>
              <a:buSzPct val="145000"/>
              <a:buFont typeface="Symbol"/>
              <a:buChar char="·"/>
            </a:pPr>
            <a:r>
              <a:t>DANIELIS, Aleš. Česká filmová distribuce po roce 1989. Iluminace, 19, 2007, č. 1, s. 53-104. Vyd. Praha: Národní filmový archiv. ISSN 0862-397X.</a:t>
            </a:r>
          </a:p>
          <a:p>
            <a:pPr lvl="2" indent="0" algn="l">
              <a:spcBef>
                <a:spcPts val="3200"/>
              </a:spcBef>
              <a:defRPr sz="2800" b="0"/>
            </a:pPr>
            <a:r>
              <a:t>     </a:t>
            </a:r>
            <a:r>
              <a:rPr sz="2430" b="1"/>
              <a:t>DAVID, Ivan. Filmové právo. Vyd. Nová beseda, z.s., 2015, ISBN      </a:t>
            </a:r>
            <a:br>
              <a:rPr sz="2430" b="1"/>
            </a:br>
            <a:r>
              <a:rPr sz="2430" b="1"/>
              <a:t>      978-80-906089-0-0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KINO = sdílený zážitek sledování audiovizuálního obsahu."/>
          <p:cNvSpPr txBox="1">
            <a:spLocks noGrp="1"/>
          </p:cNvSpPr>
          <p:nvPr>
            <p:ph type="ctrTitle"/>
          </p:nvPr>
        </p:nvSpPr>
        <p:spPr>
          <a:xfrm>
            <a:off x="1063062" y="3225800"/>
            <a:ext cx="10878676" cy="3302000"/>
          </a:xfrm>
          <a:prstGeom prst="rect">
            <a:avLst/>
          </a:prstGeom>
        </p:spPr>
        <p:txBody>
          <a:bodyPr/>
          <a:lstStyle>
            <a:lvl1pPr defTabSz="572516">
              <a:defRPr sz="6860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KINO = sdílený zážitek sledování audiovizuálního obsahu.</a:t>
            </a:r>
          </a:p>
        </p:txBody>
      </p:sp>
    </p:spTree>
    <p:extLst>
      <p:ext uri="{BB962C8B-B14F-4D97-AF65-F5344CB8AC3E}">
        <p14:creationId xmlns:p14="http://schemas.microsoft.com/office/powerpoint/2010/main" val="423533116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Téma přednášky:…"/>
          <p:cNvSpPr txBox="1">
            <a:spLocks noGrp="1"/>
          </p:cNvSpPr>
          <p:nvPr>
            <p:ph type="ctrTitle"/>
          </p:nvPr>
        </p:nvSpPr>
        <p:spPr>
          <a:xfrm>
            <a:off x="2837517" y="528320"/>
            <a:ext cx="7329766" cy="837096"/>
          </a:xfrm>
          <a:prstGeom prst="rect">
            <a:avLst/>
          </a:prstGeom>
        </p:spPr>
        <p:txBody>
          <a:bodyPr/>
          <a:lstStyle/>
          <a:p>
            <a:pPr>
              <a:defRPr b="1">
                <a:latin typeface="Helvetica Neue"/>
                <a:ea typeface="Helvetica Neue"/>
                <a:cs typeface="Helvetica Neue"/>
                <a:sym typeface="Helvetica Neue"/>
              </a:defRPr>
            </a:pPr>
            <a:r>
              <a:rPr lang="cs-CZ" sz="4700" dirty="0"/>
              <a:t>TOP20</a:t>
            </a:r>
            <a:endParaRPr sz="4700" dirty="0"/>
          </a:p>
        </p:txBody>
      </p:sp>
      <p:pic>
        <p:nvPicPr>
          <p:cNvPr id="3" name="Obrázek 2" descr="Obsah obrázku stůl&#10;&#10;Popis byl vytvořen automaticky">
            <a:extLst>
              <a:ext uri="{FF2B5EF4-FFF2-40B4-BE49-F238E27FC236}">
                <a16:creationId xmlns:a16="http://schemas.microsoft.com/office/drawing/2014/main" id="{ADD4B562-A265-4675-0A7D-C03E6B34A03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732" r="10372" b="32769"/>
          <a:stretch/>
        </p:blipFill>
        <p:spPr>
          <a:xfrm>
            <a:off x="0" y="1775577"/>
            <a:ext cx="13013856" cy="485491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Osnova přednášky"/>
          <p:cNvSpPr txBox="1">
            <a:spLocks noGrp="1"/>
          </p:cNvSpPr>
          <p:nvPr>
            <p:ph type="ctrTitle"/>
          </p:nvPr>
        </p:nvSpPr>
        <p:spPr>
          <a:xfrm>
            <a:off x="68427" y="844285"/>
            <a:ext cx="12867946" cy="1217547"/>
          </a:xfrm>
          <a:prstGeom prst="rect">
            <a:avLst/>
          </a:prstGeom>
        </p:spPr>
        <p:txBody>
          <a:bodyPr/>
          <a:lstStyle>
            <a:lvl1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/>
              <a:t>Propagace (PR) kina</a:t>
            </a:r>
            <a:endParaRPr dirty="0"/>
          </a:p>
        </p:txBody>
      </p:sp>
      <p:sp>
        <p:nvSpPr>
          <p:cNvPr id="133" name="právní forma společnosti provozující kino…"/>
          <p:cNvSpPr txBox="1">
            <a:spLocks noGrp="1"/>
          </p:cNvSpPr>
          <p:nvPr>
            <p:ph type="subTitle" idx="1"/>
          </p:nvPr>
        </p:nvSpPr>
        <p:spPr>
          <a:xfrm>
            <a:off x="974034" y="3458817"/>
            <a:ext cx="10436088" cy="4949686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proč?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 koho?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offline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online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merchandising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závěr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ávní forma společnosti"/>
          <p:cNvSpPr txBox="1">
            <a:spLocks noGrp="1"/>
          </p:cNvSpPr>
          <p:nvPr>
            <p:ph type="ctrTitle"/>
          </p:nvPr>
        </p:nvSpPr>
        <p:spPr>
          <a:xfrm>
            <a:off x="68427" y="1098285"/>
            <a:ext cx="12867946" cy="1217547"/>
          </a:xfrm>
          <a:prstGeom prst="rect">
            <a:avLst/>
          </a:prstGeom>
        </p:spPr>
        <p:txBody>
          <a:bodyPr/>
          <a:lstStyle>
            <a:lvl1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/>
              <a:t>Proč propagovat kino</a:t>
            </a:r>
            <a:endParaRPr dirty="0"/>
          </a:p>
        </p:txBody>
      </p:sp>
      <p:sp>
        <p:nvSpPr>
          <p:cNvPr id="136" name="příspěvková organizace…"/>
          <p:cNvSpPr txBox="1">
            <a:spLocks noGrp="1"/>
          </p:cNvSpPr>
          <p:nvPr>
            <p:ph type="subTitle" idx="1"/>
          </p:nvPr>
        </p:nvSpPr>
        <p:spPr>
          <a:xfrm>
            <a:off x="-627592" y="2902226"/>
            <a:ext cx="14259984" cy="78689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identita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obecné informace o kině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o programu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o přidaných hodnotách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o dalších aktivitách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o doplňkovém prodeji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o kavárně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o změnách v kině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ze zákulisí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ávní forma společnosti"/>
          <p:cNvSpPr txBox="1">
            <a:spLocks noGrp="1"/>
          </p:cNvSpPr>
          <p:nvPr>
            <p:ph type="ctrTitle"/>
          </p:nvPr>
        </p:nvSpPr>
        <p:spPr>
          <a:xfrm>
            <a:off x="68427" y="1098285"/>
            <a:ext cx="12867946" cy="1217547"/>
          </a:xfrm>
          <a:prstGeom prst="rect">
            <a:avLst/>
          </a:prstGeom>
        </p:spPr>
        <p:txBody>
          <a:bodyPr/>
          <a:lstStyle>
            <a:lvl1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/>
              <a:t>Pro koho jsou informace</a:t>
            </a:r>
            <a:endParaRPr dirty="0"/>
          </a:p>
        </p:txBody>
      </p:sp>
      <p:sp>
        <p:nvSpPr>
          <p:cNvPr id="136" name="příspěvková organizace…"/>
          <p:cNvSpPr txBox="1">
            <a:spLocks noGrp="1"/>
          </p:cNvSpPr>
          <p:nvPr>
            <p:ph type="subTitle" idx="1"/>
          </p:nvPr>
        </p:nvSpPr>
        <p:spPr>
          <a:xfrm>
            <a:off x="-627592" y="2902226"/>
            <a:ext cx="14259984" cy="78689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 širokou společnost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 věrné diváky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 konkrétní cílové skupiny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 potencionální diváky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 nové diváky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 nefilmové diváky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 potencionální partnery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pro vnitřní potřeby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9897652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ávní forma společnosti"/>
          <p:cNvSpPr txBox="1">
            <a:spLocks noGrp="1"/>
          </p:cNvSpPr>
          <p:nvPr>
            <p:ph type="ctrTitle"/>
          </p:nvPr>
        </p:nvSpPr>
        <p:spPr>
          <a:xfrm>
            <a:off x="68427" y="1098285"/>
            <a:ext cx="12867946" cy="1217547"/>
          </a:xfrm>
          <a:prstGeom prst="rect">
            <a:avLst/>
          </a:prstGeom>
        </p:spPr>
        <p:txBody>
          <a:bodyPr/>
          <a:lstStyle>
            <a:lvl1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/>
              <a:t>OFFLINE </a:t>
            </a:r>
            <a:endParaRPr dirty="0"/>
          </a:p>
        </p:txBody>
      </p:sp>
      <p:sp>
        <p:nvSpPr>
          <p:cNvPr id="136" name="příspěvková organizace…"/>
          <p:cNvSpPr txBox="1">
            <a:spLocks noGrp="1"/>
          </p:cNvSpPr>
          <p:nvPr>
            <p:ph type="subTitle" idx="1"/>
          </p:nvPr>
        </p:nvSpPr>
        <p:spPr>
          <a:xfrm>
            <a:off x="-627592" y="2902226"/>
            <a:ext cx="14259984" cy="78689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indoor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outdoor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749582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ávní forma společnosti"/>
          <p:cNvSpPr txBox="1">
            <a:spLocks noGrp="1"/>
          </p:cNvSpPr>
          <p:nvPr>
            <p:ph type="ctrTitle"/>
          </p:nvPr>
        </p:nvSpPr>
        <p:spPr>
          <a:xfrm>
            <a:off x="68427" y="1098285"/>
            <a:ext cx="12867946" cy="1217547"/>
          </a:xfrm>
          <a:prstGeom prst="rect">
            <a:avLst/>
          </a:prstGeom>
        </p:spPr>
        <p:txBody>
          <a:bodyPr/>
          <a:lstStyle>
            <a:lvl1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 err="1"/>
              <a:t>Indoor</a:t>
            </a:r>
            <a:r>
              <a:rPr lang="cs-CZ" dirty="0"/>
              <a:t> </a:t>
            </a:r>
            <a:endParaRPr dirty="0"/>
          </a:p>
        </p:txBody>
      </p:sp>
      <p:sp>
        <p:nvSpPr>
          <p:cNvPr id="136" name="příspěvková organizace…"/>
          <p:cNvSpPr txBox="1">
            <a:spLocks noGrp="1"/>
          </p:cNvSpPr>
          <p:nvPr>
            <p:ph type="subTitle" idx="1"/>
          </p:nvPr>
        </p:nvSpPr>
        <p:spPr>
          <a:xfrm>
            <a:off x="-627592" y="2902226"/>
            <a:ext cx="14259984" cy="78689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před kinem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v prostorách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na interaktivní obrazovce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informace na plátně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plakáty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fotosky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letáky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nástěnky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velkoplošné reklamy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kreativní nápady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04686533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rávní forma společnosti"/>
          <p:cNvSpPr txBox="1">
            <a:spLocks noGrp="1"/>
          </p:cNvSpPr>
          <p:nvPr>
            <p:ph type="ctrTitle"/>
          </p:nvPr>
        </p:nvSpPr>
        <p:spPr>
          <a:xfrm>
            <a:off x="68427" y="1098285"/>
            <a:ext cx="12867946" cy="1217547"/>
          </a:xfrm>
          <a:prstGeom prst="rect">
            <a:avLst/>
          </a:prstGeom>
        </p:spPr>
        <p:txBody>
          <a:bodyPr/>
          <a:lstStyle>
            <a:lvl1pPr marR="457200" defTabSz="457200">
              <a:defRPr sz="69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lang="cs-CZ" dirty="0" err="1"/>
              <a:t>Outdoor</a:t>
            </a:r>
            <a:r>
              <a:rPr lang="cs-CZ" dirty="0"/>
              <a:t> </a:t>
            </a:r>
            <a:endParaRPr dirty="0"/>
          </a:p>
        </p:txBody>
      </p:sp>
      <p:sp>
        <p:nvSpPr>
          <p:cNvPr id="136" name="příspěvková organizace…"/>
          <p:cNvSpPr txBox="1">
            <a:spLocks noGrp="1"/>
          </p:cNvSpPr>
          <p:nvPr>
            <p:ph type="subTitle" idx="1"/>
          </p:nvPr>
        </p:nvSpPr>
        <p:spPr>
          <a:xfrm>
            <a:off x="-627592" y="2902226"/>
            <a:ext cx="14259984" cy="786899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výlep plakátů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CLV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billboardy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 err="1"/>
              <a:t>bigboardy</a:t>
            </a: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MHD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reklama na budově kina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roznos letáků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roznos programové brožury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lang="cs-CZ" dirty="0"/>
              <a:t>pokrytí části regionu</a:t>
            </a:r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lang="cs-CZ" dirty="0"/>
          </a:p>
          <a:p>
            <a:pPr marL="1927225" marR="457200" indent="-555625" algn="l" defTabSz="457200">
              <a:buSzPct val="145000"/>
              <a:buChar char="•"/>
              <a:defRPr sz="4000" b="1">
                <a:latin typeface="Helvetica"/>
                <a:ea typeface="Helvetica"/>
                <a:cs typeface="Helvetica"/>
                <a:sym typeface="Helvetica"/>
              </a:defRPr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7565919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437</Words>
  <Application>Microsoft Macintosh PowerPoint</Application>
  <PresentationFormat>Vlastní</PresentationFormat>
  <Paragraphs>107</Paragraphs>
  <Slides>14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22" baseType="lpstr">
      <vt:lpstr>Arial</vt:lpstr>
      <vt:lpstr>Helvetica</vt:lpstr>
      <vt:lpstr>Helvetica Neue</vt:lpstr>
      <vt:lpstr>Helvetica Neue Light</vt:lpstr>
      <vt:lpstr>Helvetica Neue Medium</vt:lpstr>
      <vt:lpstr>Helvetica Neue Thin</vt:lpstr>
      <vt:lpstr>Symbol</vt:lpstr>
      <vt:lpstr>Black</vt:lpstr>
      <vt:lpstr>PR kina 25. 4. 2023</vt:lpstr>
      <vt:lpstr>KINO = sdílený zážitek sledování audiovizuálního obsahu.</vt:lpstr>
      <vt:lpstr>TOP20</vt:lpstr>
      <vt:lpstr>Propagace (PR) kina</vt:lpstr>
      <vt:lpstr>Proč propagovat kino</vt:lpstr>
      <vt:lpstr>Pro koho jsou informace</vt:lpstr>
      <vt:lpstr>OFFLINE </vt:lpstr>
      <vt:lpstr>Indoor </vt:lpstr>
      <vt:lpstr>Outdoor </vt:lpstr>
      <vt:lpstr>ONLINE</vt:lpstr>
      <vt:lpstr>MERCHANDISING</vt:lpstr>
      <vt:lpstr>Dotazy, diskuze k probrané problematice.</vt:lpstr>
      <vt:lpstr>Doporučená internetové zdroje</vt:lpstr>
      <vt:lpstr>Doporučená literatura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Téma přednášky:  Ekonomika kina 24. 11. 2020 </dc:title>
  <cp:lastModifiedBy>Radek Pernica</cp:lastModifiedBy>
  <cp:revision>8</cp:revision>
  <dcterms:modified xsi:type="dcterms:W3CDTF">2023-04-25T14:24:58Z</dcterms:modified>
</cp:coreProperties>
</file>