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7" r:id="rId2"/>
    <p:sldId id="289" r:id="rId3"/>
    <p:sldId id="256" r:id="rId4"/>
    <p:sldId id="258" r:id="rId5"/>
    <p:sldId id="259" r:id="rId6"/>
    <p:sldId id="283" r:id="rId7"/>
    <p:sldId id="284" r:id="rId8"/>
    <p:sldId id="285" r:id="rId9"/>
    <p:sldId id="286" r:id="rId10"/>
    <p:sldId id="287" r:id="rId11"/>
    <p:sldId id="288" r:id="rId12"/>
    <p:sldId id="278" r:id="rId13"/>
    <p:sldId id="279" r:id="rId14"/>
    <p:sldId id="280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/>
    <p:restoredTop sz="94604"/>
  </p:normalViewPr>
  <p:slideViewPr>
    <p:cSldViewPr snapToGrid="0" snapToObjects="1">
      <p:cViewPr varScale="1">
        <p:scale>
          <a:sx n="63" d="100"/>
          <a:sy n="63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>
            <a:spLocks noGrp="1"/>
          </p:cNvSpPr>
          <p:nvPr>
            <p:ph type="pic" idx="21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podtitu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 názvu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1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>
                <a:solidFill>
                  <a:srgbClr val="000000"/>
                </a:solidFill>
              </a:defRPr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>
                <a:solidFill>
                  <a:srgbClr val="000000"/>
                </a:solidFill>
              </a:defRPr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>
                <a:solidFill>
                  <a:srgbClr val="000000"/>
                </a:solidFill>
              </a:defRPr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>
                <a:solidFill>
                  <a:srgbClr val="000000"/>
                </a:solidFill>
              </a:defRPr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>
                <a:solidFill>
                  <a:srgbClr val="00000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1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>
            <a:spLocks noGrp="1"/>
          </p:cNvSpPr>
          <p:nvPr>
            <p:ph type="pic" idx="21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 názvu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>
            <a:spLocks noGrp="1"/>
          </p:cNvSpPr>
          <p:nvPr>
            <p:ph type="pic" idx="21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 názvu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4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>
            <a:spLocks noGrp="1"/>
          </p:cNvSpPr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>
            <a:spLocks noGrp="1"/>
          </p:cNvSpPr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ázek"/>
          <p:cNvSpPr>
            <a:spLocks noGrp="1"/>
          </p:cNvSpPr>
          <p:nvPr>
            <p:ph type="pic" sz="quarter" idx="22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ázek"/>
          <p:cNvSpPr>
            <a:spLocks noGrp="1"/>
          </p:cNvSpPr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–Josef Novák</a:t>
            </a:r>
          </a:p>
        </p:txBody>
      </p:sp>
      <p:sp>
        <p:nvSpPr>
          <p:cNvPr id="94" name="„Sem napište citát.“"/>
          <p:cNvSpPr txBox="1">
            <a:spLocks noGrp="1"/>
          </p:cNvSpPr>
          <p:nvPr>
            <p:ph type="body" sz="quarter" idx="22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„Sem napište citát.“ </a:t>
            </a:r>
          </a:p>
        </p:txBody>
      </p:sp>
      <p:sp>
        <p:nvSpPr>
          <p:cNvPr id="9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vekino.cz" TargetMode="External"/><Relationship Id="rId13" Type="http://schemas.openxmlformats.org/officeDocument/2006/relationships/hyperlink" Target="http://www.unic-cinemas.org" TargetMode="External"/><Relationship Id="rId3" Type="http://schemas.openxmlformats.org/officeDocument/2006/relationships/hyperlink" Target="http://www.prokina.cz" TargetMode="External"/><Relationship Id="rId7" Type="http://schemas.openxmlformats.org/officeDocument/2006/relationships/hyperlink" Target="http://www.kinoprokazdeho.cz" TargetMode="External"/><Relationship Id="rId12" Type="http://schemas.openxmlformats.org/officeDocument/2006/relationships/hyperlink" Target="http://www.mediasalles.it" TargetMode="External"/><Relationship Id="rId2" Type="http://schemas.openxmlformats.org/officeDocument/2006/relationships/hyperlink" Target="http://www.ufd.cz" TargetMode="External"/><Relationship Id="rId16" Type="http://schemas.openxmlformats.org/officeDocument/2006/relationships/hyperlink" Target="http://www.dcimovie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igitalnikino.cz" TargetMode="External"/><Relationship Id="rId11" Type="http://schemas.openxmlformats.org/officeDocument/2006/relationships/hyperlink" Target="http://www.mediadeskcz.eu" TargetMode="External"/><Relationship Id="rId5" Type="http://schemas.openxmlformats.org/officeDocument/2006/relationships/hyperlink" Target="http://www.mkcr.cz" TargetMode="External"/><Relationship Id="rId15" Type="http://schemas.openxmlformats.org/officeDocument/2006/relationships/hyperlink" Target="http://www.boxofficemojo.com" TargetMode="External"/><Relationship Id="rId10" Type="http://schemas.openxmlformats.org/officeDocument/2006/relationships/hyperlink" Target="http://www.acfk.cz" TargetMode="External"/><Relationship Id="rId4" Type="http://schemas.openxmlformats.org/officeDocument/2006/relationships/hyperlink" Target="http://www.fondkinematografie.cz" TargetMode="External"/><Relationship Id="rId9" Type="http://schemas.openxmlformats.org/officeDocument/2006/relationships/hyperlink" Target="http://www.kinomaniak.cz" TargetMode="External"/><Relationship Id="rId14" Type="http://schemas.openxmlformats.org/officeDocument/2006/relationships/hyperlink" Target="http://www.europa-cinemas.or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osoba/18130?kod=FAV332;pvysl=350560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KINO = sdílený zážitek sledování audiovizuálního obsahu."/>
          <p:cNvSpPr txBox="1">
            <a:spLocks noGrp="1"/>
          </p:cNvSpPr>
          <p:nvPr>
            <p:ph type="ctrTitle"/>
          </p:nvPr>
        </p:nvSpPr>
        <p:spPr>
          <a:xfrm>
            <a:off x="1063062" y="1917032"/>
            <a:ext cx="10878676" cy="2959768"/>
          </a:xfrm>
          <a:prstGeom prst="rect">
            <a:avLst/>
          </a:prstGeom>
        </p:spPr>
        <p:txBody>
          <a:bodyPr>
            <a:normAutofit/>
          </a:bodyPr>
          <a:lstStyle>
            <a:lvl1pPr defTabSz="572516">
              <a:defRPr sz="686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cs-CZ" sz="13800" dirty="0"/>
              <a:t>PR kina</a:t>
            </a:r>
            <a:br>
              <a:rPr lang="cs-CZ" dirty="0"/>
            </a:br>
            <a:r>
              <a:rPr lang="cs-CZ" sz="4000" dirty="0"/>
              <a:t>25. 4. 2023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rávní forma společnosti"/>
          <p:cNvSpPr txBox="1">
            <a:spLocks noGrp="1"/>
          </p:cNvSpPr>
          <p:nvPr>
            <p:ph type="ctrTitle"/>
          </p:nvPr>
        </p:nvSpPr>
        <p:spPr>
          <a:xfrm>
            <a:off x="68427" y="1098285"/>
            <a:ext cx="12867946" cy="1217547"/>
          </a:xfrm>
          <a:prstGeom prst="rect">
            <a:avLst/>
          </a:prstGeom>
        </p:spPr>
        <p:txBody>
          <a:bodyPr/>
          <a:lstStyle>
            <a:lvl1pPr marR="457200" defTabSz="457200">
              <a:defRPr sz="6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cs-CZ" dirty="0"/>
              <a:t>ONLINE</a:t>
            </a:r>
            <a:endParaRPr dirty="0"/>
          </a:p>
        </p:txBody>
      </p:sp>
      <p:sp>
        <p:nvSpPr>
          <p:cNvPr id="136" name="příspěvková organizace…"/>
          <p:cNvSpPr txBox="1">
            <a:spLocks noGrp="1"/>
          </p:cNvSpPr>
          <p:nvPr>
            <p:ph type="subTitle" idx="1"/>
          </p:nvPr>
        </p:nvSpPr>
        <p:spPr>
          <a:xfrm>
            <a:off x="-627592" y="2902226"/>
            <a:ext cx="14259984" cy="78689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webové stránky kina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mailing 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 err="1"/>
              <a:t>youtube</a:t>
            </a:r>
            <a:r>
              <a:rPr lang="cs-CZ" dirty="0"/>
              <a:t> 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 err="1"/>
              <a:t>facebook</a:t>
            </a: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 err="1"/>
              <a:t>instagram</a:t>
            </a: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e-</a:t>
            </a:r>
            <a:r>
              <a:rPr lang="cs-CZ" dirty="0" err="1"/>
              <a:t>shop</a:t>
            </a: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 err="1"/>
              <a:t>twitter</a:t>
            </a: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 err="1"/>
              <a:t>tiktok</a:t>
            </a: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 err="1"/>
              <a:t>google</a:t>
            </a: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obecné filmové servery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791877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rávní forma společnosti"/>
          <p:cNvSpPr txBox="1">
            <a:spLocks noGrp="1"/>
          </p:cNvSpPr>
          <p:nvPr>
            <p:ph type="ctrTitle"/>
          </p:nvPr>
        </p:nvSpPr>
        <p:spPr>
          <a:xfrm>
            <a:off x="68427" y="1098285"/>
            <a:ext cx="12867946" cy="1217547"/>
          </a:xfrm>
          <a:prstGeom prst="rect">
            <a:avLst/>
          </a:prstGeom>
        </p:spPr>
        <p:txBody>
          <a:bodyPr/>
          <a:lstStyle>
            <a:lvl1pPr marR="457200" defTabSz="457200">
              <a:defRPr sz="6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cs-CZ" dirty="0"/>
              <a:t>MERCHANDISING</a:t>
            </a:r>
            <a:endParaRPr dirty="0"/>
          </a:p>
        </p:txBody>
      </p:sp>
      <p:sp>
        <p:nvSpPr>
          <p:cNvPr id="136" name="příspěvková organizace…"/>
          <p:cNvSpPr txBox="1">
            <a:spLocks noGrp="1"/>
          </p:cNvSpPr>
          <p:nvPr>
            <p:ph type="subTitle" idx="1"/>
          </p:nvPr>
        </p:nvSpPr>
        <p:spPr>
          <a:xfrm>
            <a:off x="-627592" y="2902226"/>
            <a:ext cx="14259984" cy="78689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sady předmětů s motivy kina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oblečení, styl, praktické předměty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trička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ponožky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tašky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polštáře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placky, zrcátka, peněženky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batohy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kalendáře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tužky a další předměty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260491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Dotazy, diskuze k probrané problematice."/>
          <p:cNvSpPr txBox="1">
            <a:spLocks noGrp="1"/>
          </p:cNvSpPr>
          <p:nvPr>
            <p:ph type="ctrTitle"/>
          </p:nvPr>
        </p:nvSpPr>
        <p:spPr>
          <a:xfrm>
            <a:off x="310554" y="2247701"/>
            <a:ext cx="12383692" cy="3044826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Dotazy, diskuze k probrané problematice.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Doporučená internetové zdroje"/>
          <p:cNvSpPr txBox="1">
            <a:spLocks noGrp="1"/>
          </p:cNvSpPr>
          <p:nvPr>
            <p:ph type="ctrTitle"/>
          </p:nvPr>
        </p:nvSpPr>
        <p:spPr>
          <a:xfrm>
            <a:off x="310554" y="368299"/>
            <a:ext cx="12383692" cy="1483851"/>
          </a:xfrm>
          <a:prstGeom prst="rect">
            <a:avLst/>
          </a:prstGeom>
        </p:spPr>
        <p:txBody>
          <a:bodyPr/>
          <a:lstStyle>
            <a:lvl1pPr defTabSz="473201">
              <a:defRPr sz="648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Doporučená internetové zdroje</a:t>
            </a:r>
          </a:p>
        </p:txBody>
      </p:sp>
      <p:sp>
        <p:nvSpPr>
          <p:cNvPr id="193" name="www.ufd.cz…"/>
          <p:cNvSpPr txBox="1"/>
          <p:nvPr/>
        </p:nvSpPr>
        <p:spPr>
          <a:xfrm>
            <a:off x="519575" y="2031175"/>
            <a:ext cx="11965650" cy="7139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000"/>
            </a:pPr>
            <a:r>
              <a:rPr>
                <a:hlinkClick r:id="rId2"/>
              </a:rPr>
              <a:t>www.ufd.cz</a:t>
            </a:r>
          </a:p>
          <a:p>
            <a:pPr>
              <a:defRPr sz="3000"/>
            </a:pPr>
            <a:r>
              <a:rPr>
                <a:hlinkClick r:id="rId3"/>
              </a:rPr>
              <a:t>www.prokina.cz</a:t>
            </a:r>
          </a:p>
          <a:p>
            <a:pPr>
              <a:defRPr sz="3000"/>
            </a:pPr>
            <a:r>
              <a:rPr>
                <a:hlinkClick r:id="rId4"/>
              </a:rPr>
              <a:t>www.fondkinematografie.cz</a:t>
            </a:r>
          </a:p>
          <a:p>
            <a:pPr>
              <a:defRPr sz="3000"/>
            </a:pPr>
            <a:r>
              <a:rPr>
                <a:hlinkClick r:id="rId5"/>
              </a:rPr>
              <a:t>www.mkcr.cz</a:t>
            </a:r>
          </a:p>
          <a:p>
            <a:pPr>
              <a:defRPr sz="3000"/>
            </a:pPr>
            <a:r>
              <a:rPr>
                <a:hlinkClick r:id="rId6"/>
              </a:rPr>
              <a:t>www.digitalnikino.cz</a:t>
            </a:r>
          </a:p>
          <a:p>
            <a:pPr>
              <a:defRPr sz="3000"/>
            </a:pPr>
            <a:r>
              <a:rPr>
                <a:hlinkClick r:id="rId7"/>
              </a:rPr>
              <a:t>www.kinoprokazdeho.cz</a:t>
            </a:r>
          </a:p>
          <a:p>
            <a:pPr>
              <a:defRPr sz="3000"/>
            </a:pPr>
            <a:r>
              <a:rPr>
                <a:hlinkClick r:id="rId8"/>
              </a:rPr>
              <a:t>www.novekino.cz</a:t>
            </a:r>
          </a:p>
          <a:p>
            <a:pPr>
              <a:defRPr sz="3000"/>
            </a:pPr>
            <a:r>
              <a:rPr>
                <a:hlinkClick r:id="rId9"/>
              </a:rPr>
              <a:t>www.kinomaniak.cz</a:t>
            </a:r>
          </a:p>
          <a:p>
            <a:pPr>
              <a:defRPr sz="3000"/>
            </a:pPr>
            <a:r>
              <a:rPr>
                <a:hlinkClick r:id="rId10"/>
              </a:rPr>
              <a:t>www.acfk.cz</a:t>
            </a:r>
          </a:p>
          <a:p>
            <a:pPr>
              <a:defRPr sz="3000"/>
            </a:pPr>
            <a:r>
              <a:rPr>
                <a:hlinkClick r:id="rId11"/>
              </a:rPr>
              <a:t>www.mediadeskcz.eu</a:t>
            </a:r>
          </a:p>
          <a:p>
            <a:pPr>
              <a:defRPr sz="3000"/>
            </a:pPr>
            <a:r>
              <a:rPr>
                <a:hlinkClick r:id="rId12"/>
              </a:rPr>
              <a:t>www.mediasalles.it</a:t>
            </a:r>
          </a:p>
          <a:p>
            <a:pPr>
              <a:defRPr sz="3000"/>
            </a:pPr>
            <a:r>
              <a:rPr>
                <a:hlinkClick r:id="rId13"/>
              </a:rPr>
              <a:t>www.unic-cinemas.org</a:t>
            </a:r>
          </a:p>
          <a:p>
            <a:pPr>
              <a:defRPr sz="3000"/>
            </a:pPr>
            <a:r>
              <a:rPr>
                <a:hlinkClick r:id="rId14"/>
              </a:rPr>
              <a:t>www.europa-cinemas.org</a:t>
            </a:r>
          </a:p>
          <a:p>
            <a:pPr>
              <a:defRPr sz="3000"/>
            </a:pPr>
            <a:r>
              <a:rPr>
                <a:hlinkClick r:id="rId15"/>
              </a:rPr>
              <a:t>www.boxofficemojo.com</a:t>
            </a:r>
          </a:p>
          <a:p>
            <a:pPr>
              <a:defRPr sz="3000"/>
            </a:pPr>
            <a:r>
              <a:rPr>
                <a:hlinkClick r:id="rId16"/>
              </a:rPr>
              <a:t>www.dcimovies.com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Doporučená literatura"/>
          <p:cNvSpPr txBox="1">
            <a:spLocks noGrp="1"/>
          </p:cNvSpPr>
          <p:nvPr>
            <p:ph type="ctrTitle"/>
          </p:nvPr>
        </p:nvSpPr>
        <p:spPr>
          <a:xfrm>
            <a:off x="310554" y="622299"/>
            <a:ext cx="12383692" cy="1483851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Doporučená literatura</a:t>
            </a:r>
          </a:p>
        </p:txBody>
      </p:sp>
      <p:sp>
        <p:nvSpPr>
          <p:cNvPr id="196" name="SKOPAL, Pavel a Lucie ČESÁLKOVÁ. Filmové Brno. Dějiny lokální filmové kultury. Praha: Národní filmový archiv, 2016. 338 s. ISBN 978-80-7004-176-5.…"/>
          <p:cNvSpPr txBox="1"/>
          <p:nvPr/>
        </p:nvSpPr>
        <p:spPr>
          <a:xfrm>
            <a:off x="519575" y="2445700"/>
            <a:ext cx="11965650" cy="6310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rPr>
                <a:hlinkClick r:id="rId2"/>
              </a:rPr>
              <a:t>SKOPAL, Pavel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 a Lucie ČESÁLKOVÁ. 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Filmové Brno. Dějiny lokální filmové kultury</a:t>
            </a:r>
            <a:r>
              <a:t>. Praha: Národní filmový archiv, 2016. 338 s. ISBN 978-80-7004-176-5.</a:t>
            </a: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endParaRPr/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ČVANČARA, Miroslav a Jaroslav ČVANČARA. 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Zaniklý svět stříbrných pláten : po stopách pražských biografů</a:t>
            </a:r>
            <a:r>
              <a:t>. Vyd. 1. Praha: Academia, 2011. 597 s. ISBN 9788020019691.</a:t>
            </a: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endParaRPr/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t>DANIELIS, Aleš. Svět filmu bez perforace. Hrozby a příležitosti digitální filmové distribuce. Iluminace, 25, 2013, č. 2, s. 89-101. Vyd. Praha: Nár</a:t>
            </a:r>
            <a:r>
              <a:rPr>
                <a:latin typeface="Arial"/>
                <a:ea typeface="Arial"/>
                <a:cs typeface="Arial"/>
                <a:sym typeface="Arial"/>
              </a:rPr>
              <a:t>odní filmových archiv. ISSN 0862-397X.</a:t>
            </a: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t>DANIELIS, Aleš. Česká filmová distribuce po roce 1989. Iluminace, 19, 2007, č. 1, s. 53-104. Vyd. Praha: Národní filmový archiv. ISSN 0862-397X.</a:t>
            </a:r>
          </a:p>
          <a:p>
            <a:pPr lvl="2" indent="0" algn="l">
              <a:spcBef>
                <a:spcPts val="3200"/>
              </a:spcBef>
              <a:defRPr sz="2800" b="0"/>
            </a:pPr>
            <a:r>
              <a:t>     </a:t>
            </a:r>
            <a:r>
              <a:rPr sz="2430" b="1"/>
              <a:t>DAVID, Ivan. Filmové právo. Vyd. Nová beseda, z.s., 2015, ISBN      </a:t>
            </a:r>
            <a:br>
              <a:rPr sz="2430" b="1"/>
            </a:br>
            <a:r>
              <a:rPr sz="2430" b="1"/>
              <a:t>      978-80-906089-0-0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KINO = sdílený zážitek sledování audiovizuálního obsahu."/>
          <p:cNvSpPr txBox="1">
            <a:spLocks noGrp="1"/>
          </p:cNvSpPr>
          <p:nvPr>
            <p:ph type="ctrTitle"/>
          </p:nvPr>
        </p:nvSpPr>
        <p:spPr>
          <a:xfrm>
            <a:off x="1063062" y="3225800"/>
            <a:ext cx="10878676" cy="3302000"/>
          </a:xfrm>
          <a:prstGeom prst="rect">
            <a:avLst/>
          </a:prstGeom>
        </p:spPr>
        <p:txBody>
          <a:bodyPr/>
          <a:lstStyle>
            <a:lvl1pPr defTabSz="572516">
              <a:defRPr sz="686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KINO = sdílený zážitek sledování audiovizuálního obsahu.</a:t>
            </a:r>
          </a:p>
        </p:txBody>
      </p:sp>
    </p:spTree>
    <p:extLst>
      <p:ext uri="{BB962C8B-B14F-4D97-AF65-F5344CB8AC3E}">
        <p14:creationId xmlns:p14="http://schemas.microsoft.com/office/powerpoint/2010/main" val="42353311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éma přednášky:…"/>
          <p:cNvSpPr txBox="1">
            <a:spLocks noGrp="1"/>
          </p:cNvSpPr>
          <p:nvPr>
            <p:ph type="ctrTitle"/>
          </p:nvPr>
        </p:nvSpPr>
        <p:spPr>
          <a:xfrm>
            <a:off x="2837517" y="528320"/>
            <a:ext cx="7329766" cy="837096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cs-CZ" sz="4700" dirty="0"/>
              <a:t>TOP20</a:t>
            </a:r>
            <a:endParaRPr sz="4700" dirty="0"/>
          </a:p>
        </p:txBody>
      </p:sp>
      <p:pic>
        <p:nvPicPr>
          <p:cNvPr id="3" name="Obrázek 2" descr="Obsah obrázku stůl&#10;&#10;Popis byl vytvořen automaticky">
            <a:extLst>
              <a:ext uri="{FF2B5EF4-FFF2-40B4-BE49-F238E27FC236}">
                <a16:creationId xmlns:a16="http://schemas.microsoft.com/office/drawing/2014/main" id="{ADD4B562-A265-4675-0A7D-C03E6B34A0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2" r="10372" b="32769"/>
          <a:stretch/>
        </p:blipFill>
        <p:spPr>
          <a:xfrm>
            <a:off x="0" y="1775577"/>
            <a:ext cx="13013856" cy="485491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Osnova přednášky"/>
          <p:cNvSpPr txBox="1">
            <a:spLocks noGrp="1"/>
          </p:cNvSpPr>
          <p:nvPr>
            <p:ph type="ctrTitle"/>
          </p:nvPr>
        </p:nvSpPr>
        <p:spPr>
          <a:xfrm>
            <a:off x="68427" y="844285"/>
            <a:ext cx="12867946" cy="1217547"/>
          </a:xfrm>
          <a:prstGeom prst="rect">
            <a:avLst/>
          </a:prstGeom>
        </p:spPr>
        <p:txBody>
          <a:bodyPr/>
          <a:lstStyle>
            <a:lvl1pPr marR="457200" defTabSz="457200">
              <a:defRPr sz="6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cs-CZ" dirty="0"/>
              <a:t>Propagace (PR) kina</a:t>
            </a:r>
            <a:endParaRPr dirty="0"/>
          </a:p>
        </p:txBody>
      </p:sp>
      <p:sp>
        <p:nvSpPr>
          <p:cNvPr id="133" name="právní forma společnosti provozující kino…"/>
          <p:cNvSpPr txBox="1">
            <a:spLocks noGrp="1"/>
          </p:cNvSpPr>
          <p:nvPr>
            <p:ph type="subTitle" idx="1"/>
          </p:nvPr>
        </p:nvSpPr>
        <p:spPr>
          <a:xfrm>
            <a:off x="974034" y="3458817"/>
            <a:ext cx="10436088" cy="49496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proč?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pro koho?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 err="1"/>
              <a:t>offline</a:t>
            </a: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online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 err="1"/>
              <a:t>merchandising</a:t>
            </a: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závěr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rávní forma společnosti"/>
          <p:cNvSpPr txBox="1">
            <a:spLocks noGrp="1"/>
          </p:cNvSpPr>
          <p:nvPr>
            <p:ph type="ctrTitle"/>
          </p:nvPr>
        </p:nvSpPr>
        <p:spPr>
          <a:xfrm>
            <a:off x="68427" y="1098285"/>
            <a:ext cx="12867946" cy="1217547"/>
          </a:xfrm>
          <a:prstGeom prst="rect">
            <a:avLst/>
          </a:prstGeom>
        </p:spPr>
        <p:txBody>
          <a:bodyPr/>
          <a:lstStyle>
            <a:lvl1pPr marR="457200" defTabSz="457200">
              <a:defRPr sz="6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cs-CZ" dirty="0"/>
              <a:t>Proč propagovat kino</a:t>
            </a:r>
            <a:endParaRPr dirty="0"/>
          </a:p>
        </p:txBody>
      </p:sp>
      <p:sp>
        <p:nvSpPr>
          <p:cNvPr id="136" name="příspěvková organizace…"/>
          <p:cNvSpPr txBox="1">
            <a:spLocks noGrp="1"/>
          </p:cNvSpPr>
          <p:nvPr>
            <p:ph type="subTitle" idx="1"/>
          </p:nvPr>
        </p:nvSpPr>
        <p:spPr>
          <a:xfrm>
            <a:off x="-627592" y="2902226"/>
            <a:ext cx="14259984" cy="78689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identita kina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obecné informace o kině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informace o programu kina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informace o přidaných hodnotách kina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informace o dalších aktivitách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informace o doplňkovém prodeji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informace o kavárně kina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informace o změnách v kině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informace ze zákulisí kina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rávní forma společnosti"/>
          <p:cNvSpPr txBox="1">
            <a:spLocks noGrp="1"/>
          </p:cNvSpPr>
          <p:nvPr>
            <p:ph type="ctrTitle"/>
          </p:nvPr>
        </p:nvSpPr>
        <p:spPr>
          <a:xfrm>
            <a:off x="68427" y="1098285"/>
            <a:ext cx="12867946" cy="1217547"/>
          </a:xfrm>
          <a:prstGeom prst="rect">
            <a:avLst/>
          </a:prstGeom>
        </p:spPr>
        <p:txBody>
          <a:bodyPr/>
          <a:lstStyle>
            <a:lvl1pPr marR="457200" defTabSz="457200">
              <a:defRPr sz="6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cs-CZ" dirty="0"/>
              <a:t>Pro koho jsou informace</a:t>
            </a:r>
            <a:endParaRPr dirty="0"/>
          </a:p>
        </p:txBody>
      </p:sp>
      <p:sp>
        <p:nvSpPr>
          <p:cNvPr id="136" name="příspěvková organizace…"/>
          <p:cNvSpPr txBox="1">
            <a:spLocks noGrp="1"/>
          </p:cNvSpPr>
          <p:nvPr>
            <p:ph type="subTitle" idx="1"/>
          </p:nvPr>
        </p:nvSpPr>
        <p:spPr>
          <a:xfrm>
            <a:off x="-627592" y="2902226"/>
            <a:ext cx="14259984" cy="78689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pro širokou společnost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pro věrné diváky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pro konkrétní cílové skupiny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pro potencionální diváky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pro nové diváky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pro nefilmové diváky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pro potencionální partnery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pro vnitřní potřeby kina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89765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rávní forma společnosti"/>
          <p:cNvSpPr txBox="1">
            <a:spLocks noGrp="1"/>
          </p:cNvSpPr>
          <p:nvPr>
            <p:ph type="ctrTitle"/>
          </p:nvPr>
        </p:nvSpPr>
        <p:spPr>
          <a:xfrm>
            <a:off x="68427" y="1098285"/>
            <a:ext cx="12867946" cy="1217547"/>
          </a:xfrm>
          <a:prstGeom prst="rect">
            <a:avLst/>
          </a:prstGeom>
        </p:spPr>
        <p:txBody>
          <a:bodyPr/>
          <a:lstStyle>
            <a:lvl1pPr marR="457200" defTabSz="457200">
              <a:defRPr sz="6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cs-CZ" dirty="0"/>
              <a:t>OFFLINE </a:t>
            </a:r>
            <a:endParaRPr dirty="0"/>
          </a:p>
        </p:txBody>
      </p:sp>
      <p:sp>
        <p:nvSpPr>
          <p:cNvPr id="136" name="příspěvková organizace…"/>
          <p:cNvSpPr txBox="1">
            <a:spLocks noGrp="1"/>
          </p:cNvSpPr>
          <p:nvPr>
            <p:ph type="subTitle" idx="1"/>
          </p:nvPr>
        </p:nvSpPr>
        <p:spPr>
          <a:xfrm>
            <a:off x="-627592" y="2902226"/>
            <a:ext cx="14259984" cy="78689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 err="1"/>
              <a:t>indoor</a:t>
            </a: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 err="1"/>
              <a:t>outdoor</a:t>
            </a: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7749582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rávní forma společnosti"/>
          <p:cNvSpPr txBox="1">
            <a:spLocks noGrp="1"/>
          </p:cNvSpPr>
          <p:nvPr>
            <p:ph type="ctrTitle"/>
          </p:nvPr>
        </p:nvSpPr>
        <p:spPr>
          <a:xfrm>
            <a:off x="68427" y="1098285"/>
            <a:ext cx="12867946" cy="1217547"/>
          </a:xfrm>
          <a:prstGeom prst="rect">
            <a:avLst/>
          </a:prstGeom>
        </p:spPr>
        <p:txBody>
          <a:bodyPr/>
          <a:lstStyle>
            <a:lvl1pPr marR="457200" defTabSz="457200">
              <a:defRPr sz="6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cs-CZ" dirty="0" err="1"/>
              <a:t>Indoor</a:t>
            </a:r>
            <a:r>
              <a:rPr lang="cs-CZ" dirty="0"/>
              <a:t> </a:t>
            </a:r>
            <a:endParaRPr dirty="0"/>
          </a:p>
        </p:txBody>
      </p:sp>
      <p:sp>
        <p:nvSpPr>
          <p:cNvPr id="136" name="příspěvková organizace…"/>
          <p:cNvSpPr txBox="1">
            <a:spLocks noGrp="1"/>
          </p:cNvSpPr>
          <p:nvPr>
            <p:ph type="subTitle" idx="1"/>
          </p:nvPr>
        </p:nvSpPr>
        <p:spPr>
          <a:xfrm>
            <a:off x="-627592" y="2902226"/>
            <a:ext cx="14259984" cy="78689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informace před kinem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informace v prostorách kina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informace na interaktivní obrazovce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informace na plátně kina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plakáty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fotosky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letáky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nástěnky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velkoplošné reklamy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kreativní nápady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0468653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rávní forma společnosti"/>
          <p:cNvSpPr txBox="1">
            <a:spLocks noGrp="1"/>
          </p:cNvSpPr>
          <p:nvPr>
            <p:ph type="ctrTitle"/>
          </p:nvPr>
        </p:nvSpPr>
        <p:spPr>
          <a:xfrm>
            <a:off x="68427" y="1098285"/>
            <a:ext cx="12867946" cy="1217547"/>
          </a:xfrm>
          <a:prstGeom prst="rect">
            <a:avLst/>
          </a:prstGeom>
        </p:spPr>
        <p:txBody>
          <a:bodyPr/>
          <a:lstStyle>
            <a:lvl1pPr marR="457200" defTabSz="457200">
              <a:defRPr sz="6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cs-CZ" dirty="0" err="1"/>
              <a:t>Outdoor</a:t>
            </a:r>
            <a:r>
              <a:rPr lang="cs-CZ" dirty="0"/>
              <a:t> </a:t>
            </a:r>
            <a:endParaRPr dirty="0"/>
          </a:p>
        </p:txBody>
      </p:sp>
      <p:sp>
        <p:nvSpPr>
          <p:cNvPr id="136" name="příspěvková organizace…"/>
          <p:cNvSpPr txBox="1">
            <a:spLocks noGrp="1"/>
          </p:cNvSpPr>
          <p:nvPr>
            <p:ph type="subTitle" idx="1"/>
          </p:nvPr>
        </p:nvSpPr>
        <p:spPr>
          <a:xfrm>
            <a:off x="-627592" y="2902226"/>
            <a:ext cx="14259984" cy="78689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výlep plakátů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CLV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billboardy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 err="1"/>
              <a:t>bigboardy</a:t>
            </a: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MHD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reklama na budově kina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roznos letáků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roznos programové brožury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cs-CZ" dirty="0"/>
              <a:t>pokrytí části regionu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lang="cs-CZ"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565919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437</Words>
  <Application>Microsoft Macintosh PowerPoint</Application>
  <PresentationFormat>Vlastní</PresentationFormat>
  <Paragraphs>107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Helvetica</vt:lpstr>
      <vt:lpstr>Helvetica Neue</vt:lpstr>
      <vt:lpstr>Helvetica Neue Light</vt:lpstr>
      <vt:lpstr>Helvetica Neue Medium</vt:lpstr>
      <vt:lpstr>Helvetica Neue Thin</vt:lpstr>
      <vt:lpstr>Symbol</vt:lpstr>
      <vt:lpstr>Black</vt:lpstr>
      <vt:lpstr>PR kina 25. 4. 2023</vt:lpstr>
      <vt:lpstr>KINO = sdílený zážitek sledování audiovizuálního obsahu.</vt:lpstr>
      <vt:lpstr>TOP20</vt:lpstr>
      <vt:lpstr>Propagace (PR) kina</vt:lpstr>
      <vt:lpstr>Proč propagovat kino</vt:lpstr>
      <vt:lpstr>Pro koho jsou informace</vt:lpstr>
      <vt:lpstr>OFFLINE </vt:lpstr>
      <vt:lpstr>Indoor </vt:lpstr>
      <vt:lpstr>Outdoor </vt:lpstr>
      <vt:lpstr>ONLINE</vt:lpstr>
      <vt:lpstr>MERCHANDISING</vt:lpstr>
      <vt:lpstr>Dotazy, diskuze k probrané problematice.</vt:lpstr>
      <vt:lpstr>Doporučená internetové zdroje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Téma přednášky:  Ekonomika kina 24. 11. 2020 </dc:title>
  <cp:lastModifiedBy>Radek Pernica</cp:lastModifiedBy>
  <cp:revision>8</cp:revision>
  <dcterms:modified xsi:type="dcterms:W3CDTF">2023-04-25T14:24:58Z</dcterms:modified>
</cp:coreProperties>
</file>