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i3PqB2erxJJiv0QEL5A4T76BPw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AF16EA-7D2A-4C9A-B2E1-CE8C024EA8CE}">
  <a:tblStyle styleId="{26AF16EA-7D2A-4C9A-B2E1-CE8C024EA8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d18359e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d18359e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cc5411ffe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cc5411ffe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čem se líší? navést?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cb92477c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4cb92477c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závěrečný bid . konkrétnost, nevím, jako co odpovídám, některým položkám nerozumím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c40bb1e8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c40bb1e8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d3f9f2d66_3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dd3f9f2d66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jak vznikal dotazník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cc5411ffe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cc5411ffe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stavba dotazníku je proces, komunikace, proces, co se v ním děje..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napřed ve dvojici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cc5411ffe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cc5411ffe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cc5411ffe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cc5411ffe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vlastně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cc5411ffe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cc5411ffe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d3f9f2d66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dd3f9f2d66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Převážně jako O a K, S není samostatné (podle výsledků BHQ)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c40bb1e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c40bb1e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3f9f2d66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dd3f9f2d66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d8d3ec3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d8d3ec3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d8d3ec39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d8d3ec39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26484f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1f26484f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cc5411ffe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cc5411ffe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po vás chceme BHQ - vyzkoušíte, co vyplňují učitelé; zajímá nás BHQ samotné, srovnání učitelů a budoucích učitelů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c40bb1e8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c40bb1e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c40bb1e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c40bb1e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vzít od zadu…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c40bb1e8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c40bb1e8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 vysledování změn v projektu - soustředit se na hodně dimenzí..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c40bb1e8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c40bb1e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po vás chceme BHQ - vyzkoušíte, co vyplňují učitelé; zajímá nás BHQ samotné, srovnání učitelů a budoucích učitelů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c40bb1e8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c40bb1e8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c40bb1e8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c40bb1e8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˗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˗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0" y="4752925"/>
            <a:ext cx="9144000" cy="393600"/>
          </a:xfrm>
          <a:prstGeom prst="rect">
            <a:avLst/>
          </a:prstGeom>
          <a:solidFill>
            <a:srgbClr val="FCE4E4">
              <a:alpha val="67058"/>
            </a:srgbClr>
          </a:solidFill>
          <a:ln cap="flat" cmpd="sng" w="9525">
            <a:solidFill>
              <a:srgbClr val="FCE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9226" y="4848038"/>
            <a:ext cx="1051924" cy="2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˗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˗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˗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˗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/>
          <p:nvPr/>
        </p:nvSpPr>
        <p:spPr>
          <a:xfrm>
            <a:off x="0" y="4752925"/>
            <a:ext cx="9144000" cy="393600"/>
          </a:xfrm>
          <a:prstGeom prst="rect">
            <a:avLst/>
          </a:prstGeom>
          <a:solidFill>
            <a:srgbClr val="FCE4E4">
              <a:alpha val="67058"/>
            </a:srgbClr>
          </a:solidFill>
          <a:ln cap="flat" cmpd="sng" w="9525">
            <a:solidFill>
              <a:srgbClr val="FCE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9226" y="4848038"/>
            <a:ext cx="1051924" cy="2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4"/>
          <p:cNvSpPr/>
          <p:nvPr/>
        </p:nvSpPr>
        <p:spPr>
          <a:xfrm>
            <a:off x="0" y="4752925"/>
            <a:ext cx="9144000" cy="393600"/>
          </a:xfrm>
          <a:prstGeom prst="rect">
            <a:avLst/>
          </a:prstGeom>
          <a:solidFill>
            <a:srgbClr val="FCE4E4">
              <a:alpha val="67058"/>
            </a:srgbClr>
          </a:solidFill>
          <a:ln cap="flat" cmpd="sng" w="9525">
            <a:solidFill>
              <a:srgbClr val="FCE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9226" y="4848038"/>
            <a:ext cx="1051924" cy="2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311700" y="1389600"/>
            <a:ext cx="4495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˗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˗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˗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5"/>
          <p:cNvSpPr/>
          <p:nvPr/>
        </p:nvSpPr>
        <p:spPr>
          <a:xfrm>
            <a:off x="0" y="4752925"/>
            <a:ext cx="9144000" cy="393600"/>
          </a:xfrm>
          <a:prstGeom prst="rect">
            <a:avLst/>
          </a:prstGeom>
          <a:solidFill>
            <a:srgbClr val="FCE4E4">
              <a:alpha val="67058"/>
            </a:srgbClr>
          </a:solidFill>
          <a:ln cap="flat" cmpd="sng" w="9525">
            <a:solidFill>
              <a:srgbClr val="FCE4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9226" y="4848038"/>
            <a:ext cx="1051924" cy="2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˗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˗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117"/>
              </a:buClr>
              <a:buSzPts val="2800"/>
              <a:buFont typeface="Montserrat"/>
              <a:buNone/>
              <a:defRPr b="1" i="0" sz="28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800"/>
              <a:buFont typeface="Montserrat"/>
              <a:buChar char="˗"/>
              <a:defRPr b="0" i="0" sz="18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˗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02117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rgbClr val="302117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30211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ykorova.pavla@gmail.com" TargetMode="External"/><Relationship Id="rId4" Type="http://schemas.openxmlformats.org/officeDocument/2006/relationships/hyperlink" Target="mailto:sykorova.pavla@gmail.com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researchgate.net/publication/368882916_From_Supported_Practice_and_Theoretical_Language_to_Epistemic_Beliefs_and_Back_History_Intervention" TargetMode="External"/><Relationship Id="rId4" Type="http://schemas.openxmlformats.org/officeDocument/2006/relationships/hyperlink" Target="https://tupress.temple.edu/books/historical-thinking-and-other-unnatural-acts" TargetMode="External"/><Relationship Id="rId11" Type="http://schemas.openxmlformats.org/officeDocument/2006/relationships/hyperlink" Target="https://osf.io/7dbsc/?view_only=" TargetMode="External"/><Relationship Id="rId10" Type="http://schemas.openxmlformats.org/officeDocument/2006/relationships/hyperlink" Target="https://dejepisplus.npi.cz/" TargetMode="External"/><Relationship Id="rId9" Type="http://schemas.openxmlformats.org/officeDocument/2006/relationships/hyperlink" Target="https://lms.historylab.cz/katalog" TargetMode="External"/><Relationship Id="rId5" Type="http://schemas.openxmlformats.org/officeDocument/2006/relationships/hyperlink" Target="https://tupress.temple.edu/books/historical-thinking-and-other-unnatural-acts" TargetMode="External"/><Relationship Id="rId6" Type="http://schemas.openxmlformats.org/officeDocument/2006/relationships/hyperlink" Target="https://sheg.stanford.edu/" TargetMode="External"/><Relationship Id="rId7" Type="http://schemas.openxmlformats.org/officeDocument/2006/relationships/hyperlink" Target="https://historicalthinking.ca/peter-seixas" TargetMode="External"/><Relationship Id="rId8" Type="http://schemas.openxmlformats.org/officeDocument/2006/relationships/hyperlink" Target="https://drum.lib.umd.edu/bitstream/handle/1903/10797/Maggioni_umd_0117E_11443.pdf?sequence=1&amp;isAllowed=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hodnoceniopvvv.cz/index.php/628621?newtest=Y&amp;lang=cs&amp;OT01=100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/>
          <p:nvPr/>
        </p:nvSpPr>
        <p:spPr>
          <a:xfrm>
            <a:off x="0" y="1008850"/>
            <a:ext cx="9144000" cy="268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>
            <p:ph type="ctrTitle"/>
          </p:nvPr>
        </p:nvSpPr>
        <p:spPr>
          <a:xfrm>
            <a:off x="271125" y="1436949"/>
            <a:ext cx="85206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5300"/>
              <a:t>Nahlédnutí do kuchyně projektu Dějepis+</a:t>
            </a:r>
            <a:endParaRPr sz="53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271125" y="3791659"/>
            <a:ext cx="8520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0"/>
              <a:buNone/>
            </a:pPr>
            <a:r>
              <a:rPr lang="cs" sz="1800"/>
              <a:t>13. dubna 2023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0"/>
              <a:buNone/>
            </a:pPr>
            <a:r>
              <a:rPr lang="cs" sz="1800"/>
              <a:t>Pavla Sýkorová (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sykorova.pavla@gmail.com</a:t>
            </a:r>
            <a:r>
              <a:rPr lang="cs" sz="1800"/>
              <a:t>, ÚSTR, NPI) a Jiří Münich (jiri.munich</a:t>
            </a:r>
            <a:r>
              <a:rPr lang="cs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</a:t>
            </a:r>
            <a:r>
              <a:rPr lang="cs" sz="1800"/>
              <a:t>msmt.cz, </a:t>
            </a:r>
            <a:r>
              <a:rPr lang="cs" sz="1800"/>
              <a:t>MŠMT)</a:t>
            </a:r>
            <a:endParaRPr sz="1800"/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2263" y="267071"/>
            <a:ext cx="1199240" cy="2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2112" y="267071"/>
            <a:ext cx="1358326" cy="2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12413" y="221014"/>
            <a:ext cx="1199250" cy="35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d18359e6d_0_17"/>
          <p:cNvSpPr/>
          <p:nvPr/>
        </p:nvSpPr>
        <p:spPr>
          <a:xfrm>
            <a:off x="0" y="1599900"/>
            <a:ext cx="9144000" cy="19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2d18359e6d_0_17"/>
          <p:cNvSpPr txBox="1"/>
          <p:nvPr>
            <p:ph type="ctrTitle"/>
          </p:nvPr>
        </p:nvSpPr>
        <p:spPr>
          <a:xfrm>
            <a:off x="262150" y="2329825"/>
            <a:ext cx="8520600" cy="10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Epistemická přesvědčení a jejich role v dějepise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cc5411ffe_2_25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Přiřazení položek</a:t>
            </a:r>
            <a:endParaRPr/>
          </a:p>
        </p:txBody>
      </p:sp>
      <p:graphicFrame>
        <p:nvGraphicFramePr>
          <p:cNvPr id="130" name="Google Shape;130;g22cc5411ffe_2_25"/>
          <p:cNvGraphicFramePr/>
          <p:nvPr/>
        </p:nvGraphicFramePr>
        <p:xfrm>
          <a:off x="962050" y="133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{26AF16EA-7D2A-4C9A-B2E1-CE8C024EA8CE}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13. Porovnávání pramenů a chápání autorova pohledu na věc jsou nezbytnými složkami učení se dějepisu.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2. Dějiny jsou jednoduše věcí interpretace.</a:t>
                      </a:r>
                      <a:endParaRPr b="1" sz="1150">
                        <a:solidFill>
                          <a:srgbClr val="1D1C1D"/>
                        </a:solidFill>
                        <a:highlight>
                          <a:srgbClr val="F8F8F8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9. Obecné dovednosti dobře číst a porozumět čtenému stačí pro to se dobře učit dějepis.</a:t>
                      </a:r>
                      <a:endParaRPr b="1" sz="1150">
                        <a:solidFill>
                          <a:srgbClr val="1D1C1D"/>
                        </a:solidFill>
                        <a:highlight>
                          <a:srgbClr val="F8F8F8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15. Znalost historických metod zkoumání je základem jak pro historiky, tak i žáky.</a:t>
                      </a:r>
                      <a:endParaRPr sz="1150">
                        <a:solidFill>
                          <a:srgbClr val="1D1C1D"/>
                        </a:solidFill>
                        <a:highlight>
                          <a:srgbClr val="F8F8F8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10 Jelikož neexistuje způsob, jak zjistit, co se v minulosti skutečně stalo, mohou žáci věřit jakémukoliv příběhu, který si vyberou.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5. Názorový rozpor nad událostí, která se odehrála v minulosti, se vždy děje z důvodu nedostatku důkazů.</a:t>
                      </a:r>
                      <a:endParaRPr sz="1150">
                        <a:solidFill>
                          <a:srgbClr val="1D1C1D"/>
                        </a:solidFill>
                        <a:highlight>
                          <a:srgbClr val="F8F8F8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1. Žáky je nezbytné učit, aby své uvažování podporovali důkazy.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4. Žáci, kteří čtou mnoho dějepisných knih, se učí, že minulost je to, co historik udělá, aby byla.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s" sz="1150">
                          <a:solidFill>
                            <a:srgbClr val="1D1C1D"/>
                          </a:solidFill>
                          <a:highlight>
                            <a:srgbClr val="F8F8F8"/>
                          </a:highlight>
                        </a:rPr>
                        <a:t>20. Učitelé by neměli zpochybňovat názory žáků o událostech v minulosti, pouze zjišťovat, zda vědí fakta.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27B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cb92477cf_1_26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Epistemická přesvědčení (EB)</a:t>
            </a:r>
            <a:endParaRPr/>
          </a:p>
        </p:txBody>
      </p:sp>
      <p:graphicFrame>
        <p:nvGraphicFramePr>
          <p:cNvPr id="136" name="Google Shape;136;g14cb92477cf_1_26"/>
          <p:cNvGraphicFramePr/>
          <p:nvPr/>
        </p:nvGraphicFramePr>
        <p:xfrm>
          <a:off x="631825" y="119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{26AF16EA-7D2A-4C9A-B2E1-CE8C024EA8CE}</a:tableStyleId>
              </a:tblPr>
              <a:tblGrid>
                <a:gridCol w="2586375"/>
                <a:gridCol w="256985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18"/>
                        <a:buFont typeface="Arial"/>
                        <a:buNone/>
                      </a:pPr>
                      <a:r>
                        <a:rPr b="1" lang="cs" sz="1800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Kriterialistické přesvědčení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18"/>
                        <a:buFont typeface="Arial"/>
                        <a:buNone/>
                      </a:pPr>
                      <a:r>
                        <a:rPr b="1" lang="cs" sz="1800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Subjektivistické přesvědčení</a:t>
                      </a:r>
                      <a:endParaRPr b="1" sz="1800">
                        <a:solidFill>
                          <a:srgbClr val="30211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800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Objektivistické přesvědčení</a:t>
                      </a:r>
                      <a:endParaRPr b="1" sz="1800">
                        <a:solidFill>
                          <a:srgbClr val="30211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18"/>
                        <a:buFont typeface="Arial"/>
                        <a:buNone/>
                      </a:pPr>
                      <a:r>
                        <a:rPr lang="cs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Závěry v historii se tvoří na základě uznaných postupů, tedy metod a technik historické práce vedoucích k silnějším či slabším dokladům. Výzkum se řídí položením badatelské otázky. </a:t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18"/>
                        <a:buFont typeface="Arial"/>
                        <a:buNone/>
                      </a:pPr>
                      <a:r>
                        <a:rPr lang="cs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Historické poznání je zcela závislé na tom, kdo minulost zkoumá, je věcí názoru. Každý má právo na svůj pohled. Mezi pohledy nelze vybírat jinak, než na základě osobních preferencí. </a:t>
                      </a:r>
                      <a:endParaRPr>
                        <a:solidFill>
                          <a:srgbClr val="30211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18"/>
                        <a:buFont typeface="Arial"/>
                        <a:buNone/>
                      </a:pPr>
                      <a:r>
                        <a:rPr lang="cs">
                          <a:solidFill>
                            <a:srgbClr val="30211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Historici určují jeden správný příběh. Zjišťují, co se v minulosti stalo na základě pramenů, které jim to říkají.</a:t>
                      </a:r>
                      <a:endParaRPr>
                        <a:solidFill>
                          <a:srgbClr val="30211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02117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c40bb1e8a_0_104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Jaké výzvy stojí před BHQ?</a:t>
            </a:r>
            <a:endParaRPr/>
          </a:p>
        </p:txBody>
      </p:sp>
      <p:sp>
        <p:nvSpPr>
          <p:cNvPr id="142" name="Google Shape;142;g22c40bb1e8a_0_104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Srozumitelnost/představitelnost položek.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Hranice mezi jednotlivými konstrukty.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Způsob odpovědi záleží na roli, kterou člověk právě zastává.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d3f9f2d66_3_14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Mnichovský test</a:t>
            </a:r>
            <a:endParaRPr/>
          </a:p>
        </p:txBody>
      </p:sp>
      <p:sp>
        <p:nvSpPr>
          <p:cNvPr id="148" name="Google Shape;148;g1dd3f9f2d66_3_14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Účel: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Zhodnotit, co si učitelé představují pod pojmy souvisejícími s badatelskou výukou: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A - Jaká je povaha historického poznání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B - Co je to historický důkaz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C - Co je to badatelská aktivita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cc5411ffe_2_35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Diskuzní bod</a:t>
            </a:r>
            <a:endParaRPr/>
          </a:p>
        </p:txBody>
      </p:sp>
      <p:sp>
        <p:nvSpPr>
          <p:cNvPr id="154" name="Google Shape;154;g22cc5411ffe_2_35"/>
          <p:cNvSpPr txBox="1"/>
          <p:nvPr>
            <p:ph idx="1" type="body"/>
          </p:nvPr>
        </p:nvSpPr>
        <p:spPr>
          <a:xfrm>
            <a:off x="436350" y="1342025"/>
            <a:ext cx="8396100" cy="32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čem jsou si podobní a v čem se tyto prameny liší (z pohledu využití ve výuce)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˗"/>
            </a:pPr>
            <a:r>
              <a:rPr lang="cs"/>
              <a:t>esej Konráda Henleina o národech Československa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˗"/>
            </a:pPr>
            <a:r>
              <a:rPr lang="cs"/>
              <a:t>projev Karla Kramáře o Edvardu Benešovi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cc5411ffe_2_40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jsme vyvíjeli Mnichovský test?</a:t>
            </a:r>
            <a:endParaRPr/>
          </a:p>
        </p:txBody>
      </p:sp>
      <p:sp>
        <p:nvSpPr>
          <p:cNvPr id="160" name="Google Shape;160;g22cc5411ffe_2_40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máte text mnichovské dohody, učebnici z 50. let, mapu českých zemí ze 14. století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Jak by to v hodině využil kriterialistický a jak objektivistický učitel?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cc5411ffe_2_46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Shrnutí</a:t>
            </a:r>
            <a:endParaRPr/>
          </a:p>
        </p:txBody>
      </p:sp>
      <p:sp>
        <p:nvSpPr>
          <p:cNvPr id="166" name="Google Shape;166;g22cc5411ffe_2_46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Chceme učit žáky historické myšlení a badatelské dovednosti.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Chceme, aby učitelé byli kriterialisté (BHQ).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Kriterialismus je možná situační. A my to zkoumáme.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Testy se nevyvíjí samy (Mnichovský test).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Dali jsme vám jen ochutnat.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cc5411ffe_2_30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Zajímá vás více? Doporučujeme:</a:t>
            </a:r>
            <a:endParaRPr/>
          </a:p>
        </p:txBody>
      </p:sp>
      <p:sp>
        <p:nvSpPr>
          <p:cNvPr id="172" name="Google Shape;172;g22cc5411ffe_2_30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Preregistrace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Winenburg</a:t>
            </a:r>
            <a:r>
              <a:rPr lang="cs" u="sng">
                <a:solidFill>
                  <a:schemeClr val="hlink"/>
                </a:solidFill>
                <a:hlinkClick r:id="rId5"/>
              </a:rPr>
              <a:t>: Historical Thinking and Other Unnatural Acts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SHEG: Stanford History Education Group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Peter Seixas: The Big Six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Maggioni: STUDYING EPISTEMIC COGNITION IN THE HISTORY CLASSROOM: CASES OF TEACHING AND LEARNING TO THINK HISTORICALLY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9"/>
              </a:rPr>
              <a:t>historylab.cz</a:t>
            </a:r>
            <a:endParaRPr/>
          </a:p>
          <a:p>
            <a:pPr indent="457200" lvl="0" marL="3657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"/>
              <a:t>…. sledujte web </a:t>
            </a:r>
            <a:r>
              <a:rPr lang="cs" u="sng">
                <a:solidFill>
                  <a:schemeClr val="hlink"/>
                </a:solidFill>
                <a:hlinkClick r:id="rId10"/>
              </a:rPr>
              <a:t>Dějepisu+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11"/>
              </a:rPr>
              <a:t>OSF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dd3f9f2d66_3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2502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c40bb1e8a_0_35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nás čeká?</a:t>
            </a:r>
            <a:endParaRPr/>
          </a:p>
        </p:txBody>
      </p:sp>
      <p:sp>
        <p:nvSpPr>
          <p:cNvPr id="70" name="Google Shape;70;g22c40bb1e8a_0_35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Popis projektu Dějepis+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Zapojení se do výzkumu – vyplnění dotazníku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Buďte jako výzkumníci - worskopová část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Co jsou to epistemická přesvědčení a jakou roli hrají v dějepise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Možnost sledovat nás dál…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d3f9f2d66_3_1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Mnichovský test</a:t>
            </a:r>
            <a:endParaRPr/>
          </a:p>
        </p:txBody>
      </p:sp>
      <p:sp>
        <p:nvSpPr>
          <p:cNvPr id="183" name="Google Shape;183;g1dd3f9f2d66_3_1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4" name="Google Shape;184;g1dd3f9f2d66_3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678" y="0"/>
            <a:ext cx="81546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2d8d3ec39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76786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2d8d3ec39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750" y="1461650"/>
            <a:ext cx="52482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26484fe9f_0_5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Mnichovský test</a:t>
            </a:r>
            <a:endParaRPr/>
          </a:p>
        </p:txBody>
      </p:sp>
      <p:sp>
        <p:nvSpPr>
          <p:cNvPr id="200" name="Google Shape;200;g1f26484fe9f_0_5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Učitelé rozlišují objektivistické (2, 5, 6) a kriterialistické (1, 3, 7) aktivity a zdroje.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Ale: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˗"/>
            </a:pPr>
            <a:r>
              <a:rPr lang="cs"/>
              <a:t>Co nám říká položka 4 o položkách 3 a 7?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˗"/>
            </a:pPr>
            <a:r>
              <a:rPr lang="cs"/>
              <a:t>Dělení může být na heuristice „primární zdroj”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˗"/>
            </a:pPr>
            <a:r>
              <a:rPr lang="cs"/>
              <a:t>Proč s dělením nesouvisí názory na povahu historického vědění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Celková vnitřní konzistence odpovědí je nízká – vztahy mezi položkami jsou, ale jsou slabé na to, abychom z nich mohli počítat s jedním jednotícím postojem (tj. korelace jsou, ale relativně slabé).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"/>
              <a:t>Odpovědi téměř nesouvisí s odpověďmi na BHQ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cc5411ffe_2_63"/>
          <p:cNvSpPr/>
          <p:nvPr/>
        </p:nvSpPr>
        <p:spPr>
          <a:xfrm>
            <a:off x="0" y="1599900"/>
            <a:ext cx="9144000" cy="19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2cc5411ffe_2_63"/>
          <p:cNvSpPr txBox="1"/>
          <p:nvPr>
            <p:ph type="ctrTitle"/>
          </p:nvPr>
        </p:nvSpPr>
        <p:spPr>
          <a:xfrm>
            <a:off x="239883" y="1157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 to Dějepis+?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c40bb1e8a_0_12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vznikl projekt Dějepis+?</a:t>
            </a:r>
            <a:endParaRPr/>
          </a:p>
        </p:txBody>
      </p:sp>
      <p:sp>
        <p:nvSpPr>
          <p:cNvPr id="82" name="Google Shape;82;g22c40bb1e8a_0_12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Dějepis je nejfrontálnější předmět. (ČŠI)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Diskuse ve veřejném prostoru.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„</a:t>
            </a:r>
            <a:r>
              <a:rPr lang="cs"/>
              <a:t>Cílem je ověřit moderní a efektivní metody výuky dějepisu směřující k rozvoji klíčových kompetencí žáků a ověřit způsob podpory škol ve vztahu k faktické proměně způsobů a metod výuky.”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Žáci jsou aktivní (vlastní bádání, badatelské dovednosti)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Žáci jsou sami schopni uvažovat o minulosti </a:t>
            </a:r>
            <a:r>
              <a:rPr lang="cs"/>
              <a:t>(historické myšlení)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Žáci si dokáží vytvořit vlastní podložený názor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Žáci dokáží své názory posoudit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c40bb1e8a_0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2c40bb1e8a_0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g22c40bb1e8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0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2c40bb1e8a_0_0"/>
          <p:cNvSpPr txBox="1"/>
          <p:nvPr/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Teorie změny</a:t>
            </a:r>
            <a:endParaRPr b="1" sz="2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c40bb1e8a_0_66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Měřící nástroje</a:t>
            </a:r>
            <a:endParaRPr/>
          </a:p>
        </p:txBody>
      </p:sp>
      <p:sp>
        <p:nvSpPr>
          <p:cNvPr id="96" name="Google Shape;96;g22c40bb1e8a_0_66"/>
          <p:cNvSpPr txBox="1"/>
          <p:nvPr>
            <p:ph idx="1" type="body"/>
          </p:nvPr>
        </p:nvSpPr>
        <p:spPr>
          <a:xfrm>
            <a:off x="436350" y="1152475"/>
            <a:ext cx="359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/>
              <a:t>BHQ</a:t>
            </a:r>
            <a:r>
              <a:rPr lang="cs"/>
              <a:t>: co to vlastně učím, když učím dějepis?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cs"/>
              <a:t>Mnichovský test</a:t>
            </a:r>
            <a:r>
              <a:rPr lang="cs"/>
              <a:t>: jak učím dějepis?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/>
              <a:t>RHMS</a:t>
            </a:r>
            <a:r>
              <a:rPr lang="cs"/>
              <a:t>: pane učiteli, k čemu je dějepis dobrý?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/>
              <a:t>HistoryLab</a:t>
            </a:r>
            <a:r>
              <a:rPr lang="cs"/>
              <a:t>: pracuju jako opravdový historik / opravdová historička?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/>
              <a:t>Focus group a záznamy hodin</a:t>
            </a:r>
            <a:r>
              <a:rPr lang="cs"/>
              <a:t>: protože čísla nejsou všechno </a:t>
            </a:r>
            <a:endParaRPr/>
          </a:p>
        </p:txBody>
      </p:sp>
      <p:pic>
        <p:nvPicPr>
          <p:cNvPr id="97" name="Google Shape;97;g22c40bb1e8a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350" y="209925"/>
            <a:ext cx="5181052" cy="252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2c40bb1e8a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8750" y="2854575"/>
            <a:ext cx="3232650" cy="1819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c40bb1e8a_0_17"/>
          <p:cNvSpPr/>
          <p:nvPr/>
        </p:nvSpPr>
        <p:spPr>
          <a:xfrm>
            <a:off x="0" y="1599900"/>
            <a:ext cx="9144000" cy="19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2c40bb1e8a_0_17"/>
          <p:cNvSpPr txBox="1"/>
          <p:nvPr>
            <p:ph type="ctrTitle"/>
          </p:nvPr>
        </p:nvSpPr>
        <p:spPr>
          <a:xfrm>
            <a:off x="328229" y="1491000"/>
            <a:ext cx="4509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Zapojení do výzkumu</a:t>
            </a:r>
            <a:endParaRPr/>
          </a:p>
        </p:txBody>
      </p:sp>
      <p:pic>
        <p:nvPicPr>
          <p:cNvPr id="105" name="Google Shape;105;g22c40bb1e8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800" y="1300163"/>
            <a:ext cx="25431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2c40bb1e8a_0_17"/>
          <p:cNvSpPr txBox="1"/>
          <p:nvPr/>
        </p:nvSpPr>
        <p:spPr>
          <a:xfrm>
            <a:off x="5919200" y="4288775"/>
            <a:ext cx="25431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https://hodnoceniopvvv.cz/index.php/628621?newtest=Y&amp;lang=cs&amp;OT01=1001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c40bb1e8a_0_71"/>
          <p:cNvSpPr/>
          <p:nvPr/>
        </p:nvSpPr>
        <p:spPr>
          <a:xfrm>
            <a:off x="0" y="1599900"/>
            <a:ext cx="9144000" cy="19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2c40bb1e8a_0_71"/>
          <p:cNvSpPr txBox="1"/>
          <p:nvPr>
            <p:ph type="ctrTitle"/>
          </p:nvPr>
        </p:nvSpPr>
        <p:spPr>
          <a:xfrm>
            <a:off x="262150" y="2329825"/>
            <a:ext cx="8520600" cy="10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Buďte jako výzkumníci Workshop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c40bb1e8a_0_81"/>
          <p:cNvSpPr txBox="1"/>
          <p:nvPr>
            <p:ph type="title"/>
          </p:nvPr>
        </p:nvSpPr>
        <p:spPr>
          <a:xfrm>
            <a:off x="502450" y="445025"/>
            <a:ext cx="8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Zadání</a:t>
            </a:r>
            <a:endParaRPr/>
          </a:p>
        </p:txBody>
      </p:sp>
      <p:sp>
        <p:nvSpPr>
          <p:cNvPr id="118" name="Google Shape;118;g22c40bb1e8a_0_81"/>
          <p:cNvSpPr txBox="1"/>
          <p:nvPr>
            <p:ph idx="1" type="body"/>
          </p:nvPr>
        </p:nvSpPr>
        <p:spPr>
          <a:xfrm>
            <a:off x="436350" y="1152475"/>
            <a:ext cx="839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ve skupině máte 3 položky, každá reprezentuje jednu skupinu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další položky přiřaďte k jedné z vyznačených tří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popište jednotlivé skupiny (co mají společného, jak se liší od dalších dvou skupin?)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cs"/>
              <a:t>Pokud si hodně nebudete vědět rady, otočte list a máte na něm nápovědu pro odlišnosti tří skupin.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istoryLab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