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  <p:sldMasterId id="2147483678" r:id="rId2"/>
    <p:sldMasterId id="2147483686" r:id="rId3"/>
    <p:sldMasterId id="2147483702" r:id="rId4"/>
    <p:sldMasterId id="2147483710" r:id="rId5"/>
    <p:sldMasterId id="2147483694" r:id="rId6"/>
    <p:sldMasterId id="2147483744" r:id="rId7"/>
    <p:sldMasterId id="2147483752" r:id="rId8"/>
  </p:sldMasterIdLst>
  <p:notesMasterIdLst>
    <p:notesMasterId r:id="rId74"/>
  </p:notesMasterIdLst>
  <p:handoutMasterIdLst>
    <p:handoutMasterId r:id="rId75"/>
  </p:handoutMasterIdLst>
  <p:sldIdLst>
    <p:sldId id="257" r:id="rId9"/>
    <p:sldId id="258" r:id="rId10"/>
    <p:sldId id="327" r:id="rId11"/>
    <p:sldId id="300" r:id="rId12"/>
    <p:sldId id="302" r:id="rId13"/>
    <p:sldId id="328" r:id="rId14"/>
    <p:sldId id="303" r:id="rId15"/>
    <p:sldId id="329" r:id="rId16"/>
    <p:sldId id="261" r:id="rId17"/>
    <p:sldId id="262" r:id="rId18"/>
    <p:sldId id="330" r:id="rId19"/>
    <p:sldId id="331" r:id="rId20"/>
    <p:sldId id="304" r:id="rId21"/>
    <p:sldId id="305" r:id="rId22"/>
    <p:sldId id="311" r:id="rId23"/>
    <p:sldId id="342" r:id="rId24"/>
    <p:sldId id="332" r:id="rId25"/>
    <p:sldId id="272" r:id="rId26"/>
    <p:sldId id="273" r:id="rId27"/>
    <p:sldId id="312" r:id="rId28"/>
    <p:sldId id="275" r:id="rId29"/>
    <p:sldId id="313" r:id="rId30"/>
    <p:sldId id="341" r:id="rId31"/>
    <p:sldId id="333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9" r:id="rId43"/>
    <p:sldId id="296" r:id="rId44"/>
    <p:sldId id="334" r:id="rId45"/>
    <p:sldId id="316" r:id="rId46"/>
    <p:sldId id="338" r:id="rId47"/>
    <p:sldId id="335" r:id="rId48"/>
    <p:sldId id="317" r:id="rId49"/>
    <p:sldId id="318" r:id="rId50"/>
    <p:sldId id="319" r:id="rId51"/>
    <p:sldId id="336" r:id="rId52"/>
    <p:sldId id="320" r:id="rId53"/>
    <p:sldId id="321" r:id="rId54"/>
    <p:sldId id="324" r:id="rId55"/>
    <p:sldId id="337" r:id="rId56"/>
    <p:sldId id="322" r:id="rId57"/>
    <p:sldId id="325" r:id="rId58"/>
    <p:sldId id="339" r:id="rId59"/>
    <p:sldId id="326" r:id="rId60"/>
    <p:sldId id="293" r:id="rId61"/>
    <p:sldId id="294" r:id="rId62"/>
    <p:sldId id="340" r:id="rId63"/>
    <p:sldId id="343" r:id="rId64"/>
    <p:sldId id="344" r:id="rId65"/>
    <p:sldId id="345" r:id="rId66"/>
    <p:sldId id="349" r:id="rId67"/>
    <p:sldId id="352" r:id="rId68"/>
    <p:sldId id="351" r:id="rId69"/>
    <p:sldId id="350" r:id="rId70"/>
    <p:sldId id="346" r:id="rId71"/>
    <p:sldId id="348" r:id="rId72"/>
    <p:sldId id="347" r:id="rId73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>
      <p:cViewPr varScale="1">
        <p:scale>
          <a:sx n="83" d="100"/>
          <a:sy n="83" d="100"/>
        </p:scale>
        <p:origin x="75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[Bok1]Figure Beginners!Pivottabell1</c:name>
    <c:fmtId val="14"/>
  </c:pivotSource>
  <c:chart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'Figure Beginners'!$B$3:$B$4</c:f>
              <c:strCache>
                <c:ptCount val="1"/>
                <c:pt idx="0">
                  <c:v>activity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'Figure Beginners'!$A$5:$A$19</c:f>
              <c:multiLvlStrCache>
                <c:ptCount val="8"/>
                <c:lvl>
                  <c:pt idx="0">
                    <c:v>imperfetto</c:v>
                  </c:pt>
                  <c:pt idx="1">
                    <c:v>passato prossimo</c:v>
                  </c:pt>
                  <c:pt idx="2">
                    <c:v>imperfetto</c:v>
                  </c:pt>
                  <c:pt idx="3">
                    <c:v>passato prossimo</c:v>
                  </c:pt>
                  <c:pt idx="4">
                    <c:v>imperfetto</c:v>
                  </c:pt>
                  <c:pt idx="5">
                    <c:v>passato prossimo</c:v>
                  </c:pt>
                  <c:pt idx="6">
                    <c:v>imperfetto</c:v>
                  </c:pt>
                  <c:pt idx="7">
                    <c:v>passato prossimo</c:v>
                  </c:pt>
                </c:lvl>
                <c:lvl>
                  <c:pt idx="0">
                    <c:v>habitual</c:v>
                  </c:pt>
                  <c:pt idx="2">
                    <c:v>perfective</c:v>
                  </c:pt>
                  <c:pt idx="4">
                    <c:v>habitual</c:v>
                  </c:pt>
                  <c:pt idx="6">
                    <c:v>perfective</c:v>
                  </c:pt>
                </c:lvl>
                <c:lvl>
                  <c:pt idx="0">
                    <c:v>non-Romance</c:v>
                  </c:pt>
                  <c:pt idx="4">
                    <c:v>Romance</c:v>
                  </c:pt>
                </c:lvl>
              </c:multiLvlStrCache>
            </c:multiLvlStrRef>
          </c:cat>
          <c:val>
            <c:numRef>
              <c:f>'Figure Beginners'!$B$5:$B$19</c:f>
              <c:numCache>
                <c:formatCode>General</c:formatCode>
                <c:ptCount val="8"/>
                <c:pt idx="0">
                  <c:v>5</c:v>
                </c:pt>
                <c:pt idx="1">
                  <c:v>25</c:v>
                </c:pt>
                <c:pt idx="2">
                  <c:v>1</c:v>
                </c:pt>
                <c:pt idx="3">
                  <c:v>40</c:v>
                </c:pt>
                <c:pt idx="4">
                  <c:v>8</c:v>
                </c:pt>
                <c:pt idx="5">
                  <c:v>26</c:v>
                </c:pt>
                <c:pt idx="6">
                  <c:v>6</c:v>
                </c:pt>
                <c:pt idx="7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9-4CED-BB7D-D3CB5F0BD32D}"/>
            </c:ext>
          </c:extLst>
        </c:ser>
        <c:ser>
          <c:idx val="1"/>
          <c:order val="1"/>
          <c:tx>
            <c:strRef>
              <c:f>'Figure Beginners'!$C$3:$C$4</c:f>
              <c:strCache>
                <c:ptCount val="1"/>
                <c:pt idx="0">
                  <c:v>stative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'Figure Beginners'!$A$5:$A$19</c:f>
              <c:multiLvlStrCache>
                <c:ptCount val="8"/>
                <c:lvl>
                  <c:pt idx="0">
                    <c:v>imperfetto</c:v>
                  </c:pt>
                  <c:pt idx="1">
                    <c:v>passato prossimo</c:v>
                  </c:pt>
                  <c:pt idx="2">
                    <c:v>imperfetto</c:v>
                  </c:pt>
                  <c:pt idx="3">
                    <c:v>passato prossimo</c:v>
                  </c:pt>
                  <c:pt idx="4">
                    <c:v>imperfetto</c:v>
                  </c:pt>
                  <c:pt idx="5">
                    <c:v>passato prossimo</c:v>
                  </c:pt>
                  <c:pt idx="6">
                    <c:v>imperfetto</c:v>
                  </c:pt>
                  <c:pt idx="7">
                    <c:v>passato prossimo</c:v>
                  </c:pt>
                </c:lvl>
                <c:lvl>
                  <c:pt idx="0">
                    <c:v>habitual</c:v>
                  </c:pt>
                  <c:pt idx="2">
                    <c:v>perfective</c:v>
                  </c:pt>
                  <c:pt idx="4">
                    <c:v>habitual</c:v>
                  </c:pt>
                  <c:pt idx="6">
                    <c:v>perfective</c:v>
                  </c:pt>
                </c:lvl>
                <c:lvl>
                  <c:pt idx="0">
                    <c:v>non-Romance</c:v>
                  </c:pt>
                  <c:pt idx="4">
                    <c:v>Romance</c:v>
                  </c:pt>
                </c:lvl>
              </c:multiLvlStrCache>
            </c:multiLvlStrRef>
          </c:cat>
          <c:val>
            <c:numRef>
              <c:f>'Figure Beginners'!$C$5:$C$19</c:f>
              <c:numCache>
                <c:formatCode>General</c:formatCode>
                <c:ptCount val="8"/>
                <c:pt idx="0">
                  <c:v>6</c:v>
                </c:pt>
                <c:pt idx="1">
                  <c:v>5</c:v>
                </c:pt>
                <c:pt idx="2">
                  <c:v>1</c:v>
                </c:pt>
                <c:pt idx="3">
                  <c:v>8</c:v>
                </c:pt>
                <c:pt idx="4">
                  <c:v>15</c:v>
                </c:pt>
                <c:pt idx="5">
                  <c:v>6</c:v>
                </c:pt>
                <c:pt idx="6">
                  <c:v>12</c:v>
                </c:pt>
                <c:pt idx="7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59-4CED-BB7D-D3CB5F0BD32D}"/>
            </c:ext>
          </c:extLst>
        </c:ser>
        <c:ser>
          <c:idx val="2"/>
          <c:order val="2"/>
          <c:tx>
            <c:strRef>
              <c:f>'Figure Beginners'!$D$3:$D$4</c:f>
              <c:strCache>
                <c:ptCount val="1"/>
                <c:pt idx="0">
                  <c:v>telic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'Figure Beginners'!$A$5:$A$19</c:f>
              <c:multiLvlStrCache>
                <c:ptCount val="8"/>
                <c:lvl>
                  <c:pt idx="0">
                    <c:v>imperfetto</c:v>
                  </c:pt>
                  <c:pt idx="1">
                    <c:v>passato prossimo</c:v>
                  </c:pt>
                  <c:pt idx="2">
                    <c:v>imperfetto</c:v>
                  </c:pt>
                  <c:pt idx="3">
                    <c:v>passato prossimo</c:v>
                  </c:pt>
                  <c:pt idx="4">
                    <c:v>imperfetto</c:v>
                  </c:pt>
                  <c:pt idx="5">
                    <c:v>passato prossimo</c:v>
                  </c:pt>
                  <c:pt idx="6">
                    <c:v>imperfetto</c:v>
                  </c:pt>
                  <c:pt idx="7">
                    <c:v>passato prossimo</c:v>
                  </c:pt>
                </c:lvl>
                <c:lvl>
                  <c:pt idx="0">
                    <c:v>habitual</c:v>
                  </c:pt>
                  <c:pt idx="2">
                    <c:v>perfective</c:v>
                  </c:pt>
                  <c:pt idx="4">
                    <c:v>habitual</c:v>
                  </c:pt>
                  <c:pt idx="6">
                    <c:v>perfective</c:v>
                  </c:pt>
                </c:lvl>
                <c:lvl>
                  <c:pt idx="0">
                    <c:v>non-Romance</c:v>
                  </c:pt>
                  <c:pt idx="4">
                    <c:v>Romance</c:v>
                  </c:pt>
                </c:lvl>
              </c:multiLvlStrCache>
            </c:multiLvlStrRef>
          </c:cat>
          <c:val>
            <c:numRef>
              <c:f>'Figure Beginners'!$D$5:$D$19</c:f>
              <c:numCache>
                <c:formatCode>General</c:formatCode>
                <c:ptCount val="8"/>
                <c:pt idx="0">
                  <c:v>6</c:v>
                </c:pt>
                <c:pt idx="1">
                  <c:v>29</c:v>
                </c:pt>
                <c:pt idx="2">
                  <c:v>1</c:v>
                </c:pt>
                <c:pt idx="3">
                  <c:v>40</c:v>
                </c:pt>
                <c:pt idx="4">
                  <c:v>5</c:v>
                </c:pt>
                <c:pt idx="5">
                  <c:v>30</c:v>
                </c:pt>
                <c:pt idx="6">
                  <c:v>7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59-4CED-BB7D-D3CB5F0BD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17095496"/>
        <c:axId val="417095168"/>
      </c:barChart>
      <c:catAx>
        <c:axId val="41709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095168"/>
        <c:crosses val="autoZero"/>
        <c:auto val="1"/>
        <c:lblAlgn val="ctr"/>
        <c:lblOffset val="100"/>
        <c:noMultiLvlLbl val="0"/>
      </c:catAx>
      <c:valAx>
        <c:axId val="41709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095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[Bok1]Blad4!Pivottabell1</c:name>
    <c:fmtId val="7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Blad4!$B$3:$B$4</c:f>
              <c:strCache>
                <c:ptCount val="1"/>
                <c:pt idx="0">
                  <c:v>atelic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Blad4!$A$5:$A$19</c:f>
              <c:multiLvlStrCache>
                <c:ptCount val="8"/>
                <c:lvl>
                  <c:pt idx="0">
                    <c:v>imperfetto</c:v>
                  </c:pt>
                  <c:pt idx="1">
                    <c:v>passato prossimo</c:v>
                  </c:pt>
                  <c:pt idx="2">
                    <c:v>imperfetto</c:v>
                  </c:pt>
                  <c:pt idx="3">
                    <c:v>passato prossimo</c:v>
                  </c:pt>
                  <c:pt idx="4">
                    <c:v>imperfetto</c:v>
                  </c:pt>
                  <c:pt idx="5">
                    <c:v>passato prossimo</c:v>
                  </c:pt>
                  <c:pt idx="6">
                    <c:v>imperfetto</c:v>
                  </c:pt>
                  <c:pt idx="7">
                    <c:v>passato prossimo</c:v>
                  </c:pt>
                </c:lvl>
                <c:lvl>
                  <c:pt idx="0">
                    <c:v>habitual</c:v>
                  </c:pt>
                  <c:pt idx="2">
                    <c:v>perfective</c:v>
                  </c:pt>
                  <c:pt idx="4">
                    <c:v>habitual</c:v>
                  </c:pt>
                  <c:pt idx="6">
                    <c:v>perfective</c:v>
                  </c:pt>
                </c:lvl>
                <c:lvl>
                  <c:pt idx="0">
                    <c:v>non-Romance</c:v>
                  </c:pt>
                  <c:pt idx="4">
                    <c:v>Romance</c:v>
                  </c:pt>
                </c:lvl>
              </c:multiLvlStrCache>
            </c:multiLvlStrRef>
          </c:cat>
          <c:val>
            <c:numRef>
              <c:f>Blad4!$B$5:$B$19</c:f>
              <c:numCache>
                <c:formatCode>General</c:formatCode>
                <c:ptCount val="8"/>
                <c:pt idx="0">
                  <c:v>11</c:v>
                </c:pt>
                <c:pt idx="1">
                  <c:v>30</c:v>
                </c:pt>
                <c:pt idx="2">
                  <c:v>2</c:v>
                </c:pt>
                <c:pt idx="3">
                  <c:v>48</c:v>
                </c:pt>
                <c:pt idx="4">
                  <c:v>23</c:v>
                </c:pt>
                <c:pt idx="5">
                  <c:v>32</c:v>
                </c:pt>
                <c:pt idx="6">
                  <c:v>18</c:v>
                </c:pt>
                <c:pt idx="7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8-4B31-A15E-8FA6032AD6C8}"/>
            </c:ext>
          </c:extLst>
        </c:ser>
        <c:ser>
          <c:idx val="1"/>
          <c:order val="1"/>
          <c:tx>
            <c:strRef>
              <c:f>Blad4!$C$3:$C$4</c:f>
              <c:strCache>
                <c:ptCount val="1"/>
                <c:pt idx="0">
                  <c:v>telic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Blad4!$A$5:$A$19</c:f>
              <c:multiLvlStrCache>
                <c:ptCount val="8"/>
                <c:lvl>
                  <c:pt idx="0">
                    <c:v>imperfetto</c:v>
                  </c:pt>
                  <c:pt idx="1">
                    <c:v>passato prossimo</c:v>
                  </c:pt>
                  <c:pt idx="2">
                    <c:v>imperfetto</c:v>
                  </c:pt>
                  <c:pt idx="3">
                    <c:v>passato prossimo</c:v>
                  </c:pt>
                  <c:pt idx="4">
                    <c:v>imperfetto</c:v>
                  </c:pt>
                  <c:pt idx="5">
                    <c:v>passato prossimo</c:v>
                  </c:pt>
                  <c:pt idx="6">
                    <c:v>imperfetto</c:v>
                  </c:pt>
                  <c:pt idx="7">
                    <c:v>passato prossimo</c:v>
                  </c:pt>
                </c:lvl>
                <c:lvl>
                  <c:pt idx="0">
                    <c:v>habitual</c:v>
                  </c:pt>
                  <c:pt idx="2">
                    <c:v>perfective</c:v>
                  </c:pt>
                  <c:pt idx="4">
                    <c:v>habitual</c:v>
                  </c:pt>
                  <c:pt idx="6">
                    <c:v>perfective</c:v>
                  </c:pt>
                </c:lvl>
                <c:lvl>
                  <c:pt idx="0">
                    <c:v>non-Romance</c:v>
                  </c:pt>
                  <c:pt idx="4">
                    <c:v>Romance</c:v>
                  </c:pt>
                </c:lvl>
              </c:multiLvlStrCache>
            </c:multiLvlStrRef>
          </c:cat>
          <c:val>
            <c:numRef>
              <c:f>Blad4!$C$5:$C$19</c:f>
              <c:numCache>
                <c:formatCode>General</c:formatCode>
                <c:ptCount val="8"/>
                <c:pt idx="0">
                  <c:v>6</c:v>
                </c:pt>
                <c:pt idx="1">
                  <c:v>29</c:v>
                </c:pt>
                <c:pt idx="2">
                  <c:v>1</c:v>
                </c:pt>
                <c:pt idx="3">
                  <c:v>40</c:v>
                </c:pt>
                <c:pt idx="4">
                  <c:v>5</c:v>
                </c:pt>
                <c:pt idx="5">
                  <c:v>30</c:v>
                </c:pt>
                <c:pt idx="6">
                  <c:v>7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8-4B31-A15E-8FA6032AD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24660544"/>
        <c:axId val="424661200"/>
      </c:barChart>
      <c:catAx>
        <c:axId val="42466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661200"/>
        <c:crosses val="autoZero"/>
        <c:auto val="1"/>
        <c:lblAlgn val="ctr"/>
        <c:lblOffset val="100"/>
        <c:noMultiLvlLbl val="0"/>
      </c:catAx>
      <c:valAx>
        <c:axId val="42466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66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BB388-EDCE-4F78-BE9A-F44483D2AD08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737D923-FBFB-438D-B2D6-E442A3850513}">
      <dgm:prSet phldrT="[Text]"/>
      <dgm:spPr/>
      <dgm:t>
        <a:bodyPr/>
        <a:lstStyle/>
        <a:p>
          <a:r>
            <a:rPr lang="sv-SE" dirty="0" err="1">
              <a:latin typeface="+mn-lt"/>
              <a:cs typeface="Times New Roman" panose="02020603050405020304" pitchFamily="18" charset="0"/>
            </a:rPr>
            <a:t>Passato</a:t>
          </a:r>
          <a:r>
            <a:rPr lang="sv-SE" dirty="0">
              <a:latin typeface="+mn-lt"/>
              <a:cs typeface="Times New Roman" panose="02020603050405020304" pitchFamily="18" charset="0"/>
            </a:rPr>
            <a:t> </a:t>
          </a:r>
          <a:r>
            <a:rPr lang="sv-SE" dirty="0" err="1">
              <a:latin typeface="+mn-lt"/>
              <a:cs typeface="Times New Roman" panose="02020603050405020304" pitchFamily="18" charset="0"/>
            </a:rPr>
            <a:t>prossimo</a:t>
          </a:r>
          <a:endParaRPr lang="sv-SE" dirty="0">
            <a:latin typeface="+mn-lt"/>
            <a:cs typeface="Times New Roman" panose="02020603050405020304" pitchFamily="18" charset="0"/>
          </a:endParaRPr>
        </a:p>
      </dgm:t>
    </dgm:pt>
    <dgm:pt modelId="{CCE05215-12C7-447F-B3EF-186DF9A3D180}" type="parTrans" cxnId="{25A761CE-5E77-4E39-97BD-A31E09E93548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0C5ED0-6F2E-4F64-99A2-4FB79E546BFB}" type="sibTrans" cxnId="{25A761CE-5E77-4E39-97BD-A31E09E93548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25785-8BF6-49A5-99F0-19B9BFDAB0D7}">
      <dgm:prSet phldrT="[Text]"/>
      <dgm:spPr/>
      <dgm:t>
        <a:bodyPr/>
        <a:lstStyle/>
        <a:p>
          <a:r>
            <a:rPr lang="sv-SE" dirty="0" err="1">
              <a:latin typeface="+mn-lt"/>
              <a:cs typeface="Times New Roman" panose="02020603050405020304" pitchFamily="18" charset="0"/>
            </a:rPr>
            <a:t>Trasformativi</a:t>
          </a:r>
          <a:r>
            <a:rPr lang="sv-SE" dirty="0">
              <a:latin typeface="+mn-lt"/>
              <a:cs typeface="Times New Roman" panose="02020603050405020304" pitchFamily="18" charset="0"/>
            </a:rPr>
            <a:t> </a:t>
          </a:r>
        </a:p>
        <a:p>
          <a:r>
            <a:rPr lang="sv-SE" dirty="0">
              <a:latin typeface="+mn-lt"/>
              <a:cs typeface="Times New Roman" panose="02020603050405020304" pitchFamily="18" charset="0"/>
            </a:rPr>
            <a:t>(</a:t>
          </a:r>
          <a:r>
            <a:rPr lang="sv-SE" b="0" i="0" dirty="0">
              <a:latin typeface="+mn-lt"/>
              <a:cs typeface="Times New Roman" panose="02020603050405020304" pitchFamily="18" charset="0"/>
            </a:rPr>
            <a:t>ha </a:t>
          </a:r>
          <a:r>
            <a:rPr lang="sv-SE" b="0" i="0" dirty="0" err="1">
              <a:latin typeface="+mn-lt"/>
              <a:cs typeface="Times New Roman" panose="02020603050405020304" pitchFamily="18" charset="0"/>
            </a:rPr>
            <a:t>aperto</a:t>
          </a:r>
          <a:r>
            <a:rPr lang="sv-SE" b="0" i="0" dirty="0">
              <a:latin typeface="+mn-lt"/>
              <a:cs typeface="Times New Roman" panose="02020603050405020304" pitchFamily="18" charset="0"/>
            </a:rPr>
            <a:t>) 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F29A27FD-AFB9-4CF2-96BD-FF4AD2051D78}" type="parTrans" cxnId="{20356F06-317E-45A7-98C2-218A45DEF885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0E9BF-B878-45FD-85E6-A183981569E9}" type="sibTrans" cxnId="{20356F06-317E-45A7-98C2-218A45DEF885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CA2A54-DFEF-4E77-8D7F-60254E0DA400}">
      <dgm:prSet phldrT="[Text]"/>
      <dgm:spPr/>
      <dgm:t>
        <a:bodyPr/>
        <a:lstStyle/>
        <a:p>
          <a:r>
            <a:rPr lang="sv-SE" dirty="0" err="1">
              <a:latin typeface="+mn-lt"/>
              <a:cs typeface="Times New Roman" panose="02020603050405020304" pitchFamily="18" charset="0"/>
            </a:rPr>
            <a:t>Risultativi</a:t>
          </a:r>
          <a:endParaRPr lang="sv-SE" dirty="0">
            <a:latin typeface="+mn-lt"/>
            <a:cs typeface="Times New Roman" panose="02020603050405020304" pitchFamily="18" charset="0"/>
          </a:endParaRPr>
        </a:p>
        <a:p>
          <a:r>
            <a:rPr lang="sv-SE" dirty="0">
              <a:latin typeface="+mn-lt"/>
              <a:cs typeface="Times New Roman" panose="02020603050405020304" pitchFamily="18" charset="0"/>
            </a:rPr>
            <a:t>(ha </a:t>
          </a:r>
          <a:r>
            <a:rPr lang="sv-SE" dirty="0" err="1">
              <a:latin typeface="+mn-lt"/>
              <a:cs typeface="Times New Roman" panose="02020603050405020304" pitchFamily="18" charset="0"/>
            </a:rPr>
            <a:t>imparato</a:t>
          </a:r>
          <a:r>
            <a:rPr lang="sv-SE" dirty="0">
              <a:latin typeface="+mn-lt"/>
              <a:cs typeface="Times New Roman" panose="02020603050405020304" pitchFamily="18" charset="0"/>
            </a:rPr>
            <a:t>) 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E0180086-28AC-4845-B505-43FB4214F672}" type="parTrans" cxnId="{F262CEB4-D8CC-44D2-8BB2-765E6388D951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B6A4B-0351-43B7-919F-6B54828EC080}" type="sibTrans" cxnId="{F262CEB4-D8CC-44D2-8BB2-765E6388D951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4CE6BF-45B9-47A5-AA64-CC5DDC3FCD7C}">
      <dgm:prSet phldrT="[Text]"/>
      <dgm:spPr/>
      <dgm:t>
        <a:bodyPr/>
        <a:lstStyle/>
        <a:p>
          <a:r>
            <a:rPr lang="sv-SE" dirty="0" err="1">
              <a:latin typeface="+mn-lt"/>
              <a:cs typeface="Times New Roman" panose="02020603050405020304" pitchFamily="18" charset="0"/>
            </a:rPr>
            <a:t>Imperfetto</a:t>
          </a:r>
          <a:r>
            <a:rPr lang="sv-SE" dirty="0">
              <a:latin typeface="+mn-lt"/>
              <a:cs typeface="Times New Roman" panose="02020603050405020304" pitchFamily="18" charset="0"/>
            </a:rPr>
            <a:t> 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996EA4EC-6490-4E96-93AA-65FBC337C729}" type="parTrans" cxnId="{4050B1D0-AE6C-400F-8D60-7BF5E64D92CE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5A8511-2370-4895-9E4F-959BD57CD0A3}" type="sibTrans" cxnId="{4050B1D0-AE6C-400F-8D60-7BF5E64D92CE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EB3DA-DA2E-4814-8A25-98BB8406062B}">
      <dgm:prSet phldrT="[Text]"/>
      <dgm:spPr/>
      <dgm:t>
        <a:bodyPr/>
        <a:lstStyle/>
        <a:p>
          <a:r>
            <a:rPr lang="sv-SE" dirty="0">
              <a:latin typeface="+mn-lt"/>
              <a:cs typeface="Times New Roman" panose="02020603050405020304" pitchFamily="18" charset="0"/>
            </a:rPr>
            <a:t>Stativi</a:t>
          </a:r>
        </a:p>
        <a:p>
          <a:r>
            <a:rPr lang="sv-SE" dirty="0">
              <a:latin typeface="+mn-lt"/>
              <a:cs typeface="Times New Roman" panose="02020603050405020304" pitchFamily="18" charset="0"/>
            </a:rPr>
            <a:t>(era)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200551A2-45F5-4D4F-BB60-F5741DBE9DEB}" type="parTrans" cxnId="{67504451-5968-4282-B6F7-D47C947F1D2B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49F4E-63A9-45A8-82A9-DF4406995AED}" type="sibTrans" cxnId="{67504451-5968-4282-B6F7-D47C947F1D2B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0A2294-10EE-4F3A-A100-A7DF14DDA984}">
      <dgm:prSet phldrT="[Text]"/>
      <dgm:spPr/>
      <dgm:t>
        <a:bodyPr/>
        <a:lstStyle/>
        <a:p>
          <a:r>
            <a:rPr lang="sv-SE" dirty="0" err="1">
              <a:latin typeface="+mn-lt"/>
              <a:cs typeface="Times New Roman" panose="02020603050405020304" pitchFamily="18" charset="0"/>
            </a:rPr>
            <a:t>Continuativi</a:t>
          </a:r>
          <a:endParaRPr lang="sv-SE" dirty="0">
            <a:latin typeface="+mn-lt"/>
            <a:cs typeface="Times New Roman" panose="02020603050405020304" pitchFamily="18" charset="0"/>
          </a:endParaRPr>
        </a:p>
        <a:p>
          <a:r>
            <a:rPr lang="sv-SE" dirty="0">
              <a:latin typeface="+mn-lt"/>
              <a:cs typeface="Times New Roman" panose="02020603050405020304" pitchFamily="18" charset="0"/>
            </a:rPr>
            <a:t>(</a:t>
          </a:r>
          <a:r>
            <a:rPr lang="sv-SE" dirty="0" err="1">
              <a:latin typeface="+mn-lt"/>
              <a:cs typeface="Times New Roman" panose="02020603050405020304" pitchFamily="18" charset="0"/>
            </a:rPr>
            <a:t>scriveva</a:t>
          </a:r>
          <a:r>
            <a:rPr lang="sv-SE" dirty="0">
              <a:latin typeface="+mn-lt"/>
              <a:cs typeface="Times New Roman" panose="02020603050405020304" pitchFamily="18" charset="0"/>
            </a:rPr>
            <a:t>)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729C5A0D-06A1-4C7B-BD37-D14D5EE1C5F0}" type="parTrans" cxnId="{2FFB02C3-3F60-4B3E-8243-6F3EAE7016AA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16989-4589-440E-A208-04166B647F1E}" type="sibTrans" cxnId="{2FFB02C3-3F60-4B3E-8243-6F3EAE7016AA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0C5BD-CB45-4766-9D02-4066A92AF08E}">
      <dgm:prSet phldrT="[Text]"/>
      <dgm:spPr/>
      <dgm:t>
        <a:bodyPr/>
        <a:lstStyle/>
        <a:p>
          <a:r>
            <a:rPr lang="sv-SE" dirty="0" err="1">
              <a:latin typeface="+mn-lt"/>
              <a:cs typeface="Times New Roman" panose="02020603050405020304" pitchFamily="18" charset="0"/>
            </a:rPr>
            <a:t>Risultativi</a:t>
          </a:r>
          <a:endParaRPr lang="sv-SE" dirty="0">
            <a:latin typeface="+mn-lt"/>
            <a:cs typeface="Times New Roman" panose="02020603050405020304" pitchFamily="18" charset="0"/>
          </a:endParaRPr>
        </a:p>
        <a:p>
          <a:r>
            <a:rPr lang="sv-SE" dirty="0">
              <a:latin typeface="+mn-lt"/>
              <a:cs typeface="Times New Roman" panose="02020603050405020304" pitchFamily="18" charset="0"/>
            </a:rPr>
            <a:t>(</a:t>
          </a:r>
          <a:r>
            <a:rPr lang="sv-SE" dirty="0" err="1">
              <a:latin typeface="+mn-lt"/>
              <a:cs typeface="Times New Roman" panose="02020603050405020304" pitchFamily="18" charset="0"/>
            </a:rPr>
            <a:t>imparava</a:t>
          </a:r>
          <a:r>
            <a:rPr lang="sv-SE" dirty="0">
              <a:latin typeface="+mn-lt"/>
              <a:cs typeface="Times New Roman" panose="02020603050405020304" pitchFamily="18" charset="0"/>
            </a:rPr>
            <a:t>)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A53F64E0-A12E-4B91-B762-F51C9ADD8997}" type="parTrans" cxnId="{E7FF681C-561A-4673-8167-E9EB1BB8C693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3BC77-9100-41DC-AB9F-69D3CBF37079}" type="sibTrans" cxnId="{E7FF681C-561A-4673-8167-E9EB1BB8C693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AA7B4-23E3-4765-8E48-E95BE97D24D1}">
      <dgm:prSet phldrT="[Text]"/>
      <dgm:spPr/>
      <dgm:t>
        <a:bodyPr/>
        <a:lstStyle/>
        <a:p>
          <a:r>
            <a:rPr lang="sv-SE" dirty="0" err="1">
              <a:latin typeface="+mn-lt"/>
              <a:cs typeface="Times New Roman" panose="02020603050405020304" pitchFamily="18" charset="0"/>
            </a:rPr>
            <a:t>Trasformativi</a:t>
          </a:r>
          <a:r>
            <a:rPr lang="sv-SE" dirty="0">
              <a:latin typeface="+mn-lt"/>
              <a:cs typeface="Times New Roman" panose="02020603050405020304" pitchFamily="18" charset="0"/>
            </a:rPr>
            <a:t> </a:t>
          </a:r>
        </a:p>
        <a:p>
          <a:r>
            <a:rPr lang="sv-SE" dirty="0">
              <a:latin typeface="+mn-lt"/>
              <a:cs typeface="Times New Roman" panose="02020603050405020304" pitchFamily="18" charset="0"/>
            </a:rPr>
            <a:t>(</a:t>
          </a:r>
          <a:r>
            <a:rPr lang="sv-SE" dirty="0" err="1">
              <a:latin typeface="+mn-lt"/>
              <a:cs typeface="Times New Roman" panose="02020603050405020304" pitchFamily="18" charset="0"/>
            </a:rPr>
            <a:t>apriva</a:t>
          </a:r>
          <a:r>
            <a:rPr lang="sv-SE" dirty="0">
              <a:latin typeface="+mn-lt"/>
              <a:cs typeface="Times New Roman" panose="02020603050405020304" pitchFamily="18" charset="0"/>
            </a:rPr>
            <a:t>)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3C8850FA-A0DB-4E9E-B1EE-A949CFA92745}" type="parTrans" cxnId="{0D24DB4D-6073-4D65-BF80-232647ABC6BD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53F2D7-81AD-4E3F-9978-87EF68FCBF39}" type="sibTrans" cxnId="{0D24DB4D-6073-4D65-BF80-232647ABC6BD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4571A-7EEC-4672-A10B-7F4E8877E989}">
      <dgm:prSet/>
      <dgm:spPr/>
      <dgm:t>
        <a:bodyPr/>
        <a:lstStyle/>
        <a:p>
          <a:r>
            <a:rPr lang="sv-SE" dirty="0" err="1">
              <a:latin typeface="+mn-lt"/>
              <a:cs typeface="Times New Roman" panose="02020603050405020304" pitchFamily="18" charset="0"/>
            </a:rPr>
            <a:t>Continuativi</a:t>
          </a:r>
          <a:r>
            <a:rPr lang="sv-SE" dirty="0">
              <a:latin typeface="+mn-lt"/>
              <a:cs typeface="Times New Roman" panose="02020603050405020304" pitchFamily="18" charset="0"/>
            </a:rPr>
            <a:t> </a:t>
          </a:r>
        </a:p>
        <a:p>
          <a:r>
            <a:rPr lang="sv-SE" dirty="0">
              <a:latin typeface="+mn-lt"/>
              <a:cs typeface="Times New Roman" panose="02020603050405020304" pitchFamily="18" charset="0"/>
            </a:rPr>
            <a:t>(ha </a:t>
          </a:r>
          <a:r>
            <a:rPr lang="sv-SE" dirty="0" err="1">
              <a:latin typeface="+mn-lt"/>
              <a:cs typeface="Times New Roman" panose="02020603050405020304" pitchFamily="18" charset="0"/>
            </a:rPr>
            <a:t>scritto</a:t>
          </a:r>
          <a:r>
            <a:rPr lang="sv-SE" dirty="0">
              <a:latin typeface="+mn-lt"/>
              <a:cs typeface="Times New Roman" panose="02020603050405020304" pitchFamily="18" charset="0"/>
            </a:rPr>
            <a:t>)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6626FD23-B613-4C9C-A3F0-1FDFFC226ADF}" type="parTrans" cxnId="{1051BBDC-2E54-4DD4-8B59-5364BFF64C2A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5B2AB9-FD22-490B-B6DF-1BA217DCB06D}" type="sibTrans" cxnId="{1051BBDC-2E54-4DD4-8B59-5364BFF64C2A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B7F913-CBD5-4AF0-9A8B-C4F1A9F15579}">
      <dgm:prSet/>
      <dgm:spPr/>
      <dgm:t>
        <a:bodyPr/>
        <a:lstStyle/>
        <a:p>
          <a:r>
            <a:rPr lang="sv-SE" dirty="0">
              <a:latin typeface="+mn-lt"/>
              <a:cs typeface="Times New Roman" panose="02020603050405020304" pitchFamily="18" charset="0"/>
              <a:sym typeface="Wingdings" panose="05000000000000000000" pitchFamily="2" charset="2"/>
            </a:rPr>
            <a:t>Stativi</a:t>
          </a:r>
          <a:endParaRPr lang="sv-SE" dirty="0">
            <a:latin typeface="+mn-lt"/>
            <a:cs typeface="Times New Roman" panose="02020603050405020304" pitchFamily="18" charset="0"/>
          </a:endParaRPr>
        </a:p>
        <a:p>
          <a:r>
            <a:rPr lang="sv-SE" dirty="0">
              <a:latin typeface="+mn-lt"/>
              <a:cs typeface="Times New Roman" panose="02020603050405020304" pitchFamily="18" charset="0"/>
            </a:rPr>
            <a:t>(è </a:t>
          </a:r>
          <a:r>
            <a:rPr lang="sv-SE" dirty="0" err="1">
              <a:latin typeface="+mn-lt"/>
              <a:cs typeface="Times New Roman" panose="02020603050405020304" pitchFamily="18" charset="0"/>
            </a:rPr>
            <a:t>stato</a:t>
          </a:r>
          <a:r>
            <a:rPr lang="sv-SE" dirty="0">
              <a:latin typeface="+mn-lt"/>
              <a:cs typeface="Times New Roman" panose="02020603050405020304" pitchFamily="18" charset="0"/>
            </a:rPr>
            <a:t>)</a:t>
          </a:r>
          <a:endParaRPr lang="en-US" dirty="0">
            <a:latin typeface="+mn-lt"/>
            <a:cs typeface="Times New Roman" panose="02020603050405020304" pitchFamily="18" charset="0"/>
          </a:endParaRPr>
        </a:p>
      </dgm:t>
    </dgm:pt>
    <dgm:pt modelId="{EAD3A226-57B5-4F90-905C-8F5207AEE4C9}" type="parTrans" cxnId="{0358DDE1-B58F-444C-AD27-177613F9DB78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9D9844-E3B4-4B3C-B775-0CAD4289BD00}" type="sibTrans" cxnId="{0358DDE1-B58F-444C-AD27-177613F9DB78}">
      <dgm:prSet/>
      <dgm:spPr/>
      <dgm:t>
        <a:bodyPr/>
        <a:lstStyle/>
        <a:p>
          <a:endParaRPr lang="en-US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DA1867-E5E3-4052-86E6-E156A7679425}" type="pres">
      <dgm:prSet presAssocID="{0E8BB388-EDCE-4F78-BE9A-F44483D2AD0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906C1B07-5F01-4468-BF90-34698509310E}" type="pres">
      <dgm:prSet presAssocID="{9737D923-FBFB-438D-B2D6-E442A3850513}" presName="horFlow" presStyleCnt="0"/>
      <dgm:spPr/>
    </dgm:pt>
    <dgm:pt modelId="{D4DCC40E-04CF-48D2-B1A6-2A26351064BF}" type="pres">
      <dgm:prSet presAssocID="{9737D923-FBFB-438D-B2D6-E442A3850513}" presName="bigChev" presStyleLbl="node1" presStyleIdx="0" presStyleCnt="2" custScaleX="96993"/>
      <dgm:spPr/>
      <dgm:t>
        <a:bodyPr/>
        <a:lstStyle/>
        <a:p>
          <a:endParaRPr lang="sv-SE"/>
        </a:p>
      </dgm:t>
    </dgm:pt>
    <dgm:pt modelId="{B603EF43-2738-4C33-AF1B-FD79B0A20FD2}" type="pres">
      <dgm:prSet presAssocID="{F29A27FD-AFB9-4CF2-96BD-FF4AD2051D78}" presName="parTrans" presStyleCnt="0"/>
      <dgm:spPr/>
    </dgm:pt>
    <dgm:pt modelId="{80CBE4E7-731E-4736-8ED1-F3EA9CC16653}" type="pres">
      <dgm:prSet presAssocID="{0D825785-8BF6-49A5-99F0-19B9BFDAB0D7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3ED7EBB-BDC5-4940-90C5-9224E21530D4}" type="pres">
      <dgm:prSet presAssocID="{8FA0E9BF-B878-45FD-85E6-A183981569E9}" presName="sibTrans" presStyleCnt="0"/>
      <dgm:spPr/>
    </dgm:pt>
    <dgm:pt modelId="{EF47A00B-B6C9-4597-8ACD-CCB1EDC0A6C5}" type="pres">
      <dgm:prSet presAssocID="{A6CA2A54-DFEF-4E77-8D7F-60254E0DA400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D87ED7B-F9EA-417D-B9EB-45671B6DC2D8}" type="pres">
      <dgm:prSet presAssocID="{287B6A4B-0351-43B7-919F-6B54828EC080}" presName="sibTrans" presStyleCnt="0"/>
      <dgm:spPr/>
    </dgm:pt>
    <dgm:pt modelId="{D6970CFF-B91B-4541-84F4-1BECFA245F13}" type="pres">
      <dgm:prSet presAssocID="{D114571A-7EEC-4672-A10B-7F4E8877E989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0D54BDD-F6B0-4A5A-A8DC-B2D24FEBABBA}" type="pres">
      <dgm:prSet presAssocID="{195B2AB9-FD22-490B-B6DF-1BA217DCB06D}" presName="sibTrans" presStyleCnt="0"/>
      <dgm:spPr/>
    </dgm:pt>
    <dgm:pt modelId="{6F3504AA-8CC2-4971-B0B8-B6195275ECB3}" type="pres">
      <dgm:prSet presAssocID="{DEB7F913-CBD5-4AF0-9A8B-C4F1A9F15579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9CCAAFF-73A5-4888-8954-E93163A4BED3}" type="pres">
      <dgm:prSet presAssocID="{9737D923-FBFB-438D-B2D6-E442A3850513}" presName="vSp" presStyleCnt="0"/>
      <dgm:spPr/>
    </dgm:pt>
    <dgm:pt modelId="{CC9F29AD-647D-4A2A-963B-408711ED1726}" type="pres">
      <dgm:prSet presAssocID="{404CE6BF-45B9-47A5-AA64-CC5DDC3FCD7C}" presName="horFlow" presStyleCnt="0"/>
      <dgm:spPr/>
    </dgm:pt>
    <dgm:pt modelId="{B261A058-17E9-4783-BB0D-0B10C1F8DFFF}" type="pres">
      <dgm:prSet presAssocID="{404CE6BF-45B9-47A5-AA64-CC5DDC3FCD7C}" presName="bigChev" presStyleLbl="node1" presStyleIdx="1" presStyleCnt="2"/>
      <dgm:spPr/>
      <dgm:t>
        <a:bodyPr/>
        <a:lstStyle/>
        <a:p>
          <a:endParaRPr lang="sv-SE"/>
        </a:p>
      </dgm:t>
    </dgm:pt>
    <dgm:pt modelId="{2E4044C8-84A0-4A09-9058-12770D6F748C}" type="pres">
      <dgm:prSet presAssocID="{200551A2-45F5-4D4F-BB60-F5741DBE9DEB}" presName="parTrans" presStyleCnt="0"/>
      <dgm:spPr/>
    </dgm:pt>
    <dgm:pt modelId="{69094F66-7E41-47E2-BFD1-245EAB642E45}" type="pres">
      <dgm:prSet presAssocID="{09DEB3DA-DA2E-4814-8A25-98BB8406062B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48A16C0-E1B2-43CB-B09E-BDC991014DD0}" type="pres">
      <dgm:prSet presAssocID="{3E249F4E-63A9-45A8-82A9-DF4406995AED}" presName="sibTrans" presStyleCnt="0"/>
      <dgm:spPr/>
    </dgm:pt>
    <dgm:pt modelId="{81691DE5-5933-4D84-B63B-496538718387}" type="pres">
      <dgm:prSet presAssocID="{DC0A2294-10EE-4F3A-A100-A7DF14DDA984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91F9658-6357-4A6F-A4BA-5CE9CAB69A67}" type="pres">
      <dgm:prSet presAssocID="{B0B16989-4589-440E-A208-04166B647F1E}" presName="sibTrans" presStyleCnt="0"/>
      <dgm:spPr/>
    </dgm:pt>
    <dgm:pt modelId="{88ADEDDD-3C28-4F54-B0A9-9640DCE862A7}" type="pres">
      <dgm:prSet presAssocID="{E390C5BD-CB45-4766-9D02-4066A92AF08E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042F0C1-93FA-493F-85FE-37D60A411C0E}" type="pres">
      <dgm:prSet presAssocID="{9293BC77-9100-41DC-AB9F-69D3CBF37079}" presName="sibTrans" presStyleCnt="0"/>
      <dgm:spPr/>
    </dgm:pt>
    <dgm:pt modelId="{206A3331-DCC3-491F-9A54-D4EC22AEC22C}" type="pres">
      <dgm:prSet presAssocID="{7DEAA7B4-23E3-4765-8E48-E95BE97D24D1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E0ADDD3E-EE45-49AA-A44A-FEEC25E076EE}" type="presOf" srcId="{DEB7F913-CBD5-4AF0-9A8B-C4F1A9F15579}" destId="{6F3504AA-8CC2-4971-B0B8-B6195275ECB3}" srcOrd="0" destOrd="0" presId="urn:microsoft.com/office/officeart/2005/8/layout/lProcess3"/>
    <dgm:cxn modelId="{93E59477-3D21-4EA4-BD0E-FCA7FACC7AA8}" type="presOf" srcId="{7DEAA7B4-23E3-4765-8E48-E95BE97D24D1}" destId="{206A3331-DCC3-491F-9A54-D4EC22AEC22C}" srcOrd="0" destOrd="0" presId="urn:microsoft.com/office/officeart/2005/8/layout/lProcess3"/>
    <dgm:cxn modelId="{F262CEB4-D8CC-44D2-8BB2-765E6388D951}" srcId="{9737D923-FBFB-438D-B2D6-E442A3850513}" destId="{A6CA2A54-DFEF-4E77-8D7F-60254E0DA400}" srcOrd="1" destOrd="0" parTransId="{E0180086-28AC-4845-B505-43FB4214F672}" sibTransId="{287B6A4B-0351-43B7-919F-6B54828EC080}"/>
    <dgm:cxn modelId="{0358DDE1-B58F-444C-AD27-177613F9DB78}" srcId="{9737D923-FBFB-438D-B2D6-E442A3850513}" destId="{DEB7F913-CBD5-4AF0-9A8B-C4F1A9F15579}" srcOrd="3" destOrd="0" parTransId="{EAD3A226-57B5-4F90-905C-8F5207AEE4C9}" sibTransId="{769D9844-E3B4-4B3C-B775-0CAD4289BD00}"/>
    <dgm:cxn modelId="{69B076FB-1E95-416B-9D4F-04ABD4C564BE}" type="presOf" srcId="{E390C5BD-CB45-4766-9D02-4066A92AF08E}" destId="{88ADEDDD-3C28-4F54-B0A9-9640DCE862A7}" srcOrd="0" destOrd="0" presId="urn:microsoft.com/office/officeart/2005/8/layout/lProcess3"/>
    <dgm:cxn modelId="{54486068-798F-4ABC-9B1C-8B406701DDEE}" type="presOf" srcId="{0D825785-8BF6-49A5-99F0-19B9BFDAB0D7}" destId="{80CBE4E7-731E-4736-8ED1-F3EA9CC16653}" srcOrd="0" destOrd="0" presId="urn:microsoft.com/office/officeart/2005/8/layout/lProcess3"/>
    <dgm:cxn modelId="{9A1D3246-77A7-440D-8F93-D2C083A637DA}" type="presOf" srcId="{A6CA2A54-DFEF-4E77-8D7F-60254E0DA400}" destId="{EF47A00B-B6C9-4597-8ACD-CCB1EDC0A6C5}" srcOrd="0" destOrd="0" presId="urn:microsoft.com/office/officeart/2005/8/layout/lProcess3"/>
    <dgm:cxn modelId="{83B8A7B1-F0B2-4706-A180-3551099CC71D}" type="presOf" srcId="{09DEB3DA-DA2E-4814-8A25-98BB8406062B}" destId="{69094F66-7E41-47E2-BFD1-245EAB642E45}" srcOrd="0" destOrd="0" presId="urn:microsoft.com/office/officeart/2005/8/layout/lProcess3"/>
    <dgm:cxn modelId="{CEED7868-9957-4A14-999F-2070AAE96056}" type="presOf" srcId="{D114571A-7EEC-4672-A10B-7F4E8877E989}" destId="{D6970CFF-B91B-4541-84F4-1BECFA245F13}" srcOrd="0" destOrd="0" presId="urn:microsoft.com/office/officeart/2005/8/layout/lProcess3"/>
    <dgm:cxn modelId="{859695A9-5A64-431D-9C3F-189334626D32}" type="presOf" srcId="{0E8BB388-EDCE-4F78-BE9A-F44483D2AD08}" destId="{C5DA1867-E5E3-4052-86E6-E156A7679425}" srcOrd="0" destOrd="0" presId="urn:microsoft.com/office/officeart/2005/8/layout/lProcess3"/>
    <dgm:cxn modelId="{1938B12D-3F73-460B-B708-4F38E50560E3}" type="presOf" srcId="{DC0A2294-10EE-4F3A-A100-A7DF14DDA984}" destId="{81691DE5-5933-4D84-B63B-496538718387}" srcOrd="0" destOrd="0" presId="urn:microsoft.com/office/officeart/2005/8/layout/lProcess3"/>
    <dgm:cxn modelId="{20356F06-317E-45A7-98C2-218A45DEF885}" srcId="{9737D923-FBFB-438D-B2D6-E442A3850513}" destId="{0D825785-8BF6-49A5-99F0-19B9BFDAB0D7}" srcOrd="0" destOrd="0" parTransId="{F29A27FD-AFB9-4CF2-96BD-FF4AD2051D78}" sibTransId="{8FA0E9BF-B878-45FD-85E6-A183981569E9}"/>
    <dgm:cxn modelId="{2EE8841C-9FDF-41F9-87C1-5D23E96ED5FF}" type="presOf" srcId="{9737D923-FBFB-438D-B2D6-E442A3850513}" destId="{D4DCC40E-04CF-48D2-B1A6-2A26351064BF}" srcOrd="0" destOrd="0" presId="urn:microsoft.com/office/officeart/2005/8/layout/lProcess3"/>
    <dgm:cxn modelId="{4050B1D0-AE6C-400F-8D60-7BF5E64D92CE}" srcId="{0E8BB388-EDCE-4F78-BE9A-F44483D2AD08}" destId="{404CE6BF-45B9-47A5-AA64-CC5DDC3FCD7C}" srcOrd="1" destOrd="0" parTransId="{996EA4EC-6490-4E96-93AA-65FBC337C729}" sibTransId="{CD5A8511-2370-4895-9E4F-959BD57CD0A3}"/>
    <dgm:cxn modelId="{67504451-5968-4282-B6F7-D47C947F1D2B}" srcId="{404CE6BF-45B9-47A5-AA64-CC5DDC3FCD7C}" destId="{09DEB3DA-DA2E-4814-8A25-98BB8406062B}" srcOrd="0" destOrd="0" parTransId="{200551A2-45F5-4D4F-BB60-F5741DBE9DEB}" sibTransId="{3E249F4E-63A9-45A8-82A9-DF4406995AED}"/>
    <dgm:cxn modelId="{1051BBDC-2E54-4DD4-8B59-5364BFF64C2A}" srcId="{9737D923-FBFB-438D-B2D6-E442A3850513}" destId="{D114571A-7EEC-4672-A10B-7F4E8877E989}" srcOrd="2" destOrd="0" parTransId="{6626FD23-B613-4C9C-A3F0-1FDFFC226ADF}" sibTransId="{195B2AB9-FD22-490B-B6DF-1BA217DCB06D}"/>
    <dgm:cxn modelId="{E7FF681C-561A-4673-8167-E9EB1BB8C693}" srcId="{404CE6BF-45B9-47A5-AA64-CC5DDC3FCD7C}" destId="{E390C5BD-CB45-4766-9D02-4066A92AF08E}" srcOrd="2" destOrd="0" parTransId="{A53F64E0-A12E-4B91-B762-F51C9ADD8997}" sibTransId="{9293BC77-9100-41DC-AB9F-69D3CBF37079}"/>
    <dgm:cxn modelId="{0D24DB4D-6073-4D65-BF80-232647ABC6BD}" srcId="{404CE6BF-45B9-47A5-AA64-CC5DDC3FCD7C}" destId="{7DEAA7B4-23E3-4765-8E48-E95BE97D24D1}" srcOrd="3" destOrd="0" parTransId="{3C8850FA-A0DB-4E9E-B1EE-A949CFA92745}" sibTransId="{8953F2D7-81AD-4E3F-9978-87EF68FCBF39}"/>
    <dgm:cxn modelId="{59F34550-9ED8-4BD4-8061-061034D7C5DB}" type="presOf" srcId="{404CE6BF-45B9-47A5-AA64-CC5DDC3FCD7C}" destId="{B261A058-17E9-4783-BB0D-0B10C1F8DFFF}" srcOrd="0" destOrd="0" presId="urn:microsoft.com/office/officeart/2005/8/layout/lProcess3"/>
    <dgm:cxn modelId="{25A761CE-5E77-4E39-97BD-A31E09E93548}" srcId="{0E8BB388-EDCE-4F78-BE9A-F44483D2AD08}" destId="{9737D923-FBFB-438D-B2D6-E442A3850513}" srcOrd="0" destOrd="0" parTransId="{CCE05215-12C7-447F-B3EF-186DF9A3D180}" sibTransId="{130C5ED0-6F2E-4F64-99A2-4FB79E546BFB}"/>
    <dgm:cxn modelId="{2FFB02C3-3F60-4B3E-8243-6F3EAE7016AA}" srcId="{404CE6BF-45B9-47A5-AA64-CC5DDC3FCD7C}" destId="{DC0A2294-10EE-4F3A-A100-A7DF14DDA984}" srcOrd="1" destOrd="0" parTransId="{729C5A0D-06A1-4C7B-BD37-D14D5EE1C5F0}" sibTransId="{B0B16989-4589-440E-A208-04166B647F1E}"/>
    <dgm:cxn modelId="{26C3C3CB-43F3-4E9E-AC60-D2E1DB78629C}" type="presParOf" srcId="{C5DA1867-E5E3-4052-86E6-E156A7679425}" destId="{906C1B07-5F01-4468-BF90-34698509310E}" srcOrd="0" destOrd="0" presId="urn:microsoft.com/office/officeart/2005/8/layout/lProcess3"/>
    <dgm:cxn modelId="{453FEFA8-D8D2-4BA1-9874-D689E248C6A3}" type="presParOf" srcId="{906C1B07-5F01-4468-BF90-34698509310E}" destId="{D4DCC40E-04CF-48D2-B1A6-2A26351064BF}" srcOrd="0" destOrd="0" presId="urn:microsoft.com/office/officeart/2005/8/layout/lProcess3"/>
    <dgm:cxn modelId="{5D2CE26B-8171-4F8B-B874-A9E37D8FB5E6}" type="presParOf" srcId="{906C1B07-5F01-4468-BF90-34698509310E}" destId="{B603EF43-2738-4C33-AF1B-FD79B0A20FD2}" srcOrd="1" destOrd="0" presId="urn:microsoft.com/office/officeart/2005/8/layout/lProcess3"/>
    <dgm:cxn modelId="{7045852C-6194-4DC6-A85D-AD9EABB24470}" type="presParOf" srcId="{906C1B07-5F01-4468-BF90-34698509310E}" destId="{80CBE4E7-731E-4736-8ED1-F3EA9CC16653}" srcOrd="2" destOrd="0" presId="urn:microsoft.com/office/officeart/2005/8/layout/lProcess3"/>
    <dgm:cxn modelId="{0C56EE03-FED4-46F1-8C32-20E09895008C}" type="presParOf" srcId="{906C1B07-5F01-4468-BF90-34698509310E}" destId="{63ED7EBB-BDC5-4940-90C5-9224E21530D4}" srcOrd="3" destOrd="0" presId="urn:microsoft.com/office/officeart/2005/8/layout/lProcess3"/>
    <dgm:cxn modelId="{44ED8B96-A0CB-4E7C-AFB5-E95A1D5065C4}" type="presParOf" srcId="{906C1B07-5F01-4468-BF90-34698509310E}" destId="{EF47A00B-B6C9-4597-8ACD-CCB1EDC0A6C5}" srcOrd="4" destOrd="0" presId="urn:microsoft.com/office/officeart/2005/8/layout/lProcess3"/>
    <dgm:cxn modelId="{D6893243-63BB-467E-9629-93AC3339786A}" type="presParOf" srcId="{906C1B07-5F01-4468-BF90-34698509310E}" destId="{ED87ED7B-F9EA-417D-B9EB-45671B6DC2D8}" srcOrd="5" destOrd="0" presId="urn:microsoft.com/office/officeart/2005/8/layout/lProcess3"/>
    <dgm:cxn modelId="{BFD9295F-7BA0-47D0-BE51-4E30BA54BE8E}" type="presParOf" srcId="{906C1B07-5F01-4468-BF90-34698509310E}" destId="{D6970CFF-B91B-4541-84F4-1BECFA245F13}" srcOrd="6" destOrd="0" presId="urn:microsoft.com/office/officeart/2005/8/layout/lProcess3"/>
    <dgm:cxn modelId="{B20F96FC-5557-492C-A4E3-7AD766511975}" type="presParOf" srcId="{906C1B07-5F01-4468-BF90-34698509310E}" destId="{80D54BDD-F6B0-4A5A-A8DC-B2D24FEBABBA}" srcOrd="7" destOrd="0" presId="urn:microsoft.com/office/officeart/2005/8/layout/lProcess3"/>
    <dgm:cxn modelId="{B3939A2D-2B0F-4BE3-9CAD-0E44E844A9EA}" type="presParOf" srcId="{906C1B07-5F01-4468-BF90-34698509310E}" destId="{6F3504AA-8CC2-4971-B0B8-B6195275ECB3}" srcOrd="8" destOrd="0" presId="urn:microsoft.com/office/officeart/2005/8/layout/lProcess3"/>
    <dgm:cxn modelId="{73121FCC-8389-48CA-B1C6-D49558B8B04D}" type="presParOf" srcId="{C5DA1867-E5E3-4052-86E6-E156A7679425}" destId="{A9CCAAFF-73A5-4888-8954-E93163A4BED3}" srcOrd="1" destOrd="0" presId="urn:microsoft.com/office/officeart/2005/8/layout/lProcess3"/>
    <dgm:cxn modelId="{D5B386A9-13F3-4F60-AC36-283BF12B8147}" type="presParOf" srcId="{C5DA1867-E5E3-4052-86E6-E156A7679425}" destId="{CC9F29AD-647D-4A2A-963B-408711ED1726}" srcOrd="2" destOrd="0" presId="urn:microsoft.com/office/officeart/2005/8/layout/lProcess3"/>
    <dgm:cxn modelId="{578DE41A-6DAA-4692-AF19-1191DC10C9EB}" type="presParOf" srcId="{CC9F29AD-647D-4A2A-963B-408711ED1726}" destId="{B261A058-17E9-4783-BB0D-0B10C1F8DFFF}" srcOrd="0" destOrd="0" presId="urn:microsoft.com/office/officeart/2005/8/layout/lProcess3"/>
    <dgm:cxn modelId="{2BB3078A-26EC-40C4-BDE0-A033531EFA1F}" type="presParOf" srcId="{CC9F29AD-647D-4A2A-963B-408711ED1726}" destId="{2E4044C8-84A0-4A09-9058-12770D6F748C}" srcOrd="1" destOrd="0" presId="urn:microsoft.com/office/officeart/2005/8/layout/lProcess3"/>
    <dgm:cxn modelId="{C33E268C-601B-44D8-88D4-E2139474569D}" type="presParOf" srcId="{CC9F29AD-647D-4A2A-963B-408711ED1726}" destId="{69094F66-7E41-47E2-BFD1-245EAB642E45}" srcOrd="2" destOrd="0" presId="urn:microsoft.com/office/officeart/2005/8/layout/lProcess3"/>
    <dgm:cxn modelId="{0BC922D3-DF03-41CB-B98E-4D7F7E8D8A39}" type="presParOf" srcId="{CC9F29AD-647D-4A2A-963B-408711ED1726}" destId="{948A16C0-E1B2-43CB-B09E-BDC991014DD0}" srcOrd="3" destOrd="0" presId="urn:microsoft.com/office/officeart/2005/8/layout/lProcess3"/>
    <dgm:cxn modelId="{774A9150-A180-4324-8401-631A30F736AA}" type="presParOf" srcId="{CC9F29AD-647D-4A2A-963B-408711ED1726}" destId="{81691DE5-5933-4D84-B63B-496538718387}" srcOrd="4" destOrd="0" presId="urn:microsoft.com/office/officeart/2005/8/layout/lProcess3"/>
    <dgm:cxn modelId="{149B1FA7-1E97-46C8-B2F0-A932285A813C}" type="presParOf" srcId="{CC9F29AD-647D-4A2A-963B-408711ED1726}" destId="{D91F9658-6357-4A6F-A4BA-5CE9CAB69A67}" srcOrd="5" destOrd="0" presId="urn:microsoft.com/office/officeart/2005/8/layout/lProcess3"/>
    <dgm:cxn modelId="{3FE912FD-9F5D-4B7A-80AC-13017122D96C}" type="presParOf" srcId="{CC9F29AD-647D-4A2A-963B-408711ED1726}" destId="{88ADEDDD-3C28-4F54-B0A9-9640DCE862A7}" srcOrd="6" destOrd="0" presId="urn:microsoft.com/office/officeart/2005/8/layout/lProcess3"/>
    <dgm:cxn modelId="{ABA0F541-D7C8-43B7-A8E2-0841BB31F19E}" type="presParOf" srcId="{CC9F29AD-647D-4A2A-963B-408711ED1726}" destId="{9042F0C1-93FA-493F-85FE-37D60A411C0E}" srcOrd="7" destOrd="0" presId="urn:microsoft.com/office/officeart/2005/8/layout/lProcess3"/>
    <dgm:cxn modelId="{AC93525A-8988-476D-B1DE-1ADEA1BD2D7E}" type="presParOf" srcId="{CC9F29AD-647D-4A2A-963B-408711ED1726}" destId="{206A3331-DCC3-491F-9A54-D4EC22AEC22C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BA3003-3BDD-4E5A-9189-5B1883399B5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C6C1940-407F-4938-A48C-252E4808D750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L1</a:t>
          </a:r>
          <a:endParaRPr lang="en-US" sz="1200" dirty="0">
            <a:solidFill>
              <a:schemeClr val="tx2"/>
            </a:solidFill>
            <a:latin typeface="+mj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7D8F939D-E716-42D7-B601-04F783E59E9C}" type="parTrans" cxnId="{87356A4A-72BD-4C5D-B597-E7178F02192D}">
      <dgm:prSet/>
      <dgm:spPr/>
      <dgm:t>
        <a:bodyPr/>
        <a:lstStyle/>
        <a:p>
          <a:endParaRPr lang="en-US" sz="1800">
            <a:solidFill>
              <a:schemeClr val="tx2"/>
            </a:solidFill>
            <a:latin typeface="+mj-lt"/>
            <a:cs typeface="Times New Roman" panose="02020603050405020304" pitchFamily="18" charset="0"/>
          </a:endParaRPr>
        </a:p>
      </dgm:t>
    </dgm:pt>
    <dgm:pt modelId="{D831E3BD-928E-456A-B72C-A4D068E9404B}" type="sibTrans" cxnId="{87356A4A-72BD-4C5D-B597-E7178F02192D}">
      <dgm:prSet/>
      <dgm:spPr/>
      <dgm:t>
        <a:bodyPr/>
        <a:lstStyle/>
        <a:p>
          <a:endParaRPr lang="en-US" sz="1800">
            <a:solidFill>
              <a:schemeClr val="tx2"/>
            </a:solidFill>
            <a:latin typeface="+mj-lt"/>
            <a:cs typeface="Times New Roman" panose="02020603050405020304" pitchFamily="18" charset="0"/>
          </a:endParaRPr>
        </a:p>
      </dgm:t>
    </dgm:pt>
    <dgm:pt modelId="{3EA6B32A-CA2A-4CF3-8F21-E998D8482BF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200" b="1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Bronckart</a:t>
          </a:r>
          <a:r>
            <a:rPr lang="sv-SE" sz="1200" b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&amp; Sinclair (1973):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bambini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francofoni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(n=74) (3-9): 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tendenza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a 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scegliere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il </a:t>
          </a:r>
          <a:r>
            <a:rPr lang="sv-SE" sz="1200" i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passé </a:t>
          </a:r>
          <a:r>
            <a:rPr lang="sv-SE" sz="1200" i="1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composé</a:t>
          </a:r>
          <a:r>
            <a:rPr lang="sv-SE" sz="1200" i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</a:t>
          </a:r>
          <a:r>
            <a:rPr lang="sv-SE" sz="1200" i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verbi</a:t>
          </a:r>
          <a:r>
            <a:rPr lang="sv-SE" sz="1200" i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telici</a:t>
          </a:r>
          <a:r>
            <a:rPr lang="sv-SE" sz="1200" i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endParaRPr lang="en-US" sz="1200" i="0" dirty="0">
            <a:solidFill>
              <a:schemeClr val="tx2"/>
            </a:solidFill>
            <a:latin typeface="+mj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BF7A8B2-1D08-4183-9125-679F649837D3}" type="parTrans" cxnId="{A4D199DC-EAEF-44D4-8C80-8CD7B11C2C29}">
      <dgm:prSet/>
      <dgm:spPr/>
      <dgm:t>
        <a:bodyPr/>
        <a:lstStyle/>
        <a:p>
          <a:endParaRPr lang="en-US" sz="1800">
            <a:solidFill>
              <a:schemeClr val="tx2"/>
            </a:solidFill>
            <a:latin typeface="+mj-lt"/>
            <a:cs typeface="Times New Roman" panose="02020603050405020304" pitchFamily="18" charset="0"/>
          </a:endParaRPr>
        </a:p>
      </dgm:t>
    </dgm:pt>
    <dgm:pt modelId="{970CBFB2-E9F3-4681-964D-C1B00877C7A0}" type="sibTrans" cxnId="{A4D199DC-EAEF-44D4-8C80-8CD7B11C2C29}">
      <dgm:prSet/>
      <dgm:spPr/>
      <dgm:t>
        <a:bodyPr/>
        <a:lstStyle/>
        <a:p>
          <a:endParaRPr lang="en-US" sz="1800">
            <a:solidFill>
              <a:schemeClr val="tx2"/>
            </a:solidFill>
            <a:latin typeface="+mj-lt"/>
            <a:cs typeface="Times New Roman" panose="02020603050405020304" pitchFamily="18" charset="0"/>
          </a:endParaRPr>
        </a:p>
      </dgm:t>
    </dgm:pt>
    <dgm:pt modelId="{BF2C5E99-7D10-43F4-8C3C-E3E1F46DFBE2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L2 in 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contesto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guidato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endParaRPr lang="en-US" sz="1200" dirty="0">
            <a:solidFill>
              <a:schemeClr val="tx2"/>
            </a:solidFill>
            <a:latin typeface="+mj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8C1EECD0-0673-4013-A405-2EB927C9B747}" type="parTrans" cxnId="{EDCA423E-346B-42B0-8624-DDA27DD62E22}">
      <dgm:prSet/>
      <dgm:spPr/>
      <dgm:t>
        <a:bodyPr/>
        <a:lstStyle/>
        <a:p>
          <a:endParaRPr lang="en-US" sz="1800">
            <a:solidFill>
              <a:schemeClr val="tx2"/>
            </a:solidFill>
            <a:latin typeface="+mj-lt"/>
            <a:cs typeface="Times New Roman" panose="02020603050405020304" pitchFamily="18" charset="0"/>
          </a:endParaRPr>
        </a:p>
      </dgm:t>
    </dgm:pt>
    <dgm:pt modelId="{936560E8-0718-41CA-B62D-AA8038BD0F6A}" type="sibTrans" cxnId="{EDCA423E-346B-42B0-8624-DDA27DD62E22}">
      <dgm:prSet/>
      <dgm:spPr/>
      <dgm:t>
        <a:bodyPr/>
        <a:lstStyle/>
        <a:p>
          <a:endParaRPr lang="en-US" sz="1800">
            <a:solidFill>
              <a:schemeClr val="tx2"/>
            </a:solidFill>
            <a:latin typeface="+mj-lt"/>
            <a:cs typeface="Times New Roman" panose="02020603050405020304" pitchFamily="18" charset="0"/>
          </a:endParaRPr>
        </a:p>
      </dgm:t>
    </dgm:pt>
    <dgm:pt modelId="{8F64CF51-13B6-4D41-96AA-7B7F48802B11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sv-SE" sz="1200" b="1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Francese</a:t>
          </a:r>
          <a:r>
            <a:rPr lang="sv-SE" sz="1200" b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L2: 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Bergström (1995):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produzione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scritta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di 117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apprendenti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universitari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anglofoni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: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verbi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dinamici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assocati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al </a:t>
          </a:r>
          <a:r>
            <a:rPr lang="sv-SE" sz="1200" b="0" i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passé </a:t>
          </a:r>
          <a:r>
            <a:rPr lang="sv-SE" sz="1200" b="0" i="1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composé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; </a:t>
          </a:r>
          <a:r>
            <a:rPr lang="sv-SE" sz="1200" b="0" i="1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imparfait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appreso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successivamente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stativi; Kihlstedt (1998): </a:t>
          </a:r>
          <a:r>
            <a:rPr lang="sv-SE" sz="1200" b="0" i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</a:t>
          </a:r>
          <a:r>
            <a:rPr lang="sv-SE" sz="1200" i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assé </a:t>
          </a:r>
          <a:r>
            <a:rPr lang="sv-SE" sz="1200" i="1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composé</a:t>
          </a:r>
          <a:r>
            <a:rPr lang="sv-SE" sz="1200" i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</a:t>
          </a:r>
          <a:r>
            <a:rPr lang="sv-SE" sz="1200" i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tutte le </a:t>
          </a:r>
          <a:r>
            <a:rPr lang="sv-SE" sz="1200" i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categorie</a:t>
          </a:r>
          <a:r>
            <a:rPr lang="sv-SE" sz="1200" i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verbali</a:t>
          </a:r>
          <a:r>
            <a:rPr lang="sv-SE" sz="1200" i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;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1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imparfait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maggiormente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stativi 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stativa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(’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être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’; ’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avoir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’)</a:t>
          </a:r>
          <a:endParaRPr lang="en-US" sz="1200" dirty="0">
            <a:solidFill>
              <a:schemeClr val="tx2"/>
            </a:solidFill>
            <a:latin typeface="+mj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0D6538B-E044-419F-AB6C-EE0B8CAE4BA1}" type="parTrans" cxnId="{8B2F1038-2B95-48C6-936A-7B1D10207807}">
      <dgm:prSet/>
      <dgm:spPr/>
      <dgm:t>
        <a:bodyPr/>
        <a:lstStyle/>
        <a:p>
          <a:endParaRPr lang="en-US" sz="1800">
            <a:solidFill>
              <a:schemeClr val="tx2"/>
            </a:solidFill>
            <a:latin typeface="+mj-lt"/>
            <a:cs typeface="Times New Roman" panose="02020603050405020304" pitchFamily="18" charset="0"/>
          </a:endParaRPr>
        </a:p>
      </dgm:t>
    </dgm:pt>
    <dgm:pt modelId="{A51FF4F0-576E-4206-ABF3-1179326D92EA}" type="sibTrans" cxnId="{8B2F1038-2B95-48C6-936A-7B1D10207807}">
      <dgm:prSet/>
      <dgm:spPr/>
      <dgm:t>
        <a:bodyPr/>
        <a:lstStyle/>
        <a:p>
          <a:endParaRPr lang="en-US" sz="1800">
            <a:solidFill>
              <a:schemeClr val="tx2"/>
            </a:solidFill>
            <a:latin typeface="+mj-lt"/>
            <a:cs typeface="Times New Roman" panose="02020603050405020304" pitchFamily="18" charset="0"/>
          </a:endParaRPr>
        </a:p>
      </dgm:t>
    </dgm:pt>
    <dgm:pt modelId="{F3F11190-B5CE-4FEB-975A-530B1F3E6070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5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sv-SE" sz="1200" b="1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Antinucci</a:t>
          </a:r>
          <a:r>
            <a:rPr lang="sv-SE" sz="1200" b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&amp; Miller (1976): 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studio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longitudinale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di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sette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bambini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italiani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e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uno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americano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(1-3): 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propensione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ad 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esprimere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il 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passato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verbi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trasformativi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(</a:t>
          </a:r>
          <a:r>
            <a:rPr lang="sv-SE" sz="1200" i="1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passato</a:t>
          </a:r>
          <a:r>
            <a:rPr lang="sv-SE" sz="1200" i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1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prossimo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; </a:t>
          </a:r>
          <a:r>
            <a:rPr lang="sv-SE" sz="1200" i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simple </a:t>
          </a:r>
          <a:r>
            <a:rPr lang="sv-SE" sz="1200" i="1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past</a:t>
          </a:r>
          <a:r>
            <a:rPr lang="sv-SE" sz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  <a:endParaRPr lang="en-US" sz="1200" dirty="0">
            <a:solidFill>
              <a:schemeClr val="tx2"/>
            </a:solidFill>
            <a:latin typeface="+mj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D463AAF4-3180-4B47-92FF-6C0EE7062297}" type="parTrans" cxnId="{C7B840DA-32AF-4157-802C-E8BCCD65F025}">
      <dgm:prSet/>
      <dgm:spPr/>
      <dgm:t>
        <a:bodyPr/>
        <a:lstStyle/>
        <a:p>
          <a:endParaRPr lang="sv-SE" sz="1800">
            <a:latin typeface="+mj-lt"/>
          </a:endParaRPr>
        </a:p>
      </dgm:t>
    </dgm:pt>
    <dgm:pt modelId="{D4E3EDFF-7EFA-48EC-A25D-F58A95FA030A}" type="sibTrans" cxnId="{C7B840DA-32AF-4157-802C-E8BCCD65F025}">
      <dgm:prSet/>
      <dgm:spPr/>
      <dgm:t>
        <a:bodyPr/>
        <a:lstStyle/>
        <a:p>
          <a:endParaRPr lang="sv-SE" sz="1800">
            <a:latin typeface="+mj-lt"/>
          </a:endParaRPr>
        </a:p>
      </dgm:t>
    </dgm:pt>
    <dgm:pt modelId="{797CC90C-9556-4440-8707-987CB077797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sv-SE" sz="1200" b="1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Spagnolo</a:t>
          </a:r>
          <a:r>
            <a:rPr lang="sv-SE" sz="1200" b="1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L2:  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Salaberry (2000; 2002; 2008): forma non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marcata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di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passato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perfettivo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utilizzata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tutte le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categorie</a:t>
          </a:r>
          <a:r>
            <a:rPr lang="sv-SE" sz="1200" b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verbali</a:t>
          </a:r>
          <a:endParaRPr lang="sv-SE" sz="1200" dirty="0">
            <a:solidFill>
              <a:schemeClr val="tx2"/>
            </a:solidFill>
            <a:latin typeface="+mj-lt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4816C87-7993-4B7C-B6F1-E137B67C5319}" type="parTrans" cxnId="{6F1354D1-CEEB-4A03-B685-DE8E057AACB0}">
      <dgm:prSet/>
      <dgm:spPr/>
      <dgm:t>
        <a:bodyPr/>
        <a:lstStyle/>
        <a:p>
          <a:endParaRPr lang="sv-SE" sz="1800">
            <a:latin typeface="+mj-lt"/>
          </a:endParaRPr>
        </a:p>
      </dgm:t>
    </dgm:pt>
    <dgm:pt modelId="{6BEF948A-F932-4ECF-AA8A-C63756C1411B}" type="sibTrans" cxnId="{6F1354D1-CEEB-4A03-B685-DE8E057AACB0}">
      <dgm:prSet/>
      <dgm:spPr/>
      <dgm:t>
        <a:bodyPr/>
        <a:lstStyle/>
        <a:p>
          <a:endParaRPr lang="sv-SE" sz="1800">
            <a:latin typeface="+mj-lt"/>
          </a:endParaRPr>
        </a:p>
      </dgm:t>
    </dgm:pt>
    <dgm:pt modelId="{C74D3084-223F-4F33-B153-B408A3EEF961}" type="pres">
      <dgm:prSet presAssocID="{DFBA3003-3BDD-4E5A-9189-5B1883399B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EC35D1F9-2B3B-472C-9897-9C38420EF5A6}" type="pres">
      <dgm:prSet presAssocID="{9C6C1940-407F-4938-A48C-252E4808D750}" presName="linNode" presStyleCnt="0"/>
      <dgm:spPr/>
    </dgm:pt>
    <dgm:pt modelId="{A83F9507-A73A-4B72-B39B-597DD1145C12}" type="pres">
      <dgm:prSet presAssocID="{9C6C1940-407F-4938-A48C-252E4808D750}" presName="parentText" presStyleLbl="node1" presStyleIdx="0" presStyleCnt="2" custScaleX="43316" custScaleY="72576" custLinFactNeighborX="-18806" custLinFactNeighborY="-4157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F8B9E8C-6FE3-41E5-9BA3-74C5269D1D31}" type="pres">
      <dgm:prSet presAssocID="{9C6C1940-407F-4938-A48C-252E4808D750}" presName="descendantText" presStyleLbl="alignAccFollowNode1" presStyleIdx="0" presStyleCnt="2" custScaleX="129484" custScaleY="137630" custLinFactNeighborX="2702" custLinFactNeighborY="-2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4A25D04-B5CD-423F-A72B-C9EE9F590C51}" type="pres">
      <dgm:prSet presAssocID="{D831E3BD-928E-456A-B72C-A4D068E9404B}" presName="sp" presStyleCnt="0"/>
      <dgm:spPr/>
    </dgm:pt>
    <dgm:pt modelId="{D8C16A97-B2D0-4C02-9DD2-14CD01F50DFE}" type="pres">
      <dgm:prSet presAssocID="{BF2C5E99-7D10-43F4-8C3C-E3E1F46DFBE2}" presName="linNode" presStyleCnt="0"/>
      <dgm:spPr/>
    </dgm:pt>
    <dgm:pt modelId="{33891820-9D48-4799-BD22-AE04C9F4E435}" type="pres">
      <dgm:prSet presAssocID="{BF2C5E99-7D10-43F4-8C3C-E3E1F46DFBE2}" presName="parentText" presStyleLbl="node1" presStyleIdx="1" presStyleCnt="2" custScaleX="38538" custScaleY="78694" custLinFactNeighborX="-2886" custLinFactNeighborY="-110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5C583-CAD3-4795-BD96-8472554DC44E}" type="pres">
      <dgm:prSet presAssocID="{BF2C5E99-7D10-43F4-8C3C-E3E1F46DFBE2}" presName="descendantText" presStyleLbl="alignAccFollowNode1" presStyleIdx="1" presStyleCnt="2" custScaleX="130337" custScaleY="210578" custLinFactNeighborX="5796" custLinFactNeighborY="-937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EECFA577-7A57-41D9-B4E4-D7D5D8D1D0F8}" type="presOf" srcId="{8F64CF51-13B6-4D41-96AA-7B7F48802B11}" destId="{2345C583-CAD3-4795-BD96-8472554DC44E}" srcOrd="0" destOrd="0" presId="urn:microsoft.com/office/officeart/2005/8/layout/vList5"/>
    <dgm:cxn modelId="{6F1354D1-CEEB-4A03-B685-DE8E057AACB0}" srcId="{BF2C5E99-7D10-43F4-8C3C-E3E1F46DFBE2}" destId="{797CC90C-9556-4440-8707-987CB077797D}" srcOrd="1" destOrd="0" parTransId="{04816C87-7993-4B7C-B6F1-E137B67C5319}" sibTransId="{6BEF948A-F932-4ECF-AA8A-C63756C1411B}"/>
    <dgm:cxn modelId="{8B2F1038-2B95-48C6-936A-7B1D10207807}" srcId="{BF2C5E99-7D10-43F4-8C3C-E3E1F46DFBE2}" destId="{8F64CF51-13B6-4D41-96AA-7B7F48802B11}" srcOrd="0" destOrd="0" parTransId="{A0D6538B-E044-419F-AB6C-EE0B8CAE4BA1}" sibTransId="{A51FF4F0-576E-4206-ABF3-1179326D92EA}"/>
    <dgm:cxn modelId="{EDCA423E-346B-42B0-8624-DDA27DD62E22}" srcId="{DFBA3003-3BDD-4E5A-9189-5B1883399B55}" destId="{BF2C5E99-7D10-43F4-8C3C-E3E1F46DFBE2}" srcOrd="1" destOrd="0" parTransId="{8C1EECD0-0673-4013-A405-2EB927C9B747}" sibTransId="{936560E8-0718-41CA-B62D-AA8038BD0F6A}"/>
    <dgm:cxn modelId="{09823633-5658-4B8B-ADDD-1222F8FFD198}" type="presOf" srcId="{F3F11190-B5CE-4FEB-975A-530B1F3E6070}" destId="{6F8B9E8C-6FE3-41E5-9BA3-74C5269D1D31}" srcOrd="0" destOrd="1" presId="urn:microsoft.com/office/officeart/2005/8/layout/vList5"/>
    <dgm:cxn modelId="{4D811F52-1863-4ED2-B4BD-27DC2DC791DF}" type="presOf" srcId="{DFBA3003-3BDD-4E5A-9189-5B1883399B55}" destId="{C74D3084-223F-4F33-B153-B408A3EEF961}" srcOrd="0" destOrd="0" presId="urn:microsoft.com/office/officeart/2005/8/layout/vList5"/>
    <dgm:cxn modelId="{C7B840DA-32AF-4157-802C-E8BCCD65F025}" srcId="{9C6C1940-407F-4938-A48C-252E4808D750}" destId="{F3F11190-B5CE-4FEB-975A-530B1F3E6070}" srcOrd="1" destOrd="0" parTransId="{D463AAF4-3180-4B47-92FF-6C0EE7062297}" sibTransId="{D4E3EDFF-7EFA-48EC-A25D-F58A95FA030A}"/>
    <dgm:cxn modelId="{AB9D3175-249E-4638-AAD3-28C07A61AAD5}" type="presOf" srcId="{BF2C5E99-7D10-43F4-8C3C-E3E1F46DFBE2}" destId="{33891820-9D48-4799-BD22-AE04C9F4E435}" srcOrd="0" destOrd="0" presId="urn:microsoft.com/office/officeart/2005/8/layout/vList5"/>
    <dgm:cxn modelId="{87356A4A-72BD-4C5D-B597-E7178F02192D}" srcId="{DFBA3003-3BDD-4E5A-9189-5B1883399B55}" destId="{9C6C1940-407F-4938-A48C-252E4808D750}" srcOrd="0" destOrd="0" parTransId="{7D8F939D-E716-42D7-B601-04F783E59E9C}" sibTransId="{D831E3BD-928E-456A-B72C-A4D068E9404B}"/>
    <dgm:cxn modelId="{FA163CA8-8841-4A1F-B5C2-2809CB08271F}" type="presOf" srcId="{797CC90C-9556-4440-8707-987CB077797D}" destId="{2345C583-CAD3-4795-BD96-8472554DC44E}" srcOrd="0" destOrd="1" presId="urn:microsoft.com/office/officeart/2005/8/layout/vList5"/>
    <dgm:cxn modelId="{AD955DBE-35D9-4FCF-BAE6-8127761D779A}" type="presOf" srcId="{3EA6B32A-CA2A-4CF3-8F21-E998D8482BFC}" destId="{6F8B9E8C-6FE3-41E5-9BA3-74C5269D1D31}" srcOrd="0" destOrd="0" presId="urn:microsoft.com/office/officeart/2005/8/layout/vList5"/>
    <dgm:cxn modelId="{9655338B-5533-4C16-BF2D-6252CFB4E4CD}" type="presOf" srcId="{9C6C1940-407F-4938-A48C-252E4808D750}" destId="{A83F9507-A73A-4B72-B39B-597DD1145C12}" srcOrd="0" destOrd="0" presId="urn:microsoft.com/office/officeart/2005/8/layout/vList5"/>
    <dgm:cxn modelId="{A4D199DC-EAEF-44D4-8C80-8CD7B11C2C29}" srcId="{9C6C1940-407F-4938-A48C-252E4808D750}" destId="{3EA6B32A-CA2A-4CF3-8F21-E998D8482BFC}" srcOrd="0" destOrd="0" parTransId="{ABF7A8B2-1D08-4183-9125-679F649837D3}" sibTransId="{970CBFB2-E9F3-4681-964D-C1B00877C7A0}"/>
    <dgm:cxn modelId="{2204531A-7E01-4E93-8817-1E3DC6CD7C00}" type="presParOf" srcId="{C74D3084-223F-4F33-B153-B408A3EEF961}" destId="{EC35D1F9-2B3B-472C-9897-9C38420EF5A6}" srcOrd="0" destOrd="0" presId="urn:microsoft.com/office/officeart/2005/8/layout/vList5"/>
    <dgm:cxn modelId="{52F0273D-6039-4F47-B2CF-46CB8E541672}" type="presParOf" srcId="{EC35D1F9-2B3B-472C-9897-9C38420EF5A6}" destId="{A83F9507-A73A-4B72-B39B-597DD1145C12}" srcOrd="0" destOrd="0" presId="urn:microsoft.com/office/officeart/2005/8/layout/vList5"/>
    <dgm:cxn modelId="{97A03C7B-5BCB-473B-AA75-AAB6051402A8}" type="presParOf" srcId="{EC35D1F9-2B3B-472C-9897-9C38420EF5A6}" destId="{6F8B9E8C-6FE3-41E5-9BA3-74C5269D1D31}" srcOrd="1" destOrd="0" presId="urn:microsoft.com/office/officeart/2005/8/layout/vList5"/>
    <dgm:cxn modelId="{67E463B8-633B-4B6C-9A90-C2BF6AB9550C}" type="presParOf" srcId="{C74D3084-223F-4F33-B153-B408A3EEF961}" destId="{14A25D04-B5CD-423F-A72B-C9EE9F590C51}" srcOrd="1" destOrd="0" presId="urn:microsoft.com/office/officeart/2005/8/layout/vList5"/>
    <dgm:cxn modelId="{A0158257-97CF-4B29-8D32-B9527E0F9424}" type="presParOf" srcId="{C74D3084-223F-4F33-B153-B408A3EEF961}" destId="{D8C16A97-B2D0-4C02-9DD2-14CD01F50DFE}" srcOrd="2" destOrd="0" presId="urn:microsoft.com/office/officeart/2005/8/layout/vList5"/>
    <dgm:cxn modelId="{F5863F5C-00DE-40F1-ACA5-BB1259AF432F}" type="presParOf" srcId="{D8C16A97-B2D0-4C02-9DD2-14CD01F50DFE}" destId="{33891820-9D48-4799-BD22-AE04C9F4E435}" srcOrd="0" destOrd="0" presId="urn:microsoft.com/office/officeart/2005/8/layout/vList5"/>
    <dgm:cxn modelId="{04F8F33D-F8E3-4A7D-B89F-4CA51D125223}" type="presParOf" srcId="{D8C16A97-B2D0-4C02-9DD2-14CD01F50DFE}" destId="{2345C583-CAD3-4795-BD96-8472554DC4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CC40E-04CF-48D2-B1A6-2A26351064BF}">
      <dsp:nvSpPr>
        <dsp:cNvPr id="0" name=""/>
        <dsp:cNvSpPr/>
      </dsp:nvSpPr>
      <dsp:spPr>
        <a:xfrm>
          <a:off x="992" y="27873"/>
          <a:ext cx="1922200" cy="79271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err="1">
              <a:latin typeface="+mn-lt"/>
              <a:cs typeface="Times New Roman" panose="02020603050405020304" pitchFamily="18" charset="0"/>
            </a:rPr>
            <a:t>Passato</a:t>
          </a:r>
          <a:r>
            <a:rPr lang="sv-SE" sz="20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sv-SE" sz="2000" kern="1200" dirty="0" err="1">
              <a:latin typeface="+mn-lt"/>
              <a:cs typeface="Times New Roman" panose="02020603050405020304" pitchFamily="18" charset="0"/>
            </a:rPr>
            <a:t>prossimo</a:t>
          </a:r>
          <a:endParaRPr lang="sv-SE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397351" y="27873"/>
        <a:ext cx="1129483" cy="792717"/>
      </dsp:txXfrm>
    </dsp:sp>
    <dsp:sp modelId="{80CBE4E7-731E-4736-8ED1-F3EA9CC16653}">
      <dsp:nvSpPr>
        <dsp:cNvPr id="0" name=""/>
        <dsp:cNvSpPr/>
      </dsp:nvSpPr>
      <dsp:spPr>
        <a:xfrm>
          <a:off x="1665559" y="95253"/>
          <a:ext cx="1644888" cy="65795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err="1">
              <a:latin typeface="+mn-lt"/>
              <a:cs typeface="Times New Roman" panose="02020603050405020304" pitchFamily="18" charset="0"/>
            </a:rPr>
            <a:t>Trasformativi</a:t>
          </a:r>
          <a:r>
            <a:rPr lang="sv-SE" sz="1300" kern="1200" dirty="0">
              <a:latin typeface="+mn-lt"/>
              <a:cs typeface="Times New Roman" panose="02020603050405020304" pitchFamily="18" charset="0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latin typeface="+mn-lt"/>
              <a:cs typeface="Times New Roman" panose="02020603050405020304" pitchFamily="18" charset="0"/>
            </a:rPr>
            <a:t>(</a:t>
          </a:r>
          <a:r>
            <a:rPr lang="sv-SE" sz="1300" b="0" i="0" kern="1200" dirty="0">
              <a:latin typeface="+mn-lt"/>
              <a:cs typeface="Times New Roman" panose="02020603050405020304" pitchFamily="18" charset="0"/>
            </a:rPr>
            <a:t>ha </a:t>
          </a:r>
          <a:r>
            <a:rPr lang="sv-SE" sz="1300" b="0" i="0" kern="1200" dirty="0" err="1">
              <a:latin typeface="+mn-lt"/>
              <a:cs typeface="Times New Roman" panose="02020603050405020304" pitchFamily="18" charset="0"/>
            </a:rPr>
            <a:t>aperto</a:t>
          </a:r>
          <a:r>
            <a:rPr lang="sv-SE" sz="1300" b="0" i="0" kern="1200" dirty="0">
              <a:latin typeface="+mn-lt"/>
              <a:cs typeface="Times New Roman" panose="02020603050405020304" pitchFamily="18" charset="0"/>
            </a:rPr>
            <a:t>) </a:t>
          </a:r>
          <a:endParaRPr lang="en-US" sz="1300" kern="1200" dirty="0">
            <a:latin typeface="+mn-lt"/>
            <a:cs typeface="Times New Roman" panose="02020603050405020304" pitchFamily="18" charset="0"/>
          </a:endParaRPr>
        </a:p>
      </dsp:txBody>
      <dsp:txXfrm>
        <a:off x="1994537" y="95253"/>
        <a:ext cx="986933" cy="657955"/>
      </dsp:txXfrm>
    </dsp:sp>
    <dsp:sp modelId="{EF47A00B-B6C9-4597-8ACD-CCB1EDC0A6C5}">
      <dsp:nvSpPr>
        <dsp:cNvPr id="0" name=""/>
        <dsp:cNvSpPr/>
      </dsp:nvSpPr>
      <dsp:spPr>
        <a:xfrm>
          <a:off x="3080163" y="95253"/>
          <a:ext cx="1644888" cy="657955"/>
        </a:xfrm>
        <a:prstGeom prst="chevron">
          <a:avLst/>
        </a:prstGeom>
        <a:solidFill>
          <a:schemeClr val="accent3">
            <a:tint val="40000"/>
            <a:alpha val="90000"/>
            <a:hueOff val="-1751940"/>
            <a:satOff val="3916"/>
            <a:lumOff val="-41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751940"/>
              <a:satOff val="3916"/>
              <a:lumOff val="-4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err="1">
              <a:latin typeface="+mn-lt"/>
              <a:cs typeface="Times New Roman" panose="02020603050405020304" pitchFamily="18" charset="0"/>
            </a:rPr>
            <a:t>Risultativi</a:t>
          </a:r>
          <a:endParaRPr lang="sv-SE" sz="1300" kern="1200" dirty="0">
            <a:latin typeface="+mn-lt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latin typeface="+mn-lt"/>
              <a:cs typeface="Times New Roman" panose="02020603050405020304" pitchFamily="18" charset="0"/>
            </a:rPr>
            <a:t>(ha </a:t>
          </a:r>
          <a:r>
            <a:rPr lang="sv-SE" sz="1300" kern="1200" dirty="0" err="1">
              <a:latin typeface="+mn-lt"/>
              <a:cs typeface="Times New Roman" panose="02020603050405020304" pitchFamily="18" charset="0"/>
            </a:rPr>
            <a:t>imparato</a:t>
          </a:r>
          <a:r>
            <a:rPr lang="sv-SE" sz="1300" kern="1200" dirty="0">
              <a:latin typeface="+mn-lt"/>
              <a:cs typeface="Times New Roman" panose="02020603050405020304" pitchFamily="18" charset="0"/>
            </a:rPr>
            <a:t>) </a:t>
          </a:r>
          <a:endParaRPr lang="en-US" sz="1300" kern="1200" dirty="0">
            <a:latin typeface="+mn-lt"/>
            <a:cs typeface="Times New Roman" panose="02020603050405020304" pitchFamily="18" charset="0"/>
          </a:endParaRPr>
        </a:p>
      </dsp:txBody>
      <dsp:txXfrm>
        <a:off x="3409141" y="95253"/>
        <a:ext cx="986933" cy="657955"/>
      </dsp:txXfrm>
    </dsp:sp>
    <dsp:sp modelId="{D6970CFF-B91B-4541-84F4-1BECFA245F13}">
      <dsp:nvSpPr>
        <dsp:cNvPr id="0" name=""/>
        <dsp:cNvSpPr/>
      </dsp:nvSpPr>
      <dsp:spPr>
        <a:xfrm>
          <a:off x="4494767" y="95253"/>
          <a:ext cx="1644888" cy="657955"/>
        </a:xfrm>
        <a:prstGeom prst="chevron">
          <a:avLst/>
        </a:prstGeom>
        <a:solidFill>
          <a:schemeClr val="accent3">
            <a:tint val="40000"/>
            <a:alpha val="90000"/>
            <a:hueOff val="-3503881"/>
            <a:satOff val="7831"/>
            <a:lumOff val="-83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3503881"/>
              <a:satOff val="7831"/>
              <a:lumOff val="-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err="1">
              <a:latin typeface="+mn-lt"/>
              <a:cs typeface="Times New Roman" panose="02020603050405020304" pitchFamily="18" charset="0"/>
            </a:rPr>
            <a:t>Continuativi</a:t>
          </a:r>
          <a:r>
            <a:rPr lang="sv-SE" sz="1300" kern="1200" dirty="0">
              <a:latin typeface="+mn-lt"/>
              <a:cs typeface="Times New Roman" panose="02020603050405020304" pitchFamily="18" charset="0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latin typeface="+mn-lt"/>
              <a:cs typeface="Times New Roman" panose="02020603050405020304" pitchFamily="18" charset="0"/>
            </a:rPr>
            <a:t>(ha </a:t>
          </a:r>
          <a:r>
            <a:rPr lang="sv-SE" sz="1300" kern="1200" dirty="0" err="1">
              <a:latin typeface="+mn-lt"/>
              <a:cs typeface="Times New Roman" panose="02020603050405020304" pitchFamily="18" charset="0"/>
            </a:rPr>
            <a:t>scritto</a:t>
          </a:r>
          <a:r>
            <a:rPr lang="sv-SE" sz="1300" kern="1200" dirty="0">
              <a:latin typeface="+mn-lt"/>
              <a:cs typeface="Times New Roman" panose="02020603050405020304" pitchFamily="18" charset="0"/>
            </a:rPr>
            <a:t>)</a:t>
          </a:r>
          <a:endParaRPr lang="en-US" sz="1300" kern="1200" dirty="0">
            <a:latin typeface="+mn-lt"/>
            <a:cs typeface="Times New Roman" panose="02020603050405020304" pitchFamily="18" charset="0"/>
          </a:endParaRPr>
        </a:p>
      </dsp:txBody>
      <dsp:txXfrm>
        <a:off x="4823745" y="95253"/>
        <a:ext cx="986933" cy="657955"/>
      </dsp:txXfrm>
    </dsp:sp>
    <dsp:sp modelId="{6F3504AA-8CC2-4971-B0B8-B6195275ECB3}">
      <dsp:nvSpPr>
        <dsp:cNvPr id="0" name=""/>
        <dsp:cNvSpPr/>
      </dsp:nvSpPr>
      <dsp:spPr>
        <a:xfrm>
          <a:off x="5909371" y="95253"/>
          <a:ext cx="1644888" cy="657955"/>
        </a:xfrm>
        <a:prstGeom prst="chevron">
          <a:avLst/>
        </a:prstGeom>
        <a:solidFill>
          <a:schemeClr val="accent3">
            <a:tint val="40000"/>
            <a:alpha val="90000"/>
            <a:hueOff val="-5255821"/>
            <a:satOff val="11747"/>
            <a:lumOff val="-125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5255821"/>
              <a:satOff val="11747"/>
              <a:lumOff val="-12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latin typeface="+mn-lt"/>
              <a:cs typeface="Times New Roman" panose="02020603050405020304" pitchFamily="18" charset="0"/>
              <a:sym typeface="Wingdings" panose="05000000000000000000" pitchFamily="2" charset="2"/>
            </a:rPr>
            <a:t>Stativi</a:t>
          </a:r>
          <a:endParaRPr lang="sv-SE" sz="1300" kern="1200" dirty="0">
            <a:latin typeface="+mn-lt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latin typeface="+mn-lt"/>
              <a:cs typeface="Times New Roman" panose="02020603050405020304" pitchFamily="18" charset="0"/>
            </a:rPr>
            <a:t>(è </a:t>
          </a:r>
          <a:r>
            <a:rPr lang="sv-SE" sz="1300" kern="1200" dirty="0" err="1">
              <a:latin typeface="+mn-lt"/>
              <a:cs typeface="Times New Roman" panose="02020603050405020304" pitchFamily="18" charset="0"/>
            </a:rPr>
            <a:t>stato</a:t>
          </a:r>
          <a:r>
            <a:rPr lang="sv-SE" sz="1300" kern="1200" dirty="0">
              <a:latin typeface="+mn-lt"/>
              <a:cs typeface="Times New Roman" panose="02020603050405020304" pitchFamily="18" charset="0"/>
            </a:rPr>
            <a:t>)</a:t>
          </a:r>
          <a:endParaRPr lang="en-US" sz="1300" kern="1200" dirty="0">
            <a:latin typeface="+mn-lt"/>
            <a:cs typeface="Times New Roman" panose="02020603050405020304" pitchFamily="18" charset="0"/>
          </a:endParaRPr>
        </a:p>
      </dsp:txBody>
      <dsp:txXfrm>
        <a:off x="6238349" y="95253"/>
        <a:ext cx="986933" cy="657955"/>
      </dsp:txXfrm>
    </dsp:sp>
    <dsp:sp modelId="{B261A058-17E9-4783-BB0D-0B10C1F8DFFF}">
      <dsp:nvSpPr>
        <dsp:cNvPr id="0" name=""/>
        <dsp:cNvSpPr/>
      </dsp:nvSpPr>
      <dsp:spPr>
        <a:xfrm>
          <a:off x="992" y="931570"/>
          <a:ext cx="1981793" cy="792717"/>
        </a:xfrm>
        <a:prstGeom prst="chevron">
          <a:avLst/>
        </a:prstGeom>
        <a:solidFill>
          <a:schemeClr val="accent3">
            <a:hueOff val="-11217085"/>
            <a:satOff val="65772"/>
            <a:lumOff val="-2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err="1">
              <a:latin typeface="+mn-lt"/>
              <a:cs typeface="Times New Roman" panose="02020603050405020304" pitchFamily="18" charset="0"/>
            </a:rPr>
            <a:t>Imperfetto</a:t>
          </a:r>
          <a:r>
            <a:rPr lang="sv-SE" sz="2000" kern="1200" dirty="0">
              <a:latin typeface="+mn-lt"/>
              <a:cs typeface="Times New Roman" panose="02020603050405020304" pitchFamily="18" charset="0"/>
            </a:rPr>
            <a:t> </a:t>
          </a:r>
          <a:endParaRPr lang="en-US" sz="2000" kern="1200" dirty="0">
            <a:latin typeface="+mn-lt"/>
            <a:cs typeface="Times New Roman" panose="02020603050405020304" pitchFamily="18" charset="0"/>
          </a:endParaRPr>
        </a:p>
      </dsp:txBody>
      <dsp:txXfrm>
        <a:off x="397351" y="931570"/>
        <a:ext cx="1189076" cy="792717"/>
      </dsp:txXfrm>
    </dsp:sp>
    <dsp:sp modelId="{69094F66-7E41-47E2-BFD1-245EAB642E45}">
      <dsp:nvSpPr>
        <dsp:cNvPr id="0" name=""/>
        <dsp:cNvSpPr/>
      </dsp:nvSpPr>
      <dsp:spPr>
        <a:xfrm>
          <a:off x="1725152" y="998951"/>
          <a:ext cx="1644888" cy="657955"/>
        </a:xfrm>
        <a:prstGeom prst="chevron">
          <a:avLst/>
        </a:prstGeom>
        <a:solidFill>
          <a:schemeClr val="accent3">
            <a:tint val="40000"/>
            <a:alpha val="90000"/>
            <a:hueOff val="-7007762"/>
            <a:satOff val="15663"/>
            <a:lumOff val="-1671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7007762"/>
              <a:satOff val="15663"/>
              <a:lumOff val="-16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latin typeface="+mn-lt"/>
              <a:cs typeface="Times New Roman" panose="02020603050405020304" pitchFamily="18" charset="0"/>
            </a:rPr>
            <a:t>Stativi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latin typeface="+mn-lt"/>
              <a:cs typeface="Times New Roman" panose="02020603050405020304" pitchFamily="18" charset="0"/>
            </a:rPr>
            <a:t>(era)</a:t>
          </a:r>
          <a:endParaRPr lang="en-US" sz="1300" kern="1200" dirty="0">
            <a:latin typeface="+mn-lt"/>
            <a:cs typeface="Times New Roman" panose="02020603050405020304" pitchFamily="18" charset="0"/>
          </a:endParaRPr>
        </a:p>
      </dsp:txBody>
      <dsp:txXfrm>
        <a:off x="2054130" y="998951"/>
        <a:ext cx="986933" cy="657955"/>
      </dsp:txXfrm>
    </dsp:sp>
    <dsp:sp modelId="{81691DE5-5933-4D84-B63B-496538718387}">
      <dsp:nvSpPr>
        <dsp:cNvPr id="0" name=""/>
        <dsp:cNvSpPr/>
      </dsp:nvSpPr>
      <dsp:spPr>
        <a:xfrm>
          <a:off x="3139756" y="998951"/>
          <a:ext cx="1644888" cy="657955"/>
        </a:xfrm>
        <a:prstGeom prst="chevron">
          <a:avLst/>
        </a:prstGeom>
        <a:solidFill>
          <a:schemeClr val="accent3">
            <a:tint val="40000"/>
            <a:alpha val="90000"/>
            <a:hueOff val="-8759702"/>
            <a:satOff val="19579"/>
            <a:lumOff val="-2089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8759702"/>
              <a:satOff val="19579"/>
              <a:lumOff val="-20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err="1">
              <a:latin typeface="+mn-lt"/>
              <a:cs typeface="Times New Roman" panose="02020603050405020304" pitchFamily="18" charset="0"/>
            </a:rPr>
            <a:t>Continuativi</a:t>
          </a:r>
          <a:endParaRPr lang="sv-SE" sz="1300" kern="1200" dirty="0">
            <a:latin typeface="+mn-lt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latin typeface="+mn-lt"/>
              <a:cs typeface="Times New Roman" panose="02020603050405020304" pitchFamily="18" charset="0"/>
            </a:rPr>
            <a:t>(</a:t>
          </a:r>
          <a:r>
            <a:rPr lang="sv-SE" sz="1300" kern="1200" dirty="0" err="1">
              <a:latin typeface="+mn-lt"/>
              <a:cs typeface="Times New Roman" panose="02020603050405020304" pitchFamily="18" charset="0"/>
            </a:rPr>
            <a:t>scriveva</a:t>
          </a:r>
          <a:r>
            <a:rPr lang="sv-SE" sz="1300" kern="1200" dirty="0">
              <a:latin typeface="+mn-lt"/>
              <a:cs typeface="Times New Roman" panose="02020603050405020304" pitchFamily="18" charset="0"/>
            </a:rPr>
            <a:t>)</a:t>
          </a:r>
          <a:endParaRPr lang="en-US" sz="1300" kern="1200" dirty="0">
            <a:latin typeface="+mn-lt"/>
            <a:cs typeface="Times New Roman" panose="02020603050405020304" pitchFamily="18" charset="0"/>
          </a:endParaRPr>
        </a:p>
      </dsp:txBody>
      <dsp:txXfrm>
        <a:off x="3468734" y="998951"/>
        <a:ext cx="986933" cy="657955"/>
      </dsp:txXfrm>
    </dsp:sp>
    <dsp:sp modelId="{88ADEDDD-3C28-4F54-B0A9-9640DCE862A7}">
      <dsp:nvSpPr>
        <dsp:cNvPr id="0" name=""/>
        <dsp:cNvSpPr/>
      </dsp:nvSpPr>
      <dsp:spPr>
        <a:xfrm>
          <a:off x="4554360" y="998951"/>
          <a:ext cx="1644888" cy="657955"/>
        </a:xfrm>
        <a:prstGeom prst="chevron">
          <a:avLst/>
        </a:prstGeom>
        <a:solidFill>
          <a:schemeClr val="accent3">
            <a:tint val="40000"/>
            <a:alpha val="90000"/>
            <a:hueOff val="-10511642"/>
            <a:satOff val="23494"/>
            <a:lumOff val="-2506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0511642"/>
              <a:satOff val="23494"/>
              <a:lumOff val="-25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err="1">
              <a:latin typeface="+mn-lt"/>
              <a:cs typeface="Times New Roman" panose="02020603050405020304" pitchFamily="18" charset="0"/>
            </a:rPr>
            <a:t>Risultativi</a:t>
          </a:r>
          <a:endParaRPr lang="sv-SE" sz="1300" kern="1200" dirty="0">
            <a:latin typeface="+mn-lt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latin typeface="+mn-lt"/>
              <a:cs typeface="Times New Roman" panose="02020603050405020304" pitchFamily="18" charset="0"/>
            </a:rPr>
            <a:t>(</a:t>
          </a:r>
          <a:r>
            <a:rPr lang="sv-SE" sz="1300" kern="1200" dirty="0" err="1">
              <a:latin typeface="+mn-lt"/>
              <a:cs typeface="Times New Roman" panose="02020603050405020304" pitchFamily="18" charset="0"/>
            </a:rPr>
            <a:t>imparava</a:t>
          </a:r>
          <a:r>
            <a:rPr lang="sv-SE" sz="1300" kern="1200" dirty="0">
              <a:latin typeface="+mn-lt"/>
              <a:cs typeface="Times New Roman" panose="02020603050405020304" pitchFamily="18" charset="0"/>
            </a:rPr>
            <a:t>)</a:t>
          </a:r>
          <a:endParaRPr lang="en-US" sz="1300" kern="1200" dirty="0">
            <a:latin typeface="+mn-lt"/>
            <a:cs typeface="Times New Roman" panose="02020603050405020304" pitchFamily="18" charset="0"/>
          </a:endParaRPr>
        </a:p>
      </dsp:txBody>
      <dsp:txXfrm>
        <a:off x="4883338" y="998951"/>
        <a:ext cx="986933" cy="657955"/>
      </dsp:txXfrm>
    </dsp:sp>
    <dsp:sp modelId="{206A3331-DCC3-491F-9A54-D4EC22AEC22C}">
      <dsp:nvSpPr>
        <dsp:cNvPr id="0" name=""/>
        <dsp:cNvSpPr/>
      </dsp:nvSpPr>
      <dsp:spPr>
        <a:xfrm>
          <a:off x="5968964" y="998951"/>
          <a:ext cx="1644888" cy="657955"/>
        </a:xfrm>
        <a:prstGeom prst="chevron">
          <a:avLst/>
        </a:prstGeom>
        <a:solidFill>
          <a:schemeClr val="accent3">
            <a:tint val="40000"/>
            <a:alpha val="90000"/>
            <a:hueOff val="-12263582"/>
            <a:satOff val="27410"/>
            <a:lumOff val="-2924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2263582"/>
              <a:satOff val="27410"/>
              <a:lumOff val="-29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err="1">
              <a:latin typeface="+mn-lt"/>
              <a:cs typeface="Times New Roman" panose="02020603050405020304" pitchFamily="18" charset="0"/>
            </a:rPr>
            <a:t>Trasformativi</a:t>
          </a:r>
          <a:r>
            <a:rPr lang="sv-SE" sz="1300" kern="1200" dirty="0">
              <a:latin typeface="+mn-lt"/>
              <a:cs typeface="Times New Roman" panose="02020603050405020304" pitchFamily="18" charset="0"/>
            </a:rPr>
            <a:t>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>
              <a:latin typeface="+mn-lt"/>
              <a:cs typeface="Times New Roman" panose="02020603050405020304" pitchFamily="18" charset="0"/>
            </a:rPr>
            <a:t>(</a:t>
          </a:r>
          <a:r>
            <a:rPr lang="sv-SE" sz="1300" kern="1200" dirty="0" err="1">
              <a:latin typeface="+mn-lt"/>
              <a:cs typeface="Times New Roman" panose="02020603050405020304" pitchFamily="18" charset="0"/>
            </a:rPr>
            <a:t>apriva</a:t>
          </a:r>
          <a:r>
            <a:rPr lang="sv-SE" sz="1300" kern="1200" dirty="0">
              <a:latin typeface="+mn-lt"/>
              <a:cs typeface="Times New Roman" panose="02020603050405020304" pitchFamily="18" charset="0"/>
            </a:rPr>
            <a:t>)</a:t>
          </a:r>
          <a:endParaRPr lang="en-US" sz="1300" kern="1200" dirty="0">
            <a:latin typeface="+mn-lt"/>
            <a:cs typeface="Times New Roman" panose="02020603050405020304" pitchFamily="18" charset="0"/>
          </a:endParaRPr>
        </a:p>
      </dsp:txBody>
      <dsp:txXfrm>
        <a:off x="6297942" y="998951"/>
        <a:ext cx="986933" cy="657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B9E8C-6FE3-41E5-9BA3-74C5269D1D31}">
      <dsp:nvSpPr>
        <dsp:cNvPr id="0" name=""/>
        <dsp:cNvSpPr/>
      </dsp:nvSpPr>
      <dsp:spPr>
        <a:xfrm rot="5400000">
          <a:off x="3710945" y="-2399492"/>
          <a:ext cx="1507154" cy="6306782"/>
        </a:xfrm>
        <a:prstGeom prst="round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v-SE" sz="1200" b="1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Bronckart</a:t>
          </a:r>
          <a:r>
            <a:rPr lang="sv-SE" sz="1200" b="1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&amp; Sinclair (1973):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bambini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francofoni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(n=74) (3-9): 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tendenza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a 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scegliere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il </a:t>
          </a:r>
          <a:r>
            <a:rPr lang="sv-SE" sz="1200" i="1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passé </a:t>
          </a:r>
          <a:r>
            <a:rPr lang="sv-SE" sz="1200" i="1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composé</a:t>
          </a:r>
          <a:r>
            <a:rPr lang="sv-SE" sz="1200" i="1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</a:t>
          </a:r>
          <a:r>
            <a:rPr lang="sv-SE" sz="1200" i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verbi</a:t>
          </a:r>
          <a:r>
            <a:rPr lang="sv-SE" sz="1200" i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telici</a:t>
          </a:r>
          <a:r>
            <a:rPr lang="sv-SE" sz="1200" i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endParaRPr lang="en-US" sz="1200" i="0" kern="1200" dirty="0">
            <a:solidFill>
              <a:schemeClr val="tx2"/>
            </a:solidFill>
            <a:latin typeface="+mj-lt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5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sv-SE" sz="1200" b="1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Antinucci</a:t>
          </a:r>
          <a:r>
            <a:rPr lang="sv-SE" sz="1200" b="1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&amp; Miller (1976): 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studio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longitudinale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di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sette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bambini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italiani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e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uno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americano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(1-3): 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propensione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ad 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esprimere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il 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passato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verbi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trasformativi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(</a:t>
          </a:r>
          <a:r>
            <a:rPr lang="sv-SE" sz="1200" i="1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passato</a:t>
          </a:r>
          <a:r>
            <a:rPr lang="sv-SE" sz="1200" i="1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1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prossimo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; </a:t>
          </a:r>
          <a:r>
            <a:rPr lang="sv-SE" sz="1200" i="1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simple </a:t>
          </a:r>
          <a:r>
            <a:rPr lang="sv-SE" sz="1200" i="1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past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)</a:t>
          </a:r>
          <a:endParaRPr lang="en-US" sz="1200" kern="1200" dirty="0">
            <a:solidFill>
              <a:schemeClr val="tx2"/>
            </a:solidFill>
            <a:latin typeface="+mj-lt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1384704" y="73895"/>
        <a:ext cx="6159636" cy="1360008"/>
      </dsp:txXfrm>
    </dsp:sp>
    <dsp:sp modelId="{A83F9507-A73A-4B72-B39B-597DD1145C12}">
      <dsp:nvSpPr>
        <dsp:cNvPr id="0" name=""/>
        <dsp:cNvSpPr/>
      </dsp:nvSpPr>
      <dsp:spPr>
        <a:xfrm>
          <a:off x="0" y="200564"/>
          <a:ext cx="1186759" cy="9934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L1</a:t>
          </a:r>
          <a:endParaRPr lang="en-US" sz="1200" kern="1200" dirty="0">
            <a:solidFill>
              <a:schemeClr val="tx2"/>
            </a:solidFill>
            <a:latin typeface="+mj-lt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48496" y="249060"/>
        <a:ext cx="1089767" cy="896461"/>
      </dsp:txXfrm>
    </dsp:sp>
    <dsp:sp modelId="{2345C583-CAD3-4795-BD96-8472554DC44E}">
      <dsp:nvSpPr>
        <dsp:cNvPr id="0" name=""/>
        <dsp:cNvSpPr/>
      </dsp:nvSpPr>
      <dsp:spPr>
        <a:xfrm rot="5400000">
          <a:off x="3290753" y="-547630"/>
          <a:ext cx="2305990" cy="6348329"/>
        </a:xfrm>
        <a:prstGeom prst="round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200" b="1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Francese</a:t>
          </a:r>
          <a:r>
            <a:rPr lang="sv-SE" sz="1200" b="1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L2: 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Bergström (1995):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produzione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scritta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di 117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apprendenti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universitari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anglofoni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: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verbi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dinamici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assocati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al </a:t>
          </a:r>
          <a:r>
            <a:rPr lang="sv-SE" sz="1200" b="0" i="1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passé </a:t>
          </a:r>
          <a:r>
            <a:rPr lang="sv-SE" sz="1200" b="0" i="1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composé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; </a:t>
          </a:r>
          <a:r>
            <a:rPr lang="sv-SE" sz="1200" b="0" i="1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imparfait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appreso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successivamente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stativi; Kihlstedt (1998): </a:t>
          </a:r>
          <a:r>
            <a:rPr lang="sv-SE" sz="1200" b="0" i="1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</a:t>
          </a:r>
          <a:r>
            <a:rPr lang="sv-SE" sz="1200" i="1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assé </a:t>
          </a:r>
          <a:r>
            <a:rPr lang="sv-SE" sz="1200" i="1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composé</a:t>
          </a:r>
          <a:r>
            <a:rPr lang="sv-SE" sz="1200" i="1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</a:t>
          </a:r>
          <a:r>
            <a:rPr lang="sv-SE" sz="1200" i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tutte le </a:t>
          </a:r>
          <a:r>
            <a:rPr lang="sv-SE" sz="1200" i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categorie</a:t>
          </a:r>
          <a:r>
            <a:rPr lang="sv-SE" sz="1200" i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verbali</a:t>
          </a:r>
          <a:r>
            <a:rPr lang="sv-SE" sz="1200" i="1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;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i="1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imparfait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maggiormente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stativi 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stativa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(’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être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’; ’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avoir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’)</a:t>
          </a:r>
          <a:endParaRPr lang="en-US" sz="1200" kern="1200" dirty="0">
            <a:solidFill>
              <a:schemeClr val="tx2"/>
            </a:solidFill>
            <a:latin typeface="+mj-lt"/>
            <a:ea typeface="Verdana" panose="020B0604030504040204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200" b="1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Spagnolo</a:t>
          </a:r>
          <a:r>
            <a:rPr lang="sv-SE" sz="1200" b="1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L2:  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Salaberry (2000; 2002; 2008): forma non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marcata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di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passato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perfettivo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utilizzata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tutte le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categorie</a:t>
          </a:r>
          <a:r>
            <a:rPr lang="sv-SE" sz="1200" b="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b="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verbali</a:t>
          </a:r>
          <a:endParaRPr lang="sv-SE" sz="1200" kern="1200" dirty="0">
            <a:solidFill>
              <a:schemeClr val="tx2"/>
            </a:solidFill>
            <a:latin typeface="+mj-lt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 rot="-5400000">
        <a:off x="1382153" y="1586108"/>
        <a:ext cx="6123191" cy="2080852"/>
      </dsp:txXfrm>
    </dsp:sp>
    <dsp:sp modelId="{33891820-9D48-4799-BD22-AE04C9F4E435}">
      <dsp:nvSpPr>
        <dsp:cNvPr id="0" name=""/>
        <dsp:cNvSpPr/>
      </dsp:nvSpPr>
      <dsp:spPr>
        <a:xfrm>
          <a:off x="0" y="2038844"/>
          <a:ext cx="1055852" cy="1077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L2 in 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contesto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sv-SE" sz="1200" kern="1200" dirty="0" err="1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guidato</a:t>
          </a:r>
          <a:r>
            <a:rPr lang="sv-SE" sz="1200" kern="120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endParaRPr lang="en-US" sz="1200" kern="1200" dirty="0">
            <a:solidFill>
              <a:schemeClr val="tx2"/>
            </a:solidFill>
            <a:latin typeface="+mj-lt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51542" y="2090386"/>
        <a:ext cx="952768" cy="974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DE67-2EA6-4809-AA89-F57164F32371}" type="datetimeFigureOut">
              <a:rPr lang="sv-SE" smtClean="0"/>
              <a:t>2023-03-24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44FA-FFCC-46FC-9553-688432611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202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2023-03-24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73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275606"/>
            <a:ext cx="5310514" cy="3867894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0600"/>
          </a:xfrm>
        </p:spPr>
        <p:txBody>
          <a:bodyPr anchor="ctr" anchorCtr="0"/>
          <a:lstStyle/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657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/>
          <a:srcRect l="1746"/>
          <a:stretch>
            <a:fillRect/>
          </a:stretch>
        </p:blipFill>
        <p:spPr bwMode="auto">
          <a:xfrm>
            <a:off x="1588" y="317501"/>
            <a:ext cx="5077841" cy="4825999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0600"/>
          </a:xfrm>
        </p:spPr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275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192" y="1210249"/>
            <a:ext cx="6385320" cy="435516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0600"/>
          </a:xfrm>
        </p:spPr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22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506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26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06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1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7194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011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811" y="1185814"/>
            <a:ext cx="5616624" cy="412224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0600"/>
          </a:xfrm>
        </p:spPr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5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02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79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58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93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30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85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334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483518"/>
            <a:ext cx="5553597" cy="513445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0600"/>
          </a:xfrm>
        </p:spPr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26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793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58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93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21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30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85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334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178719"/>
            <a:ext cx="5443538" cy="3964781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33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rmAutofit/>
          </a:bodyPr>
          <a:lstStyle>
            <a:lvl1pPr marL="0" indent="0" algn="l">
              <a:lnSpc>
                <a:spcPts val="2175"/>
              </a:lnSpc>
              <a:spcBef>
                <a:spcPts val="360"/>
              </a:spcBef>
              <a:buNone/>
              <a:defRPr sz="15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387720"/>
          </a:xfrm>
        </p:spPr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140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92638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</p:spPr>
        <p:txBody>
          <a:bodyPr/>
          <a:lstStyle>
            <a:lvl1pPr>
              <a:defRPr sz="1350"/>
            </a:lvl1pPr>
            <a:lvl2pPr>
              <a:defRPr sz="10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</p:spPr>
        <p:txBody>
          <a:bodyPr/>
          <a:lstStyle>
            <a:lvl1pPr>
              <a:defRPr sz="1350"/>
            </a:lvl1pPr>
            <a:lvl2pPr>
              <a:defRPr sz="1050"/>
            </a:lvl2pPr>
            <a:lvl3pPr>
              <a:defRPr sz="750"/>
            </a:lvl3pPr>
            <a:lvl4pPr>
              <a:defRPr sz="600"/>
            </a:lvl4pPr>
            <a:lvl5pPr>
              <a:defRPr sz="6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3153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191" indent="-1191">
              <a:lnSpc>
                <a:spcPts val="195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1669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</p:spPr>
        <p:txBody>
          <a:bodyPr/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6767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3944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17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551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275606"/>
            <a:ext cx="5310514" cy="3867894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r>
              <a:rPr lang="en-US"/>
              <a:t>11/10/2021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0600"/>
          </a:xfrm>
        </p:spPr>
        <p:txBody>
          <a:bodyPr anchor="ctr" anchorCtr="0"/>
          <a:lstStyle/>
          <a:p>
            <a:r>
              <a:rPr lang="it-IT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275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4080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/Francesco Vallerossa, Dipartimento di Didattica delle Lingue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9645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906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/Francesco Vallerossa, Dipartimento di Didattica delle Lingue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476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0524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11/10/2021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/Francesco Vallerossa, Dipartimento di Didattica delle Lingue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730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32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93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778"/>
            <a:ext cx="4139952" cy="3828722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0600"/>
          </a:xfrm>
        </p:spPr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24/03/2023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pic>
        <p:nvPicPr>
          <p:cNvPr id="12" name="Picture 11" descr="logo-org-engelsk_rgb.pn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42612" y="195486"/>
            <a:ext cx="784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24/03/2023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2" name="Picture 11" descr="logo-org-engelsk_rgb.pn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42612" y="195486"/>
            <a:ext cx="784800" cy="74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24/03/2023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1" name="Picture 10" descr="logo-org-engelsk_rgb.pn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42612" y="195486"/>
            <a:ext cx="784800" cy="74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24/03/2023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2517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 smtClean="0"/>
          </a:p>
          <a:p>
            <a:pPr lvl="0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24/03/2023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2517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24/03/2023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2517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24/03/2023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388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7BF7A3DE-0F48-4525-A0A0-CBEB428422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100" y="167433"/>
            <a:ext cx="985500" cy="7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8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hf sldNum="0" hdr="0"/>
  <p:txStyles>
    <p:titleStyle>
      <a:lvl1pPr algn="l" defTabSz="685800" rtl="0" eaLnBrk="1" latinLnBrk="0" hangingPunct="1">
        <a:spcBef>
          <a:spcPct val="0"/>
        </a:spcBef>
        <a:buNone/>
        <a:defRPr sz="195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57175" indent="-257175" algn="l" defTabSz="685800" rtl="0" eaLnBrk="1" latinLnBrk="0" hangingPunct="1">
        <a:lnSpc>
          <a:spcPts val="2175"/>
        </a:lnSpc>
        <a:spcBef>
          <a:spcPct val="20000"/>
        </a:spcBef>
        <a:buSzPct val="93000"/>
        <a:buFont typeface="Verdana" pitchFamily="34" charset="0"/>
        <a:buChar char="●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11/10/2021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/>
              <a:t>/Francesco Vallerossa, Dipartimento di Didattica delle Lingue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pic>
        <p:nvPicPr>
          <p:cNvPr id="12" name="Picture 11" descr="logo-org-engelsk_rgb.pn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42612" y="195486"/>
            <a:ext cx="784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9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hf sldNum="0" hdr="0"/>
  <p:txStyles>
    <p:titleStyle>
      <a:lvl1pPr algn="l" defTabSz="914378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892" indent="-342892" algn="l" defTabSz="914378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francesco.vallerossa@su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lloc.soton.ac.uk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1561" y="1707654"/>
            <a:ext cx="7488832" cy="1512168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latin typeface="+mj-lt"/>
              </a:rPr>
              <a:t>L’apprendimento</a:t>
            </a:r>
            <a:r>
              <a:rPr lang="en-US" sz="3200" dirty="0">
                <a:latin typeface="+mj-lt"/>
              </a:rPr>
              <a:t> del </a:t>
            </a:r>
            <a:r>
              <a:rPr lang="en-US" sz="3200" dirty="0" err="1">
                <a:latin typeface="+mj-lt"/>
              </a:rPr>
              <a:t>sistema</a:t>
            </a:r>
            <a:r>
              <a:rPr lang="en-US" sz="3200" dirty="0">
                <a:latin typeface="+mj-lt"/>
              </a:rPr>
              <a:t> tempo-</a:t>
            </a:r>
            <a:r>
              <a:rPr lang="en-US" sz="3200" dirty="0" err="1">
                <a:latin typeface="+mj-lt"/>
              </a:rPr>
              <a:t>aspettuale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dell’italiano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in </a:t>
            </a:r>
            <a:r>
              <a:rPr lang="en-US" sz="3200" dirty="0" err="1">
                <a:latin typeface="+mj-lt"/>
              </a:rPr>
              <a:t>prospettiva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plurilingue</a:t>
            </a:r>
            <a:r>
              <a:rPr lang="en-US" sz="3200" dirty="0" smtClean="0">
                <a:latin typeface="+mj-lt"/>
              </a:rPr>
              <a:t>: </a:t>
            </a:r>
            <a:r>
              <a:rPr lang="en-US" sz="3200" dirty="0" err="1" smtClean="0">
                <a:latin typeface="+mj-lt"/>
              </a:rPr>
              <a:t>considerazioni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+mj-lt"/>
              </a:rPr>
              <a:t>metodologiche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LAB – </a:t>
            </a:r>
            <a:r>
              <a:rPr lang="en-US" sz="1800" dirty="0" err="1" smtClean="0"/>
              <a:t>linguistica</a:t>
            </a:r>
            <a:r>
              <a:rPr lang="en-US" sz="1800" dirty="0" smtClean="0"/>
              <a:t> </a:t>
            </a:r>
            <a:r>
              <a:rPr lang="en-US" sz="1800" dirty="0" err="1" smtClean="0"/>
              <a:t>acquisizionale</a:t>
            </a:r>
            <a:r>
              <a:rPr lang="en-US" sz="1800" dirty="0" smtClean="0"/>
              <a:t> a Brno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GB" sz="3300" i="1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11559" y="3579862"/>
            <a:ext cx="8532441" cy="8344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50" dirty="0"/>
              <a:t>Francesco Vallerossa, </a:t>
            </a:r>
            <a:r>
              <a:rPr lang="en-GB" sz="1350" dirty="0" err="1"/>
              <a:t>Dipartimento</a:t>
            </a:r>
            <a:r>
              <a:rPr lang="en-GB" sz="1350" dirty="0"/>
              <a:t> di </a:t>
            </a:r>
            <a:r>
              <a:rPr lang="en-GB" sz="1350" dirty="0" err="1"/>
              <a:t>Didattica</a:t>
            </a:r>
            <a:r>
              <a:rPr lang="en-GB" sz="1350" dirty="0"/>
              <a:t> </a:t>
            </a:r>
            <a:r>
              <a:rPr lang="en-GB" sz="1350" dirty="0" err="1"/>
              <a:t>delle</a:t>
            </a:r>
            <a:r>
              <a:rPr lang="en-GB" sz="1350" dirty="0"/>
              <a:t> </a:t>
            </a:r>
            <a:r>
              <a:rPr lang="en-GB" sz="1350" dirty="0" err="1" smtClean="0"/>
              <a:t>Lingue</a:t>
            </a:r>
            <a:endParaRPr lang="en-GB" sz="1350" dirty="0" smtClean="0"/>
          </a:p>
          <a:p>
            <a:pPr>
              <a:lnSpc>
                <a:spcPct val="100000"/>
              </a:lnSpc>
            </a:pPr>
            <a:r>
              <a:rPr lang="en-GB" sz="1350" dirty="0" err="1" smtClean="0"/>
              <a:t>Università</a:t>
            </a:r>
            <a:r>
              <a:rPr lang="en-GB" sz="1350" dirty="0" smtClean="0"/>
              <a:t> di </a:t>
            </a:r>
            <a:r>
              <a:rPr lang="en-GB" sz="1350" dirty="0" err="1" smtClean="0"/>
              <a:t>Stoccolma</a:t>
            </a:r>
            <a:endParaRPr lang="en-GB" sz="1350" dirty="0"/>
          </a:p>
          <a:p>
            <a:pPr>
              <a:lnSpc>
                <a:spcPct val="100000"/>
              </a:lnSpc>
            </a:pPr>
            <a:r>
              <a:rPr lang="en-GB" sz="1350" dirty="0" smtClean="0">
                <a:hlinkClick r:id="rId2"/>
              </a:rPr>
              <a:t>francesco.vallerossa@su.se</a:t>
            </a:r>
            <a:endParaRPr lang="en-GB" sz="1350" dirty="0" smtClean="0"/>
          </a:p>
          <a:p>
            <a:pPr>
              <a:lnSpc>
                <a:spcPct val="100000"/>
              </a:lnSpc>
            </a:pPr>
            <a:endParaRPr lang="en-GB" sz="1600" dirty="0"/>
          </a:p>
          <a:p>
            <a:pPr>
              <a:lnSpc>
                <a:spcPct val="10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40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400402"/>
            <a:ext cx="6850800" cy="596700"/>
          </a:xfrm>
        </p:spPr>
        <p:txBody>
          <a:bodyPr>
            <a:normAutofit/>
          </a:bodyPr>
          <a:lstStyle/>
          <a:p>
            <a:r>
              <a:rPr lang="sv-SE" sz="2400" dirty="0" err="1">
                <a:latin typeface="+mj-lt"/>
              </a:rPr>
              <a:t>Realizzazione</a:t>
            </a:r>
            <a:r>
              <a:rPr lang="sv-SE" sz="2400" dirty="0">
                <a:latin typeface="+mj-lt"/>
              </a:rPr>
              <a:t> di tempo e </a:t>
            </a:r>
            <a:r>
              <a:rPr lang="sv-SE" sz="2400" dirty="0" err="1">
                <a:latin typeface="+mj-lt"/>
              </a:rPr>
              <a:t>aspetto</a:t>
            </a:r>
            <a:r>
              <a:rPr lang="sv-SE" sz="2400" dirty="0">
                <a:latin typeface="+mj-lt"/>
              </a:rPr>
              <a:t> 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502723"/>
              </p:ext>
            </p:extLst>
          </p:nvPr>
        </p:nvGraphicFramePr>
        <p:xfrm>
          <a:off x="781200" y="997102"/>
          <a:ext cx="7505550" cy="3061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060">
                  <a:extLst>
                    <a:ext uri="{9D8B030D-6E8A-4147-A177-3AD203B41FA5}">
                      <a16:colId xmlns:a16="http://schemas.microsoft.com/office/drawing/2014/main" val="149536247"/>
                    </a:ext>
                  </a:extLst>
                </a:gridCol>
                <a:gridCol w="1883099">
                  <a:extLst>
                    <a:ext uri="{9D8B030D-6E8A-4147-A177-3AD203B41FA5}">
                      <a16:colId xmlns:a16="http://schemas.microsoft.com/office/drawing/2014/main" val="3628178385"/>
                    </a:ext>
                  </a:extLst>
                </a:gridCol>
                <a:gridCol w="1978193">
                  <a:extLst>
                    <a:ext uri="{9D8B030D-6E8A-4147-A177-3AD203B41FA5}">
                      <a16:colId xmlns:a16="http://schemas.microsoft.com/office/drawing/2014/main" val="3680596518"/>
                    </a:ext>
                  </a:extLst>
                </a:gridCol>
                <a:gridCol w="2068198">
                  <a:extLst>
                    <a:ext uri="{9D8B030D-6E8A-4147-A177-3AD203B41FA5}">
                      <a16:colId xmlns:a16="http://schemas.microsoft.com/office/drawing/2014/main" val="643410779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endParaRPr lang="sv-SE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500" dirty="0" err="1">
                          <a:solidFill>
                            <a:schemeClr val="tx1"/>
                          </a:solidFill>
                        </a:rPr>
                        <a:t>Svedese</a:t>
                      </a:r>
                      <a:r>
                        <a:rPr lang="sv-SE" sz="15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sv-SE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500" baseline="0" dirty="0" err="1">
                          <a:solidFill>
                            <a:schemeClr val="tx1"/>
                          </a:solidFill>
                        </a:rPr>
                        <a:t>Inglese</a:t>
                      </a:r>
                      <a:r>
                        <a:rPr lang="sv-SE" sz="15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sv-SE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500" baseline="0" dirty="0" err="1">
                          <a:solidFill>
                            <a:schemeClr val="tx1"/>
                          </a:solidFill>
                        </a:rPr>
                        <a:t>Lingue</a:t>
                      </a:r>
                      <a:r>
                        <a:rPr lang="sv-SE" sz="15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500" baseline="0" dirty="0" err="1">
                          <a:solidFill>
                            <a:schemeClr val="tx1"/>
                          </a:solidFill>
                        </a:rPr>
                        <a:t>romanze</a:t>
                      </a:r>
                      <a:r>
                        <a:rPr lang="sv-SE" sz="15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500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sv-SE" sz="1500" baseline="0" dirty="0" err="1" smtClean="0">
                          <a:solidFill>
                            <a:schemeClr val="tx1"/>
                          </a:solidFill>
                        </a:rPr>
                        <a:t>francese</a:t>
                      </a:r>
                      <a:r>
                        <a:rPr lang="sv-SE" sz="1500" baseline="0" dirty="0" smtClean="0">
                          <a:solidFill>
                            <a:schemeClr val="tx1"/>
                          </a:solidFill>
                        </a:rPr>
                        <a:t>; </a:t>
                      </a:r>
                      <a:r>
                        <a:rPr lang="sv-SE" sz="1500" baseline="0" dirty="0" err="1" smtClean="0">
                          <a:solidFill>
                            <a:schemeClr val="tx1"/>
                          </a:solidFill>
                        </a:rPr>
                        <a:t>italiano</a:t>
                      </a:r>
                      <a:r>
                        <a:rPr lang="sv-SE" sz="1500" baseline="0" dirty="0">
                          <a:solidFill>
                            <a:schemeClr val="tx1"/>
                          </a:solidFill>
                        </a:rPr>
                        <a:t>) </a:t>
                      </a:r>
                      <a:endParaRPr lang="sv-SE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335939"/>
                  </a:ext>
                </a:extLst>
              </a:tr>
              <a:tr h="497481">
                <a:tc>
                  <a:txBody>
                    <a:bodyPr/>
                    <a:lstStyle/>
                    <a:p>
                      <a:r>
                        <a:rPr lang="sv-SE" sz="1500" b="1" dirty="0" err="1"/>
                        <a:t>Perfettivo</a:t>
                      </a:r>
                      <a:endParaRPr lang="sv-SE" sz="15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500" b="0" i="0" u="none" dirty="0"/>
                        <a:t>Jag </a:t>
                      </a:r>
                      <a:r>
                        <a:rPr lang="sv-SE" sz="1500" b="0" i="0" u="none" dirty="0">
                          <a:solidFill>
                            <a:srgbClr val="FF0000"/>
                          </a:solidFill>
                        </a:rPr>
                        <a:t>läste</a:t>
                      </a:r>
                      <a:r>
                        <a:rPr lang="sv-SE" sz="1500" b="0" i="0" u="none" dirty="0"/>
                        <a:t> en bok igår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0" i="0" u="none" dirty="0"/>
                        <a:t>I </a:t>
                      </a:r>
                      <a:r>
                        <a:rPr lang="sv-SE" sz="1500" b="0" i="0" u="none" dirty="0">
                          <a:solidFill>
                            <a:srgbClr val="FF0000"/>
                          </a:solidFill>
                        </a:rPr>
                        <a:t>read</a:t>
                      </a:r>
                      <a:r>
                        <a:rPr lang="sv-SE" sz="1500" b="0" i="0" u="none" dirty="0"/>
                        <a:t> a </a:t>
                      </a:r>
                      <a:r>
                        <a:rPr lang="sv-SE" sz="1500" b="0" i="0" u="none" dirty="0" err="1"/>
                        <a:t>book</a:t>
                      </a:r>
                      <a:r>
                        <a:rPr lang="sv-SE" sz="1500" b="0" i="0" u="none" dirty="0"/>
                        <a:t> </a:t>
                      </a:r>
                      <a:r>
                        <a:rPr lang="sv-SE" sz="1500" b="0" i="0" u="none" dirty="0" err="1"/>
                        <a:t>yesterday</a:t>
                      </a:r>
                      <a:r>
                        <a:rPr lang="sv-SE" sz="1500" b="0" i="0" u="none" dirty="0"/>
                        <a:t>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0" i="0" u="none" dirty="0" err="1" smtClean="0">
                          <a:solidFill>
                            <a:srgbClr val="FF0000"/>
                          </a:solidFill>
                        </a:rPr>
                        <a:t>J’ai</a:t>
                      </a:r>
                      <a:r>
                        <a:rPr lang="sv-SE" sz="1500" b="0" i="0" u="none" dirty="0" smtClean="0">
                          <a:solidFill>
                            <a:srgbClr val="FF0000"/>
                          </a:solidFill>
                        </a:rPr>
                        <a:t> lu </a:t>
                      </a:r>
                      <a:r>
                        <a:rPr lang="sv-SE" sz="1500" b="0" i="0" u="none" dirty="0" smtClean="0">
                          <a:solidFill>
                            <a:schemeClr val="tx1"/>
                          </a:solidFill>
                        </a:rPr>
                        <a:t>un </a:t>
                      </a:r>
                      <a:r>
                        <a:rPr lang="sv-SE" sz="1500" b="0" i="0" u="none" dirty="0" err="1" smtClean="0">
                          <a:solidFill>
                            <a:schemeClr val="tx1"/>
                          </a:solidFill>
                        </a:rPr>
                        <a:t>livre</a:t>
                      </a:r>
                      <a:r>
                        <a:rPr lang="sv-SE" sz="1500" b="0" i="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500" b="0" i="0" u="none" dirty="0" err="1" smtClean="0">
                          <a:solidFill>
                            <a:schemeClr val="tx1"/>
                          </a:solidFill>
                        </a:rPr>
                        <a:t>hier</a:t>
                      </a:r>
                      <a:endParaRPr lang="sv-SE" sz="1500" b="0" i="0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0" i="0" u="none" dirty="0" smtClean="0">
                          <a:solidFill>
                            <a:srgbClr val="FF0000"/>
                          </a:solidFill>
                        </a:rPr>
                        <a:t>Ho </a:t>
                      </a:r>
                      <a:r>
                        <a:rPr lang="sv-SE" sz="1500" b="0" i="0" u="none" dirty="0" err="1">
                          <a:solidFill>
                            <a:srgbClr val="FF0000"/>
                          </a:solidFill>
                        </a:rPr>
                        <a:t>letto</a:t>
                      </a:r>
                      <a:r>
                        <a:rPr lang="sv-SE" sz="1500" b="0" i="0" u="non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v-SE" sz="1500" b="0" i="0" u="none" dirty="0"/>
                        <a:t>un </a:t>
                      </a:r>
                      <a:r>
                        <a:rPr lang="sv-SE" sz="1500" b="0" i="0" u="none" dirty="0" err="1"/>
                        <a:t>libro</a:t>
                      </a:r>
                      <a:r>
                        <a:rPr lang="sv-SE" sz="1500" b="0" i="0" u="none" dirty="0"/>
                        <a:t> </a:t>
                      </a:r>
                      <a:r>
                        <a:rPr lang="sv-SE" sz="1500" b="0" i="0" u="none" dirty="0" err="1"/>
                        <a:t>ieri</a:t>
                      </a:r>
                      <a:endParaRPr lang="sv-SE" sz="1500" b="0" i="0" u="none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341466"/>
                  </a:ext>
                </a:extLst>
              </a:tr>
              <a:tr h="798626">
                <a:tc>
                  <a:txBody>
                    <a:bodyPr/>
                    <a:lstStyle/>
                    <a:p>
                      <a:r>
                        <a:rPr lang="sv-SE" sz="1500" b="1" dirty="0" err="1"/>
                        <a:t>Imperfettivo</a:t>
                      </a:r>
                      <a:r>
                        <a:rPr lang="sv-SE" sz="1500" b="1" dirty="0"/>
                        <a:t> </a:t>
                      </a:r>
                      <a:r>
                        <a:rPr lang="sv-SE" sz="1500" b="1" dirty="0" err="1"/>
                        <a:t>progressivo</a:t>
                      </a:r>
                      <a:endParaRPr lang="sv-SE" sz="15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0" i="0" u="none" dirty="0"/>
                        <a:t>Jag </a:t>
                      </a:r>
                      <a:r>
                        <a:rPr lang="sv-SE" sz="1500" b="0" i="0" u="none" dirty="0">
                          <a:solidFill>
                            <a:srgbClr val="FF0000"/>
                          </a:solidFill>
                        </a:rPr>
                        <a:t>läste</a:t>
                      </a:r>
                      <a:r>
                        <a:rPr lang="sv-SE" sz="1500" b="0" i="0" u="none" dirty="0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lang="sv-SE" sz="1500" b="0" i="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höll på att läsa</a:t>
                      </a:r>
                      <a:r>
                        <a:rPr lang="sv-SE" sz="1500" b="0" i="0" u="non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v-SE" sz="1500" b="0" i="0" u="none" dirty="0"/>
                        <a:t>en bok igår </a:t>
                      </a:r>
                      <a:r>
                        <a:rPr lang="sv-SE" sz="1500" b="0" i="0" u="none" baseline="0" dirty="0"/>
                        <a:t>… </a:t>
                      </a:r>
                      <a:endParaRPr lang="sv-SE" sz="1500" b="0" i="0" u="none" dirty="0"/>
                    </a:p>
                    <a:p>
                      <a:endParaRPr lang="sv-SE" sz="1500" b="0" i="0" u="none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500" b="0" i="0" u="none" dirty="0"/>
                        <a:t>I </a:t>
                      </a:r>
                      <a:r>
                        <a:rPr lang="sv-SE" sz="1500" b="1" i="0" u="none" dirty="0" err="1">
                          <a:solidFill>
                            <a:srgbClr val="7030A0"/>
                          </a:solidFill>
                        </a:rPr>
                        <a:t>was</a:t>
                      </a:r>
                      <a:r>
                        <a:rPr lang="sv-SE" sz="1500" b="1" i="0" u="none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sv-SE" sz="1500" b="1" i="0" u="none" dirty="0" err="1">
                          <a:solidFill>
                            <a:srgbClr val="7030A0"/>
                          </a:solidFill>
                        </a:rPr>
                        <a:t>reading</a:t>
                      </a:r>
                      <a:r>
                        <a:rPr lang="sv-SE" sz="1500" b="1" i="0" u="none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sv-SE" sz="1500" b="0" i="0" u="none" dirty="0"/>
                        <a:t>a </a:t>
                      </a:r>
                      <a:r>
                        <a:rPr lang="sv-SE" sz="1500" b="0" i="0" u="none" dirty="0" err="1"/>
                        <a:t>book</a:t>
                      </a:r>
                      <a:r>
                        <a:rPr lang="sv-SE" sz="1500" b="0" i="0" u="none" dirty="0"/>
                        <a:t> </a:t>
                      </a:r>
                      <a:r>
                        <a:rPr lang="sv-SE" sz="1500" b="0" i="0" u="none" dirty="0" err="1"/>
                        <a:t>yesterday</a:t>
                      </a:r>
                      <a:r>
                        <a:rPr lang="sv-SE" sz="1500" b="0" i="0" u="none" dirty="0"/>
                        <a:t> …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1" i="0" u="none" baseline="0" dirty="0" smtClean="0">
                          <a:solidFill>
                            <a:srgbClr val="7030A0"/>
                          </a:solidFill>
                        </a:rPr>
                        <a:t>Je </a:t>
                      </a:r>
                      <a:r>
                        <a:rPr lang="sv-SE" sz="1500" b="1" i="0" u="none" baseline="0" dirty="0" err="1" smtClean="0">
                          <a:solidFill>
                            <a:srgbClr val="7030A0"/>
                          </a:solidFill>
                        </a:rPr>
                        <a:t>lisais</a:t>
                      </a:r>
                      <a:r>
                        <a:rPr lang="sv-SE" sz="1500" b="1" i="0" u="none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sv-SE" sz="1500" b="0" i="0" u="none" baseline="0" dirty="0" smtClean="0">
                          <a:solidFill>
                            <a:schemeClr val="tx1"/>
                          </a:solidFill>
                        </a:rPr>
                        <a:t>un </a:t>
                      </a:r>
                      <a:r>
                        <a:rPr lang="sv-SE" sz="1500" b="0" i="0" u="none" baseline="0" dirty="0" err="1" smtClean="0">
                          <a:solidFill>
                            <a:schemeClr val="tx1"/>
                          </a:solidFill>
                        </a:rPr>
                        <a:t>livre</a:t>
                      </a:r>
                      <a:r>
                        <a:rPr lang="sv-SE" sz="1500" b="0" i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v-SE" sz="1500" b="0" i="0" u="none" baseline="0" dirty="0" err="1" smtClean="0">
                          <a:solidFill>
                            <a:schemeClr val="tx1"/>
                          </a:solidFill>
                        </a:rPr>
                        <a:t>hier</a:t>
                      </a:r>
                      <a:r>
                        <a:rPr lang="sv-SE" sz="1500" b="0" i="0" u="none" baseline="0" dirty="0" smtClean="0">
                          <a:solidFill>
                            <a:schemeClr val="tx1"/>
                          </a:solidFill>
                        </a:rPr>
                        <a:t> …</a:t>
                      </a:r>
                      <a:endParaRPr lang="sv-SE" sz="1500" b="1" i="0" u="none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1" i="0" u="none" baseline="0" dirty="0" smtClean="0">
                          <a:solidFill>
                            <a:srgbClr val="7030A0"/>
                          </a:solidFill>
                        </a:rPr>
                        <a:t>Leggevo</a:t>
                      </a:r>
                      <a:r>
                        <a:rPr lang="sv-SE" sz="1500" b="0" i="0" u="none" baseline="0" dirty="0" smtClean="0"/>
                        <a:t> </a:t>
                      </a:r>
                      <a:r>
                        <a:rPr lang="sv-SE" sz="1500" b="0" i="0" u="none" baseline="0" dirty="0"/>
                        <a:t>un </a:t>
                      </a:r>
                      <a:r>
                        <a:rPr lang="sv-SE" sz="1500" b="0" i="0" u="none" baseline="0" dirty="0" err="1"/>
                        <a:t>libro</a:t>
                      </a:r>
                      <a:r>
                        <a:rPr lang="sv-SE" sz="1500" b="0" i="0" u="none" baseline="0" dirty="0"/>
                        <a:t> </a:t>
                      </a:r>
                      <a:r>
                        <a:rPr lang="sv-SE" sz="1500" b="0" i="0" u="none" baseline="0" dirty="0" err="1"/>
                        <a:t>ieri</a:t>
                      </a:r>
                      <a:r>
                        <a:rPr lang="sv-SE" sz="1500" b="0" i="0" u="none" baseline="0" dirty="0"/>
                        <a:t> …</a:t>
                      </a:r>
                      <a:endParaRPr lang="sv-SE" sz="1500" b="0" i="0" u="none" dirty="0"/>
                    </a:p>
                    <a:p>
                      <a:endParaRPr lang="sv-SE" sz="1500" b="0" i="0" u="none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187251"/>
                  </a:ext>
                </a:extLst>
              </a:tr>
              <a:tr h="1211580">
                <a:tc>
                  <a:txBody>
                    <a:bodyPr/>
                    <a:lstStyle/>
                    <a:p>
                      <a:r>
                        <a:rPr lang="sv-SE" sz="1500" b="1" dirty="0" err="1"/>
                        <a:t>Imperfettivo</a:t>
                      </a:r>
                      <a:r>
                        <a:rPr lang="sv-SE" sz="1500" b="1" baseline="0" dirty="0"/>
                        <a:t> </a:t>
                      </a:r>
                      <a:r>
                        <a:rPr lang="sv-SE" sz="1500" b="1" baseline="0" dirty="0" err="1"/>
                        <a:t>abituale</a:t>
                      </a:r>
                      <a:endParaRPr lang="sv-SE" sz="15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500" b="0" i="0" u="non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0" i="0" u="none" dirty="0"/>
                        <a:t>Jag </a:t>
                      </a:r>
                      <a:r>
                        <a:rPr lang="sv-SE" sz="1500" b="0" i="0" u="none" dirty="0">
                          <a:solidFill>
                            <a:srgbClr val="FF0000"/>
                          </a:solidFill>
                        </a:rPr>
                        <a:t>läste</a:t>
                      </a:r>
                      <a:r>
                        <a:rPr lang="sv-SE" sz="1500" b="0" i="0" u="none" dirty="0"/>
                        <a:t>/</a:t>
                      </a:r>
                      <a:r>
                        <a:rPr lang="sv-SE" sz="1500" b="1" i="0" u="none" dirty="0">
                          <a:solidFill>
                            <a:srgbClr val="00B050"/>
                          </a:solidFill>
                        </a:rPr>
                        <a:t>brukade</a:t>
                      </a:r>
                      <a:r>
                        <a:rPr lang="sv-SE" sz="1500" b="1" i="0" u="none" baseline="0" dirty="0">
                          <a:solidFill>
                            <a:srgbClr val="00B050"/>
                          </a:solidFill>
                        </a:rPr>
                        <a:t> läsa </a:t>
                      </a:r>
                      <a:r>
                        <a:rPr lang="sv-SE" sz="1500" b="0" i="0" u="none" baseline="0" dirty="0"/>
                        <a:t>mycket när jag var liten</a:t>
                      </a:r>
                      <a:endParaRPr lang="sv-SE" sz="1500" b="0" i="0" u="none" dirty="0"/>
                    </a:p>
                    <a:p>
                      <a:endParaRPr lang="sv-SE" sz="1500" b="0" i="0" u="none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500" b="0" i="0" u="none" dirty="0"/>
                        <a:t>I </a:t>
                      </a:r>
                      <a:r>
                        <a:rPr lang="sv-SE" sz="1500" b="0" i="0" u="none" dirty="0">
                          <a:solidFill>
                            <a:srgbClr val="FF0000"/>
                          </a:solidFill>
                        </a:rPr>
                        <a:t>read</a:t>
                      </a:r>
                      <a:r>
                        <a:rPr lang="sv-SE" sz="1500" b="0" i="0" u="none" dirty="0"/>
                        <a:t>/</a:t>
                      </a:r>
                      <a:r>
                        <a:rPr lang="sv-SE" sz="1500" b="1" i="0" u="none" dirty="0" err="1">
                          <a:solidFill>
                            <a:srgbClr val="00B050"/>
                          </a:solidFill>
                        </a:rPr>
                        <a:t>used</a:t>
                      </a:r>
                      <a:r>
                        <a:rPr lang="sv-SE" sz="1500" b="1" i="0" u="none" baseline="0" dirty="0">
                          <a:solidFill>
                            <a:srgbClr val="00B050"/>
                          </a:solidFill>
                        </a:rPr>
                        <a:t> to read</a:t>
                      </a:r>
                      <a:r>
                        <a:rPr lang="sv-SE" sz="1500" b="0" i="0" u="none" baseline="0" dirty="0"/>
                        <a:t> a </a:t>
                      </a:r>
                      <a:r>
                        <a:rPr lang="sv-SE" sz="1500" b="0" i="0" u="none" baseline="0" dirty="0" err="1"/>
                        <a:t>lot</a:t>
                      </a:r>
                      <a:r>
                        <a:rPr lang="sv-SE" sz="1500" b="0" i="0" u="none" baseline="0" dirty="0"/>
                        <a:t> </a:t>
                      </a:r>
                      <a:r>
                        <a:rPr lang="sv-SE" sz="1500" b="0" i="0" u="none" baseline="0" dirty="0" err="1"/>
                        <a:t>when</a:t>
                      </a:r>
                      <a:r>
                        <a:rPr lang="sv-SE" sz="1500" b="0" i="0" u="none" baseline="0" dirty="0"/>
                        <a:t> I </a:t>
                      </a:r>
                      <a:r>
                        <a:rPr lang="sv-SE" sz="1500" b="0" i="0" u="none" baseline="0" dirty="0" err="1"/>
                        <a:t>was</a:t>
                      </a:r>
                      <a:r>
                        <a:rPr lang="sv-SE" sz="1500" b="0" i="0" u="none" baseline="0" dirty="0"/>
                        <a:t> a </a:t>
                      </a:r>
                      <a:r>
                        <a:rPr lang="sv-SE" sz="1500" b="0" i="0" u="none" baseline="0" dirty="0" err="1"/>
                        <a:t>child</a:t>
                      </a:r>
                      <a:r>
                        <a:rPr lang="sv-SE" sz="1500" b="0" i="0" u="none" baseline="0" dirty="0"/>
                        <a:t> </a:t>
                      </a:r>
                      <a:endParaRPr lang="sv-SE" sz="1500" b="0" i="0" u="none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tant qu’enfant </a:t>
                      </a:r>
                      <a:r>
                        <a:rPr lang="fr-FR" sz="1400" b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lisais</a:t>
                      </a:r>
                      <a:r>
                        <a:rPr lang="fr-F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beaucoup </a:t>
                      </a:r>
                    </a:p>
                    <a:p>
                      <a:r>
                        <a:rPr lang="sv-SE" sz="1500" b="1" i="0" u="none" dirty="0" smtClean="0">
                          <a:solidFill>
                            <a:srgbClr val="7030A0"/>
                          </a:solidFill>
                        </a:rPr>
                        <a:t>Leggevo</a:t>
                      </a:r>
                      <a:r>
                        <a:rPr lang="sv-SE" sz="1500" b="0" i="0" u="none" dirty="0" smtClean="0"/>
                        <a:t> </a:t>
                      </a:r>
                      <a:r>
                        <a:rPr lang="sv-SE" sz="1500" b="0" i="0" u="none" dirty="0"/>
                        <a:t>molto </a:t>
                      </a:r>
                      <a:r>
                        <a:rPr lang="sv-SE" sz="1500" b="0" i="0" u="none" dirty="0" err="1"/>
                        <a:t>quando</a:t>
                      </a:r>
                      <a:r>
                        <a:rPr lang="sv-SE" sz="1500" b="0" i="0" u="none" baseline="0" dirty="0"/>
                        <a:t> </a:t>
                      </a:r>
                      <a:r>
                        <a:rPr lang="sv-SE" sz="1500" b="0" i="0" u="none" baseline="0" dirty="0" err="1"/>
                        <a:t>ero</a:t>
                      </a:r>
                      <a:r>
                        <a:rPr lang="sv-SE" sz="1500" b="0" i="0" u="none" baseline="0" dirty="0"/>
                        <a:t> piccolo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471750"/>
                  </a:ext>
                </a:extLst>
              </a:tr>
            </a:tbl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12640" cy="210600"/>
          </a:xfrm>
        </p:spPr>
        <p:txBody>
          <a:bodyPr/>
          <a:lstStyle/>
          <a:p>
            <a:r>
              <a:rPr lang="it-IT"/>
              <a:t>/Francesco Vallerossa, Dipartimento di Didattica delle Lingue</a:t>
            </a:r>
            <a:endParaRPr lang="sv-SE" dirty="0"/>
          </a:p>
        </p:txBody>
      </p:sp>
      <p:sp>
        <p:nvSpPr>
          <p:cNvPr id="3" name="Upp-ned 2"/>
          <p:cNvSpPr/>
          <p:nvPr/>
        </p:nvSpPr>
        <p:spPr>
          <a:xfrm rot="5400000" flipH="1">
            <a:off x="4554334" y="1821973"/>
            <a:ext cx="343840" cy="4995012"/>
          </a:xfrm>
          <a:prstGeom prst="up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" name="textruta 6"/>
          <p:cNvSpPr txBox="1"/>
          <p:nvPr/>
        </p:nvSpPr>
        <p:spPr>
          <a:xfrm>
            <a:off x="582930" y="4065686"/>
            <a:ext cx="1551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dirty="0" err="1"/>
              <a:t>Realizzazione</a:t>
            </a:r>
            <a:r>
              <a:rPr lang="sv-SE" sz="1500" b="1" dirty="0"/>
              <a:t> </a:t>
            </a:r>
            <a:r>
              <a:rPr lang="sv-SE" sz="1500" b="1" dirty="0" err="1"/>
              <a:t>lessicale</a:t>
            </a:r>
            <a:endParaRPr lang="sv-SE" sz="1500" b="1" dirty="0"/>
          </a:p>
        </p:txBody>
      </p:sp>
      <p:sp>
        <p:nvSpPr>
          <p:cNvPr id="10" name="textruta 9"/>
          <p:cNvSpPr txBox="1"/>
          <p:nvPr/>
        </p:nvSpPr>
        <p:spPr>
          <a:xfrm>
            <a:off x="7429500" y="4024258"/>
            <a:ext cx="13030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dirty="0" err="1"/>
              <a:t>Realizzazione</a:t>
            </a:r>
            <a:r>
              <a:rPr lang="sv-SE" b="1" dirty="0"/>
              <a:t> </a:t>
            </a:r>
            <a:r>
              <a:rPr lang="sv-SE" sz="1500" b="1" dirty="0" err="1"/>
              <a:t>morfologica</a:t>
            </a:r>
            <a:r>
              <a:rPr lang="sv-SE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8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3189" y="843558"/>
            <a:ext cx="5989190" cy="3600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Background del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progetto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Contesto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di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apprendimento</a:t>
            </a:r>
            <a:endParaRPr lang="en-US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Struttura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grammaticale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Quadro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teorico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Uno studio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sull’acquisizione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della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temporalità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Considerazioni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metodologiche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Conclusione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2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Quadro</a:t>
            </a:r>
            <a:r>
              <a:rPr lang="sv-S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teorico</a:t>
            </a:r>
            <a:endParaRPr lang="sv-SE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39702"/>
            <a:ext cx="6850800" cy="23773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2"/>
                </a:solidFill>
                <a:latin typeface="+mj-lt"/>
              </a:rPr>
              <a:t>Transfer e </a:t>
            </a:r>
            <a:r>
              <a:rPr lang="sv-SE" dirty="0" err="1" smtClean="0">
                <a:solidFill>
                  <a:schemeClr val="tx2"/>
                </a:solidFill>
                <a:latin typeface="+mj-lt"/>
              </a:rPr>
              <a:t>apprendimento</a:t>
            </a:r>
            <a:r>
              <a:rPr lang="sv-SE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2"/>
                </a:solidFill>
                <a:latin typeface="+mj-lt"/>
              </a:rPr>
              <a:t>plurilingue</a:t>
            </a:r>
            <a:endParaRPr lang="sv-SE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Lexical</a:t>
            </a:r>
            <a:r>
              <a:rPr lang="sv-S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Aspect</a:t>
            </a:r>
            <a:r>
              <a:rPr lang="sv-S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Hypothesis</a:t>
            </a:r>
            <a:endParaRPr lang="sv-SE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939456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53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30577" y="568156"/>
            <a:ext cx="6850800" cy="596700"/>
          </a:xfrm>
        </p:spPr>
        <p:txBody>
          <a:bodyPr>
            <a:normAutofit/>
          </a:bodyPr>
          <a:lstStyle/>
          <a:p>
            <a:pPr algn="l"/>
            <a:r>
              <a:rPr lang="sv-SE" sz="2400" dirty="0">
                <a:latin typeface="+mj-lt"/>
              </a:rPr>
              <a:t>Transfer </a:t>
            </a:r>
            <a:r>
              <a:rPr lang="sv-SE" sz="2400" dirty="0" smtClean="0">
                <a:latin typeface="+mj-lt"/>
              </a:rPr>
              <a:t>e </a:t>
            </a:r>
            <a:r>
              <a:rPr lang="sv-SE" sz="2400" dirty="0" err="1" smtClean="0">
                <a:latin typeface="+mj-lt"/>
              </a:rPr>
              <a:t>apprendimento</a:t>
            </a:r>
            <a:r>
              <a:rPr lang="sv-SE" sz="2400" dirty="0" smtClean="0">
                <a:latin typeface="+mj-lt"/>
              </a:rPr>
              <a:t> </a:t>
            </a:r>
            <a:r>
              <a:rPr lang="sv-SE" sz="2400" dirty="0" err="1" smtClean="0">
                <a:latin typeface="+mj-lt"/>
              </a:rPr>
              <a:t>plurilingue</a:t>
            </a:r>
            <a:r>
              <a:rPr lang="sv-SE" sz="2400" dirty="0" smtClean="0">
                <a:latin typeface="+mj-lt"/>
              </a:rPr>
              <a:t> </a:t>
            </a:r>
            <a:endParaRPr lang="sv-SE" sz="24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122780"/>
            <a:ext cx="6305719" cy="349152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latin typeface="+mj-lt"/>
              </a:rPr>
              <a:t>Transfer: </a:t>
            </a:r>
            <a:r>
              <a:rPr lang="en-US" sz="1800" dirty="0" smtClean="0">
                <a:latin typeface="+mj-lt"/>
              </a:rPr>
              <a:t>“Influenza </a:t>
            </a:r>
            <a:r>
              <a:rPr lang="en-US" sz="1800" dirty="0" err="1" smtClean="0">
                <a:latin typeface="+mj-lt"/>
              </a:rPr>
              <a:t>derivante</a:t>
            </a:r>
            <a:r>
              <a:rPr lang="en-US" sz="1800" dirty="0" smtClean="0">
                <a:latin typeface="+mj-lt"/>
              </a:rPr>
              <a:t> da </a:t>
            </a:r>
            <a:r>
              <a:rPr lang="en-US" sz="1800" dirty="0" err="1" smtClean="0">
                <a:latin typeface="+mj-lt"/>
              </a:rPr>
              <a:t>somiglianze</a:t>
            </a:r>
            <a:r>
              <a:rPr lang="en-US" sz="1800" dirty="0" smtClean="0">
                <a:latin typeface="+mj-lt"/>
              </a:rPr>
              <a:t> e </a:t>
            </a:r>
            <a:r>
              <a:rPr lang="en-US" sz="1800" dirty="0" err="1" smtClean="0">
                <a:latin typeface="+mj-lt"/>
              </a:rPr>
              <a:t>differenze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tra</a:t>
            </a:r>
            <a:r>
              <a:rPr lang="en-US" sz="1800" dirty="0" smtClean="0">
                <a:latin typeface="+mj-lt"/>
              </a:rPr>
              <a:t> la lingua target e </a:t>
            </a:r>
            <a:r>
              <a:rPr lang="en-US" sz="1800" dirty="0" err="1" smtClean="0">
                <a:latin typeface="+mj-lt"/>
              </a:rPr>
              <a:t>qualsiasi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altra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lingue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precedentemente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conosciuta</a:t>
            </a:r>
            <a:r>
              <a:rPr lang="en-US" sz="1800" dirty="0" smtClean="0">
                <a:latin typeface="+mj-lt"/>
              </a:rPr>
              <a:t>” (cf. </a:t>
            </a:r>
            <a:r>
              <a:rPr lang="en-US" sz="1800" dirty="0" err="1" smtClean="0">
                <a:latin typeface="+mj-lt"/>
              </a:rPr>
              <a:t>Odlin</a:t>
            </a:r>
            <a:r>
              <a:rPr lang="en-US" sz="1800" dirty="0">
                <a:latin typeface="+mj-lt"/>
              </a:rPr>
              <a:t>, 1989, p. 27)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</a:rPr>
              <a:t>L3: </a:t>
            </a:r>
            <a:r>
              <a:rPr lang="en-US" sz="1800" dirty="0" smtClean="0">
                <a:latin typeface="+mj-lt"/>
              </a:rPr>
              <a:t>“</a:t>
            </a:r>
            <a:r>
              <a:rPr lang="en-US" sz="1800" dirty="0" err="1" smtClean="0">
                <a:latin typeface="+mj-lt"/>
              </a:rPr>
              <a:t>una</a:t>
            </a:r>
            <a:r>
              <a:rPr lang="en-US" sz="1800" dirty="0" smtClean="0">
                <a:latin typeface="+mj-lt"/>
              </a:rPr>
              <a:t> lingua non </a:t>
            </a:r>
            <a:r>
              <a:rPr lang="en-US" sz="1800" dirty="0" err="1" smtClean="0">
                <a:latin typeface="+mj-lt"/>
              </a:rPr>
              <a:t>nativa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utilizzata</a:t>
            </a:r>
            <a:r>
              <a:rPr lang="en-US" sz="1800" dirty="0" smtClean="0">
                <a:latin typeface="+mj-lt"/>
              </a:rPr>
              <a:t> o </a:t>
            </a:r>
            <a:r>
              <a:rPr lang="en-US" sz="1800" dirty="0" err="1" smtClean="0">
                <a:latin typeface="+mj-lt"/>
              </a:rPr>
              <a:t>appresa</a:t>
            </a:r>
            <a:r>
              <a:rPr lang="en-US" sz="1800" dirty="0" smtClean="0">
                <a:latin typeface="+mj-lt"/>
              </a:rPr>
              <a:t> in </a:t>
            </a:r>
            <a:r>
              <a:rPr lang="en-US" sz="1800" dirty="0" err="1" smtClean="0">
                <a:latin typeface="+mj-lt"/>
              </a:rPr>
              <a:t>una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situazione</a:t>
            </a:r>
            <a:r>
              <a:rPr lang="en-US" sz="1800" dirty="0" smtClean="0">
                <a:latin typeface="+mj-lt"/>
              </a:rPr>
              <a:t> in cui </a:t>
            </a:r>
            <a:r>
              <a:rPr lang="en-US" sz="1800" dirty="0" err="1" smtClean="0">
                <a:latin typeface="+mj-lt"/>
              </a:rPr>
              <a:t>l’apprendente</a:t>
            </a:r>
            <a:r>
              <a:rPr lang="en-US" sz="1800" dirty="0" smtClean="0">
                <a:latin typeface="+mj-lt"/>
              </a:rPr>
              <a:t> ha </a:t>
            </a:r>
            <a:r>
              <a:rPr lang="en-US" sz="1800" dirty="0" err="1" smtClean="0">
                <a:latin typeface="+mj-lt"/>
              </a:rPr>
              <a:t>già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conoscenza</a:t>
            </a:r>
            <a:r>
              <a:rPr lang="en-US" sz="1800" dirty="0" smtClean="0">
                <a:latin typeface="+mj-lt"/>
              </a:rPr>
              <a:t> di </a:t>
            </a:r>
            <a:r>
              <a:rPr lang="en-US" sz="1800" dirty="0" err="1" smtClean="0">
                <a:latin typeface="+mj-lt"/>
              </a:rPr>
              <a:t>una</a:t>
            </a:r>
            <a:r>
              <a:rPr lang="en-US" sz="1800" dirty="0" smtClean="0">
                <a:latin typeface="+mj-lt"/>
              </a:rPr>
              <a:t> o </a:t>
            </a:r>
            <a:r>
              <a:rPr lang="en-US" sz="1800" dirty="0" err="1" smtClean="0">
                <a:latin typeface="+mj-lt"/>
              </a:rPr>
              <a:t>più</a:t>
            </a:r>
            <a:r>
              <a:rPr lang="en-US" sz="1800" dirty="0" smtClean="0">
                <a:latin typeface="+mj-lt"/>
              </a:rPr>
              <a:t> L2 </a:t>
            </a:r>
            <a:r>
              <a:rPr lang="en-US" sz="1800" dirty="0" err="1" smtClean="0">
                <a:latin typeface="+mj-lt"/>
              </a:rPr>
              <a:t>oltre</a:t>
            </a:r>
            <a:r>
              <a:rPr lang="en-US" sz="1800" dirty="0" smtClean="0">
                <a:latin typeface="+mj-lt"/>
              </a:rPr>
              <a:t> ad </a:t>
            </a:r>
            <a:r>
              <a:rPr lang="en-US" sz="1800" dirty="0" err="1" smtClean="0">
                <a:latin typeface="+mj-lt"/>
              </a:rPr>
              <a:t>una</a:t>
            </a:r>
            <a:r>
              <a:rPr lang="en-US" sz="1800" dirty="0" smtClean="0">
                <a:latin typeface="+mj-lt"/>
              </a:rPr>
              <a:t> o </a:t>
            </a:r>
            <a:r>
              <a:rPr lang="en-US" sz="1800" dirty="0" err="1" smtClean="0">
                <a:latin typeface="+mj-lt"/>
              </a:rPr>
              <a:t>più</a:t>
            </a:r>
            <a:r>
              <a:rPr lang="en-US" sz="1800" dirty="0" smtClean="0">
                <a:latin typeface="+mj-lt"/>
              </a:rPr>
              <a:t> L1” </a:t>
            </a:r>
            <a:r>
              <a:rPr lang="en-US" sz="1800" dirty="0">
                <a:latin typeface="+mj-lt"/>
              </a:rPr>
              <a:t>(Hammarberg, 2010, p. 97</a:t>
            </a:r>
            <a:r>
              <a:rPr lang="en-US" sz="1800" dirty="0" smtClean="0">
                <a:latin typeface="+mj-lt"/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2F5F"/>
                </a:solidFill>
                <a:latin typeface="Calibri"/>
              </a:rPr>
              <a:t>Differenza qualitativa nell’apprendimento di una prima L2 e di lingue successive (Hufeisen, 2018; Bardel &amp; Falk, 2012) </a:t>
            </a:r>
            <a:endParaRPr lang="sv-SE" sz="1800" dirty="0">
              <a:solidFill>
                <a:srgbClr val="002F5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155480" cy="210600"/>
          </a:xfrm>
        </p:spPr>
        <p:txBody>
          <a:bodyPr/>
          <a:lstStyle/>
          <a:p>
            <a:pPr defTabSz="914378"/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6669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987574"/>
            <a:ext cx="6850800" cy="596700"/>
          </a:xfrm>
        </p:spPr>
        <p:txBody>
          <a:bodyPr/>
          <a:lstStyle/>
          <a:p>
            <a:r>
              <a:rPr lang="sv-SE" sz="2400" dirty="0">
                <a:solidFill>
                  <a:srgbClr val="002F5F"/>
                </a:solidFill>
                <a:latin typeface="Calibri"/>
              </a:rPr>
              <a:t>Transfer e </a:t>
            </a:r>
            <a:r>
              <a:rPr lang="sv-SE" sz="2400" dirty="0" err="1">
                <a:solidFill>
                  <a:srgbClr val="002F5F"/>
                </a:solidFill>
                <a:latin typeface="Calibri"/>
              </a:rPr>
              <a:t>apprendimento</a:t>
            </a:r>
            <a:r>
              <a:rPr lang="sv-SE" sz="2400" dirty="0">
                <a:solidFill>
                  <a:srgbClr val="002F5F"/>
                </a:solidFill>
                <a:latin typeface="Calibri"/>
              </a:rPr>
              <a:t> </a:t>
            </a:r>
            <a:r>
              <a:rPr lang="sv-SE" sz="2400" dirty="0" err="1">
                <a:solidFill>
                  <a:srgbClr val="002F5F"/>
                </a:solidFill>
                <a:latin typeface="Calibri"/>
              </a:rPr>
              <a:t>plurilingue</a:t>
            </a:r>
            <a:r>
              <a:rPr lang="sv-SE" sz="2400" dirty="0">
                <a:solidFill>
                  <a:srgbClr val="002F5F"/>
                </a:solidFill>
                <a:latin typeface="Calibri"/>
              </a:rPr>
              <a:t> </a:t>
            </a:r>
            <a:endParaRPr lang="sv-SE" sz="14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7260" y="1851670"/>
            <a:ext cx="6459330" cy="269334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2F5F"/>
                </a:solidFill>
                <a:latin typeface="Calibri"/>
              </a:rPr>
              <a:t>Nell’apprendimento plurilingue l’attivazione di lingue precedenti è </a:t>
            </a:r>
            <a:r>
              <a:rPr lang="it-IT" sz="1800" dirty="0" smtClean="0">
                <a:solidFill>
                  <a:srgbClr val="002F5F"/>
                </a:solidFill>
                <a:latin typeface="Calibri"/>
              </a:rPr>
              <a:t>complicata </a:t>
            </a:r>
            <a:r>
              <a:rPr lang="it-IT" sz="1800" dirty="0">
                <a:solidFill>
                  <a:srgbClr val="002F5F"/>
                </a:solidFill>
                <a:latin typeface="Calibri"/>
              </a:rPr>
              <a:t>dalla coesistenze di differenti lingue (Williams &amp; Hammarberg, 1998; Herdina &amp; Jessner, 2002) </a:t>
            </a:r>
            <a:endParaRPr lang="it-IT" sz="1800" dirty="0">
              <a:latin typeface="+mj-lt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F5F"/>
                </a:solidFill>
                <a:latin typeface="Calibri"/>
              </a:rPr>
              <a:t>Transfer </a:t>
            </a:r>
            <a:r>
              <a:rPr lang="en-US" sz="1800" dirty="0" err="1">
                <a:solidFill>
                  <a:srgbClr val="002F5F"/>
                </a:solidFill>
                <a:latin typeface="Calibri"/>
              </a:rPr>
              <a:t>spesso</a:t>
            </a:r>
            <a:r>
              <a:rPr lang="en-US" sz="1800" dirty="0">
                <a:solidFill>
                  <a:srgbClr val="002F5F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002F5F"/>
                </a:solidFill>
                <a:latin typeface="Calibri"/>
              </a:rPr>
              <a:t>determinato</a:t>
            </a:r>
            <a:r>
              <a:rPr lang="en-US" sz="1800" dirty="0">
                <a:solidFill>
                  <a:srgbClr val="002F5F"/>
                </a:solidFill>
                <a:latin typeface="Calibri"/>
              </a:rPr>
              <a:t> da un </a:t>
            </a:r>
            <a:r>
              <a:rPr lang="en-US" sz="1800" dirty="0" err="1" smtClean="0">
                <a:solidFill>
                  <a:srgbClr val="002F5F"/>
                </a:solidFill>
                <a:latin typeface="Calibri"/>
              </a:rPr>
              <a:t>rapporto</a:t>
            </a:r>
            <a:r>
              <a:rPr lang="en-US" sz="1800" dirty="0" smtClean="0">
                <a:solidFill>
                  <a:srgbClr val="002F5F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002F5F"/>
                </a:solidFill>
                <a:latin typeface="Calibri"/>
              </a:rPr>
              <a:t>di </a:t>
            </a:r>
            <a:r>
              <a:rPr lang="en-US" sz="1800" dirty="0" err="1">
                <a:solidFill>
                  <a:srgbClr val="002F5F"/>
                </a:solidFill>
                <a:latin typeface="Calibri"/>
              </a:rPr>
              <a:t>somiglianza</a:t>
            </a:r>
            <a:r>
              <a:rPr lang="en-US" sz="1800" dirty="0">
                <a:solidFill>
                  <a:srgbClr val="002F5F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002F5F"/>
                </a:solidFill>
                <a:latin typeface="Calibri"/>
              </a:rPr>
              <a:t>tra</a:t>
            </a:r>
            <a:r>
              <a:rPr lang="en-US" sz="1800" dirty="0">
                <a:solidFill>
                  <a:srgbClr val="002F5F"/>
                </a:solidFill>
                <a:latin typeface="Calibri"/>
              </a:rPr>
              <a:t> la lingua target e </a:t>
            </a:r>
            <a:r>
              <a:rPr lang="en-US" sz="1800" dirty="0" err="1">
                <a:solidFill>
                  <a:srgbClr val="002F5F"/>
                </a:solidFill>
                <a:latin typeface="Calibri"/>
              </a:rPr>
              <a:t>lingue</a:t>
            </a:r>
            <a:r>
              <a:rPr lang="en-US" sz="1800" dirty="0">
                <a:solidFill>
                  <a:srgbClr val="002F5F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002F5F"/>
                </a:solidFill>
                <a:latin typeface="Calibri"/>
              </a:rPr>
              <a:t>precedentemente</a:t>
            </a:r>
            <a:r>
              <a:rPr lang="en-US" sz="1800" dirty="0">
                <a:solidFill>
                  <a:srgbClr val="002F5F"/>
                </a:solidFill>
                <a:latin typeface="Calibri"/>
              </a:rPr>
              <a:t> </a:t>
            </a:r>
            <a:r>
              <a:rPr lang="en-US" sz="1800" dirty="0" err="1">
                <a:solidFill>
                  <a:srgbClr val="002F5F"/>
                </a:solidFill>
                <a:latin typeface="Calibri"/>
              </a:rPr>
              <a:t>conosciute</a:t>
            </a:r>
            <a:r>
              <a:rPr lang="en-US" sz="1800" dirty="0">
                <a:solidFill>
                  <a:srgbClr val="002F5F"/>
                </a:solidFill>
                <a:latin typeface="Calibri"/>
              </a:rPr>
              <a:t>: </a:t>
            </a:r>
            <a:r>
              <a:rPr lang="en-US" sz="1800" dirty="0" err="1">
                <a:solidFill>
                  <a:srgbClr val="002F5F"/>
                </a:solidFill>
                <a:latin typeface="Calibri"/>
              </a:rPr>
              <a:t>oggettiva</a:t>
            </a:r>
            <a:r>
              <a:rPr lang="en-US" sz="1800" dirty="0">
                <a:solidFill>
                  <a:srgbClr val="002F5F"/>
                </a:solidFill>
                <a:latin typeface="Calibri"/>
              </a:rPr>
              <a:t> o </a:t>
            </a:r>
            <a:r>
              <a:rPr lang="en-US" sz="1800" dirty="0" err="1">
                <a:solidFill>
                  <a:srgbClr val="002F5F"/>
                </a:solidFill>
                <a:latin typeface="Calibri"/>
              </a:rPr>
              <a:t>soggettiva</a:t>
            </a:r>
            <a:r>
              <a:rPr lang="en-US" sz="1800" dirty="0">
                <a:solidFill>
                  <a:srgbClr val="002F5F"/>
                </a:solidFill>
                <a:latin typeface="Calibri"/>
              </a:rPr>
              <a:t> (Jarvis &amp; </a:t>
            </a:r>
            <a:r>
              <a:rPr lang="en-US" sz="1800" dirty="0" err="1">
                <a:solidFill>
                  <a:srgbClr val="002F5F"/>
                </a:solidFill>
                <a:latin typeface="Calibri"/>
              </a:rPr>
              <a:t>Pavlenko</a:t>
            </a:r>
            <a:r>
              <a:rPr lang="en-US" sz="1800" dirty="0">
                <a:solidFill>
                  <a:srgbClr val="002F5F"/>
                </a:solidFill>
                <a:latin typeface="Calibri"/>
              </a:rPr>
              <a:t>, </a:t>
            </a:r>
            <a:r>
              <a:rPr lang="en-US" sz="1800" dirty="0" smtClean="0">
                <a:solidFill>
                  <a:srgbClr val="002F5F"/>
                </a:solidFill>
                <a:latin typeface="Calibri"/>
              </a:rPr>
              <a:t>2008; </a:t>
            </a:r>
            <a:r>
              <a:rPr lang="en-US" sz="1800" dirty="0" err="1" smtClean="0">
                <a:solidFill>
                  <a:srgbClr val="002F5F"/>
                </a:solidFill>
                <a:latin typeface="Calibri"/>
              </a:rPr>
              <a:t>Ringbom</a:t>
            </a:r>
            <a:r>
              <a:rPr lang="en-US" sz="1800" dirty="0" smtClean="0">
                <a:solidFill>
                  <a:srgbClr val="002F5F"/>
                </a:solidFill>
                <a:latin typeface="Calibri"/>
              </a:rPr>
              <a:t>, 2001, 2006)</a:t>
            </a:r>
            <a:endParaRPr lang="en-US" sz="1800" dirty="0">
              <a:solidFill>
                <a:srgbClr val="002F5F"/>
              </a:solidFill>
              <a:latin typeface="Calibri"/>
            </a:endParaRPr>
          </a:p>
          <a:p>
            <a:pPr algn="l"/>
            <a:endParaRPr lang="en-US" sz="1800" dirty="0">
              <a:latin typeface="+mj-lt"/>
            </a:endParaRPr>
          </a:p>
          <a:p>
            <a:pPr algn="l"/>
            <a:endParaRPr lang="sv-SE" sz="1800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>
              <a:defRPr/>
            </a:pPr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69790" cy="210600"/>
          </a:xfrm>
        </p:spPr>
        <p:txBody>
          <a:bodyPr/>
          <a:lstStyle/>
          <a:p>
            <a:pPr defTabSz="914378">
              <a:defRPr/>
            </a:pPr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9429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30576" y="427745"/>
            <a:ext cx="7025800" cy="596700"/>
          </a:xfrm>
        </p:spPr>
        <p:txBody>
          <a:bodyPr>
            <a:normAutofit/>
          </a:bodyPr>
          <a:lstStyle/>
          <a:p>
            <a:pPr algn="l"/>
            <a:r>
              <a:rPr lang="sv-SE" sz="2000" dirty="0" err="1" smtClean="0">
                <a:solidFill>
                  <a:schemeClr val="tx1"/>
                </a:solidFill>
                <a:latin typeface="+mj-lt"/>
              </a:rPr>
              <a:t>Somiglianze</a:t>
            </a:r>
            <a:r>
              <a:rPr lang="sv-SE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2000" dirty="0" err="1" smtClean="0">
                <a:latin typeface="+mj-lt"/>
              </a:rPr>
              <a:t>percepite</a:t>
            </a:r>
            <a:r>
              <a:rPr lang="sv-SE" sz="2000" dirty="0" smtClean="0">
                <a:latin typeface="+mj-lt"/>
              </a:rPr>
              <a:t> e </a:t>
            </a:r>
            <a:r>
              <a:rPr lang="sv-SE" sz="2000" dirty="0" err="1" smtClean="0">
                <a:latin typeface="+mj-lt"/>
              </a:rPr>
              <a:t>ipotizzate</a:t>
            </a:r>
            <a:r>
              <a:rPr lang="sv-SE" sz="2000" dirty="0" smtClean="0">
                <a:solidFill>
                  <a:schemeClr val="tx1"/>
                </a:solidFill>
                <a:latin typeface="+mj-lt"/>
              </a:rPr>
              <a:t> (Ringbom &amp; Jarvis, 2009)</a:t>
            </a:r>
            <a:endParaRPr lang="sv-S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30576" y="1024444"/>
            <a:ext cx="3745413" cy="148517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b="1" dirty="0" err="1" smtClean="0">
                <a:latin typeface="+mj-lt"/>
              </a:rPr>
              <a:t>Somiglianza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percepita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(</a:t>
            </a:r>
            <a:r>
              <a:rPr lang="en-US" sz="1400" i="1" dirty="0" smtClean="0">
                <a:latin typeface="+mj-lt"/>
              </a:rPr>
              <a:t>perceived similarity</a:t>
            </a:r>
            <a:r>
              <a:rPr lang="en-US" sz="1400" dirty="0" smtClean="0">
                <a:latin typeface="+mj-lt"/>
              </a:rPr>
              <a:t>) è un </a:t>
            </a:r>
            <a:r>
              <a:rPr lang="en-US" sz="1400" dirty="0" err="1" smtClean="0">
                <a:latin typeface="+mj-lt"/>
              </a:rPr>
              <a:t>giudizio</a:t>
            </a:r>
            <a:r>
              <a:rPr lang="en-US" sz="1400" dirty="0" smtClean="0">
                <a:latin typeface="+mj-lt"/>
              </a:rPr>
              <a:t> di </a:t>
            </a:r>
            <a:r>
              <a:rPr lang="en-US" sz="1400" dirty="0" err="1" smtClean="0">
                <a:latin typeface="+mj-lt"/>
              </a:rPr>
              <a:t>corrispondenze</a:t>
            </a:r>
            <a:r>
              <a:rPr lang="en-US" sz="1400" dirty="0" smtClean="0">
                <a:latin typeface="+mj-lt"/>
              </a:rPr>
              <a:t> di </a:t>
            </a:r>
            <a:r>
              <a:rPr lang="en-US" sz="1400" dirty="0" err="1" smtClean="0">
                <a:latin typeface="+mj-lt"/>
              </a:rPr>
              <a:t>proprietà</a:t>
            </a:r>
            <a:r>
              <a:rPr lang="en-US" sz="1400" dirty="0" smtClean="0">
                <a:latin typeface="+mj-lt"/>
              </a:rPr>
              <a:t> (</a:t>
            </a:r>
            <a:r>
              <a:rPr lang="en-US" sz="1400" dirty="0" err="1" smtClean="0">
                <a:latin typeface="+mj-lt"/>
              </a:rPr>
              <a:t>forme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strutture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funzioni</a:t>
            </a:r>
            <a:r>
              <a:rPr lang="en-US" sz="1400" dirty="0" smtClean="0">
                <a:latin typeface="+mj-lt"/>
              </a:rPr>
              <a:t>) </a:t>
            </a:r>
            <a:r>
              <a:rPr lang="en-US" sz="1400" dirty="0" err="1" smtClean="0">
                <a:latin typeface="+mj-lt"/>
              </a:rPr>
              <a:t>tra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lingue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differenti</a:t>
            </a:r>
            <a:r>
              <a:rPr lang="en-US" sz="1400" dirty="0" smtClean="0">
                <a:latin typeface="+mj-lt"/>
              </a:rPr>
              <a:t>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+mj-lt"/>
              </a:rPr>
              <a:t>Spesso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notato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nell’input</a:t>
            </a:r>
            <a:endParaRPr lang="en-US" sz="1400" dirty="0" smtClean="0">
              <a:latin typeface="+mj-lt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+mj-lt"/>
              </a:rPr>
              <a:t>Riguarda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spesso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forme</a:t>
            </a:r>
            <a:r>
              <a:rPr lang="en-US" sz="1400" dirty="0" smtClean="0">
                <a:latin typeface="+mj-lt"/>
              </a:rPr>
              <a:t> e </a:t>
            </a:r>
            <a:r>
              <a:rPr lang="en-US" sz="1400" dirty="0" err="1" smtClean="0">
                <a:latin typeface="+mj-lt"/>
              </a:rPr>
              <a:t>comprensione</a:t>
            </a:r>
            <a:endParaRPr lang="en-US" sz="1400" dirty="0" smtClean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24/03/2023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155480" cy="210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t>/Francesco Vallerossa, Dipartimento di Didattica delle Lingue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Bildobjekt 8" descr="SAKETVAANI: Changing Reading Habits in In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62" y="1247390"/>
            <a:ext cx="2116518" cy="1356742"/>
          </a:xfrm>
          <a:prstGeom prst="rect">
            <a:avLst/>
          </a:prstGeom>
        </p:spPr>
      </p:pic>
      <p:pic>
        <p:nvPicPr>
          <p:cNvPr id="10" name="Bildobjekt 9" descr="Download Electric Light Lamp Incandescent Bulb Free Clipart HD HQ PNG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9565">
            <a:off x="6118214" y="905067"/>
            <a:ext cx="395935" cy="24035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09614"/>
            <a:ext cx="2729733" cy="1784111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4008224" y="2719831"/>
            <a:ext cx="3888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latin typeface="+mj-lt"/>
              </a:rPr>
              <a:t>Somiglianza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ipotizzata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o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presunta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(</a:t>
            </a:r>
            <a:r>
              <a:rPr lang="en-US" sz="1400" i="1" dirty="0" smtClean="0">
                <a:latin typeface="+mj-lt"/>
              </a:rPr>
              <a:t>assumed similarity</a:t>
            </a:r>
            <a:r>
              <a:rPr lang="en-US" sz="1400" dirty="0" smtClean="0">
                <a:latin typeface="+mj-lt"/>
              </a:rPr>
              <a:t>) è </a:t>
            </a:r>
            <a:r>
              <a:rPr lang="en-US" sz="1400" dirty="0" err="1" smtClean="0">
                <a:latin typeface="+mj-lt"/>
              </a:rPr>
              <a:t>un’ipotesi</a:t>
            </a:r>
            <a:r>
              <a:rPr lang="en-US" sz="1400" dirty="0" smtClean="0">
                <a:latin typeface="+mj-lt"/>
              </a:rPr>
              <a:t>, </a:t>
            </a:r>
            <a:r>
              <a:rPr lang="en-US" sz="1400" dirty="0" err="1" smtClean="0">
                <a:latin typeface="+mj-lt"/>
              </a:rPr>
              <a:t>conscia</a:t>
            </a:r>
            <a:r>
              <a:rPr lang="en-US" sz="1400" dirty="0" smtClean="0">
                <a:latin typeface="+mj-lt"/>
              </a:rPr>
              <a:t> o </a:t>
            </a:r>
            <a:r>
              <a:rPr lang="en-US" sz="1400" dirty="0" err="1" smtClean="0">
                <a:latin typeface="+mj-lt"/>
              </a:rPr>
              <a:t>inconscia</a:t>
            </a:r>
            <a:r>
              <a:rPr lang="en-US" sz="1400" dirty="0" smtClean="0">
                <a:latin typeface="+mj-lt"/>
              </a:rPr>
              <a:t>, di </a:t>
            </a:r>
            <a:r>
              <a:rPr lang="en-US" sz="1400" dirty="0" err="1" smtClean="0">
                <a:latin typeface="+mj-lt"/>
              </a:rPr>
              <a:t>corrispondenza</a:t>
            </a:r>
            <a:r>
              <a:rPr lang="en-US" sz="1400" dirty="0" smtClean="0">
                <a:latin typeface="+mj-lt"/>
              </a:rPr>
              <a:t> di </a:t>
            </a:r>
            <a:r>
              <a:rPr lang="en-US" sz="1400" dirty="0" err="1" smtClean="0">
                <a:latin typeface="+mj-lt"/>
              </a:rPr>
              <a:t>proprietà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tra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lingue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differenti</a:t>
            </a:r>
            <a:r>
              <a:rPr lang="en-US" sz="1400" dirty="0" smtClean="0">
                <a:latin typeface="+mj-lt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+mj-lt"/>
              </a:rPr>
              <a:t>Indipendentemente</a:t>
            </a:r>
            <a:r>
              <a:rPr lang="en-US" sz="1400" dirty="0" smtClean="0">
                <a:latin typeface="+mj-lt"/>
              </a:rPr>
              <a:t> da </a:t>
            </a:r>
            <a:r>
              <a:rPr lang="en-US" sz="1400" dirty="0" err="1" smtClean="0">
                <a:latin typeface="+mj-lt"/>
              </a:rPr>
              <a:t>somiglianza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oggettiva</a:t>
            </a:r>
            <a:r>
              <a:rPr lang="en-US" sz="1400" dirty="0" smtClean="0">
                <a:latin typeface="+mj-lt"/>
              </a:rPr>
              <a:t> o </a:t>
            </a:r>
            <a:r>
              <a:rPr lang="en-US" sz="1400" dirty="0" err="1" smtClean="0">
                <a:latin typeface="+mj-lt"/>
              </a:rPr>
              <a:t>dall’input</a:t>
            </a: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+mj-lt"/>
              </a:rPr>
              <a:t>Riguarda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spesso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significati</a:t>
            </a:r>
            <a:r>
              <a:rPr lang="en-US" sz="1400" dirty="0" smtClean="0">
                <a:latin typeface="+mj-lt"/>
              </a:rPr>
              <a:t> e </a:t>
            </a:r>
            <a:r>
              <a:rPr lang="en-US" sz="1400" dirty="0" err="1" smtClean="0">
                <a:latin typeface="+mj-lt"/>
              </a:rPr>
              <a:t>produzione</a:t>
            </a:r>
            <a:r>
              <a:rPr lang="en-US" sz="1400" dirty="0" smtClean="0">
                <a:latin typeface="+mj-lt"/>
              </a:rPr>
              <a:t> 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1243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9727" y="771550"/>
            <a:ext cx="6850800" cy="596700"/>
          </a:xfrm>
        </p:spPr>
        <p:txBody>
          <a:bodyPr/>
          <a:lstStyle/>
          <a:p>
            <a:r>
              <a:rPr lang="sv-SE" sz="2400" dirty="0">
                <a:solidFill>
                  <a:srgbClr val="002F5F"/>
                </a:solidFill>
                <a:latin typeface="Calibri"/>
              </a:rPr>
              <a:t>Transfer e </a:t>
            </a:r>
            <a:r>
              <a:rPr lang="sv-SE" sz="2400" dirty="0" err="1">
                <a:solidFill>
                  <a:srgbClr val="002F5F"/>
                </a:solidFill>
                <a:latin typeface="Calibri"/>
              </a:rPr>
              <a:t>apprendimento</a:t>
            </a:r>
            <a:r>
              <a:rPr lang="sv-SE" sz="2400" dirty="0">
                <a:solidFill>
                  <a:srgbClr val="002F5F"/>
                </a:solidFill>
                <a:latin typeface="Calibri"/>
              </a:rPr>
              <a:t> </a:t>
            </a:r>
            <a:r>
              <a:rPr lang="sv-SE" sz="2400" dirty="0" err="1">
                <a:solidFill>
                  <a:srgbClr val="002F5F"/>
                </a:solidFill>
                <a:latin typeface="Calibri"/>
              </a:rPr>
              <a:t>plurilingue</a:t>
            </a:r>
            <a:r>
              <a:rPr lang="sv-SE" sz="2400" dirty="0">
                <a:solidFill>
                  <a:srgbClr val="002F5F"/>
                </a:solidFill>
                <a:latin typeface="Calibri"/>
              </a:rPr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91630"/>
            <a:ext cx="6850800" cy="3025470"/>
          </a:xfrm>
        </p:spPr>
        <p:txBody>
          <a:bodyPr>
            <a:normAutofit fontScale="77500" lnSpcReduction="2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002F5F"/>
                </a:solidFill>
                <a:latin typeface="Calibri"/>
              </a:rPr>
              <a:t>Transfer positivo quando una somiglianza </a:t>
            </a:r>
            <a:r>
              <a:rPr lang="it-IT" sz="1800" dirty="0" smtClean="0">
                <a:solidFill>
                  <a:srgbClr val="002F5F"/>
                </a:solidFill>
                <a:latin typeface="Calibri"/>
              </a:rPr>
              <a:t>percepita o ipotizzata </a:t>
            </a:r>
            <a:r>
              <a:rPr lang="it-IT" sz="1800" dirty="0">
                <a:solidFill>
                  <a:srgbClr val="002F5F"/>
                </a:solidFill>
                <a:latin typeface="Calibri"/>
              </a:rPr>
              <a:t>corrisponde ad una somiglianza effettiva o negativo nel caso opposto (Jarvis &amp; Pavlenko, 2008, p. 182</a:t>
            </a:r>
            <a:r>
              <a:rPr lang="it-IT" sz="1800" dirty="0" smtClean="0">
                <a:solidFill>
                  <a:srgbClr val="002F5F"/>
                </a:solidFill>
                <a:latin typeface="Calibri"/>
              </a:rPr>
              <a:t>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002F5F"/>
                </a:solidFill>
                <a:latin typeface="Calibri"/>
              </a:rPr>
              <a:t>Transfer può essere linguistico o concettuale (Jarvis, 2008)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002F5F"/>
                </a:solidFill>
                <a:latin typeface="Calibri"/>
              </a:rPr>
              <a:t>Transfer linguistico nel dominio tempo-aspettuale (Eibensteiner, 2019; Vallerossa, 2023): </a:t>
            </a:r>
          </a:p>
          <a:p>
            <a:pPr marL="0" lvl="0" indent="0">
              <a:buNone/>
            </a:pPr>
            <a:r>
              <a:rPr lang="it-IT" sz="1800" dirty="0" smtClean="0">
                <a:solidFill>
                  <a:srgbClr val="002F5F"/>
                </a:solidFill>
                <a:latin typeface="Calibri"/>
              </a:rPr>
              <a:t>Forme: passé composé (</a:t>
            </a:r>
            <a:r>
              <a:rPr lang="it-IT" sz="1800" i="1" dirty="0" smtClean="0">
                <a:solidFill>
                  <a:srgbClr val="002F5F"/>
                </a:solidFill>
                <a:latin typeface="Calibri"/>
              </a:rPr>
              <a:t>j’ai lu</a:t>
            </a:r>
            <a:r>
              <a:rPr lang="it-IT" sz="1800" dirty="0" smtClean="0">
                <a:solidFill>
                  <a:srgbClr val="002F5F"/>
                </a:solidFill>
                <a:latin typeface="Calibri"/>
              </a:rPr>
              <a:t>) </a:t>
            </a:r>
            <a:r>
              <a:rPr lang="it-IT" sz="1800" dirty="0" smtClean="0">
                <a:solidFill>
                  <a:srgbClr val="002F5F"/>
                </a:solidFill>
                <a:latin typeface="Calibri"/>
                <a:sym typeface="Wingdings" panose="05000000000000000000" pitchFamily="2" charset="2"/>
              </a:rPr>
              <a:t> passato prossimo (</a:t>
            </a:r>
            <a:r>
              <a:rPr lang="it-IT" sz="1800" i="1" dirty="0" smtClean="0">
                <a:solidFill>
                  <a:srgbClr val="002F5F"/>
                </a:solidFill>
                <a:latin typeface="Calibri"/>
                <a:sym typeface="Wingdings" panose="05000000000000000000" pitchFamily="2" charset="2"/>
              </a:rPr>
              <a:t>ho letto</a:t>
            </a:r>
            <a:r>
              <a:rPr lang="it-IT" sz="1800" dirty="0" smtClean="0">
                <a:solidFill>
                  <a:srgbClr val="002F5F"/>
                </a:solidFill>
                <a:latin typeface="Calibri"/>
                <a:sym typeface="Wingdings" panose="05000000000000000000" pitchFamily="2" charset="2"/>
              </a:rPr>
              <a:t>)</a:t>
            </a:r>
            <a:endParaRPr lang="it-IT" sz="1800" dirty="0" smtClean="0">
              <a:solidFill>
                <a:srgbClr val="002F5F"/>
              </a:solidFill>
              <a:latin typeface="Calibri"/>
            </a:endParaRPr>
          </a:p>
          <a:p>
            <a:pPr marL="0" lvl="0" indent="0">
              <a:buNone/>
            </a:pPr>
            <a:r>
              <a:rPr lang="it-IT" sz="1800" dirty="0" smtClean="0">
                <a:solidFill>
                  <a:srgbClr val="002F5F"/>
                </a:solidFill>
                <a:latin typeface="Calibri"/>
              </a:rPr>
              <a:t>Funzioni: progressivo (</a:t>
            </a:r>
            <a:r>
              <a:rPr lang="it-IT" sz="1800" i="1" dirty="0" smtClean="0">
                <a:solidFill>
                  <a:srgbClr val="002F5F"/>
                </a:solidFill>
                <a:latin typeface="Calibri"/>
              </a:rPr>
              <a:t>I was reading</a:t>
            </a:r>
            <a:r>
              <a:rPr lang="it-IT" sz="1800" dirty="0" smtClean="0">
                <a:solidFill>
                  <a:srgbClr val="002F5F"/>
                </a:solidFill>
                <a:latin typeface="Calibri"/>
              </a:rPr>
              <a:t>) </a:t>
            </a:r>
            <a:r>
              <a:rPr lang="it-IT" sz="1800" dirty="0" smtClean="0">
                <a:solidFill>
                  <a:srgbClr val="002F5F"/>
                </a:solidFill>
                <a:latin typeface="Calibri"/>
                <a:sym typeface="Wingdings" panose="05000000000000000000" pitchFamily="2" charset="2"/>
              </a:rPr>
              <a:t> imperfetto (</a:t>
            </a:r>
            <a:r>
              <a:rPr lang="it-IT" sz="1800" i="1" dirty="0" smtClean="0">
                <a:solidFill>
                  <a:srgbClr val="002F5F"/>
                </a:solidFill>
                <a:latin typeface="Calibri"/>
                <a:sym typeface="Wingdings" panose="05000000000000000000" pitchFamily="2" charset="2"/>
              </a:rPr>
              <a:t>leggevo</a:t>
            </a:r>
            <a:r>
              <a:rPr lang="it-IT" sz="1800" dirty="0" smtClean="0">
                <a:solidFill>
                  <a:srgbClr val="002F5F"/>
                </a:solidFill>
                <a:latin typeface="Calibri"/>
                <a:sym typeface="Wingdings" panose="05000000000000000000" pitchFamily="2" charset="2"/>
              </a:rPr>
              <a:t>) </a:t>
            </a:r>
            <a:endParaRPr lang="it-IT" sz="1800" dirty="0">
              <a:solidFill>
                <a:srgbClr val="002F5F"/>
              </a:solidFill>
              <a:latin typeface="Calibri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867448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725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Quadro</a:t>
            </a:r>
            <a:r>
              <a:rPr lang="sv-S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teorico</a:t>
            </a:r>
            <a:endParaRPr lang="sv-SE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39702"/>
            <a:ext cx="6850800" cy="23773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Transfer e </a:t>
            </a:r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apprendimento</a:t>
            </a:r>
            <a:r>
              <a:rPr lang="sv-S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plurilingue</a:t>
            </a:r>
            <a:endParaRPr lang="sv-SE" dirty="0" smtClean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solidFill>
                  <a:schemeClr val="tx2"/>
                </a:solidFill>
                <a:latin typeface="+mj-lt"/>
              </a:rPr>
              <a:t>Lexical</a:t>
            </a:r>
            <a:r>
              <a:rPr lang="sv-SE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2"/>
                </a:solidFill>
                <a:latin typeface="+mj-lt"/>
              </a:rPr>
              <a:t>Aspect</a:t>
            </a:r>
            <a:r>
              <a:rPr lang="sv-SE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2"/>
                </a:solidFill>
                <a:latin typeface="+mj-lt"/>
              </a:rPr>
              <a:t>Hypothesis</a:t>
            </a:r>
            <a:endParaRPr lang="sv-SE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939456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56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810" y="411510"/>
            <a:ext cx="6850800" cy="596700"/>
          </a:xfrm>
        </p:spPr>
        <p:txBody>
          <a:bodyPr>
            <a:normAutofit/>
          </a:bodyPr>
          <a:lstStyle/>
          <a:p>
            <a:r>
              <a:rPr lang="sv-SE" dirty="0" err="1" smtClean="0">
                <a:latin typeface="+mj-lt"/>
                <a:cs typeface="Times New Roman" panose="02020603050405020304" pitchFamily="18" charset="0"/>
              </a:rPr>
              <a:t>Lexical</a:t>
            </a:r>
            <a:r>
              <a:rPr lang="sv-SE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+mj-lt"/>
                <a:cs typeface="Times New Roman" panose="02020603050405020304" pitchFamily="18" charset="0"/>
              </a:rPr>
              <a:t>Aspect</a:t>
            </a:r>
            <a:r>
              <a:rPr lang="sv-S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+mj-lt"/>
                <a:cs typeface="Times New Roman" panose="02020603050405020304" pitchFamily="18" charset="0"/>
              </a:rPr>
              <a:t>Hypothesis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00" y="1008210"/>
            <a:ext cx="7607224" cy="3508890"/>
          </a:xfrm>
        </p:spPr>
        <p:txBody>
          <a:bodyPr>
            <a:noAutofit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Teoria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sull’apprendimento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del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sistema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tempo-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aspettuale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(Andersen, 1993;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Shirai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&amp; Andersen, 1995)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L’acquisizione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dell’aspetto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precede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l’acquisizione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del tempo 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Alcuni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tempi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verbali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sono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appresi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prima di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altri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e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tendono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ad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essere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associati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ad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alcuni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tipi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di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verbi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in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base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all’</a:t>
            </a:r>
            <a:r>
              <a:rPr lang="sv-SE" sz="1600" b="1" dirty="0" err="1">
                <a:latin typeface="+mj-lt"/>
                <a:cs typeface="Times New Roman" panose="02020603050405020304" pitchFamily="18" charset="0"/>
              </a:rPr>
              <a:t>aspetto</a:t>
            </a:r>
            <a:r>
              <a:rPr lang="sv-SE" sz="16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600" b="1" dirty="0" err="1">
                <a:latin typeface="+mj-lt"/>
                <a:cs typeface="Times New Roman" panose="02020603050405020304" pitchFamily="18" charset="0"/>
              </a:rPr>
              <a:t>lessicale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o </a:t>
            </a:r>
            <a:r>
              <a:rPr lang="sv-SE" sz="1600" b="1" dirty="0">
                <a:latin typeface="+mj-lt"/>
                <a:cs typeface="Times New Roman" panose="02020603050405020304" pitchFamily="18" charset="0"/>
              </a:rPr>
              <a:t>Aktionsart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sv-SE" sz="1600" dirty="0" err="1">
                <a:latin typeface="+mj-lt"/>
                <a:cs typeface="Times New Roman" panose="02020603050405020304" pitchFamily="18" charset="0"/>
              </a:rPr>
              <a:t>Vendler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, 1957; Smith, 1997</a:t>
            </a:r>
            <a:r>
              <a:rPr lang="sv-SE" sz="1600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900" smtClean="0"/>
              <a:t>24/03/2023</a:t>
            </a:r>
            <a:endParaRPr lang="sv-SE" sz="9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 sz="900" smtClean="0"/>
              <a:t>/Francesco Vallerossa, Dipartimento di Didattica delle Lingue</a:t>
            </a:r>
            <a:endParaRPr lang="sv-SE" sz="90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551473"/>
              </p:ext>
            </p:extLst>
          </p:nvPr>
        </p:nvGraphicFramePr>
        <p:xfrm>
          <a:off x="1115616" y="3174452"/>
          <a:ext cx="7272808" cy="1316439"/>
        </p:xfrm>
        <a:graphic>
          <a:graphicData uri="http://schemas.openxmlformats.org/drawingml/2006/table">
            <a:tbl>
              <a:tblPr firstRow="1" firstCol="1" bandRow="1"/>
              <a:tblGrid>
                <a:gridCol w="1471878">
                  <a:extLst>
                    <a:ext uri="{9D8B030D-6E8A-4147-A177-3AD203B41FA5}">
                      <a16:colId xmlns:a16="http://schemas.microsoft.com/office/drawing/2014/main" val="1227508420"/>
                    </a:ext>
                  </a:extLst>
                </a:gridCol>
                <a:gridCol w="1182087">
                  <a:extLst>
                    <a:ext uri="{9D8B030D-6E8A-4147-A177-3AD203B41FA5}">
                      <a16:colId xmlns:a16="http://schemas.microsoft.com/office/drawing/2014/main" val="615802153"/>
                    </a:ext>
                  </a:extLst>
                </a:gridCol>
                <a:gridCol w="1336148">
                  <a:extLst>
                    <a:ext uri="{9D8B030D-6E8A-4147-A177-3AD203B41FA5}">
                      <a16:colId xmlns:a16="http://schemas.microsoft.com/office/drawing/2014/main" val="3332935895"/>
                    </a:ext>
                  </a:extLst>
                </a:gridCol>
                <a:gridCol w="1986551">
                  <a:extLst>
                    <a:ext uri="{9D8B030D-6E8A-4147-A177-3AD203B41FA5}">
                      <a16:colId xmlns:a16="http://schemas.microsoft.com/office/drawing/2014/main" val="467652888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848696162"/>
                    </a:ext>
                  </a:extLst>
                </a:gridCol>
              </a:tblGrid>
              <a:tr h="288033">
                <a:tc gridSpan="5"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Classificazione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dei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predicati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verbali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adattato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da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Shirai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&amp; Andersen, 1995, p. 744)</a:t>
                      </a:r>
                    </a:p>
                  </a:txBody>
                  <a:tcPr marL="66512" marR="665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63656"/>
                  </a:ext>
                </a:extLst>
              </a:tr>
              <a:tr h="344056"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84163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Stativi</a:t>
                      </a:r>
                      <a:endParaRPr lang="en-US" sz="14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457200" indent="-284163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400" i="1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essere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36512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Continuativi</a:t>
                      </a:r>
                      <a:endParaRPr lang="en-US" sz="14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457200" indent="-365125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400" i="1" baseline="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leggere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84163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Risultativi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US" sz="14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457200" indent="-284163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400" i="1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costruire</a:t>
                      </a:r>
                      <a:r>
                        <a:rPr lang="en-US" sz="1400" i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una</a:t>
                      </a:r>
                      <a:r>
                        <a:rPr lang="en-US" sz="1400" i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casa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84163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Trasformativi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 </a:t>
                      </a:r>
                      <a:endParaRPr lang="en-US" sz="14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  <a:p>
                      <a:pPr marL="457200" indent="-284163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400" i="1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aprire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785910"/>
                  </a:ext>
                </a:extLst>
              </a:tr>
              <a:tr h="233705">
                <a:tc>
                  <a:txBody>
                    <a:bodyPr/>
                    <a:lstStyle/>
                    <a:p>
                      <a:pPr marL="457200" indent="-284163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Puntualità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+</a:t>
                      </a: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516596"/>
                  </a:ext>
                </a:extLst>
              </a:tr>
              <a:tr h="216940">
                <a:tc>
                  <a:txBody>
                    <a:bodyPr/>
                    <a:lstStyle/>
                    <a:p>
                      <a:pPr marL="457200" indent="-284163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Telicità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+</a:t>
                      </a: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+</a:t>
                      </a: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353876"/>
                  </a:ext>
                </a:extLst>
              </a:tr>
              <a:tr h="233705">
                <a:tc>
                  <a:txBody>
                    <a:bodyPr/>
                    <a:lstStyle/>
                    <a:p>
                      <a:pPr marL="457200" indent="-284163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Dinamicità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-</a:t>
                      </a: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+</a:t>
                      </a: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+</a:t>
                      </a: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+</a:t>
                      </a:r>
                    </a:p>
                  </a:txBody>
                  <a:tcPr marL="66512" marR="665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78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2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18" y="519522"/>
            <a:ext cx="6859068" cy="703488"/>
          </a:xfrm>
        </p:spPr>
        <p:txBody>
          <a:bodyPr/>
          <a:lstStyle/>
          <a:p>
            <a:r>
              <a:rPr lang="sv-SE" dirty="0" err="1">
                <a:latin typeface="+mj-lt"/>
                <a:cs typeface="Times New Roman" panose="02020603050405020304" pitchFamily="18" charset="0"/>
              </a:rPr>
              <a:t>Lexical</a:t>
            </a:r>
            <a:r>
              <a:rPr lang="sv-S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+mj-lt"/>
                <a:cs typeface="Times New Roman" panose="02020603050405020304" pitchFamily="18" charset="0"/>
              </a:rPr>
              <a:t>Aspect</a:t>
            </a:r>
            <a:r>
              <a:rPr lang="sv-S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+mj-lt"/>
                <a:cs typeface="Times New Roman" panose="02020603050405020304" pitchFamily="18" charset="0"/>
              </a:rPr>
              <a:t>Hypothesis</a:t>
            </a:r>
            <a:r>
              <a:rPr lang="sv-SE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sv-SE" dirty="0" err="1">
                <a:latin typeface="+mj-lt"/>
                <a:cs typeface="Times New Roman" panose="02020603050405020304" pitchFamily="18" charset="0"/>
              </a:rPr>
              <a:t>cont</a:t>
            </a:r>
            <a:r>
              <a:rPr lang="sv-SE" dirty="0">
                <a:latin typeface="+mj-lt"/>
                <a:cs typeface="Times New Roman" panose="02020603050405020304" pitchFamily="18" charset="0"/>
              </a:rPr>
              <a:t>.)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7" y="951570"/>
            <a:ext cx="7120829" cy="2808312"/>
          </a:xfrm>
        </p:spPr>
        <p:txBody>
          <a:bodyPr>
            <a:normAutofit/>
          </a:bodyPr>
          <a:lstStyle/>
          <a:p>
            <a:pPr marL="0" indent="0"/>
            <a:endParaRPr lang="sv-SE" sz="1725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900" smtClean="0"/>
              <a:t>24/03/2023</a:t>
            </a:r>
            <a:endParaRPr lang="sv-SE" sz="9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 sz="900" smtClean="0"/>
              <a:t>/Francesco Vallerossa, Dipartimento di Didattica delle Lingue</a:t>
            </a:r>
            <a:endParaRPr lang="sv-SE" sz="90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50467365"/>
              </p:ext>
            </p:extLst>
          </p:nvPr>
        </p:nvGraphicFramePr>
        <p:xfrm>
          <a:off x="575557" y="1131639"/>
          <a:ext cx="7614845" cy="175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4089" y="2821713"/>
            <a:ext cx="29798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sv-SE" sz="1350" dirty="0" err="1">
                <a:solidFill>
                  <a:srgbClr val="002F5F"/>
                </a:solidFill>
                <a:latin typeface="Calibri"/>
              </a:rPr>
              <a:t>Cfr</a:t>
            </a:r>
            <a:r>
              <a:rPr lang="sv-SE" sz="1350" dirty="0">
                <a:solidFill>
                  <a:srgbClr val="002F5F"/>
                </a:solidFill>
                <a:latin typeface="Calibri"/>
              </a:rPr>
              <a:t>. </a:t>
            </a:r>
            <a:r>
              <a:rPr lang="sv-SE" sz="1350" dirty="0" err="1">
                <a:solidFill>
                  <a:srgbClr val="002F5F"/>
                </a:solidFill>
                <a:latin typeface="Calibri"/>
              </a:rPr>
              <a:t>Banfi</a:t>
            </a:r>
            <a:r>
              <a:rPr lang="sv-SE" sz="1350" dirty="0">
                <a:solidFill>
                  <a:srgbClr val="002F5F"/>
                </a:solidFill>
                <a:latin typeface="Calibri"/>
              </a:rPr>
              <a:t> &amp; </a:t>
            </a:r>
            <a:r>
              <a:rPr lang="sv-SE" sz="1350" dirty="0" err="1">
                <a:solidFill>
                  <a:srgbClr val="002F5F"/>
                </a:solidFill>
                <a:latin typeface="Calibri"/>
              </a:rPr>
              <a:t>Bernini</a:t>
            </a:r>
            <a:r>
              <a:rPr lang="sv-SE" sz="1350" dirty="0">
                <a:solidFill>
                  <a:srgbClr val="002F5F"/>
                </a:solidFill>
                <a:latin typeface="Calibri"/>
              </a:rPr>
              <a:t> (2003); Rosi (2008)</a:t>
            </a:r>
            <a:endParaRPr lang="en-US" sz="1350" dirty="0">
              <a:solidFill>
                <a:srgbClr val="002F5F"/>
              </a:solidFill>
              <a:latin typeface="Calibri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564266" y="3021751"/>
            <a:ext cx="7744143" cy="121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>
              <a:lnSpc>
                <a:spcPct val="150000"/>
              </a:lnSpc>
              <a:spcBef>
                <a:spcPct val="20000"/>
              </a:spcBef>
              <a:buSzPct val="93000"/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Associazioni </a:t>
            </a:r>
            <a:r>
              <a:rPr lang="sv-SE" sz="1600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prototipiche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: 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sv-SE" sz="1600" b="1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passato</a:t>
            </a:r>
            <a:r>
              <a:rPr lang="sv-SE" sz="1600" b="1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sv-SE" sz="1600" b="1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prossimo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 + </a:t>
            </a:r>
            <a:r>
              <a:rPr lang="sv-SE" sz="1600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verbi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telici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 (’</a:t>
            </a:r>
            <a:r>
              <a:rPr lang="sv-SE" sz="1600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aprire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’); </a:t>
            </a:r>
            <a:r>
              <a:rPr lang="sv-SE" sz="1600" b="1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imperfetto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 + </a:t>
            </a:r>
            <a:r>
              <a:rPr lang="sv-SE" sz="1600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verbi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atelici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 (’</a:t>
            </a:r>
            <a:r>
              <a:rPr lang="sv-SE" sz="1600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essere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’) </a:t>
            </a:r>
            <a:endParaRPr lang="sv-SE" sz="1600" dirty="0" smtClean="0">
              <a:solidFill>
                <a:srgbClr val="002F5F"/>
              </a:solidFill>
              <a:ea typeface="Verdana" pitchFamily="34" charset="0"/>
              <a:cs typeface="Times New Roman" panose="02020603050405020304" pitchFamily="18" charset="0"/>
            </a:endParaRPr>
          </a:p>
          <a:p>
            <a:pPr marL="257175" lvl="0" indent="-257175">
              <a:lnSpc>
                <a:spcPct val="150000"/>
              </a:lnSpc>
              <a:spcBef>
                <a:spcPct val="20000"/>
              </a:spcBef>
              <a:buSzPct val="93000"/>
              <a:buFont typeface="Arial" panose="020B0604020202020204" pitchFamily="34" charset="0"/>
              <a:buChar char="•"/>
            </a:pPr>
            <a:r>
              <a:rPr lang="sv-SE" sz="1600" dirty="0" err="1" smtClean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Frequnza</a:t>
            </a:r>
            <a:r>
              <a:rPr lang="sv-SE" sz="1600" dirty="0" smtClean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nell’input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, </a:t>
            </a:r>
            <a:r>
              <a:rPr lang="sv-SE" sz="1600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principio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 di </a:t>
            </a:r>
            <a:r>
              <a:rPr lang="sv-SE" sz="1600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congruenza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sv-SE" sz="1600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semantica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 e di </a:t>
            </a:r>
            <a:r>
              <a:rPr lang="sv-SE" sz="1600" dirty="0" err="1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biunivocità</a:t>
            </a:r>
            <a:r>
              <a:rPr lang="sv-SE" sz="1600" dirty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sv-SE" sz="1600" dirty="0" smtClean="0">
                <a:solidFill>
                  <a:srgbClr val="002F5F"/>
                </a:solidFill>
                <a:ea typeface="Verdana" pitchFamily="34" charset="0"/>
                <a:cs typeface="Times New Roman" panose="02020603050405020304" pitchFamily="18" charset="0"/>
              </a:rPr>
              <a:t>(Andersen, 1993)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163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673216"/>
            <a:ext cx="6850800" cy="596700"/>
          </a:xfrm>
        </p:spPr>
        <p:txBody>
          <a:bodyPr>
            <a:normAutofit/>
          </a:bodyPr>
          <a:lstStyle/>
          <a:p>
            <a:r>
              <a:rPr lang="sv-SE" sz="3200" dirty="0" err="1" smtClean="0">
                <a:latin typeface="+mj-lt"/>
              </a:rPr>
              <a:t>Presentazione</a:t>
            </a:r>
            <a:endParaRPr lang="sv-SE" sz="32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3050" y="1440258"/>
            <a:ext cx="5989190" cy="30037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Background del </a:t>
            </a:r>
            <a:r>
              <a:rPr lang="en-US" dirty="0" err="1" smtClean="0">
                <a:latin typeface="+mj-lt"/>
              </a:rPr>
              <a:t>progetto</a:t>
            </a:r>
            <a:r>
              <a:rPr lang="en-US" dirty="0" smtClean="0">
                <a:latin typeface="+mj-lt"/>
              </a:rPr>
              <a:t>  </a:t>
            </a:r>
            <a:endParaRPr 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Contesto</a:t>
            </a:r>
            <a:r>
              <a:rPr lang="en-US" dirty="0">
                <a:latin typeface="+mj-lt"/>
              </a:rPr>
              <a:t> di </a:t>
            </a:r>
            <a:r>
              <a:rPr lang="en-US" dirty="0" err="1" smtClean="0">
                <a:latin typeface="+mj-lt"/>
              </a:rPr>
              <a:t>apprendimento</a:t>
            </a:r>
            <a:endParaRPr lang="en-US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</a:rPr>
              <a:t>Struttura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grammaticale</a:t>
            </a:r>
            <a:r>
              <a:rPr lang="en-US" dirty="0" smtClean="0"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</a:rPr>
              <a:t>Quadro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teorico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Uno studio </a:t>
            </a:r>
            <a:r>
              <a:rPr lang="en-US" dirty="0" err="1" smtClean="0">
                <a:latin typeface="+mj-lt"/>
              </a:rPr>
              <a:t>sull’acquisizione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della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temporalità</a:t>
            </a:r>
            <a:endParaRPr 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</a:rPr>
              <a:t>Considerazioni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metodologiche</a:t>
            </a:r>
            <a:endParaRPr 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</a:rPr>
              <a:t>Conclusione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275530" cy="210600"/>
          </a:xfrm>
        </p:spPr>
        <p:txBody>
          <a:bodyPr/>
          <a:lstStyle/>
          <a:p>
            <a:pPr defTabSz="914378"/>
            <a:r>
              <a:rPr lang="it-IT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57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670" y="247601"/>
            <a:ext cx="6850800" cy="596700"/>
          </a:xfrm>
        </p:spPr>
        <p:txBody>
          <a:bodyPr>
            <a:normAutofit/>
          </a:bodyPr>
          <a:lstStyle/>
          <a:p>
            <a:r>
              <a:rPr lang="sv-SE" dirty="0" err="1" smtClean="0">
                <a:latin typeface="+mj-lt"/>
                <a:cs typeface="Times New Roman" panose="02020603050405020304" pitchFamily="18" charset="0"/>
              </a:rPr>
              <a:t>Studi</a:t>
            </a:r>
            <a:r>
              <a:rPr lang="sv-SE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dirty="0" err="1" smtClean="0">
                <a:latin typeface="+mj-lt"/>
                <a:cs typeface="Times New Roman" panose="02020603050405020304" pitchFamily="18" charset="0"/>
              </a:rPr>
              <a:t>condotti</a:t>
            </a:r>
            <a:r>
              <a:rPr lang="sv-SE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dirty="0" err="1" smtClean="0">
                <a:latin typeface="+mj-lt"/>
                <a:cs typeface="Times New Roman" panose="02020603050405020304" pitchFamily="18" charset="0"/>
              </a:rPr>
              <a:t>secondo</a:t>
            </a:r>
            <a:r>
              <a:rPr lang="sv-SE" dirty="0" smtClean="0">
                <a:latin typeface="+mj-lt"/>
                <a:cs typeface="Times New Roman" panose="02020603050405020304" pitchFamily="18" charset="0"/>
              </a:rPr>
              <a:t> la LAH </a:t>
            </a:r>
            <a:r>
              <a:rPr lang="sv-SE" dirty="0" err="1" smtClean="0">
                <a:latin typeface="+mj-lt"/>
                <a:cs typeface="Times New Roman" panose="02020603050405020304" pitchFamily="18" charset="0"/>
              </a:rPr>
              <a:t>nelle</a:t>
            </a:r>
            <a:r>
              <a:rPr lang="sv-SE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dirty="0" err="1" smtClean="0">
                <a:latin typeface="+mj-lt"/>
                <a:cs typeface="Times New Roman" panose="02020603050405020304" pitchFamily="18" charset="0"/>
              </a:rPr>
              <a:t>lingue</a:t>
            </a:r>
            <a:r>
              <a:rPr lang="sv-SE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dirty="0" err="1" smtClean="0">
                <a:latin typeface="+mj-lt"/>
                <a:cs typeface="Times New Roman" panose="02020603050405020304" pitchFamily="18" charset="0"/>
              </a:rPr>
              <a:t>romanze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 smtClean="0"/>
              <a:t>/Francesco Vallerossa, Dipartimento di Didattica delle Lingue</a:t>
            </a:r>
            <a:endParaRPr lang="sv-SE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6513291"/>
              </p:ext>
            </p:extLst>
          </p:nvPr>
        </p:nvGraphicFramePr>
        <p:xfrm>
          <a:off x="305526" y="844300"/>
          <a:ext cx="7617914" cy="388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363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595" y="771550"/>
            <a:ext cx="6850800" cy="596700"/>
          </a:xfrm>
        </p:spPr>
        <p:txBody>
          <a:bodyPr/>
          <a:lstStyle/>
          <a:p>
            <a:r>
              <a:rPr lang="sv-SE" dirty="0" err="1">
                <a:latin typeface="+mj-lt"/>
                <a:cs typeface="Times New Roman" panose="02020603050405020304" pitchFamily="18" charset="0"/>
              </a:rPr>
              <a:t>Studi</a:t>
            </a:r>
            <a:r>
              <a:rPr lang="sv-S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dirty="0" err="1">
                <a:latin typeface="+mj-lt"/>
                <a:cs typeface="Times New Roman" panose="02020603050405020304" pitchFamily="18" charset="0"/>
              </a:rPr>
              <a:t>sull’italiano</a:t>
            </a:r>
            <a:r>
              <a:rPr lang="sv-SE" dirty="0">
                <a:latin typeface="+mj-lt"/>
                <a:cs typeface="Times New Roman" panose="02020603050405020304" pitchFamily="18" charset="0"/>
              </a:rPr>
              <a:t> come L2/LS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491630"/>
            <a:ext cx="6850800" cy="3025470"/>
          </a:xfrm>
        </p:spPr>
        <p:txBody>
          <a:bodyPr>
            <a:normAutofit lnSpcReduction="10000"/>
          </a:bodyPr>
          <a:lstStyle/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>
                <a:latin typeface="+mj-lt"/>
                <a:cs typeface="Times New Roman" panose="02020603050405020304" pitchFamily="18" charset="0"/>
              </a:rPr>
              <a:t>LAH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compresa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in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termini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di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tendenze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piuttosto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che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stadi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Giacalone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800" dirty="0" smtClean="0">
                <a:latin typeface="+mj-lt"/>
                <a:cs typeface="Times New Roman" panose="02020603050405020304" pitchFamily="18" charset="0"/>
              </a:rPr>
              <a:t>Ramat, 1990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,</a:t>
            </a:r>
            <a:r>
              <a:rPr lang="sv-SE" sz="1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2002)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smtClean="0">
                <a:latin typeface="+mj-lt"/>
                <a:cs typeface="Times New Roman" panose="02020603050405020304" pitchFamily="18" charset="0"/>
              </a:rPr>
              <a:t>Associazioni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prototipiche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800" i="1" dirty="0" err="1">
                <a:latin typeface="+mj-lt"/>
                <a:cs typeface="Times New Roman" panose="02020603050405020304" pitchFamily="18" charset="0"/>
              </a:rPr>
              <a:t>imperfetto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+ stativi (</a:t>
            </a:r>
            <a:r>
              <a:rPr lang="sv-SE" sz="1800" dirty="0" smtClean="0">
                <a:latin typeface="+mj-lt"/>
                <a:cs typeface="Times New Roman" panose="02020603050405020304" pitchFamily="18" charset="0"/>
              </a:rPr>
              <a:t>Wiberg, 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1997)</a:t>
            </a: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smtClean="0">
                <a:latin typeface="+mj-lt"/>
                <a:cs typeface="Times New Roman" panose="02020603050405020304" pitchFamily="18" charset="0"/>
              </a:rPr>
              <a:t>LAH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sembra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riguardare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per lo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più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stadi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iniziali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di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apprendimento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(Rosi, 2008</a:t>
            </a:r>
            <a:r>
              <a:rPr lang="sv-SE" sz="1800" dirty="0" smtClean="0">
                <a:latin typeface="+mj-lt"/>
                <a:cs typeface="Times New Roman" panose="02020603050405020304" pitchFamily="18" charset="0"/>
              </a:rPr>
              <a:t>) </a:t>
            </a:r>
            <a:endParaRPr lang="sv-SE" sz="1800" dirty="0">
              <a:latin typeface="+mj-lt"/>
              <a:cs typeface="Times New Roman" panose="02020603050405020304" pitchFamily="18" charset="0"/>
            </a:endParaRPr>
          </a:p>
          <a:p>
            <a:pPr marL="257175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1800" dirty="0" err="1" smtClean="0">
                <a:latin typeface="+mj-lt"/>
                <a:cs typeface="Times New Roman" panose="02020603050405020304" pitchFamily="18" charset="0"/>
              </a:rPr>
              <a:t>Importanza</a:t>
            </a:r>
            <a:r>
              <a:rPr lang="sv-SE" sz="1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di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altri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fattori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(L1, L2, </a:t>
            </a:r>
            <a:r>
              <a:rPr lang="sv-SE" sz="1800" dirty="0" err="1" smtClean="0">
                <a:latin typeface="+mj-lt"/>
                <a:cs typeface="Times New Roman" panose="02020603050405020304" pitchFamily="18" charset="0"/>
              </a:rPr>
              <a:t>insegnamento</a:t>
            </a:r>
            <a:r>
              <a:rPr lang="sv-SE" sz="1800" dirty="0" smtClean="0">
                <a:latin typeface="+mj-lt"/>
                <a:cs typeface="Times New Roman" panose="02020603050405020304" pitchFamily="18" charset="0"/>
              </a:rPr>
              <a:t>, </a:t>
            </a:r>
            <a:r>
              <a:rPr lang="sv-SE" sz="1800" dirty="0" err="1" smtClean="0">
                <a:latin typeface="+mj-lt"/>
                <a:cs typeface="Times New Roman" panose="02020603050405020304" pitchFamily="18" charset="0"/>
              </a:rPr>
              <a:t>funzione</a:t>
            </a:r>
            <a:r>
              <a:rPr lang="sv-SE" sz="1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discorsiva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sv-SE" sz="1800" dirty="0" err="1">
                <a:latin typeface="+mj-lt"/>
                <a:cs typeface="Times New Roman" panose="02020603050405020304" pitchFamily="18" charset="0"/>
              </a:rPr>
              <a:t>proprietà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800" dirty="0" err="1" smtClean="0">
                <a:latin typeface="+mj-lt"/>
                <a:cs typeface="Times New Roman" panose="02020603050405020304" pitchFamily="18" charset="0"/>
              </a:rPr>
              <a:t>sintattiche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)</a:t>
            </a:r>
            <a:endParaRPr lang="sv-SE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900" smtClean="0"/>
              <a:t>24/03/2023</a:t>
            </a:r>
            <a:endParaRPr lang="sv-SE" sz="9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it-IT" sz="900" smtClean="0"/>
              <a:t>/Francesco Vallerossa, Dipartimento di Didattica delle Lingue</a:t>
            </a:r>
            <a:endParaRPr lang="sv-SE" sz="900"/>
          </a:p>
        </p:txBody>
      </p:sp>
    </p:spTree>
    <p:extLst>
      <p:ext uri="{BB962C8B-B14F-4D97-AF65-F5344CB8AC3E}">
        <p14:creationId xmlns:p14="http://schemas.microsoft.com/office/powerpoint/2010/main" val="8570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9264" y="611070"/>
            <a:ext cx="6850800" cy="596700"/>
          </a:xfrm>
        </p:spPr>
        <p:txBody>
          <a:bodyPr>
            <a:normAutofit fontScale="90000"/>
          </a:bodyPr>
          <a:lstStyle/>
          <a:p>
            <a:pPr algn="l"/>
            <a:r>
              <a:rPr lang="sv-SE" sz="2400" dirty="0" err="1" smtClean="0">
                <a:solidFill>
                  <a:schemeClr val="tx1"/>
                </a:solidFill>
                <a:latin typeface="+mj-lt"/>
              </a:rPr>
              <a:t>Studi</a:t>
            </a:r>
            <a:r>
              <a:rPr lang="sv-S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  <a:latin typeface="+mj-lt"/>
              </a:rPr>
              <a:t>sull’apprendimento</a:t>
            </a:r>
            <a:r>
              <a:rPr lang="sv-S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  <a:latin typeface="+mj-lt"/>
              </a:rPr>
              <a:t>plurilingue</a:t>
            </a:r>
            <a:r>
              <a:rPr lang="sv-SE" sz="2400" dirty="0" smtClean="0">
                <a:solidFill>
                  <a:schemeClr val="tx1"/>
                </a:solidFill>
                <a:latin typeface="+mj-lt"/>
              </a:rPr>
              <a:t> della </a:t>
            </a:r>
            <a:r>
              <a:rPr lang="sv-SE" sz="2400" dirty="0" err="1" smtClean="0">
                <a:solidFill>
                  <a:schemeClr val="tx1"/>
                </a:solidFill>
                <a:latin typeface="+mj-lt"/>
              </a:rPr>
              <a:t>morfologia</a:t>
            </a:r>
            <a:r>
              <a:rPr lang="sv-SE" sz="2400" dirty="0" smtClean="0">
                <a:solidFill>
                  <a:schemeClr val="tx1"/>
                </a:solidFill>
                <a:latin typeface="+mj-lt"/>
              </a:rPr>
              <a:t> TA</a:t>
            </a:r>
            <a:endParaRPr lang="sv-SE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09264" y="1224523"/>
            <a:ext cx="7579159" cy="307541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 smtClean="0">
                <a:latin typeface="+mj-lt"/>
              </a:rPr>
              <a:t>Transfer da </a:t>
            </a:r>
            <a:r>
              <a:rPr lang="sv-SE" sz="1800" dirty="0" err="1" smtClean="0">
                <a:latin typeface="+mj-lt"/>
              </a:rPr>
              <a:t>lingue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precedenti</a:t>
            </a:r>
            <a:r>
              <a:rPr lang="sv-SE" sz="1800" dirty="0" smtClean="0">
                <a:latin typeface="+mj-lt"/>
              </a:rPr>
              <a:t> (L1/L2) </a:t>
            </a:r>
            <a:r>
              <a:rPr lang="sv-SE" sz="1800" dirty="0" err="1" smtClean="0">
                <a:latin typeface="+mj-lt"/>
              </a:rPr>
              <a:t>determinato</a:t>
            </a:r>
            <a:r>
              <a:rPr lang="sv-SE" sz="1800" dirty="0" smtClean="0">
                <a:latin typeface="+mj-lt"/>
              </a:rPr>
              <a:t> da: </a:t>
            </a:r>
            <a:endParaRPr lang="en-US" sz="18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1800" dirty="0" err="1" smtClean="0">
                <a:latin typeface="+mj-lt"/>
              </a:rPr>
              <a:t>Somiglianza</a:t>
            </a:r>
            <a:r>
              <a:rPr lang="sv-SE" sz="1800" dirty="0" smtClean="0">
                <a:latin typeface="+mj-lt"/>
              </a:rPr>
              <a:t> di </a:t>
            </a:r>
            <a:r>
              <a:rPr lang="sv-SE" sz="1800" dirty="0" err="1" smtClean="0">
                <a:latin typeface="+mj-lt"/>
              </a:rPr>
              <a:t>forme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>
                <a:latin typeface="+mj-lt"/>
              </a:rPr>
              <a:t>(</a:t>
            </a:r>
            <a:r>
              <a:rPr lang="sv-SE" sz="1800" dirty="0" err="1">
                <a:latin typeface="+mj-lt"/>
              </a:rPr>
              <a:t>Diaubalick</a:t>
            </a:r>
            <a:r>
              <a:rPr lang="sv-SE" sz="1800" dirty="0">
                <a:latin typeface="+mj-lt"/>
              </a:rPr>
              <a:t> et al., 2020; </a:t>
            </a:r>
            <a:r>
              <a:rPr lang="sv-SE" sz="1800" dirty="0" smtClean="0">
                <a:latin typeface="+mj-lt"/>
              </a:rPr>
              <a:t>Eibensteiner</a:t>
            </a:r>
            <a:r>
              <a:rPr lang="sv-SE" sz="1800" dirty="0">
                <a:latin typeface="+mj-lt"/>
              </a:rPr>
              <a:t>, 2019; </a:t>
            </a:r>
            <a:r>
              <a:rPr lang="sv-SE" sz="1800" dirty="0" smtClean="0">
                <a:latin typeface="+mj-lt"/>
              </a:rPr>
              <a:t>Izquierdo &amp; Collins, 2008; Vallerossa</a:t>
            </a:r>
            <a:r>
              <a:rPr lang="sv-SE" sz="1800" dirty="0">
                <a:latin typeface="+mj-lt"/>
              </a:rPr>
              <a:t>, 2021) </a:t>
            </a:r>
            <a:r>
              <a:rPr lang="sv-SE" sz="1800" dirty="0" smtClean="0">
                <a:latin typeface="+mj-lt"/>
              </a:rPr>
              <a:t>o di </a:t>
            </a:r>
            <a:r>
              <a:rPr lang="sv-SE" sz="1800" dirty="0" err="1" smtClean="0">
                <a:latin typeface="+mj-lt"/>
              </a:rPr>
              <a:t>funzioni</a:t>
            </a:r>
            <a:r>
              <a:rPr lang="sv-SE" sz="1800" dirty="0" smtClean="0">
                <a:latin typeface="+mj-lt"/>
              </a:rPr>
              <a:t> (</a:t>
            </a:r>
            <a:r>
              <a:rPr lang="es-ES" sz="1800" dirty="0" smtClean="0">
                <a:latin typeface="+mj-lt"/>
              </a:rPr>
              <a:t>Izquierdo </a:t>
            </a:r>
            <a:r>
              <a:rPr lang="es-ES" sz="1800" dirty="0">
                <a:latin typeface="+mj-lt"/>
              </a:rPr>
              <a:t>&amp; Kihlstedt, 2019; Kihlstedt &amp; Izquierdo, </a:t>
            </a:r>
            <a:r>
              <a:rPr lang="es-ES" sz="1800" dirty="0" smtClean="0">
                <a:latin typeface="+mj-lt"/>
              </a:rPr>
              <a:t>2021; </a:t>
            </a:r>
            <a:r>
              <a:rPr lang="es-ES" sz="1800" dirty="0" err="1" smtClean="0">
                <a:latin typeface="+mj-lt"/>
              </a:rPr>
              <a:t>Valleross</a:t>
            </a:r>
            <a:r>
              <a:rPr lang="sv-SE" sz="1800" dirty="0" smtClean="0">
                <a:latin typeface="+mj-lt"/>
              </a:rPr>
              <a:t>a </a:t>
            </a:r>
            <a:r>
              <a:rPr lang="sv-SE" sz="1800" dirty="0">
                <a:latin typeface="+mj-lt"/>
              </a:rPr>
              <a:t>et al., </a:t>
            </a:r>
            <a:r>
              <a:rPr lang="sv-SE" sz="1800" dirty="0" smtClean="0">
                <a:latin typeface="+mj-lt"/>
              </a:rPr>
              <a:t>2021)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 err="1" smtClean="0">
                <a:latin typeface="+mj-lt"/>
              </a:rPr>
              <a:t>Competenza</a:t>
            </a:r>
            <a:r>
              <a:rPr lang="sv-SE" sz="1800" dirty="0" smtClean="0">
                <a:latin typeface="+mj-lt"/>
              </a:rPr>
              <a:t>: </a:t>
            </a:r>
            <a:r>
              <a:rPr lang="sv-SE" sz="1800" dirty="0" err="1" smtClean="0">
                <a:latin typeface="+mj-lt"/>
              </a:rPr>
              <a:t>nella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>
                <a:latin typeface="+mj-lt"/>
              </a:rPr>
              <a:t>L2 (Eibensteiner, 2019; Vallerossa, 2022) </a:t>
            </a:r>
            <a:r>
              <a:rPr lang="sv-SE" sz="1800" dirty="0" smtClean="0">
                <a:latin typeface="+mj-lt"/>
              </a:rPr>
              <a:t>e </a:t>
            </a:r>
            <a:r>
              <a:rPr lang="sv-SE" sz="1800" dirty="0" err="1" smtClean="0">
                <a:latin typeface="+mj-lt"/>
              </a:rPr>
              <a:t>nella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lingua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target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>
                <a:latin typeface="+mj-lt"/>
              </a:rPr>
              <a:t>(Eibensteiner, 2022; Vallerossa, </a:t>
            </a:r>
            <a:r>
              <a:rPr lang="sv-SE" sz="1800" dirty="0" smtClean="0">
                <a:latin typeface="+mj-lt"/>
              </a:rPr>
              <a:t>2021)</a:t>
            </a:r>
          </a:p>
          <a:p>
            <a:pPr marL="342900" indent="-342900">
              <a:buFont typeface="+mj-lt"/>
              <a:buAutoNum type="arabicPeriod"/>
            </a:pPr>
            <a:r>
              <a:rPr lang="sv-SE" sz="1800" dirty="0" err="1" smtClean="0">
                <a:latin typeface="+mj-lt"/>
              </a:rPr>
              <a:t>Complessità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linguistica</a:t>
            </a:r>
            <a:r>
              <a:rPr lang="sv-SE" sz="1800" dirty="0" smtClean="0">
                <a:latin typeface="+mj-lt"/>
              </a:rPr>
              <a:t>: </a:t>
            </a:r>
            <a:r>
              <a:rPr lang="sv-SE" sz="1800" dirty="0" err="1" smtClean="0">
                <a:latin typeface="+mj-lt"/>
              </a:rPr>
              <a:t>strutture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prototipiche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più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facili</a:t>
            </a:r>
            <a:r>
              <a:rPr lang="sv-SE" sz="1800" dirty="0" smtClean="0">
                <a:latin typeface="+mj-lt"/>
              </a:rPr>
              <a:t> da </a:t>
            </a:r>
            <a:r>
              <a:rPr lang="sv-SE" sz="1800" dirty="0" err="1" smtClean="0">
                <a:latin typeface="+mj-lt"/>
              </a:rPr>
              <a:t>apprendere</a:t>
            </a:r>
            <a:r>
              <a:rPr lang="sv-SE" sz="1800" dirty="0" smtClean="0">
                <a:latin typeface="+mj-lt"/>
              </a:rPr>
              <a:t> di </a:t>
            </a:r>
            <a:r>
              <a:rPr lang="sv-SE" sz="1800" dirty="0" err="1" smtClean="0">
                <a:latin typeface="+mj-lt"/>
              </a:rPr>
              <a:t>strutture</a:t>
            </a:r>
            <a:r>
              <a:rPr lang="sv-SE" sz="1800" dirty="0" smtClean="0">
                <a:latin typeface="+mj-lt"/>
              </a:rPr>
              <a:t> non </a:t>
            </a:r>
            <a:r>
              <a:rPr lang="sv-SE" sz="1800" dirty="0" err="1" smtClean="0">
                <a:latin typeface="+mj-lt"/>
              </a:rPr>
              <a:t>prototipiche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>
                <a:latin typeface="+mj-lt"/>
              </a:rPr>
              <a:t>(</a:t>
            </a:r>
            <a:r>
              <a:rPr lang="sv-SE" sz="1800" dirty="0" err="1">
                <a:latin typeface="+mj-lt"/>
              </a:rPr>
              <a:t>Diaubalick</a:t>
            </a:r>
            <a:r>
              <a:rPr lang="sv-SE" sz="1800" dirty="0">
                <a:latin typeface="+mj-lt"/>
              </a:rPr>
              <a:t> et al. 2020; Salaberry, 2005; 2020;  Vallerossa et al., </a:t>
            </a:r>
            <a:r>
              <a:rPr lang="sv-SE" sz="1800" dirty="0" smtClean="0">
                <a:latin typeface="+mj-lt"/>
              </a:rPr>
              <a:t>2021; Vallerossa, 2023)</a:t>
            </a:r>
            <a:endParaRPr lang="sv-S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83472" cy="210600"/>
          </a:xfrm>
        </p:spPr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79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5400" dirty="0" err="1" smtClean="0">
                <a:latin typeface="+mj-lt"/>
              </a:rPr>
              <a:t>Domande</a:t>
            </a:r>
            <a:r>
              <a:rPr lang="sv-SE" sz="5400" dirty="0" smtClean="0">
                <a:latin typeface="+mj-lt"/>
              </a:rPr>
              <a:t>? </a:t>
            </a:r>
            <a:endParaRPr lang="sv-SE" sz="5400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64282" y="4675857"/>
            <a:ext cx="1123200" cy="210600"/>
          </a:xfrm>
        </p:spPr>
        <p:txBody>
          <a:bodyPr/>
          <a:lstStyle/>
          <a:p>
            <a:r>
              <a:rPr lang="en-US" dirty="0" smtClean="0"/>
              <a:t>24/03/2023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11464" cy="333714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547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5576" y="987574"/>
            <a:ext cx="6247083" cy="3600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Background del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progetto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Contesto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di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apprendimento</a:t>
            </a:r>
            <a:endParaRPr lang="en-US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Struttura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grammaticale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Quadro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teorico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Uno studio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sull’acquisizione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della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temporalità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Considerazioni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metodologiche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Conclusione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37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200" y="1497330"/>
            <a:ext cx="6861600" cy="3019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Uno studio </a:t>
            </a:r>
            <a:r>
              <a:rPr lang="en-US" dirty="0" err="1" smtClean="0">
                <a:latin typeface="+mj-lt"/>
              </a:rPr>
              <a:t>sulla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produzione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orale</a:t>
            </a:r>
            <a:r>
              <a:rPr lang="en-US" dirty="0" smtClean="0">
                <a:latin typeface="+mj-lt"/>
              </a:rPr>
              <a:t>: 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Vallerossa, F. (2021). The role of linguistic typology, target language </a:t>
            </a:r>
            <a:r>
              <a:rPr lang="en-US" dirty="0" smtClean="0">
                <a:latin typeface="+mj-lt"/>
              </a:rPr>
              <a:t>proficiency and </a:t>
            </a:r>
            <a:r>
              <a:rPr lang="en-US" dirty="0">
                <a:latin typeface="+mj-lt"/>
              </a:rPr>
              <a:t>prototypes in learning aspectual contrasts in Italian as </a:t>
            </a:r>
            <a:r>
              <a:rPr lang="en-US" dirty="0" smtClean="0">
                <a:latin typeface="+mj-lt"/>
              </a:rPr>
              <a:t>additional </a:t>
            </a:r>
            <a:r>
              <a:rPr lang="fr-FR" dirty="0" err="1" smtClean="0">
                <a:latin typeface="+mj-lt"/>
              </a:rPr>
              <a:t>language</a:t>
            </a:r>
            <a:r>
              <a:rPr lang="fr-FR" dirty="0">
                <a:latin typeface="+mj-lt"/>
              </a:rPr>
              <a:t>. </a:t>
            </a:r>
            <a:r>
              <a:rPr lang="fr-FR" i="1" dirty="0">
                <a:latin typeface="+mj-lt"/>
              </a:rPr>
              <a:t>Languages 6</a:t>
            </a:r>
            <a:r>
              <a:rPr lang="fr-FR" dirty="0">
                <a:latin typeface="+mj-lt"/>
              </a:rPr>
              <a:t>(184). </a:t>
            </a:r>
            <a:r>
              <a:rPr lang="fr-FR" dirty="0" smtClean="0">
                <a:latin typeface="+mj-lt"/>
              </a:rPr>
              <a:t>DOI: 10.3390/languages6040184 </a:t>
            </a:r>
            <a:endParaRPr lang="sv-SE" i="1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299496" cy="210600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909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00750"/>
            <a:ext cx="6850800" cy="596700"/>
          </a:xfrm>
        </p:spPr>
        <p:txBody>
          <a:bodyPr/>
          <a:lstStyle/>
          <a:p>
            <a:r>
              <a:rPr lang="sv-SE" dirty="0">
                <a:latin typeface="+mj-lt"/>
              </a:rPr>
              <a:t>Obiettivo e </a:t>
            </a:r>
            <a:r>
              <a:rPr lang="sv-SE" dirty="0" err="1">
                <a:latin typeface="+mj-lt"/>
              </a:rPr>
              <a:t>domanda</a:t>
            </a:r>
            <a:r>
              <a:rPr lang="sv-SE" dirty="0">
                <a:latin typeface="+mj-lt"/>
              </a:rPr>
              <a:t> di </a:t>
            </a:r>
            <a:r>
              <a:rPr lang="sv-SE" dirty="0" err="1">
                <a:latin typeface="+mj-lt"/>
              </a:rPr>
              <a:t>ricerca</a:t>
            </a:r>
            <a:endParaRPr lang="sv-SE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04400" y="4649040"/>
            <a:ext cx="5147910" cy="175860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781200" y="1417320"/>
            <a:ext cx="6861600" cy="30997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b="1" dirty="0">
                <a:latin typeface="+mj-lt"/>
              </a:rPr>
              <a:t>Obiettivo</a:t>
            </a:r>
            <a:r>
              <a:rPr lang="sv-SE" dirty="0">
                <a:latin typeface="+mj-lt"/>
              </a:rPr>
              <a:t>: </a:t>
            </a:r>
            <a:r>
              <a:rPr lang="sv-SE" dirty="0" err="1">
                <a:latin typeface="+mj-lt"/>
              </a:rPr>
              <a:t>studiare</a:t>
            </a:r>
            <a:r>
              <a:rPr lang="sv-SE" dirty="0">
                <a:latin typeface="+mj-lt"/>
              </a:rPr>
              <a:t> come </a:t>
            </a:r>
            <a:r>
              <a:rPr lang="sv-SE" dirty="0" err="1" smtClean="0">
                <a:latin typeface="+mj-lt"/>
              </a:rPr>
              <a:t>apprendenti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plurilingui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>
                <a:latin typeface="+mj-lt"/>
              </a:rPr>
              <a:t>svedesi</a:t>
            </a:r>
            <a:r>
              <a:rPr lang="sv-SE" dirty="0">
                <a:latin typeface="+mj-lt"/>
              </a:rPr>
              <a:t> esprimono la </a:t>
            </a:r>
            <a:r>
              <a:rPr lang="sv-SE" dirty="0" err="1">
                <a:latin typeface="+mj-lt"/>
              </a:rPr>
              <a:t>morfologia</a:t>
            </a:r>
            <a:r>
              <a:rPr lang="sv-SE" dirty="0">
                <a:latin typeface="+mj-lt"/>
              </a:rPr>
              <a:t> tempo-</a:t>
            </a:r>
            <a:r>
              <a:rPr lang="sv-SE" dirty="0" err="1">
                <a:latin typeface="+mj-lt"/>
              </a:rPr>
              <a:t>aspettuale</a:t>
            </a:r>
            <a:r>
              <a:rPr lang="sv-SE" dirty="0">
                <a:latin typeface="+mj-lt"/>
              </a:rPr>
              <a:t> in </a:t>
            </a:r>
            <a:r>
              <a:rPr lang="sv-SE" dirty="0" err="1">
                <a:latin typeface="+mj-lt"/>
              </a:rPr>
              <a:t>italiano</a:t>
            </a:r>
            <a:r>
              <a:rPr lang="sv-SE" dirty="0">
                <a:latin typeface="+mj-lt"/>
              </a:rPr>
              <a:t> L3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b="1" dirty="0">
                <a:latin typeface="+mj-lt"/>
              </a:rPr>
              <a:t>DR: </a:t>
            </a:r>
            <a:r>
              <a:rPr lang="sv-SE" dirty="0" err="1">
                <a:latin typeface="+mj-lt"/>
              </a:rPr>
              <a:t>Quali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sono</a:t>
            </a:r>
            <a:r>
              <a:rPr lang="sv-SE" dirty="0">
                <a:latin typeface="+mj-lt"/>
              </a:rPr>
              <a:t> gli </a:t>
            </a:r>
            <a:r>
              <a:rPr lang="sv-SE" dirty="0" err="1">
                <a:latin typeface="+mj-lt"/>
              </a:rPr>
              <a:t>effetti</a:t>
            </a:r>
            <a:r>
              <a:rPr lang="sv-SE" dirty="0">
                <a:latin typeface="+mj-lt"/>
              </a:rPr>
              <a:t> della </a:t>
            </a:r>
            <a:r>
              <a:rPr lang="sv-SE" dirty="0" err="1">
                <a:latin typeface="+mj-lt"/>
              </a:rPr>
              <a:t>tipologia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linguistica</a:t>
            </a:r>
            <a:r>
              <a:rPr lang="sv-SE" dirty="0">
                <a:latin typeface="+mj-lt"/>
              </a:rPr>
              <a:t> e della </a:t>
            </a:r>
            <a:r>
              <a:rPr lang="sv-SE" dirty="0" err="1">
                <a:latin typeface="+mj-lt"/>
              </a:rPr>
              <a:t>prototipicità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nell’apprendimento</a:t>
            </a:r>
            <a:r>
              <a:rPr lang="sv-SE" dirty="0">
                <a:latin typeface="+mj-lt"/>
              </a:rPr>
              <a:t> della </a:t>
            </a:r>
            <a:r>
              <a:rPr lang="sv-SE" dirty="0" err="1">
                <a:latin typeface="+mj-lt"/>
              </a:rPr>
              <a:t>morfologia</a:t>
            </a:r>
            <a:r>
              <a:rPr lang="sv-SE" dirty="0">
                <a:latin typeface="+mj-lt"/>
              </a:rPr>
              <a:t> tempo-</a:t>
            </a:r>
            <a:r>
              <a:rPr lang="sv-SE" dirty="0" err="1">
                <a:latin typeface="+mj-lt"/>
              </a:rPr>
              <a:t>aspettuale</a:t>
            </a:r>
            <a:r>
              <a:rPr lang="sv-SE" dirty="0">
                <a:latin typeface="+mj-lt"/>
              </a:rPr>
              <a:t> in </a:t>
            </a:r>
            <a:r>
              <a:rPr lang="sv-SE" dirty="0" err="1">
                <a:latin typeface="+mj-lt"/>
              </a:rPr>
              <a:t>italiano</a:t>
            </a:r>
            <a:r>
              <a:rPr lang="sv-SE" dirty="0">
                <a:latin typeface="+mj-lt"/>
              </a:rPr>
              <a:t> L3 da </a:t>
            </a:r>
            <a:r>
              <a:rPr lang="sv-SE" dirty="0" err="1">
                <a:latin typeface="+mj-lt"/>
              </a:rPr>
              <a:t>parte</a:t>
            </a:r>
            <a:r>
              <a:rPr lang="sv-SE" dirty="0">
                <a:latin typeface="+mj-lt"/>
              </a:rPr>
              <a:t> di </a:t>
            </a:r>
            <a:r>
              <a:rPr lang="sv-SE" dirty="0" err="1">
                <a:latin typeface="+mj-lt"/>
              </a:rPr>
              <a:t>studenti</a:t>
            </a:r>
            <a:r>
              <a:rPr lang="sv-SE" dirty="0">
                <a:latin typeface="+mj-lt"/>
              </a:rPr>
              <a:t> di </a:t>
            </a:r>
            <a:r>
              <a:rPr lang="sv-SE" dirty="0" err="1">
                <a:latin typeface="+mj-lt"/>
              </a:rPr>
              <a:t>madrelingua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svedese</a:t>
            </a:r>
            <a:r>
              <a:rPr lang="sv-SE" dirty="0">
                <a:latin typeface="+mj-lt"/>
              </a:rPr>
              <a:t> a </a:t>
            </a:r>
            <a:r>
              <a:rPr lang="sv-SE" dirty="0" err="1">
                <a:latin typeface="+mj-lt"/>
              </a:rPr>
              <a:t>differenti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livelli</a:t>
            </a:r>
            <a:r>
              <a:rPr lang="sv-SE" dirty="0">
                <a:latin typeface="+mj-lt"/>
              </a:rPr>
              <a:t> di </a:t>
            </a:r>
            <a:r>
              <a:rPr lang="sv-SE" dirty="0" err="1">
                <a:latin typeface="+mj-lt"/>
              </a:rPr>
              <a:t>competenza</a:t>
            </a:r>
            <a:r>
              <a:rPr lang="sv-SE" dirty="0">
                <a:latin typeface="+mj-lt"/>
              </a:rPr>
              <a:t>? </a:t>
            </a:r>
          </a:p>
          <a:p>
            <a:endParaRPr lang="sv-S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92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580581"/>
            <a:ext cx="6861600" cy="642558"/>
          </a:xfrm>
        </p:spPr>
        <p:txBody>
          <a:bodyPr/>
          <a:lstStyle/>
          <a:p>
            <a:r>
              <a:rPr lang="sv-SE" dirty="0" err="1">
                <a:latin typeface="+mj-lt"/>
              </a:rPr>
              <a:t>Materiale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200" y="1216743"/>
            <a:ext cx="6861600" cy="3300358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err="1">
                <a:latin typeface="+mj-lt"/>
              </a:rPr>
              <a:t>Retelling</a:t>
            </a:r>
            <a:r>
              <a:rPr lang="sv-SE" dirty="0">
                <a:latin typeface="+mj-lt"/>
              </a:rPr>
              <a:t> del </a:t>
            </a:r>
            <a:r>
              <a:rPr lang="sv-SE" dirty="0" err="1">
                <a:latin typeface="+mj-lt"/>
              </a:rPr>
              <a:t>racconto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illustrato</a:t>
            </a:r>
            <a:r>
              <a:rPr lang="sv-SE" dirty="0">
                <a:latin typeface="+mj-lt"/>
              </a:rPr>
              <a:t> ’Le </a:t>
            </a:r>
            <a:r>
              <a:rPr lang="sv-SE" dirty="0" err="1">
                <a:latin typeface="+mj-lt"/>
              </a:rPr>
              <a:t>due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sorelle</a:t>
            </a:r>
            <a:r>
              <a:rPr lang="sv-SE" dirty="0">
                <a:latin typeface="+mj-lt"/>
              </a:rPr>
              <a:t>’ </a:t>
            </a:r>
            <a:r>
              <a:rPr lang="sv-SE" dirty="0" err="1">
                <a:latin typeface="+mj-lt"/>
              </a:rPr>
              <a:t>adattato</a:t>
            </a:r>
            <a:r>
              <a:rPr lang="sv-SE" dirty="0">
                <a:latin typeface="+mj-lt"/>
              </a:rPr>
              <a:t> dal progetto SPLLOC </a:t>
            </a:r>
            <a:r>
              <a:rPr lang="en-US" dirty="0">
                <a:latin typeface="+mj-lt"/>
                <a:hlinkClick r:id="rId2"/>
              </a:rPr>
              <a:t>www.splloc.soton.ac.uk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(McManus, 2011; </a:t>
            </a:r>
            <a:r>
              <a:rPr lang="en-US" dirty="0" err="1" smtClean="0">
                <a:latin typeface="+mj-lt"/>
              </a:rPr>
              <a:t>Domínguez</a:t>
            </a:r>
            <a:r>
              <a:rPr lang="en-US" dirty="0" smtClean="0">
                <a:latin typeface="+mj-lt"/>
              </a:rPr>
              <a:t> et al., 2013)</a:t>
            </a:r>
            <a:endParaRPr 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Elicitare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forme</a:t>
            </a:r>
            <a:r>
              <a:rPr lang="en-US" dirty="0">
                <a:latin typeface="+mj-lt"/>
              </a:rPr>
              <a:t> di </a:t>
            </a:r>
            <a:r>
              <a:rPr lang="en-US" dirty="0" err="1">
                <a:latin typeface="+mj-lt"/>
              </a:rPr>
              <a:t>passato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perfettivo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imperfettivo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abituale</a:t>
            </a:r>
            <a:r>
              <a:rPr lang="en-US" dirty="0">
                <a:latin typeface="+mj-lt"/>
              </a:rPr>
              <a:t> in </a:t>
            </a:r>
            <a:r>
              <a:rPr lang="en-US" dirty="0" err="1">
                <a:latin typeface="+mj-lt"/>
              </a:rPr>
              <a:t>associazioni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prototipiche</a:t>
            </a:r>
            <a:r>
              <a:rPr lang="en-US" dirty="0">
                <a:latin typeface="+mj-lt"/>
              </a:rPr>
              <a:t> (n=11) e non </a:t>
            </a:r>
            <a:r>
              <a:rPr lang="en-US" dirty="0" err="1">
                <a:latin typeface="+mj-lt"/>
              </a:rPr>
              <a:t>prototipiche</a:t>
            </a:r>
            <a:r>
              <a:rPr lang="en-US" dirty="0">
                <a:latin typeface="+mj-lt"/>
              </a:rPr>
              <a:t> (n=12)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</a:rPr>
              <a:t>Viaggio</a:t>
            </a:r>
            <a:r>
              <a:rPr lang="en-US" dirty="0">
                <a:latin typeface="+mj-lt"/>
              </a:rPr>
              <a:t> di due </a:t>
            </a:r>
            <a:r>
              <a:rPr lang="en-US" dirty="0" err="1">
                <a:latin typeface="+mj-lt"/>
              </a:rPr>
              <a:t>sorelle</a:t>
            </a:r>
            <a:r>
              <a:rPr lang="en-US" dirty="0">
                <a:latin typeface="+mj-lt"/>
              </a:rPr>
              <a:t> in </a:t>
            </a:r>
            <a:r>
              <a:rPr lang="en-US" dirty="0" err="1">
                <a:latin typeface="+mj-lt"/>
              </a:rPr>
              <a:t>Spagna</a:t>
            </a:r>
            <a:endParaRPr lang="en-US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Due </a:t>
            </a:r>
            <a:r>
              <a:rPr lang="en-US" dirty="0" err="1">
                <a:latin typeface="+mj-lt"/>
              </a:rPr>
              <a:t>cambiamenti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aspettuali</a:t>
            </a:r>
            <a:r>
              <a:rPr lang="en-US" dirty="0">
                <a:latin typeface="+mj-lt"/>
              </a:rPr>
              <a:t> (perf 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imperf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;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imperf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 perf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  <a:sym typeface="Wingdings" panose="05000000000000000000" pitchFamily="2" charset="2"/>
              </a:rPr>
              <a:t>Contesti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+mj-lt"/>
                <a:sym typeface="Wingdings" panose="05000000000000000000" pitchFamily="2" charset="2"/>
              </a:rPr>
              <a:t>perfettivi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+mj-lt"/>
                <a:sym typeface="Wingdings" panose="05000000000000000000" pitchFamily="2" charset="2"/>
              </a:rPr>
              <a:t>elicitare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PP vs. </a:t>
            </a:r>
            <a:r>
              <a:rPr lang="en-US" dirty="0" err="1" smtClean="0">
                <a:latin typeface="+mj-lt"/>
                <a:sym typeface="Wingdings" panose="05000000000000000000" pitchFamily="2" charset="2"/>
              </a:rPr>
              <a:t>contesti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+mj-lt"/>
                <a:sym typeface="Wingdings" panose="05000000000000000000" pitchFamily="2" charset="2"/>
              </a:rPr>
              <a:t>imperfettivi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IMP</a:t>
            </a:r>
            <a:endParaRPr lang="en-US" dirty="0">
              <a:latin typeface="+mj-lt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sym typeface="Wingdings" panose="05000000000000000000" pitchFamily="2" charset="2"/>
              </a:rPr>
              <a:t>Verbi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tra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+mj-lt"/>
                <a:sym typeface="Wingdings" panose="05000000000000000000" pitchFamily="2" charset="2"/>
              </a:rPr>
              <a:t>parentesi</a:t>
            </a:r>
            <a:r>
              <a:rPr lang="en-US" dirty="0">
                <a:latin typeface="+mj-lt"/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899077" cy="210600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75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ruta 36"/>
          <p:cNvSpPr txBox="1"/>
          <p:nvPr/>
        </p:nvSpPr>
        <p:spPr>
          <a:xfrm>
            <a:off x="1884454" y="224885"/>
            <a:ext cx="3695658" cy="3789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v-SE" sz="1350" dirty="0"/>
          </a:p>
        </p:txBody>
      </p:sp>
      <p:pic>
        <p:nvPicPr>
          <p:cNvPr id="36" name="Platshållare för innehåll 3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8" y="224885"/>
            <a:ext cx="1507896" cy="1102713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299"/>
            <a:ext cx="4978351" cy="303126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  <p:grpSp>
        <p:nvGrpSpPr>
          <p:cNvPr id="6" name="Group 14"/>
          <p:cNvGrpSpPr>
            <a:grpSpLocks noChangeAspect="1"/>
          </p:cNvGrpSpPr>
          <p:nvPr/>
        </p:nvGrpSpPr>
        <p:grpSpPr bwMode="auto">
          <a:xfrm>
            <a:off x="228396" y="251760"/>
            <a:ext cx="7363260" cy="4204641"/>
            <a:chOff x="207" y="177"/>
            <a:chExt cx="6687" cy="4006"/>
          </a:xfrm>
        </p:grpSpPr>
        <p:sp>
          <p:nvSpPr>
            <p:cNvPr id="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661" y="177"/>
              <a:ext cx="4358" cy="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" y="685"/>
              <a:ext cx="2326" cy="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1851" y="179"/>
              <a:ext cx="30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dirty="0">
                  <a:latin typeface="Times New Roman" panose="02020603050405020304" pitchFamily="18" charset="0"/>
                </a:rPr>
                <a:t>a MADRID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nel</a:t>
              </a:r>
              <a:r>
                <a:rPr lang="en-US" altLang="en-US" dirty="0"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mese</a:t>
              </a:r>
              <a:r>
                <a:rPr lang="en-US" altLang="en-US" dirty="0">
                  <a:latin typeface="Times New Roman" panose="02020603050405020304" pitchFamily="18" charset="0"/>
                </a:rPr>
                <a:t> di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luglio</a:t>
              </a:r>
              <a:r>
                <a:rPr lang="en-US" altLang="en-US" dirty="0">
                  <a:latin typeface="Times New Roman" panose="02020603050405020304" pitchFamily="18" charset="0"/>
                </a:rPr>
                <a:t> 2006</a:t>
              </a:r>
              <a:endParaRPr lang="en-US" altLang="en-US" dirty="0"/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3982" y="179"/>
              <a:ext cx="3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350">
                  <a:solidFill>
                    <a:srgbClr val="993366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/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1661" y="344"/>
              <a:ext cx="2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/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1661" y="1791"/>
              <a:ext cx="2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3818" y="1791"/>
              <a:ext cx="2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/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1661" y="1894"/>
              <a:ext cx="81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</a:t>
              </a:r>
              <a:endParaRPr lang="en-US" altLang="en-US" sz="1350"/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2403" y="1879"/>
              <a:ext cx="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05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 sz="1350"/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459" y="1879"/>
              <a:ext cx="3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05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/>
            </a:p>
          </p:txBody>
        </p:sp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2236" y="2037"/>
              <a:ext cx="7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05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</a:t>
              </a:r>
              <a:endParaRPr lang="en-US" altLang="en-US" sz="1350"/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2950" y="2009"/>
              <a:ext cx="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endParaRPr lang="en-US" altLang="en-US" sz="1350" dirty="0"/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1694" y="2237"/>
              <a:ext cx="142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visitare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 la 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città</a:t>
              </a:r>
              <a:endParaRPr lang="en-US" altLang="en-US" dirty="0"/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3836" y="2009"/>
              <a:ext cx="3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35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/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1661" y="2217"/>
              <a:ext cx="52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90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 sz="1350"/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1711" y="2305"/>
              <a:ext cx="231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35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                           </a:t>
              </a:r>
              <a:endParaRPr lang="en-US" altLang="en-US" sz="1350"/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3002" y="3688"/>
              <a:ext cx="11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350">
                  <a:solidFill>
                    <a:srgbClr val="000000"/>
                  </a:solidFill>
                  <a:latin typeface="Times New Roman" panose="02020603050405020304" pitchFamily="18" charset="0"/>
                </a:rPr>
                <a:t>   </a:t>
              </a:r>
              <a:endParaRPr lang="en-US" altLang="en-US" sz="1350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4739" y="3688"/>
              <a:ext cx="70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35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</a:t>
              </a:r>
              <a:endParaRPr lang="en-US" altLang="en-US" sz="1350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5385" y="3688"/>
              <a:ext cx="12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35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</a:t>
              </a:r>
              <a:endParaRPr lang="en-US" altLang="en-US" sz="1350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auto">
            <a:xfrm>
              <a:off x="6535" y="3688"/>
              <a:ext cx="3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35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/>
            </a:p>
          </p:txBody>
        </p:sp>
        <p:sp>
          <p:nvSpPr>
            <p:cNvPr id="27" name="Rectangle 35"/>
            <p:cNvSpPr>
              <a:spLocks noChangeArrowheads="1"/>
            </p:cNvSpPr>
            <p:nvPr/>
          </p:nvSpPr>
          <p:spPr bwMode="auto">
            <a:xfrm>
              <a:off x="1661" y="3818"/>
              <a:ext cx="243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35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                              </a:t>
              </a:r>
              <a:endParaRPr lang="en-US" altLang="en-US" sz="1350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3890" y="3818"/>
              <a:ext cx="218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mangiare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 tapas               </a:t>
              </a:r>
              <a:endParaRPr lang="en-US" altLang="en-US" dirty="0"/>
            </a:p>
          </p:txBody>
        </p:sp>
        <p:sp>
          <p:nvSpPr>
            <p:cNvPr id="29" name="Rectangle 37"/>
            <p:cNvSpPr>
              <a:spLocks noChangeArrowheads="1"/>
            </p:cNvSpPr>
            <p:nvPr/>
          </p:nvSpPr>
          <p:spPr bwMode="auto">
            <a:xfrm>
              <a:off x="5514" y="3818"/>
              <a:ext cx="39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35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</a:t>
              </a:r>
              <a:endParaRPr lang="en-US" altLang="en-US" sz="1350"/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5785" y="3849"/>
              <a:ext cx="92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bere</a:t>
              </a:r>
              <a:r>
                <a:rPr lang="en-US" altLang="en-US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 vino</a:t>
              </a:r>
              <a:endParaRPr lang="en-US" altLang="en-US" dirty="0"/>
            </a:p>
          </p:txBody>
        </p:sp>
        <p:sp>
          <p:nvSpPr>
            <p:cNvPr id="31" name="Rectangle 39"/>
            <p:cNvSpPr>
              <a:spLocks noChangeArrowheads="1"/>
            </p:cNvSpPr>
            <p:nvPr/>
          </p:nvSpPr>
          <p:spPr bwMode="auto">
            <a:xfrm>
              <a:off x="2387" y="3985"/>
              <a:ext cx="39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/>
              <a:r>
                <a:rPr lang="en-US" altLang="en-US" sz="135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/>
            </a:p>
          </p:txBody>
        </p:sp>
        <p:pic>
          <p:nvPicPr>
            <p:cNvPr id="32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" y="672"/>
              <a:ext cx="2309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5" y="2214"/>
              <a:ext cx="1341" cy="1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" y="2189"/>
              <a:ext cx="1629" cy="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1015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464653"/>
            <a:ext cx="6850800" cy="596700"/>
          </a:xfrm>
        </p:spPr>
        <p:txBody>
          <a:bodyPr/>
          <a:lstStyle/>
          <a:p>
            <a:r>
              <a:rPr lang="sv-SE" dirty="0" err="1">
                <a:latin typeface="+mj-lt"/>
              </a:rPr>
              <a:t>Materiale</a:t>
            </a:r>
            <a:r>
              <a:rPr lang="sv-SE" dirty="0">
                <a:latin typeface="+mj-lt"/>
              </a:rPr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79778" y="915566"/>
            <a:ext cx="2863215" cy="3601534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Test di </a:t>
            </a:r>
            <a:r>
              <a:rPr lang="sv-SE" dirty="0" err="1">
                <a:latin typeface="+mj-lt"/>
              </a:rPr>
              <a:t>completamento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ispirato</a:t>
            </a:r>
            <a:r>
              <a:rPr lang="sv-SE" dirty="0">
                <a:latin typeface="+mj-lt"/>
              </a:rPr>
              <a:t> dal format del </a:t>
            </a:r>
            <a:r>
              <a:rPr lang="sv-SE" dirty="0" smtClean="0">
                <a:latin typeface="+mj-lt"/>
              </a:rPr>
              <a:t>C-test </a:t>
            </a:r>
            <a:r>
              <a:rPr lang="sv-SE" dirty="0">
                <a:latin typeface="+mj-lt"/>
              </a:rPr>
              <a:t>(</a:t>
            </a:r>
            <a:r>
              <a:rPr lang="en-US" dirty="0">
                <a:latin typeface="+mj-lt"/>
              </a:rPr>
              <a:t>Klein-</a:t>
            </a:r>
            <a:r>
              <a:rPr lang="en-US" dirty="0" err="1">
                <a:latin typeface="+mj-lt"/>
              </a:rPr>
              <a:t>Braley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1985) </a:t>
            </a:r>
            <a:r>
              <a:rPr lang="sv-SE" dirty="0">
                <a:latin typeface="+mj-lt"/>
              </a:rPr>
              <a:t>in </a:t>
            </a:r>
            <a:r>
              <a:rPr lang="sv-SE" dirty="0" err="1">
                <a:latin typeface="+mj-lt"/>
              </a:rPr>
              <a:t>italiano</a:t>
            </a:r>
            <a:r>
              <a:rPr lang="sv-SE" dirty="0">
                <a:latin typeface="+mj-lt"/>
              </a:rPr>
              <a:t> e in </a:t>
            </a:r>
            <a:r>
              <a:rPr lang="sv-SE" dirty="0" err="1">
                <a:latin typeface="+mj-lt"/>
              </a:rPr>
              <a:t>francese</a:t>
            </a:r>
            <a:r>
              <a:rPr lang="sv-SE" dirty="0">
                <a:latin typeface="+mj-lt"/>
              </a:rPr>
              <a:t>/</a:t>
            </a:r>
            <a:r>
              <a:rPr lang="sv-SE" dirty="0" err="1">
                <a:latin typeface="+mj-lt"/>
              </a:rPr>
              <a:t>spagnolo</a:t>
            </a:r>
            <a:r>
              <a:rPr lang="sv-SE" dirty="0">
                <a:latin typeface="+mj-lt"/>
              </a:rPr>
              <a:t> per </a:t>
            </a:r>
            <a:r>
              <a:rPr lang="sv-SE" dirty="0" err="1">
                <a:latin typeface="+mj-lt"/>
              </a:rPr>
              <a:t>misurare</a:t>
            </a:r>
            <a:r>
              <a:rPr lang="sv-SE" dirty="0">
                <a:latin typeface="+mj-lt"/>
              </a:rPr>
              <a:t> il </a:t>
            </a:r>
            <a:r>
              <a:rPr lang="sv-SE" dirty="0" err="1">
                <a:latin typeface="+mj-lt"/>
              </a:rPr>
              <a:t>livello</a:t>
            </a:r>
            <a:r>
              <a:rPr lang="sv-SE" dirty="0">
                <a:latin typeface="+mj-lt"/>
              </a:rPr>
              <a:t> di </a:t>
            </a:r>
            <a:r>
              <a:rPr lang="sv-SE" dirty="0" err="1" smtClean="0">
                <a:latin typeface="+mj-lt"/>
              </a:rPr>
              <a:t>competenza</a:t>
            </a:r>
            <a:r>
              <a:rPr lang="sv-SE" dirty="0">
                <a:latin typeface="+mj-lt"/>
              </a:rPr>
              <a:t> </a:t>
            </a:r>
            <a:endParaRPr lang="sv-SE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62 </a:t>
            </a:r>
            <a:r>
              <a:rPr lang="sv-SE" dirty="0">
                <a:latin typeface="+mj-lt"/>
              </a:rPr>
              <a:t>parole da </a:t>
            </a:r>
            <a:r>
              <a:rPr lang="sv-SE" dirty="0" err="1" smtClean="0">
                <a:latin typeface="+mj-lt"/>
              </a:rPr>
              <a:t>completare</a:t>
            </a:r>
            <a:endParaRPr lang="sv-SE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Test </a:t>
            </a:r>
            <a:r>
              <a:rPr lang="sv-SE" dirty="0" err="1" smtClean="0">
                <a:latin typeface="+mj-lt"/>
              </a:rPr>
              <a:t>utilizzato</a:t>
            </a:r>
            <a:r>
              <a:rPr lang="sv-SE" dirty="0" smtClean="0">
                <a:latin typeface="+mj-lt"/>
              </a:rPr>
              <a:t> per </a:t>
            </a:r>
            <a:r>
              <a:rPr lang="sv-SE" dirty="0" err="1" smtClean="0">
                <a:latin typeface="+mj-lt"/>
              </a:rPr>
              <a:t>suddivisione</a:t>
            </a:r>
            <a:r>
              <a:rPr lang="sv-SE" dirty="0" smtClean="0">
                <a:latin typeface="+mj-lt"/>
              </a:rPr>
              <a:t> in </a:t>
            </a:r>
            <a:r>
              <a:rPr lang="sv-SE" dirty="0" err="1" smtClean="0">
                <a:latin typeface="+mj-lt"/>
              </a:rPr>
              <a:t>due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livelli</a:t>
            </a:r>
            <a:r>
              <a:rPr lang="sv-SE" dirty="0" smtClean="0">
                <a:latin typeface="+mj-lt"/>
              </a:rPr>
              <a:t> di </a:t>
            </a:r>
            <a:r>
              <a:rPr lang="sv-SE" dirty="0" err="1" smtClean="0">
                <a:latin typeface="+mj-lt"/>
              </a:rPr>
              <a:t>competenza</a:t>
            </a:r>
            <a:r>
              <a:rPr lang="sv-SE" dirty="0" smtClean="0">
                <a:latin typeface="+mj-lt"/>
              </a:rPr>
              <a:t> (</a:t>
            </a:r>
            <a:r>
              <a:rPr lang="sv-SE" dirty="0" err="1" smtClean="0">
                <a:latin typeface="+mj-lt"/>
              </a:rPr>
              <a:t>intermedio</a:t>
            </a:r>
            <a:r>
              <a:rPr lang="sv-SE" dirty="0" smtClean="0">
                <a:latin typeface="+mj-lt"/>
              </a:rPr>
              <a:t>/</a:t>
            </a:r>
            <a:r>
              <a:rPr lang="sv-SE" dirty="0" err="1" smtClean="0">
                <a:latin typeface="+mj-lt"/>
              </a:rPr>
              <a:t>avanzato</a:t>
            </a:r>
            <a:r>
              <a:rPr lang="sv-SE" dirty="0" smtClean="0">
                <a:latin typeface="+mj-lt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051720" y="4513101"/>
            <a:ext cx="5309820" cy="403470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2" y="2734042"/>
            <a:ext cx="5306648" cy="121740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83"/>
          <a:stretch/>
        </p:blipFill>
        <p:spPr>
          <a:xfrm>
            <a:off x="3339703" y="1173774"/>
            <a:ext cx="5289981" cy="1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3189" y="843558"/>
            <a:ext cx="5989190" cy="3600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Background del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progetto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 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Contesto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di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apprendimento</a:t>
            </a:r>
            <a:endParaRPr lang="en-US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Struttura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grammaticale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Quadro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teorico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Uno studio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sull’acquisizione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della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temporalità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Considerazioni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metodologiche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Conclusione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52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534548"/>
            <a:ext cx="6850800" cy="596700"/>
          </a:xfrm>
        </p:spPr>
        <p:txBody>
          <a:bodyPr/>
          <a:lstStyle/>
          <a:p>
            <a:r>
              <a:rPr lang="sv-SE" dirty="0" err="1">
                <a:latin typeface="+mj-lt"/>
              </a:rPr>
              <a:t>Campione</a:t>
            </a:r>
            <a:r>
              <a:rPr lang="sv-SE" dirty="0">
                <a:latin typeface="+mj-lt"/>
              </a:rPr>
              <a:t> e </a:t>
            </a:r>
            <a:r>
              <a:rPr lang="sv-SE" dirty="0" err="1">
                <a:latin typeface="+mj-lt"/>
              </a:rPr>
              <a:t>raccolta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dati</a:t>
            </a:r>
            <a:endParaRPr lang="sv-SE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46930" cy="210600"/>
          </a:xfrm>
        </p:spPr>
        <p:txBody>
          <a:bodyPr/>
          <a:lstStyle/>
          <a:p>
            <a:r>
              <a:rPr lang="it-IT"/>
              <a:t>/Francesco Vallerossa, Dipartimento di Didattica delle Lingue</a:t>
            </a:r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823554"/>
              </p:ext>
            </p:extLst>
          </p:nvPr>
        </p:nvGraphicFramePr>
        <p:xfrm>
          <a:off x="3563889" y="2167618"/>
          <a:ext cx="5105252" cy="222834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80980">
                  <a:extLst>
                    <a:ext uri="{9D8B030D-6E8A-4147-A177-3AD203B41FA5}">
                      <a16:colId xmlns:a16="http://schemas.microsoft.com/office/drawing/2014/main" val="516921635"/>
                    </a:ext>
                  </a:extLst>
                </a:gridCol>
                <a:gridCol w="814712">
                  <a:extLst>
                    <a:ext uri="{9D8B030D-6E8A-4147-A177-3AD203B41FA5}">
                      <a16:colId xmlns:a16="http://schemas.microsoft.com/office/drawing/2014/main" val="2308287005"/>
                    </a:ext>
                  </a:extLst>
                </a:gridCol>
                <a:gridCol w="1152158">
                  <a:extLst>
                    <a:ext uri="{9D8B030D-6E8A-4147-A177-3AD203B41FA5}">
                      <a16:colId xmlns:a16="http://schemas.microsoft.com/office/drawing/2014/main" val="1683995175"/>
                    </a:ext>
                  </a:extLst>
                </a:gridCol>
                <a:gridCol w="994410">
                  <a:extLst>
                    <a:ext uri="{9D8B030D-6E8A-4147-A177-3AD203B41FA5}">
                      <a16:colId xmlns:a16="http://schemas.microsoft.com/office/drawing/2014/main" val="1911849601"/>
                    </a:ext>
                  </a:extLst>
                </a:gridCol>
                <a:gridCol w="1062992">
                  <a:extLst>
                    <a:ext uri="{9D8B030D-6E8A-4147-A177-3AD203B41FA5}">
                      <a16:colId xmlns:a16="http://schemas.microsoft.com/office/drawing/2014/main" val="2194039090"/>
                    </a:ext>
                  </a:extLst>
                </a:gridCol>
              </a:tblGrid>
              <a:tr h="240030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Raccolta</a:t>
                      </a:r>
                      <a:r>
                        <a:rPr lang="en-US" sz="1050" b="1" dirty="0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dati</a:t>
                      </a:r>
                      <a:r>
                        <a:rPr lang="en-US" sz="1050" b="1" dirty="0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gruppo</a:t>
                      </a:r>
                      <a:r>
                        <a:rPr lang="en-US" sz="1050" b="1" dirty="0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i="1" dirty="0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Romance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698677"/>
                  </a:ext>
                </a:extLst>
              </a:tr>
              <a:tr h="10281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effectLst/>
                          <a:latin typeface="+mj-lt"/>
                          <a:ea typeface="Verdana" panose="020B0604030504040204" pitchFamily="34" charset="0"/>
                        </a:rPr>
                        <a:t>Raccolta</a:t>
                      </a:r>
                      <a:r>
                        <a:rPr lang="en-US" sz="1050" b="1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+mj-lt"/>
                          <a:ea typeface="Verdana" panose="020B0604030504040204" pitchFamily="34" charset="0"/>
                        </a:rPr>
                        <a:t>dati</a:t>
                      </a:r>
                      <a:r>
                        <a:rPr lang="en-US" sz="1050" b="1" baseline="0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50" b="1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1 </a:t>
                      </a:r>
                      <a:endParaRPr lang="en-US" sz="1050" b="1" dirty="0">
                        <a:effectLst/>
                        <a:latin typeface="+mj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C-test (</a:t>
                      </a:r>
                      <a:r>
                        <a:rPr lang="en-US" sz="1050" b="0" dirty="0" err="1">
                          <a:effectLst/>
                          <a:latin typeface="+mj-lt"/>
                          <a:ea typeface="Verdana" panose="020B0604030504040204" pitchFamily="34" charset="0"/>
                        </a:rPr>
                        <a:t>ita</a:t>
                      </a:r>
                      <a:r>
                        <a:rPr lang="en-US" sz="1050" b="0" baseline="0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 o </a:t>
                      </a:r>
                      <a:r>
                        <a:rPr lang="en-US" sz="1050" b="0" baseline="0" dirty="0" err="1">
                          <a:effectLst/>
                          <a:latin typeface="+mj-lt"/>
                          <a:ea typeface="Verdana" panose="020B0604030504040204" pitchFamily="34" charset="0"/>
                        </a:rPr>
                        <a:t>fra</a:t>
                      </a:r>
                      <a:r>
                        <a:rPr lang="en-US" sz="1050" b="0" baseline="0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/spa)</a:t>
                      </a:r>
                      <a:endParaRPr lang="en-US" sz="1050" b="0" dirty="0">
                        <a:effectLst/>
                        <a:latin typeface="+mj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Test</a:t>
                      </a:r>
                      <a:r>
                        <a:rPr lang="en-US" sz="1050" kern="120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di </a:t>
                      </a:r>
                      <a:r>
                        <a:rPr lang="en-US" sz="1050" kern="1200" baseline="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interpretazione</a:t>
                      </a:r>
                      <a:r>
                        <a:rPr lang="en-US" sz="1050" kern="120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050" kern="1200" baseline="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inglese</a:t>
                      </a:r>
                      <a:r>
                        <a:rPr lang="en-US" sz="1050" kern="120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endParaRPr lang="en-US" sz="1050" kern="12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Test di </a:t>
                      </a:r>
                      <a:r>
                        <a:rPr lang="en-US" sz="1050" kern="12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interpretazione</a:t>
                      </a:r>
                      <a:r>
                        <a:rPr lang="en-US" sz="1050" kern="120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050" kern="1200" baseline="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italiano</a:t>
                      </a:r>
                      <a:r>
                        <a:rPr lang="en-US" sz="1050" kern="120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/lingua </a:t>
                      </a:r>
                      <a:r>
                        <a:rPr lang="en-US" sz="1050" kern="1200" baseline="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romanza</a:t>
                      </a:r>
                      <a:endParaRPr lang="en-US" sz="1050" kern="12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Verdana" panose="020B0604030504040204" pitchFamily="34" charset="0"/>
                          <a:cs typeface="+mn-cs"/>
                        </a:rPr>
                        <a:t>Retelling</a:t>
                      </a:r>
                      <a:endParaRPr lang="en-US" sz="1050" dirty="0">
                        <a:effectLst/>
                        <a:latin typeface="+mj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24766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effectLst/>
                          <a:latin typeface="+mj-lt"/>
                          <a:ea typeface="Verdana" panose="020B0604030504040204" pitchFamily="34" charset="0"/>
                        </a:rPr>
                        <a:t>Raccolta</a:t>
                      </a:r>
                      <a:r>
                        <a:rPr lang="en-US" sz="1050" b="1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+mj-lt"/>
                          <a:ea typeface="Verdana" panose="020B0604030504040204" pitchFamily="34" charset="0"/>
                        </a:rPr>
                        <a:t>dati</a:t>
                      </a:r>
                      <a:r>
                        <a:rPr lang="en-US" sz="1050" b="1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 2 </a:t>
                      </a:r>
                      <a:endParaRPr lang="en-US" sz="1050" b="1" dirty="0">
                        <a:effectLst/>
                        <a:latin typeface="+mj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0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C-test (</a:t>
                      </a:r>
                      <a:r>
                        <a:rPr lang="en-US" sz="1050" b="0" dirty="0" err="1">
                          <a:effectLst/>
                          <a:latin typeface="+mj-lt"/>
                          <a:ea typeface="Verdana" panose="020B0604030504040204" pitchFamily="34" charset="0"/>
                        </a:rPr>
                        <a:t>ita</a:t>
                      </a:r>
                      <a:r>
                        <a:rPr lang="en-US" sz="1050" b="0" baseline="0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 o </a:t>
                      </a:r>
                      <a:r>
                        <a:rPr lang="en-US" sz="1050" b="0" baseline="0" dirty="0" err="1">
                          <a:effectLst/>
                          <a:latin typeface="+mj-lt"/>
                          <a:ea typeface="Verdana" panose="020B0604030504040204" pitchFamily="34" charset="0"/>
                        </a:rPr>
                        <a:t>fra</a:t>
                      </a:r>
                      <a:r>
                        <a:rPr lang="en-US" sz="1050" b="0" baseline="0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/spa)</a:t>
                      </a:r>
                      <a:endParaRPr lang="en-US" sz="1050" b="0" dirty="0">
                        <a:effectLst/>
                        <a:latin typeface="+mj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Test di </a:t>
                      </a:r>
                      <a:r>
                        <a:rPr lang="en-US" sz="1050" kern="120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interpretazione</a:t>
                      </a:r>
                      <a:r>
                        <a:rPr lang="en-US" sz="1050" kern="120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050" kern="1200" baseline="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</a:rPr>
                        <a:t>italiano</a:t>
                      </a:r>
                      <a:endParaRPr lang="en-US" sz="1050" kern="1200" dirty="0" smtClean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1300"/>
                        </a:spcAft>
                      </a:pPr>
                      <a:r>
                        <a:rPr lang="en-US" sz="1050" dirty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 </a:t>
                      </a:r>
                      <a:endParaRPr lang="en-US" sz="105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263308"/>
                  </a:ext>
                </a:extLst>
              </a:tr>
            </a:tbl>
          </a:graphicData>
        </a:graphic>
      </p:graphicFrame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813677"/>
              </p:ext>
            </p:extLst>
          </p:nvPr>
        </p:nvGraphicFramePr>
        <p:xfrm>
          <a:off x="3563888" y="1115112"/>
          <a:ext cx="5105252" cy="97833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34179">
                  <a:extLst>
                    <a:ext uri="{9D8B030D-6E8A-4147-A177-3AD203B41FA5}">
                      <a16:colId xmlns:a16="http://schemas.microsoft.com/office/drawing/2014/main" val="516921635"/>
                    </a:ext>
                  </a:extLst>
                </a:gridCol>
                <a:gridCol w="815332">
                  <a:extLst>
                    <a:ext uri="{9D8B030D-6E8A-4147-A177-3AD203B41FA5}">
                      <a16:colId xmlns:a16="http://schemas.microsoft.com/office/drawing/2014/main" val="2308287005"/>
                    </a:ext>
                  </a:extLst>
                </a:gridCol>
                <a:gridCol w="1064050">
                  <a:extLst>
                    <a:ext uri="{9D8B030D-6E8A-4147-A177-3AD203B41FA5}">
                      <a16:colId xmlns:a16="http://schemas.microsoft.com/office/drawing/2014/main" val="1683995175"/>
                    </a:ext>
                  </a:extLst>
                </a:gridCol>
                <a:gridCol w="946879">
                  <a:extLst>
                    <a:ext uri="{9D8B030D-6E8A-4147-A177-3AD203B41FA5}">
                      <a16:colId xmlns:a16="http://schemas.microsoft.com/office/drawing/2014/main" val="1911849601"/>
                    </a:ext>
                  </a:extLst>
                </a:gridCol>
                <a:gridCol w="1144812">
                  <a:extLst>
                    <a:ext uri="{9D8B030D-6E8A-4147-A177-3AD203B41FA5}">
                      <a16:colId xmlns:a16="http://schemas.microsoft.com/office/drawing/2014/main" val="2194039090"/>
                    </a:ext>
                  </a:extLst>
                </a:gridCol>
              </a:tblGrid>
              <a:tr h="211415">
                <a:tc grid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Raccolta</a:t>
                      </a:r>
                      <a:r>
                        <a:rPr lang="en-US" sz="1050" b="1" dirty="0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dati</a:t>
                      </a:r>
                      <a:r>
                        <a:rPr lang="en-US" sz="1050" b="1" dirty="0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gruppo</a:t>
                      </a:r>
                      <a:r>
                        <a:rPr lang="en-US" sz="1050" b="1" dirty="0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b="1" i="1" dirty="0">
                          <a:effectLst/>
                          <a:latin typeface="+mj-lt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non-Romance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698677"/>
                  </a:ext>
                </a:extLst>
              </a:tr>
              <a:tr h="73830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effectLst/>
                          <a:latin typeface="+mj-lt"/>
                          <a:ea typeface="Verdana" panose="020B0604030504040204" pitchFamily="34" charset="0"/>
                        </a:rPr>
                        <a:t>Raccolta</a:t>
                      </a:r>
                      <a:r>
                        <a:rPr lang="en-US" sz="1050" b="1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50" b="1" dirty="0" err="1">
                          <a:effectLst/>
                          <a:latin typeface="+mj-lt"/>
                          <a:ea typeface="Verdana" panose="020B0604030504040204" pitchFamily="34" charset="0"/>
                        </a:rPr>
                        <a:t>dati</a:t>
                      </a:r>
                      <a:r>
                        <a:rPr lang="en-US" sz="1050" b="1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 1 </a:t>
                      </a:r>
                      <a:endParaRPr lang="en-US" sz="1050" b="1" dirty="0">
                        <a:effectLst/>
                        <a:latin typeface="+mj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C-test </a:t>
                      </a:r>
                      <a:r>
                        <a:rPr lang="en-US" sz="1050" dirty="0" err="1">
                          <a:effectLst/>
                          <a:latin typeface="+mj-lt"/>
                          <a:ea typeface="Verdana" panose="020B0604030504040204" pitchFamily="34" charset="0"/>
                        </a:rPr>
                        <a:t>italiano</a:t>
                      </a:r>
                      <a:endParaRPr lang="en-US" sz="1050" dirty="0">
                        <a:effectLst/>
                        <a:latin typeface="+mj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Test</a:t>
                      </a:r>
                      <a:r>
                        <a:rPr lang="en-US" sz="105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 di </a:t>
                      </a:r>
                      <a:r>
                        <a:rPr lang="en-US" sz="1050" baseline="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interpretazione</a:t>
                      </a:r>
                      <a:r>
                        <a:rPr lang="en-US" sz="105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50" baseline="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inglese</a:t>
                      </a:r>
                      <a:r>
                        <a:rPr lang="en-US" sz="105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 </a:t>
                      </a:r>
                      <a:endParaRPr lang="en-US" sz="105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Test di </a:t>
                      </a:r>
                      <a:r>
                        <a:rPr lang="en-US" sz="105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interpretazione</a:t>
                      </a:r>
                      <a:r>
                        <a:rPr lang="en-US" sz="1050" baseline="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en-US" sz="1050" baseline="0" dirty="0" err="1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j-lt"/>
                          <a:ea typeface="Verdana" panose="020B0604030504040204" pitchFamily="34" charset="0"/>
                        </a:rPr>
                        <a:t>italiano</a:t>
                      </a:r>
                      <a:endParaRPr lang="en-US" sz="105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effectLst/>
                        <a:latin typeface="+mj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j-lt"/>
                          <a:ea typeface="Verdana" panose="020B0604030504040204" pitchFamily="34" charset="0"/>
                        </a:rPr>
                        <a:t>Retelling</a:t>
                      </a:r>
                      <a:endParaRPr lang="en-US" sz="1050" dirty="0">
                        <a:effectLst/>
                        <a:latin typeface="+mj-lt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247662"/>
                  </a:ext>
                </a:extLst>
              </a:tr>
            </a:tbl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644157" y="1096913"/>
            <a:ext cx="24876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25 </a:t>
            </a:r>
            <a:r>
              <a:rPr lang="sv-SE" dirty="0" err="1">
                <a:latin typeface="+mj-lt"/>
              </a:rPr>
              <a:t>studenti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universitari</a:t>
            </a:r>
            <a:r>
              <a:rPr lang="sv-SE" dirty="0">
                <a:latin typeface="+mj-lt"/>
              </a:rPr>
              <a:t> di </a:t>
            </a:r>
            <a:r>
              <a:rPr lang="sv-SE" dirty="0" err="1">
                <a:latin typeface="+mj-lt"/>
              </a:rPr>
              <a:t>italiano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con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svedese</a:t>
            </a:r>
            <a:r>
              <a:rPr lang="sv-SE" dirty="0">
                <a:latin typeface="+mj-lt"/>
              </a:rPr>
              <a:t> </a:t>
            </a:r>
            <a:r>
              <a:rPr lang="sv-SE" dirty="0" smtClean="0">
                <a:latin typeface="+mj-lt"/>
              </a:rPr>
              <a:t>L1 </a:t>
            </a:r>
            <a:r>
              <a:rPr lang="sv-SE" dirty="0" smtClean="0">
                <a:latin typeface="+mj-lt"/>
              </a:rPr>
              <a:t>da </a:t>
            </a:r>
            <a:r>
              <a:rPr lang="sv-SE" dirty="0" err="1" smtClean="0">
                <a:latin typeface="+mj-lt"/>
              </a:rPr>
              <a:t>corsi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differenti</a:t>
            </a:r>
            <a:r>
              <a:rPr lang="sv-SE" dirty="0" smtClean="0">
                <a:latin typeface="+mj-lt"/>
              </a:rPr>
              <a:t> (I</a:t>
            </a:r>
            <a:r>
              <a:rPr lang="sv-SE" dirty="0" smtClean="0">
                <a:latin typeface="+mj-lt"/>
              </a:rPr>
              <a:t>, II, III </a:t>
            </a:r>
            <a:r>
              <a:rPr lang="sv-SE" dirty="0" err="1" smtClean="0">
                <a:latin typeface="+mj-lt"/>
              </a:rPr>
              <a:t>ecc</a:t>
            </a:r>
            <a:r>
              <a:rPr lang="sv-SE" dirty="0" smtClean="0">
                <a:latin typeface="+mj-lt"/>
              </a:rPr>
              <a:t>…)</a:t>
            </a:r>
            <a:endParaRPr lang="sv-SE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dirty="0" err="1">
                <a:latin typeface="+mj-lt"/>
              </a:rPr>
              <a:t>Due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profili</a:t>
            </a:r>
            <a:r>
              <a:rPr lang="sv-SE" dirty="0">
                <a:latin typeface="+mj-lt"/>
              </a:rPr>
              <a:t> (</a:t>
            </a:r>
            <a:r>
              <a:rPr lang="sv-SE" i="1" dirty="0" err="1">
                <a:latin typeface="+mj-lt"/>
              </a:rPr>
              <a:t>Romance</a:t>
            </a:r>
            <a:r>
              <a:rPr lang="sv-SE" dirty="0">
                <a:latin typeface="+mj-lt"/>
              </a:rPr>
              <a:t>, </a:t>
            </a:r>
            <a:r>
              <a:rPr lang="sv-SE" i="1" dirty="0">
                <a:latin typeface="+mj-lt"/>
              </a:rPr>
              <a:t>non-</a:t>
            </a:r>
            <a:r>
              <a:rPr lang="sv-SE" i="1" dirty="0" err="1">
                <a:latin typeface="+mj-lt"/>
              </a:rPr>
              <a:t>Romance</a:t>
            </a:r>
            <a:r>
              <a:rPr lang="sv-SE" dirty="0">
                <a:latin typeface="+mj-lt"/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dirty="0">
                <a:latin typeface="+mj-lt"/>
              </a:rPr>
              <a:t>2 </a:t>
            </a:r>
            <a:r>
              <a:rPr lang="sv-SE" dirty="0" err="1">
                <a:latin typeface="+mj-lt"/>
              </a:rPr>
              <a:t>sessioni</a:t>
            </a:r>
            <a:r>
              <a:rPr lang="sv-SE" dirty="0">
                <a:latin typeface="+mj-lt"/>
              </a:rPr>
              <a:t> di </a:t>
            </a:r>
            <a:r>
              <a:rPr lang="sv-SE" dirty="0" err="1">
                <a:latin typeface="+mj-lt"/>
              </a:rPr>
              <a:t>raccolta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dati</a:t>
            </a:r>
            <a:r>
              <a:rPr lang="sv-SE" dirty="0">
                <a:latin typeface="+mj-lt"/>
              </a:rPr>
              <a:t> per </a:t>
            </a:r>
            <a:r>
              <a:rPr lang="sv-SE" dirty="0" err="1">
                <a:latin typeface="+mj-lt"/>
              </a:rPr>
              <a:t>studenti</a:t>
            </a:r>
            <a:r>
              <a:rPr lang="sv-SE" dirty="0">
                <a:latin typeface="+mj-lt"/>
              </a:rPr>
              <a:t> di </a:t>
            </a:r>
            <a:r>
              <a:rPr lang="sv-SE" i="1" dirty="0" err="1">
                <a:latin typeface="+mj-lt"/>
              </a:rPr>
              <a:t>Romance</a:t>
            </a:r>
            <a:endParaRPr lang="sv-SE" i="1" dirty="0">
              <a:latin typeface="+mj-lt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dirty="0" err="1">
                <a:latin typeface="+mj-lt"/>
              </a:rPr>
              <a:t>Raccolta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dati</a:t>
            </a:r>
            <a:r>
              <a:rPr lang="sv-SE" dirty="0">
                <a:latin typeface="+mj-lt"/>
              </a:rPr>
              <a:t> </a:t>
            </a:r>
            <a:r>
              <a:rPr lang="sv-SE" dirty="0" smtClean="0">
                <a:latin typeface="+mj-lt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37500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2010" y="680760"/>
            <a:ext cx="6850800" cy="596700"/>
          </a:xfrm>
        </p:spPr>
        <p:txBody>
          <a:bodyPr/>
          <a:lstStyle/>
          <a:p>
            <a:r>
              <a:rPr lang="sv-SE" dirty="0" err="1">
                <a:latin typeface="+mj-lt"/>
              </a:rPr>
              <a:t>Analisi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dati</a:t>
            </a:r>
            <a:r>
              <a:rPr lang="sv-SE" dirty="0">
                <a:latin typeface="+mj-lt"/>
              </a:rPr>
              <a:t>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175317"/>
            <a:ext cx="6850800" cy="25904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400" dirty="0"/>
              <a:t>Trascrizione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400" dirty="0" err="1"/>
              <a:t>Analisi</a:t>
            </a:r>
            <a:r>
              <a:rPr lang="sv-SE" sz="1400" dirty="0"/>
              <a:t> </a:t>
            </a:r>
            <a:r>
              <a:rPr lang="sv-SE" sz="1400" dirty="0" err="1"/>
              <a:t>delle</a:t>
            </a:r>
            <a:r>
              <a:rPr lang="sv-SE" sz="1400" dirty="0"/>
              <a:t> </a:t>
            </a:r>
            <a:r>
              <a:rPr lang="sv-SE" sz="1400" dirty="0" err="1"/>
              <a:t>forme</a:t>
            </a:r>
            <a:r>
              <a:rPr lang="sv-SE" sz="1400" dirty="0"/>
              <a:t> </a:t>
            </a:r>
            <a:r>
              <a:rPr lang="sv-SE" sz="1400" dirty="0" err="1"/>
              <a:t>verbali</a:t>
            </a:r>
            <a:r>
              <a:rPr lang="sv-SE" sz="1400" dirty="0"/>
              <a:t> </a:t>
            </a:r>
            <a:r>
              <a:rPr lang="sv-SE" sz="1400" dirty="0" err="1" smtClean="0"/>
              <a:t>secondo</a:t>
            </a:r>
            <a:r>
              <a:rPr lang="sv-SE" sz="1400" dirty="0" smtClean="0"/>
              <a:t>: </a:t>
            </a:r>
          </a:p>
          <a:p>
            <a:pPr>
              <a:buFont typeface="+mj-lt"/>
              <a:buAutoNum type="arabicPeriod"/>
            </a:pPr>
            <a:r>
              <a:rPr lang="sv-SE" sz="1400" dirty="0" smtClean="0"/>
              <a:t>Tempo (</a:t>
            </a:r>
            <a:r>
              <a:rPr lang="sv-SE" sz="1400" dirty="0" err="1" smtClean="0"/>
              <a:t>pp</a:t>
            </a:r>
            <a:r>
              <a:rPr lang="sv-SE" sz="1400" dirty="0" smtClean="0"/>
              <a:t>, </a:t>
            </a:r>
            <a:r>
              <a:rPr lang="sv-SE" sz="1400" dirty="0" err="1" smtClean="0"/>
              <a:t>impf</a:t>
            </a:r>
            <a:r>
              <a:rPr lang="sv-SE" sz="1400" dirty="0" smtClean="0"/>
              <a:t>, </a:t>
            </a:r>
            <a:r>
              <a:rPr lang="sv-SE" sz="1400" dirty="0" err="1" smtClean="0"/>
              <a:t>presente</a:t>
            </a:r>
            <a:r>
              <a:rPr lang="sv-SE" sz="1400" dirty="0"/>
              <a:t> </a:t>
            </a:r>
            <a:r>
              <a:rPr lang="sv-SE" sz="1400" dirty="0" err="1" smtClean="0"/>
              <a:t>ecc</a:t>
            </a:r>
            <a:r>
              <a:rPr lang="sv-SE" sz="1400" dirty="0" smtClean="0"/>
              <a:t>…)</a:t>
            </a:r>
          </a:p>
          <a:p>
            <a:pPr>
              <a:buFont typeface="+mj-lt"/>
              <a:buAutoNum type="arabicPeriod"/>
            </a:pPr>
            <a:r>
              <a:rPr lang="sv-SE" sz="1400" dirty="0" err="1" smtClean="0"/>
              <a:t>Contesto</a:t>
            </a:r>
            <a:r>
              <a:rPr lang="sv-SE" sz="1400" dirty="0" smtClean="0"/>
              <a:t> </a:t>
            </a:r>
            <a:r>
              <a:rPr lang="sv-SE" sz="1400" dirty="0" err="1" smtClean="0"/>
              <a:t>aspettuale</a:t>
            </a:r>
            <a:r>
              <a:rPr lang="sv-SE" sz="1400" dirty="0" smtClean="0"/>
              <a:t> (</a:t>
            </a:r>
            <a:r>
              <a:rPr lang="sv-SE" sz="1400" dirty="0" err="1" smtClean="0"/>
              <a:t>perfettivo</a:t>
            </a:r>
            <a:r>
              <a:rPr lang="sv-SE" sz="1400" dirty="0" smtClean="0"/>
              <a:t>, </a:t>
            </a:r>
            <a:r>
              <a:rPr lang="sv-SE" sz="1400" dirty="0" err="1" smtClean="0"/>
              <a:t>abituale</a:t>
            </a:r>
            <a:r>
              <a:rPr lang="sv-SE" sz="1400" dirty="0" smtClean="0"/>
              <a:t>)</a:t>
            </a:r>
          </a:p>
          <a:p>
            <a:pPr>
              <a:buFont typeface="+mj-lt"/>
              <a:buAutoNum type="arabicPeriod"/>
            </a:pPr>
            <a:r>
              <a:rPr lang="sv-SE" sz="1400" dirty="0" err="1" smtClean="0"/>
              <a:t>Aspetto</a:t>
            </a:r>
            <a:r>
              <a:rPr lang="sv-SE" sz="1400" dirty="0" smtClean="0"/>
              <a:t> </a:t>
            </a:r>
            <a:r>
              <a:rPr lang="sv-SE" sz="1400" dirty="0" err="1" smtClean="0"/>
              <a:t>lessicale</a:t>
            </a:r>
            <a:r>
              <a:rPr lang="sv-SE" sz="1400" dirty="0" smtClean="0"/>
              <a:t> (stativi, </a:t>
            </a:r>
            <a:r>
              <a:rPr lang="sv-SE" sz="1400" dirty="0" err="1" smtClean="0"/>
              <a:t>continuativi</a:t>
            </a:r>
            <a:r>
              <a:rPr lang="sv-SE" sz="1400" dirty="0" smtClean="0"/>
              <a:t>, </a:t>
            </a:r>
            <a:r>
              <a:rPr lang="sv-SE" sz="1400" dirty="0" err="1" smtClean="0"/>
              <a:t>telici</a:t>
            </a:r>
            <a:r>
              <a:rPr lang="sv-SE" sz="1400" dirty="0" smtClean="0"/>
              <a:t>)</a:t>
            </a:r>
            <a:endParaRPr lang="sv-SE" sz="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932630" cy="210600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63608"/>
            <a:ext cx="7848872" cy="96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794" y="883463"/>
            <a:ext cx="6850800" cy="596700"/>
          </a:xfrm>
        </p:spPr>
        <p:txBody>
          <a:bodyPr/>
          <a:lstStyle/>
          <a:p>
            <a:r>
              <a:rPr lang="sv-SE" dirty="0" err="1">
                <a:latin typeface="+mj-lt"/>
              </a:rPr>
              <a:t>Risultati</a:t>
            </a:r>
            <a:r>
              <a:rPr lang="sv-SE" dirty="0">
                <a:latin typeface="+mj-lt"/>
              </a:rPr>
              <a:t>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252670" cy="210600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858349"/>
              </p:ext>
            </p:extLst>
          </p:nvPr>
        </p:nvGraphicFramePr>
        <p:xfrm>
          <a:off x="791794" y="1648575"/>
          <a:ext cx="7160671" cy="2628900"/>
        </p:xfrm>
        <a:graphic>
          <a:graphicData uri="http://schemas.openxmlformats.org/drawingml/2006/table">
            <a:tbl>
              <a:tblPr firstRow="1" firstCol="1" bandRow="1"/>
              <a:tblGrid>
                <a:gridCol w="1120139">
                  <a:extLst>
                    <a:ext uri="{9D8B030D-6E8A-4147-A177-3AD203B41FA5}">
                      <a16:colId xmlns:a16="http://schemas.microsoft.com/office/drawing/2014/main" val="462017389"/>
                    </a:ext>
                  </a:extLst>
                </a:gridCol>
                <a:gridCol w="832772">
                  <a:extLst>
                    <a:ext uri="{9D8B030D-6E8A-4147-A177-3AD203B41FA5}">
                      <a16:colId xmlns:a16="http://schemas.microsoft.com/office/drawing/2014/main" val="1734413889"/>
                    </a:ext>
                  </a:extLst>
                </a:gridCol>
                <a:gridCol w="650970">
                  <a:extLst>
                    <a:ext uri="{9D8B030D-6E8A-4147-A177-3AD203B41FA5}">
                      <a16:colId xmlns:a16="http://schemas.microsoft.com/office/drawing/2014/main" val="1525869317"/>
                    </a:ext>
                  </a:extLst>
                </a:gridCol>
                <a:gridCol w="650970">
                  <a:extLst>
                    <a:ext uri="{9D8B030D-6E8A-4147-A177-3AD203B41FA5}">
                      <a16:colId xmlns:a16="http://schemas.microsoft.com/office/drawing/2014/main" val="1145215021"/>
                    </a:ext>
                  </a:extLst>
                </a:gridCol>
                <a:gridCol w="650970">
                  <a:extLst>
                    <a:ext uri="{9D8B030D-6E8A-4147-A177-3AD203B41FA5}">
                      <a16:colId xmlns:a16="http://schemas.microsoft.com/office/drawing/2014/main" val="2300668319"/>
                    </a:ext>
                  </a:extLst>
                </a:gridCol>
                <a:gridCol w="650970">
                  <a:extLst>
                    <a:ext uri="{9D8B030D-6E8A-4147-A177-3AD203B41FA5}">
                      <a16:colId xmlns:a16="http://schemas.microsoft.com/office/drawing/2014/main" val="2708545138"/>
                    </a:ext>
                  </a:extLst>
                </a:gridCol>
                <a:gridCol w="650970">
                  <a:extLst>
                    <a:ext uri="{9D8B030D-6E8A-4147-A177-3AD203B41FA5}">
                      <a16:colId xmlns:a16="http://schemas.microsoft.com/office/drawing/2014/main" val="3685349715"/>
                    </a:ext>
                  </a:extLst>
                </a:gridCol>
                <a:gridCol w="650970">
                  <a:extLst>
                    <a:ext uri="{9D8B030D-6E8A-4147-A177-3AD203B41FA5}">
                      <a16:colId xmlns:a16="http://schemas.microsoft.com/office/drawing/2014/main" val="3543456708"/>
                    </a:ext>
                  </a:extLst>
                </a:gridCol>
                <a:gridCol w="650970">
                  <a:extLst>
                    <a:ext uri="{9D8B030D-6E8A-4147-A177-3AD203B41FA5}">
                      <a16:colId xmlns:a16="http://schemas.microsoft.com/office/drawing/2014/main" val="2142127717"/>
                    </a:ext>
                  </a:extLst>
                </a:gridCol>
                <a:gridCol w="650970">
                  <a:extLst>
                    <a:ext uri="{9D8B030D-6E8A-4147-A177-3AD203B41FA5}">
                      <a16:colId xmlns:a16="http://schemas.microsoft.com/office/drawing/2014/main" val="374776436"/>
                    </a:ext>
                  </a:extLst>
                </a:gridCol>
              </a:tblGrid>
              <a:tr h="438150"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C-test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italiano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C-test lingua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romanza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217697"/>
                  </a:ext>
                </a:extLst>
              </a:tr>
              <a:tr h="438150">
                <a:tc gridSpan="2"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470436"/>
                  </a:ext>
                </a:extLst>
              </a:tr>
              <a:tr h="43815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Livello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intermedio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Non-Rom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40.67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.716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2260248"/>
                  </a:ext>
                </a:extLst>
              </a:tr>
              <a:tr h="43815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Rom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39.43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51.14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.538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9819453"/>
                  </a:ext>
                </a:extLst>
              </a:tr>
              <a:tr h="43815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Livello</a:t>
                      </a:r>
                      <a:r>
                        <a:rPr lang="en-US" sz="1400" b="1" baseline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baseline="0" dirty="0" err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avanzato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Non-Rom</a:t>
                      </a:r>
                      <a:endParaRPr lang="en-US" sz="1400" b="1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.515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6045263"/>
                  </a:ext>
                </a:extLst>
              </a:tr>
              <a:tr h="438150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Rom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57.63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48.25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10.65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3085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961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8152" y="987574"/>
            <a:ext cx="6850800" cy="596700"/>
          </a:xfrm>
        </p:spPr>
        <p:txBody>
          <a:bodyPr/>
          <a:lstStyle/>
          <a:p>
            <a:r>
              <a:rPr lang="sv-SE" dirty="0" err="1">
                <a:latin typeface="+mj-lt"/>
              </a:rPr>
              <a:t>Risultati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3722" y="1491630"/>
            <a:ext cx="6850800" cy="29328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dirty="0">
                <a:latin typeface="+mj-lt"/>
              </a:rPr>
              <a:t>988 </a:t>
            </a:r>
            <a:r>
              <a:rPr lang="sv-SE" dirty="0" err="1">
                <a:latin typeface="+mj-lt"/>
              </a:rPr>
              <a:t>forme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verbali</a:t>
            </a:r>
            <a:r>
              <a:rPr lang="sv-SE" dirty="0">
                <a:latin typeface="+mj-lt"/>
              </a:rPr>
              <a:t> in totale </a:t>
            </a:r>
            <a:r>
              <a:rPr lang="sv-SE" dirty="0">
                <a:latin typeface="+mj-lt"/>
                <a:sym typeface="Wingdings" panose="05000000000000000000" pitchFamily="2" charset="2"/>
              </a:rPr>
              <a:t> </a:t>
            </a:r>
            <a:r>
              <a:rPr lang="sv-SE" dirty="0">
                <a:latin typeface="+mj-lt"/>
              </a:rPr>
              <a:t>29 </a:t>
            </a:r>
            <a:r>
              <a:rPr lang="sv-SE" dirty="0" err="1">
                <a:latin typeface="+mj-lt"/>
              </a:rPr>
              <a:t>forme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escluse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perché</a:t>
            </a:r>
            <a:r>
              <a:rPr lang="sv-SE" dirty="0">
                <a:latin typeface="+mj-lt"/>
              </a:rPr>
              <a:t> non </a:t>
            </a:r>
            <a:r>
              <a:rPr lang="sv-SE" dirty="0" err="1">
                <a:latin typeface="+mj-lt"/>
              </a:rPr>
              <a:t>collegate</a:t>
            </a:r>
            <a:r>
              <a:rPr lang="sv-SE" dirty="0">
                <a:latin typeface="+mj-lt"/>
              </a:rPr>
              <a:t> a un </a:t>
            </a:r>
            <a:r>
              <a:rPr lang="sv-SE" dirty="0" err="1">
                <a:latin typeface="+mj-lt"/>
              </a:rPr>
              <a:t>contesto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aspettuale</a:t>
            </a:r>
            <a:r>
              <a:rPr lang="sv-SE" dirty="0">
                <a:latin typeface="+mj-lt"/>
              </a:rPr>
              <a:t> </a:t>
            </a:r>
            <a:r>
              <a:rPr lang="sv-SE" dirty="0">
                <a:latin typeface="+mj-lt"/>
                <a:sym typeface="Wingdings" panose="05000000000000000000" pitchFamily="2" charset="2"/>
              </a:rPr>
              <a:t> </a:t>
            </a:r>
            <a:r>
              <a:rPr lang="sv-SE" dirty="0">
                <a:latin typeface="+mj-lt"/>
              </a:rPr>
              <a:t>959 </a:t>
            </a:r>
            <a:r>
              <a:rPr lang="sv-SE" dirty="0" err="1">
                <a:latin typeface="+mj-lt"/>
              </a:rPr>
              <a:t>forme</a:t>
            </a:r>
            <a:r>
              <a:rPr lang="sv-SE" dirty="0">
                <a:latin typeface="+mj-lt"/>
              </a:rPr>
              <a:t> di </a:t>
            </a:r>
            <a:r>
              <a:rPr lang="sv-SE" dirty="0" err="1">
                <a:latin typeface="+mj-lt"/>
              </a:rPr>
              <a:t>cui</a:t>
            </a:r>
            <a:r>
              <a:rPr lang="sv-SE" dirty="0">
                <a:latin typeface="+mj-lt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>
                <a:latin typeface="+mj-lt"/>
              </a:rPr>
              <a:t>passato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prossimo</a:t>
            </a:r>
            <a:r>
              <a:rPr lang="sv-SE" dirty="0">
                <a:latin typeface="+mj-lt"/>
              </a:rPr>
              <a:t> (n=537</a:t>
            </a:r>
            <a:r>
              <a:rPr lang="sv-SE" dirty="0" smtClean="0">
                <a:latin typeface="+mj-lt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imperfetto</a:t>
            </a:r>
            <a:r>
              <a:rPr lang="sv-SE" dirty="0" smtClean="0">
                <a:latin typeface="+mj-lt"/>
              </a:rPr>
              <a:t> </a:t>
            </a:r>
            <a:r>
              <a:rPr lang="sv-SE" dirty="0">
                <a:latin typeface="+mj-lt"/>
              </a:rPr>
              <a:t>(n=289</a:t>
            </a:r>
            <a:r>
              <a:rPr lang="sv-SE" dirty="0" smtClean="0">
                <a:latin typeface="+mj-lt"/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presente</a:t>
            </a:r>
            <a:r>
              <a:rPr lang="sv-SE" dirty="0" smtClean="0">
                <a:latin typeface="+mj-lt"/>
              </a:rPr>
              <a:t> </a:t>
            </a:r>
            <a:r>
              <a:rPr lang="sv-SE" dirty="0">
                <a:latin typeface="+mj-lt"/>
              </a:rPr>
              <a:t>(n=67</a:t>
            </a:r>
            <a:r>
              <a:rPr lang="sv-SE" dirty="0" smtClean="0">
                <a:latin typeface="+mj-lt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altre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>
                <a:latin typeface="+mj-lt"/>
              </a:rPr>
              <a:t>forme</a:t>
            </a:r>
            <a:r>
              <a:rPr lang="sv-SE" dirty="0">
                <a:latin typeface="+mj-lt"/>
              </a:rPr>
              <a:t> (</a:t>
            </a:r>
            <a:r>
              <a:rPr lang="sv-SE" dirty="0" smtClean="0">
                <a:latin typeface="+mj-lt"/>
              </a:rPr>
              <a:t>n=66) </a:t>
            </a:r>
            <a:endParaRPr lang="sv-SE" dirty="0">
              <a:latin typeface="+mj-lt"/>
            </a:endParaRPr>
          </a:p>
          <a:p>
            <a:pPr marL="0" indent="0">
              <a:buNone/>
            </a:pPr>
            <a:r>
              <a:rPr lang="sv-SE" dirty="0" smtClean="0">
                <a:latin typeface="+mj-lt"/>
              </a:rPr>
              <a:t>*PP </a:t>
            </a:r>
            <a:r>
              <a:rPr lang="sv-SE" dirty="0">
                <a:latin typeface="+mj-lt"/>
              </a:rPr>
              <a:t>in </a:t>
            </a:r>
            <a:r>
              <a:rPr lang="sv-SE" dirty="0" err="1">
                <a:latin typeface="+mj-lt"/>
              </a:rPr>
              <a:t>contesti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perfettivi</a:t>
            </a:r>
            <a:r>
              <a:rPr lang="sv-SE" dirty="0">
                <a:latin typeface="+mj-lt"/>
              </a:rPr>
              <a:t> e IMP in </a:t>
            </a:r>
            <a:r>
              <a:rPr lang="sv-SE" dirty="0" err="1">
                <a:latin typeface="+mj-lt"/>
              </a:rPr>
              <a:t>contesti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abituali</a:t>
            </a:r>
            <a:endParaRPr lang="sv-SE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80403" cy="210600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402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896" y="337860"/>
            <a:ext cx="5637704" cy="623815"/>
          </a:xfrm>
        </p:spPr>
        <p:txBody>
          <a:bodyPr>
            <a:normAutofit/>
          </a:bodyPr>
          <a:lstStyle/>
          <a:p>
            <a:r>
              <a:rPr lang="sv-SE" dirty="0" err="1">
                <a:latin typeface="+mj-lt"/>
              </a:rPr>
              <a:t>Livello</a:t>
            </a:r>
            <a:r>
              <a:rPr lang="sv-SE" dirty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intermedio</a:t>
            </a:r>
            <a:endParaRPr lang="sv-SE" dirty="0">
              <a:latin typeface="+mj-lt"/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944060" cy="210600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  <p:sp>
        <p:nvSpPr>
          <p:cNvPr id="10" name="Platshållare för innehåll 10"/>
          <p:cNvSpPr>
            <a:spLocks noGrp="1"/>
          </p:cNvSpPr>
          <p:nvPr>
            <p:ph sz="quarter" idx="4"/>
          </p:nvPr>
        </p:nvSpPr>
        <p:spPr>
          <a:xfrm>
            <a:off x="5456832" y="1111951"/>
            <a:ext cx="3363640" cy="3458225"/>
          </a:xfrm>
        </p:spPr>
        <p:txBody>
          <a:bodyPr>
            <a:noAutofit/>
          </a:bodyPr>
          <a:lstStyle/>
          <a:p>
            <a:r>
              <a:rPr lang="sv-SE" sz="1200" dirty="0">
                <a:latin typeface="+mj-lt"/>
              </a:rPr>
              <a:t>PP </a:t>
            </a:r>
            <a:r>
              <a:rPr lang="sv-SE" sz="1200" dirty="0" err="1">
                <a:latin typeface="+mj-lt"/>
              </a:rPr>
              <a:t>utilizzato</a:t>
            </a:r>
            <a:r>
              <a:rPr lang="sv-SE" sz="1200" dirty="0">
                <a:latin typeface="+mj-lt"/>
              </a:rPr>
              <a:t> da </a:t>
            </a:r>
            <a:r>
              <a:rPr lang="sv-SE" sz="1200" dirty="0" err="1">
                <a:latin typeface="+mj-lt"/>
              </a:rPr>
              <a:t>entrambi</a:t>
            </a:r>
            <a:r>
              <a:rPr lang="sv-SE" sz="1200" dirty="0">
                <a:latin typeface="+mj-lt"/>
              </a:rPr>
              <a:t> i </a:t>
            </a:r>
            <a:r>
              <a:rPr lang="sv-SE" sz="1200" dirty="0" err="1">
                <a:latin typeface="+mj-lt"/>
              </a:rPr>
              <a:t>gruppi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con</a:t>
            </a:r>
            <a:r>
              <a:rPr lang="sv-SE" sz="1200" dirty="0">
                <a:latin typeface="+mj-lt"/>
              </a:rPr>
              <a:t> tutte le </a:t>
            </a:r>
            <a:r>
              <a:rPr lang="sv-SE" sz="1200" dirty="0" err="1">
                <a:latin typeface="+mj-lt"/>
              </a:rPr>
              <a:t>categorie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verbali</a:t>
            </a:r>
            <a:r>
              <a:rPr lang="sv-SE" sz="1200" dirty="0">
                <a:latin typeface="+mj-lt"/>
              </a:rPr>
              <a:t> </a:t>
            </a:r>
          </a:p>
          <a:p>
            <a:r>
              <a:rPr lang="sv-SE" sz="1200" dirty="0" err="1" smtClean="0">
                <a:latin typeface="+mj-lt"/>
              </a:rPr>
              <a:t>Nel</a:t>
            </a:r>
            <a:r>
              <a:rPr lang="sv-SE" sz="1200" dirty="0" smtClean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gruppo</a:t>
            </a:r>
            <a:r>
              <a:rPr lang="sv-SE" sz="1200" dirty="0">
                <a:latin typeface="+mj-lt"/>
              </a:rPr>
              <a:t> </a:t>
            </a:r>
            <a:r>
              <a:rPr lang="sv-SE" sz="1200" i="1" dirty="0" err="1" smtClean="0">
                <a:latin typeface="+mj-lt"/>
              </a:rPr>
              <a:t>Romance</a:t>
            </a:r>
            <a:r>
              <a:rPr lang="sv-SE" sz="1200" i="1" dirty="0" smtClean="0">
                <a:latin typeface="+mj-lt"/>
              </a:rPr>
              <a:t>, </a:t>
            </a:r>
            <a:r>
              <a:rPr lang="sv-SE" sz="1200" dirty="0" smtClean="0">
                <a:latin typeface="+mj-lt"/>
              </a:rPr>
              <a:t>IMP </a:t>
            </a:r>
            <a:r>
              <a:rPr lang="sv-SE" sz="1200" dirty="0" err="1">
                <a:latin typeface="+mj-lt"/>
              </a:rPr>
              <a:t>emerge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prematuramente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smtClean="0">
                <a:latin typeface="+mj-lt"/>
              </a:rPr>
              <a:t>ed è </a:t>
            </a:r>
            <a:r>
              <a:rPr lang="sv-SE" sz="1200" dirty="0" err="1">
                <a:latin typeface="+mj-lt"/>
              </a:rPr>
              <a:t>associato</a:t>
            </a:r>
            <a:r>
              <a:rPr lang="sv-SE" sz="1200" dirty="0">
                <a:latin typeface="+mj-lt"/>
              </a:rPr>
              <a:t> a stativi </a:t>
            </a:r>
            <a:r>
              <a:rPr lang="sv-SE" sz="1200" dirty="0" err="1" smtClean="0">
                <a:latin typeface="+mj-lt"/>
              </a:rPr>
              <a:t>valore</a:t>
            </a:r>
            <a:r>
              <a:rPr lang="sv-SE" sz="1200" dirty="0" smtClean="0">
                <a:latin typeface="+mj-lt"/>
              </a:rPr>
              <a:t> </a:t>
            </a:r>
            <a:r>
              <a:rPr lang="sv-SE" sz="1200" dirty="0" err="1" smtClean="0">
                <a:latin typeface="+mj-lt"/>
              </a:rPr>
              <a:t>aspettuale</a:t>
            </a:r>
            <a:r>
              <a:rPr lang="sv-SE" sz="1200" dirty="0" smtClean="0">
                <a:latin typeface="+mj-lt"/>
              </a:rPr>
              <a:t>? </a:t>
            </a:r>
            <a:r>
              <a:rPr lang="sv-SE" sz="1200" dirty="0">
                <a:latin typeface="+mj-lt"/>
              </a:rPr>
              <a:t>(Bergström, 1995; </a:t>
            </a:r>
            <a:r>
              <a:rPr lang="en-US" sz="1200" dirty="0" err="1">
                <a:latin typeface="+mj-lt"/>
              </a:rPr>
              <a:t>Domínguez</a:t>
            </a:r>
            <a:r>
              <a:rPr lang="en-US" sz="1200" dirty="0">
                <a:latin typeface="+mj-lt"/>
              </a:rPr>
              <a:t> et al., 2013; González &amp; Quintana Hernández, 2018)</a:t>
            </a:r>
            <a:endParaRPr lang="sv-SE" sz="1200" dirty="0">
              <a:latin typeface="+mj-lt"/>
            </a:endParaRPr>
          </a:p>
          <a:p>
            <a:r>
              <a:rPr lang="sv-SE" sz="1200" dirty="0">
                <a:latin typeface="+mj-lt"/>
              </a:rPr>
              <a:t>IMP è </a:t>
            </a:r>
            <a:r>
              <a:rPr lang="sv-SE" sz="1200" dirty="0" err="1">
                <a:latin typeface="+mj-lt"/>
              </a:rPr>
              <a:t>utilizzato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con</a:t>
            </a:r>
            <a:r>
              <a:rPr lang="sv-SE" sz="1200" dirty="0">
                <a:latin typeface="+mj-lt"/>
              </a:rPr>
              <a:t> tutte le </a:t>
            </a:r>
            <a:r>
              <a:rPr lang="sv-SE" sz="1200" dirty="0" err="1">
                <a:latin typeface="+mj-lt"/>
              </a:rPr>
              <a:t>categorie</a:t>
            </a:r>
            <a:r>
              <a:rPr lang="sv-SE" sz="1200" dirty="0">
                <a:latin typeface="+mj-lt"/>
              </a:rPr>
              <a:t> per il </a:t>
            </a:r>
            <a:r>
              <a:rPr lang="sv-SE" sz="1200" dirty="0" err="1">
                <a:latin typeface="+mj-lt"/>
              </a:rPr>
              <a:t>gruppo</a:t>
            </a:r>
            <a:r>
              <a:rPr lang="sv-SE" sz="1200" dirty="0">
                <a:latin typeface="+mj-lt"/>
              </a:rPr>
              <a:t> </a:t>
            </a:r>
            <a:r>
              <a:rPr lang="sv-SE" sz="1200" i="1" dirty="0">
                <a:latin typeface="+mj-lt"/>
              </a:rPr>
              <a:t>non-</a:t>
            </a:r>
            <a:r>
              <a:rPr lang="sv-SE" sz="1200" i="1" dirty="0" err="1">
                <a:latin typeface="+mj-lt"/>
              </a:rPr>
              <a:t>Romance</a:t>
            </a:r>
            <a:r>
              <a:rPr lang="sv-SE" sz="1200" dirty="0">
                <a:latin typeface="+mj-lt"/>
              </a:rPr>
              <a:t> (</a:t>
            </a:r>
            <a:r>
              <a:rPr lang="sv-SE" sz="1200" dirty="0" err="1">
                <a:latin typeface="+mj-lt"/>
              </a:rPr>
              <a:t>valore</a:t>
            </a:r>
            <a:r>
              <a:rPr lang="sv-SE" sz="1200" dirty="0">
                <a:latin typeface="+mj-lt"/>
              </a:rPr>
              <a:t> </a:t>
            </a:r>
            <a:r>
              <a:rPr lang="sv-SE" sz="1200" dirty="0" err="1">
                <a:latin typeface="+mj-lt"/>
              </a:rPr>
              <a:t>temporale</a:t>
            </a:r>
            <a:r>
              <a:rPr lang="sv-SE" sz="1200" dirty="0">
                <a:latin typeface="+mj-lt"/>
              </a:rPr>
              <a:t>?) </a:t>
            </a:r>
          </a:p>
          <a:p>
            <a:endParaRPr lang="sv-SE" sz="1200" dirty="0">
              <a:latin typeface="+mj-lt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7" y="822259"/>
            <a:ext cx="4773265" cy="3792041"/>
          </a:xfrm>
          <a:prstGeom prst="rect">
            <a:avLst/>
          </a:prstGeom>
        </p:spPr>
      </p:pic>
      <p:sp>
        <p:nvSpPr>
          <p:cNvPr id="9" name="Ram 8"/>
          <p:cNvSpPr/>
          <p:nvPr/>
        </p:nvSpPr>
        <p:spPr>
          <a:xfrm>
            <a:off x="899592" y="1059582"/>
            <a:ext cx="360040" cy="3168352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Ram 11"/>
          <p:cNvSpPr/>
          <p:nvPr/>
        </p:nvSpPr>
        <p:spPr>
          <a:xfrm>
            <a:off x="2677593" y="1034928"/>
            <a:ext cx="360040" cy="3168352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4" name="Ram 13"/>
          <p:cNvSpPr/>
          <p:nvPr/>
        </p:nvSpPr>
        <p:spPr>
          <a:xfrm>
            <a:off x="1342800" y="2470608"/>
            <a:ext cx="360040" cy="1469294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5" name="Ram 14"/>
          <p:cNvSpPr/>
          <p:nvPr/>
        </p:nvSpPr>
        <p:spPr>
          <a:xfrm>
            <a:off x="2234385" y="2470608"/>
            <a:ext cx="360040" cy="1469294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Ram 15"/>
          <p:cNvSpPr/>
          <p:nvPr/>
        </p:nvSpPr>
        <p:spPr>
          <a:xfrm>
            <a:off x="3996782" y="2643758"/>
            <a:ext cx="339695" cy="1296144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02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896" y="337860"/>
            <a:ext cx="5637704" cy="623815"/>
          </a:xfrm>
        </p:spPr>
        <p:txBody>
          <a:bodyPr>
            <a:normAutofit/>
          </a:bodyPr>
          <a:lstStyle/>
          <a:p>
            <a:r>
              <a:rPr lang="sv-SE" dirty="0" err="1">
                <a:latin typeface="+mj-lt"/>
              </a:rPr>
              <a:t>Livello</a:t>
            </a:r>
            <a:r>
              <a:rPr lang="sv-SE" dirty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avanzato</a:t>
            </a:r>
            <a:endParaRPr lang="sv-SE" dirty="0">
              <a:latin typeface="+mj-lt"/>
            </a:endParaRP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24070" cy="210600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4"/>
          </p:nvPr>
        </p:nvSpPr>
        <p:spPr>
          <a:xfrm>
            <a:off x="5436096" y="1203811"/>
            <a:ext cx="3024335" cy="3313287"/>
          </a:xfrm>
        </p:spPr>
        <p:txBody>
          <a:bodyPr>
            <a:noAutofit/>
          </a:bodyPr>
          <a:lstStyle/>
          <a:p>
            <a:r>
              <a:rPr lang="sv-SE" sz="1400" dirty="0" err="1" smtClean="0">
                <a:latin typeface="+mj-lt"/>
              </a:rPr>
              <a:t>Ampio</a:t>
            </a:r>
            <a:r>
              <a:rPr lang="sv-SE" sz="1400" dirty="0" smtClean="0">
                <a:latin typeface="+mj-lt"/>
              </a:rPr>
              <a:t> </a:t>
            </a:r>
            <a:r>
              <a:rPr lang="sv-SE" sz="1400" dirty="0" err="1" smtClean="0">
                <a:latin typeface="+mj-lt"/>
              </a:rPr>
              <a:t>utilizzo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smtClean="0">
                <a:latin typeface="+mj-lt"/>
              </a:rPr>
              <a:t>di </a:t>
            </a:r>
            <a:r>
              <a:rPr lang="sv-SE" sz="1400" dirty="0">
                <a:latin typeface="+mj-lt"/>
              </a:rPr>
              <a:t>PP e IMP </a:t>
            </a:r>
            <a:r>
              <a:rPr lang="sv-SE" sz="1400" dirty="0" err="1">
                <a:latin typeface="+mj-lt"/>
              </a:rPr>
              <a:t>nei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gruppi</a:t>
            </a:r>
            <a:r>
              <a:rPr lang="sv-SE" sz="1400" dirty="0">
                <a:latin typeface="+mj-lt"/>
              </a:rPr>
              <a:t> di </a:t>
            </a:r>
            <a:r>
              <a:rPr lang="sv-SE" sz="1400" dirty="0" err="1">
                <a:latin typeface="+mj-lt"/>
              </a:rPr>
              <a:t>livello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avanzato</a:t>
            </a:r>
            <a:endParaRPr lang="sv-SE" sz="1400" dirty="0">
              <a:latin typeface="+mj-lt"/>
            </a:endParaRPr>
          </a:p>
          <a:p>
            <a:r>
              <a:rPr lang="sv-SE" sz="1400" dirty="0" smtClean="0">
                <a:latin typeface="+mj-lt"/>
              </a:rPr>
              <a:t>PP </a:t>
            </a:r>
            <a:r>
              <a:rPr lang="sv-SE" sz="1400" dirty="0" err="1">
                <a:latin typeface="+mj-lt"/>
              </a:rPr>
              <a:t>con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>
                <a:latin typeface="+mj-lt"/>
              </a:rPr>
              <a:t>telici</a:t>
            </a:r>
            <a:r>
              <a:rPr lang="sv-SE" sz="1400" dirty="0">
                <a:latin typeface="+mj-lt"/>
              </a:rPr>
              <a:t> e </a:t>
            </a:r>
            <a:r>
              <a:rPr lang="sv-SE" sz="1400" dirty="0" err="1">
                <a:latin typeface="+mj-lt"/>
              </a:rPr>
              <a:t>continuativi</a:t>
            </a:r>
            <a:r>
              <a:rPr lang="sv-SE" sz="1400" dirty="0">
                <a:latin typeface="+mj-lt"/>
              </a:rPr>
              <a:t> e IMP </a:t>
            </a:r>
            <a:r>
              <a:rPr lang="sv-SE" sz="1400" dirty="0" err="1">
                <a:latin typeface="+mj-lt"/>
              </a:rPr>
              <a:t>con</a:t>
            </a:r>
            <a:r>
              <a:rPr lang="sv-SE" sz="1400" dirty="0">
                <a:latin typeface="+mj-lt"/>
              </a:rPr>
              <a:t> stativi in </a:t>
            </a:r>
            <a:r>
              <a:rPr lang="sv-SE" sz="1400" dirty="0" err="1">
                <a:latin typeface="+mj-lt"/>
              </a:rPr>
              <a:t>contesti</a:t>
            </a:r>
            <a:r>
              <a:rPr lang="sv-SE" sz="1400" dirty="0">
                <a:latin typeface="+mj-lt"/>
              </a:rPr>
              <a:t> </a:t>
            </a:r>
            <a:r>
              <a:rPr lang="sv-SE" sz="1400" dirty="0" err="1" smtClean="0">
                <a:latin typeface="+mj-lt"/>
              </a:rPr>
              <a:t>perfettivi</a:t>
            </a:r>
            <a:r>
              <a:rPr lang="sv-SE" sz="1400" dirty="0" smtClean="0">
                <a:latin typeface="+mj-lt"/>
              </a:rPr>
              <a:t>, </a:t>
            </a:r>
            <a:r>
              <a:rPr lang="sv-SE" sz="1400" dirty="0" err="1" smtClean="0">
                <a:latin typeface="+mj-lt"/>
              </a:rPr>
              <a:t>soprattutto</a:t>
            </a:r>
            <a:r>
              <a:rPr lang="sv-SE" sz="1400" dirty="0" smtClean="0">
                <a:latin typeface="+mj-lt"/>
              </a:rPr>
              <a:t> </a:t>
            </a:r>
            <a:r>
              <a:rPr lang="sv-SE" sz="1400" dirty="0" err="1" smtClean="0">
                <a:latin typeface="+mj-lt"/>
              </a:rPr>
              <a:t>gruppo</a:t>
            </a:r>
            <a:r>
              <a:rPr lang="sv-SE" sz="1400" dirty="0" smtClean="0">
                <a:latin typeface="+mj-lt"/>
              </a:rPr>
              <a:t> non-</a:t>
            </a:r>
            <a:r>
              <a:rPr lang="sv-SE" sz="1400" dirty="0" err="1" smtClean="0">
                <a:latin typeface="+mj-lt"/>
              </a:rPr>
              <a:t>Romance</a:t>
            </a:r>
            <a:r>
              <a:rPr lang="sv-SE" sz="1400" dirty="0" smtClean="0">
                <a:latin typeface="+mj-lt"/>
              </a:rPr>
              <a:t>  </a:t>
            </a:r>
            <a:r>
              <a:rPr lang="sv-SE" sz="14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sv-SE" sz="1400" dirty="0" err="1">
                <a:latin typeface="+mj-lt"/>
                <a:sym typeface="Wingdings" panose="05000000000000000000" pitchFamily="2" charset="2"/>
              </a:rPr>
              <a:t>influenza</a:t>
            </a:r>
            <a:r>
              <a:rPr lang="sv-SE" sz="1400" dirty="0">
                <a:latin typeface="+mj-lt"/>
                <a:sym typeface="Wingdings" panose="05000000000000000000" pitchFamily="2" charset="2"/>
              </a:rPr>
              <a:t> </a:t>
            </a:r>
            <a:r>
              <a:rPr lang="sv-SE" sz="1400" dirty="0" err="1">
                <a:latin typeface="+mj-lt"/>
              </a:rPr>
              <a:t>prototipi</a:t>
            </a:r>
            <a:r>
              <a:rPr lang="sv-SE" sz="1400" dirty="0">
                <a:latin typeface="+mj-lt"/>
              </a:rPr>
              <a:t> e L1 (Salaberry, 2005</a:t>
            </a:r>
            <a:r>
              <a:rPr lang="sv-SE" sz="1400" dirty="0" smtClean="0">
                <a:latin typeface="+mj-lt"/>
              </a:rPr>
              <a:t>)</a:t>
            </a:r>
            <a:endParaRPr lang="sv-SE" sz="1400" dirty="0">
              <a:latin typeface="+mj-lt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43558"/>
            <a:ext cx="4968552" cy="3673541"/>
          </a:xfrm>
          <a:prstGeom prst="rect">
            <a:avLst/>
          </a:prstGeom>
        </p:spPr>
      </p:pic>
      <p:sp>
        <p:nvSpPr>
          <p:cNvPr id="14" name="Ram 13"/>
          <p:cNvSpPr/>
          <p:nvPr/>
        </p:nvSpPr>
        <p:spPr>
          <a:xfrm>
            <a:off x="3888240" y="2355725"/>
            <a:ext cx="395728" cy="1512169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5" name="Ram 14"/>
          <p:cNvSpPr/>
          <p:nvPr/>
        </p:nvSpPr>
        <p:spPr>
          <a:xfrm>
            <a:off x="2051720" y="1622769"/>
            <a:ext cx="360040" cy="2245125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Ram 15"/>
          <p:cNvSpPr/>
          <p:nvPr/>
        </p:nvSpPr>
        <p:spPr>
          <a:xfrm>
            <a:off x="2534696" y="2207214"/>
            <a:ext cx="360040" cy="1876704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Ram 9"/>
          <p:cNvSpPr/>
          <p:nvPr/>
        </p:nvSpPr>
        <p:spPr>
          <a:xfrm>
            <a:off x="698176" y="1203810"/>
            <a:ext cx="360040" cy="2880107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Ram 11"/>
          <p:cNvSpPr/>
          <p:nvPr/>
        </p:nvSpPr>
        <p:spPr>
          <a:xfrm>
            <a:off x="1159240" y="2745331"/>
            <a:ext cx="360040" cy="1122563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Ram 12"/>
          <p:cNvSpPr/>
          <p:nvPr/>
        </p:nvSpPr>
        <p:spPr>
          <a:xfrm>
            <a:off x="2984504" y="2762861"/>
            <a:ext cx="360040" cy="1105033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8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372150"/>
            <a:ext cx="6850800" cy="596700"/>
          </a:xfrm>
        </p:spPr>
        <p:txBody>
          <a:bodyPr/>
          <a:lstStyle/>
          <a:p>
            <a:r>
              <a:rPr lang="sv-SE" dirty="0" err="1">
                <a:latin typeface="+mj-lt"/>
              </a:rPr>
              <a:t>Discussione</a:t>
            </a:r>
            <a:r>
              <a:rPr lang="sv-SE" dirty="0">
                <a:latin typeface="+mj-lt"/>
              </a:rPr>
              <a:t>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0400" y="979736"/>
            <a:ext cx="6861600" cy="3345525"/>
          </a:xfrm>
        </p:spPr>
        <p:txBody>
          <a:bodyPr>
            <a:normAutofit/>
          </a:bodyPr>
          <a:lstStyle/>
          <a:p>
            <a:r>
              <a:rPr lang="sv-SE" b="1" dirty="0" smtClean="0">
                <a:latin typeface="+mj-lt"/>
              </a:rPr>
              <a:t>Transfer da </a:t>
            </a:r>
            <a:r>
              <a:rPr lang="sv-SE" b="1" dirty="0" err="1" smtClean="0">
                <a:latin typeface="+mj-lt"/>
              </a:rPr>
              <a:t>lingue</a:t>
            </a:r>
            <a:r>
              <a:rPr lang="sv-SE" b="1" dirty="0" smtClean="0">
                <a:latin typeface="+mj-lt"/>
              </a:rPr>
              <a:t> </a:t>
            </a:r>
            <a:r>
              <a:rPr lang="sv-SE" b="1" dirty="0" err="1" smtClean="0">
                <a:latin typeface="+mj-lt"/>
              </a:rPr>
              <a:t>precedenti</a:t>
            </a:r>
            <a:r>
              <a:rPr lang="sv-SE" b="1" dirty="0" smtClean="0">
                <a:latin typeface="+mj-lt"/>
              </a:rPr>
              <a:t> </a:t>
            </a:r>
            <a:r>
              <a:rPr lang="sv-SE" b="1" dirty="0" err="1" smtClean="0">
                <a:latin typeface="+mj-lt"/>
              </a:rPr>
              <a:t>visibile</a:t>
            </a:r>
            <a:r>
              <a:rPr lang="sv-SE" b="1" dirty="0" smtClean="0">
                <a:latin typeface="+mj-lt"/>
              </a:rPr>
              <a:t> a </a:t>
            </a:r>
            <a:r>
              <a:rPr lang="sv-SE" b="1" dirty="0" err="1" smtClean="0">
                <a:latin typeface="+mj-lt"/>
              </a:rPr>
              <a:t>livello</a:t>
            </a:r>
            <a:r>
              <a:rPr lang="sv-SE" b="1" dirty="0" smtClean="0">
                <a:latin typeface="+mj-lt"/>
              </a:rPr>
              <a:t> </a:t>
            </a:r>
            <a:r>
              <a:rPr lang="sv-SE" b="1" dirty="0" err="1">
                <a:latin typeface="+mj-lt"/>
              </a:rPr>
              <a:t>intermedio</a:t>
            </a:r>
            <a:r>
              <a:rPr lang="sv-SE" b="1" dirty="0"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sv-SE" dirty="0" smtClean="0">
                <a:latin typeface="+mj-lt"/>
              </a:rPr>
              <a:t>Non-</a:t>
            </a:r>
            <a:r>
              <a:rPr lang="sv-SE" dirty="0" err="1" smtClean="0">
                <a:latin typeface="+mj-lt"/>
              </a:rPr>
              <a:t>Romance</a:t>
            </a:r>
            <a:r>
              <a:rPr lang="sv-SE" dirty="0" smtClean="0">
                <a:latin typeface="+mj-lt"/>
              </a:rPr>
              <a:t>: transfer </a:t>
            </a:r>
            <a:r>
              <a:rPr lang="sv-SE" dirty="0" err="1">
                <a:latin typeface="+mj-lt"/>
              </a:rPr>
              <a:t>negativo</a:t>
            </a:r>
            <a:r>
              <a:rPr lang="sv-SE" dirty="0">
                <a:latin typeface="+mj-lt"/>
              </a:rPr>
              <a:t> L1 per IMP </a:t>
            </a:r>
            <a:r>
              <a:rPr lang="sv-SE" dirty="0">
                <a:latin typeface="+mj-lt"/>
                <a:sym typeface="Wingdings" panose="05000000000000000000" pitchFamily="2" charset="2"/>
              </a:rPr>
              <a:t> </a:t>
            </a:r>
            <a:r>
              <a:rPr lang="sv-SE" dirty="0" err="1">
                <a:latin typeface="+mj-lt"/>
              </a:rPr>
              <a:t>valore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temporale</a:t>
            </a:r>
            <a:r>
              <a:rPr lang="sv-SE" dirty="0">
                <a:latin typeface="+mj-lt"/>
              </a:rPr>
              <a:t> come in </a:t>
            </a:r>
            <a:r>
              <a:rPr lang="sv-SE" dirty="0" err="1">
                <a:latin typeface="+mj-lt"/>
              </a:rPr>
              <a:t>svedese</a:t>
            </a:r>
            <a:endParaRPr lang="sv-SE" dirty="0">
              <a:latin typeface="+mj-lt"/>
            </a:endParaRPr>
          </a:p>
          <a:p>
            <a:pPr marL="0" indent="0">
              <a:buNone/>
            </a:pPr>
            <a:r>
              <a:rPr lang="sv-SE" dirty="0" err="1" smtClean="0">
                <a:latin typeface="+mj-lt"/>
              </a:rPr>
              <a:t>Romance</a:t>
            </a:r>
            <a:r>
              <a:rPr lang="sv-SE" dirty="0" smtClean="0">
                <a:latin typeface="+mj-lt"/>
              </a:rPr>
              <a:t>: transfer </a:t>
            </a:r>
            <a:r>
              <a:rPr lang="sv-SE" dirty="0" err="1">
                <a:latin typeface="+mj-lt"/>
              </a:rPr>
              <a:t>positivo</a:t>
            </a:r>
            <a:r>
              <a:rPr lang="sv-SE" dirty="0">
                <a:latin typeface="+mj-lt"/>
              </a:rPr>
              <a:t> L2 </a:t>
            </a:r>
            <a:r>
              <a:rPr lang="sv-SE" dirty="0" smtClean="0">
                <a:latin typeface="+mj-lt"/>
              </a:rPr>
              <a:t>(</a:t>
            </a:r>
            <a:r>
              <a:rPr lang="sv-SE" dirty="0" err="1" smtClean="0">
                <a:latin typeface="+mj-lt"/>
              </a:rPr>
              <a:t>francese</a:t>
            </a:r>
            <a:r>
              <a:rPr lang="sv-SE" dirty="0" smtClean="0">
                <a:latin typeface="+mj-lt"/>
              </a:rPr>
              <a:t>, </a:t>
            </a:r>
            <a:r>
              <a:rPr lang="sv-SE" dirty="0" err="1" smtClean="0">
                <a:latin typeface="+mj-lt"/>
              </a:rPr>
              <a:t>spagnolo</a:t>
            </a:r>
            <a:r>
              <a:rPr lang="sv-SE" dirty="0" smtClean="0">
                <a:latin typeface="+mj-lt"/>
              </a:rPr>
              <a:t>) per </a:t>
            </a:r>
            <a:r>
              <a:rPr lang="sv-SE" dirty="0">
                <a:latin typeface="+mj-lt"/>
              </a:rPr>
              <a:t>IMP </a:t>
            </a:r>
            <a:r>
              <a:rPr lang="sv-SE" dirty="0">
                <a:latin typeface="+mj-lt"/>
                <a:sym typeface="Wingdings" panose="05000000000000000000" pitchFamily="2" charset="2"/>
              </a:rPr>
              <a:t> </a:t>
            </a:r>
            <a:r>
              <a:rPr lang="sv-SE" dirty="0" err="1">
                <a:latin typeface="+mj-lt"/>
                <a:sym typeface="Wingdings" panose="05000000000000000000" pitchFamily="2" charset="2"/>
              </a:rPr>
              <a:t>emergenza</a:t>
            </a:r>
            <a:r>
              <a:rPr lang="sv-SE" dirty="0">
                <a:latin typeface="+mj-lt"/>
                <a:sym typeface="Wingdings" panose="05000000000000000000" pitchFamily="2" charset="2"/>
              </a:rPr>
              <a:t> </a:t>
            </a:r>
            <a:r>
              <a:rPr lang="sv-SE" dirty="0" err="1">
                <a:latin typeface="+mj-lt"/>
                <a:sym typeface="Wingdings" panose="05000000000000000000" pitchFamily="2" charset="2"/>
              </a:rPr>
              <a:t>anticipata</a:t>
            </a:r>
            <a:r>
              <a:rPr lang="sv-SE" dirty="0">
                <a:latin typeface="+mj-lt"/>
                <a:sym typeface="Wingdings" panose="05000000000000000000" pitchFamily="2" charset="2"/>
              </a:rPr>
              <a:t> + </a:t>
            </a:r>
            <a:r>
              <a:rPr lang="sv-SE" dirty="0" err="1">
                <a:latin typeface="+mj-lt"/>
                <a:sym typeface="Wingdings" panose="05000000000000000000" pitchFamily="2" charset="2"/>
              </a:rPr>
              <a:t>valore</a:t>
            </a:r>
            <a:r>
              <a:rPr lang="sv-SE" dirty="0">
                <a:latin typeface="+mj-lt"/>
                <a:sym typeface="Wingdings" panose="05000000000000000000" pitchFamily="2" charset="2"/>
              </a:rPr>
              <a:t> </a:t>
            </a:r>
            <a:r>
              <a:rPr lang="sv-SE" dirty="0" err="1">
                <a:latin typeface="+mj-lt"/>
                <a:sym typeface="Wingdings" panose="05000000000000000000" pitchFamily="2" charset="2"/>
              </a:rPr>
              <a:t>aspettuale</a:t>
            </a:r>
            <a:r>
              <a:rPr lang="sv-SE" dirty="0">
                <a:latin typeface="+mj-lt"/>
                <a:sym typeface="Wingdings" panose="05000000000000000000" pitchFamily="2" charset="2"/>
              </a:rPr>
              <a:t> </a:t>
            </a:r>
          </a:p>
          <a:p>
            <a:r>
              <a:rPr lang="sv-SE" b="1" dirty="0">
                <a:latin typeface="+mj-lt"/>
              </a:rPr>
              <a:t>Livello </a:t>
            </a:r>
            <a:r>
              <a:rPr lang="sv-SE" b="1" dirty="0" err="1">
                <a:latin typeface="+mj-lt"/>
              </a:rPr>
              <a:t>avanzato</a:t>
            </a:r>
            <a:r>
              <a:rPr lang="sv-SE" b="1" dirty="0">
                <a:latin typeface="+mj-lt"/>
              </a:rPr>
              <a:t>: </a:t>
            </a:r>
            <a:endParaRPr lang="sv-SE" b="1" dirty="0" smtClean="0">
              <a:latin typeface="+mj-lt"/>
            </a:endParaRPr>
          </a:p>
          <a:p>
            <a:pPr marL="0" indent="0">
              <a:buNone/>
            </a:pPr>
            <a:r>
              <a:rPr lang="sv-SE" dirty="0" err="1" smtClean="0">
                <a:latin typeface="+mj-lt"/>
              </a:rPr>
              <a:t>Apprendenti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influenzati</a:t>
            </a:r>
            <a:r>
              <a:rPr lang="sv-SE" dirty="0" smtClean="0">
                <a:latin typeface="+mj-lt"/>
              </a:rPr>
              <a:t> dai </a:t>
            </a:r>
            <a:r>
              <a:rPr lang="sv-SE" dirty="0" err="1" smtClean="0">
                <a:latin typeface="+mj-lt"/>
              </a:rPr>
              <a:t>prototipi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indipendentemente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dalle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conoscenze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linguistiche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precedenti</a:t>
            </a:r>
            <a:endParaRPr lang="sv-SE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64075" cy="210600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01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3189" y="843558"/>
            <a:ext cx="5989190" cy="3600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Background del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progetto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Contesto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di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apprendimento</a:t>
            </a:r>
            <a:endParaRPr lang="en-US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Struttura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grammaticale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Quadro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teorico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Uno studio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sull’acquisizione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della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temporalità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Considerazioni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metodologiche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Conclusione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08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4091" y="1326475"/>
            <a:ext cx="6850800" cy="596700"/>
          </a:xfrm>
        </p:spPr>
        <p:txBody>
          <a:bodyPr/>
          <a:lstStyle/>
          <a:p>
            <a:r>
              <a:rPr lang="sv-SE" dirty="0" err="1" smtClean="0">
                <a:latin typeface="+mj-lt"/>
              </a:rPr>
              <a:t>Considerazioni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metodologiche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0400" y="2067694"/>
            <a:ext cx="6861600" cy="225756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Difficoltà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nello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studiare</a:t>
            </a:r>
            <a:r>
              <a:rPr lang="sv-SE" dirty="0" smtClean="0">
                <a:latin typeface="+mj-lt"/>
              </a:rPr>
              <a:t> la </a:t>
            </a:r>
            <a:r>
              <a:rPr lang="sv-SE" dirty="0" err="1" smtClean="0">
                <a:latin typeface="+mj-lt"/>
              </a:rPr>
              <a:t>temporalità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espressa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tramite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mezzi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morfologici</a:t>
            </a:r>
            <a:r>
              <a:rPr lang="sv-SE" dirty="0" smtClean="0">
                <a:latin typeface="+mj-lt"/>
              </a:rPr>
              <a:t> in L2/LS (</a:t>
            </a:r>
            <a:r>
              <a:rPr lang="sv-SE" dirty="0" err="1" smtClean="0">
                <a:latin typeface="+mj-lt"/>
              </a:rPr>
              <a:t>elicitazione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forme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passato</a:t>
            </a:r>
            <a:r>
              <a:rPr lang="sv-SE" dirty="0" smtClean="0">
                <a:latin typeface="+mj-lt"/>
              </a:rPr>
              <a:t>, narrativa </a:t>
            </a:r>
            <a:r>
              <a:rPr lang="sv-SE" dirty="0" err="1" smtClean="0">
                <a:latin typeface="+mj-lt"/>
              </a:rPr>
              <a:t>guidata</a:t>
            </a:r>
            <a:r>
              <a:rPr lang="sv-SE" dirty="0" smtClean="0">
                <a:latin typeface="+mj-lt"/>
              </a:rPr>
              <a:t> o non </a:t>
            </a:r>
            <a:r>
              <a:rPr lang="sv-SE" dirty="0" err="1" smtClean="0">
                <a:latin typeface="+mj-lt"/>
              </a:rPr>
              <a:t>guidata</a:t>
            </a:r>
            <a:r>
              <a:rPr lang="sv-SE" dirty="0" smtClean="0">
                <a:latin typeface="+mj-lt"/>
              </a:rPr>
              <a:t>) (</a:t>
            </a:r>
            <a:r>
              <a:rPr lang="sv-SE" dirty="0" err="1" smtClean="0">
                <a:latin typeface="+mj-lt"/>
              </a:rPr>
              <a:t>Bardovi-Harlig</a:t>
            </a:r>
            <a:r>
              <a:rPr lang="sv-SE" dirty="0" smtClean="0">
                <a:latin typeface="+mj-lt"/>
              </a:rPr>
              <a:t>, 2013; </a:t>
            </a:r>
            <a:r>
              <a:rPr lang="sv-SE" dirty="0" err="1" smtClean="0">
                <a:latin typeface="+mj-lt"/>
              </a:rPr>
              <a:t>Shirai</a:t>
            </a:r>
            <a:r>
              <a:rPr lang="sv-SE" dirty="0" smtClean="0">
                <a:latin typeface="+mj-lt"/>
              </a:rPr>
              <a:t>, 2013)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Difficoltà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aumentata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dall’adozione</a:t>
            </a:r>
            <a:r>
              <a:rPr lang="sv-SE" dirty="0" smtClean="0">
                <a:latin typeface="+mj-lt"/>
              </a:rPr>
              <a:t> di </a:t>
            </a:r>
            <a:r>
              <a:rPr lang="sv-SE" dirty="0" err="1" smtClean="0">
                <a:latin typeface="+mj-lt"/>
              </a:rPr>
              <a:t>una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prospettiva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plurilingue</a:t>
            </a:r>
            <a:endParaRPr lang="sv-SE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latin typeface="+mj-lt"/>
              </a:rPr>
              <a:t>3 </a:t>
            </a:r>
            <a:r>
              <a:rPr lang="sv-SE" dirty="0" err="1" smtClean="0">
                <a:latin typeface="+mj-lt"/>
              </a:rPr>
              <a:t>aspetti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emersi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dallo</a:t>
            </a:r>
            <a:r>
              <a:rPr lang="sv-SE" dirty="0" smtClean="0">
                <a:latin typeface="+mj-lt"/>
              </a:rPr>
              <a:t> studio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64075" cy="210600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41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2"/>
                </a:solidFill>
                <a:latin typeface="+mj-lt"/>
              </a:rPr>
              <a:t>Considerazioni</a:t>
            </a:r>
            <a:r>
              <a:rPr lang="sv-S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tx2"/>
                </a:solidFill>
                <a:latin typeface="+mj-lt"/>
              </a:rPr>
              <a:t>metodologiche</a:t>
            </a:r>
            <a:endParaRPr lang="sv-SE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900" dirty="0" err="1" smtClean="0">
                <a:solidFill>
                  <a:schemeClr val="tx2"/>
                </a:solidFill>
                <a:latin typeface="Calibri"/>
              </a:rPr>
              <a:t>Classificazione</a:t>
            </a:r>
            <a:r>
              <a:rPr lang="sv-SE" sz="1900" dirty="0" smtClean="0">
                <a:solidFill>
                  <a:schemeClr val="tx2"/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tx2"/>
                </a:solidFill>
                <a:latin typeface="Calibri"/>
              </a:rPr>
              <a:t>predicati</a:t>
            </a:r>
            <a:r>
              <a:rPr lang="sv-SE" sz="1900" dirty="0">
                <a:solidFill>
                  <a:schemeClr val="tx2"/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tx2"/>
                </a:solidFill>
                <a:latin typeface="Calibri"/>
              </a:rPr>
              <a:t>verbali</a:t>
            </a:r>
            <a:r>
              <a:rPr lang="sv-SE" sz="1900" dirty="0">
                <a:solidFill>
                  <a:schemeClr val="tx2"/>
                </a:solidFill>
                <a:latin typeface="Calibr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900" dirty="0" smtClean="0">
                <a:solidFill>
                  <a:schemeClr val="tx2"/>
                </a:solidFill>
                <a:latin typeface="Calibri"/>
              </a:rPr>
              <a:t>Transfer </a:t>
            </a:r>
            <a:r>
              <a:rPr lang="sv-SE" sz="1900" dirty="0">
                <a:solidFill>
                  <a:schemeClr val="tx2"/>
                </a:solidFill>
                <a:latin typeface="Calibri"/>
              </a:rPr>
              <a:t>da </a:t>
            </a:r>
            <a:r>
              <a:rPr lang="sv-SE" sz="1900" dirty="0" err="1">
                <a:solidFill>
                  <a:schemeClr val="tx2"/>
                </a:solidFill>
                <a:latin typeface="Calibri"/>
              </a:rPr>
              <a:t>lingue</a:t>
            </a:r>
            <a:r>
              <a:rPr lang="sv-SE" sz="1900" dirty="0">
                <a:solidFill>
                  <a:schemeClr val="tx2"/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tx2"/>
                </a:solidFill>
                <a:latin typeface="Calibri"/>
              </a:rPr>
              <a:t>precedenti</a:t>
            </a:r>
            <a:endParaRPr lang="sv-SE" sz="1900" dirty="0">
              <a:solidFill>
                <a:schemeClr val="tx2"/>
              </a:solidFill>
              <a:latin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900" dirty="0" err="1" smtClean="0">
                <a:solidFill>
                  <a:schemeClr val="tx2"/>
                </a:solidFill>
                <a:latin typeface="Calibri"/>
              </a:rPr>
              <a:t>Fallacia</a:t>
            </a:r>
            <a:r>
              <a:rPr lang="sv-SE" sz="1900" dirty="0" smtClean="0">
                <a:solidFill>
                  <a:schemeClr val="tx2"/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tx2"/>
                </a:solidFill>
                <a:latin typeface="Calibri"/>
              </a:rPr>
              <a:t>comparativa</a:t>
            </a:r>
            <a:r>
              <a:rPr lang="sv-SE" sz="1900" dirty="0">
                <a:solidFill>
                  <a:schemeClr val="tx2"/>
                </a:solidFill>
                <a:latin typeface="Calibr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867448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30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561710"/>
            <a:ext cx="6850800" cy="596700"/>
          </a:xfrm>
        </p:spPr>
        <p:txBody>
          <a:bodyPr>
            <a:normAutofit/>
          </a:bodyPr>
          <a:lstStyle/>
          <a:p>
            <a:pPr algn="l"/>
            <a:r>
              <a:rPr lang="sv-SE" sz="2400" dirty="0" err="1">
                <a:latin typeface="+mj-lt"/>
              </a:rPr>
              <a:t>Background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smtClean="0">
                <a:latin typeface="+mj-lt"/>
              </a:rPr>
              <a:t>del progetto</a:t>
            </a:r>
            <a:endParaRPr lang="sv-SE" sz="24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7" y="1158410"/>
            <a:ext cx="5328592" cy="324087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Apprendimento dell’italiano in </a:t>
            </a:r>
            <a:r>
              <a:rPr lang="en-US" sz="1600" dirty="0" err="1" smtClean="0">
                <a:latin typeface="+mj-lt"/>
              </a:rPr>
              <a:t>Svezia</a:t>
            </a:r>
            <a:r>
              <a:rPr lang="en-US" sz="1600" dirty="0" smtClean="0">
                <a:latin typeface="+mj-lt"/>
              </a:rPr>
              <a:t> in un </a:t>
            </a:r>
            <a:r>
              <a:rPr lang="en-US" sz="1600" dirty="0" err="1" smtClean="0">
                <a:latin typeface="+mj-lt"/>
              </a:rPr>
              <a:t>contesto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plurilingue</a:t>
            </a:r>
            <a:r>
              <a:rPr lang="en-US" sz="1600" dirty="0" smtClean="0">
                <a:latin typeface="+mj-lt"/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  <a:sym typeface="Wingdings" panose="05000000000000000000" pitchFamily="2" charset="2"/>
              </a:rPr>
              <a:t>Obiettivo: generare una comprensione approfondita di come la conoscenza di lingue precedentemente apprese influenza l’apprendimento dell’italiano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>
                <a:latin typeface="+mj-lt"/>
                <a:sym typeface="Wingdings" panose="05000000000000000000" pitchFamily="2" charset="2"/>
              </a:rPr>
              <a:t>Contributo: apprendimento  insegnamento dell’italiano in una prospettiva </a:t>
            </a:r>
            <a:r>
              <a:rPr lang="it-IT" sz="1600" dirty="0" smtClean="0">
                <a:latin typeface="+mj-lt"/>
                <a:sym typeface="Wingdings" panose="05000000000000000000" pitchFamily="2" charset="2"/>
              </a:rPr>
              <a:t>plurilingue</a:t>
            </a:r>
            <a:endParaRPr lang="it-IT" sz="1600" dirty="0" smtClean="0">
              <a:latin typeface="+mj-lt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+mj-lt"/>
                <a:sym typeface="Wingdings" panose="05000000000000000000" pitchFamily="2" charset="2"/>
              </a:rPr>
              <a:t>Focus: apprendimento tempi verbali al passato in italiano</a:t>
            </a:r>
            <a:endParaRPr lang="it-IT" sz="1600" dirty="0">
              <a:latin typeface="+mj-lt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>
              <a:latin typeface="+mj-lt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600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r>
              <a:rPr lang="en-US" smtClean="0"/>
              <a:t>24/03/2023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11464" cy="210600"/>
          </a:xfrm>
        </p:spPr>
        <p:txBody>
          <a:bodyPr/>
          <a:lstStyle/>
          <a:p>
            <a:pPr defTabSz="914378"/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01" y="1081579"/>
            <a:ext cx="2550319" cy="33004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133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Considerazioni</a:t>
            </a:r>
            <a:r>
              <a:rPr lang="sv-S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metodologiche</a:t>
            </a:r>
            <a:endParaRPr lang="sv-SE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900" dirty="0" err="1" smtClean="0">
                <a:solidFill>
                  <a:schemeClr val="tx2"/>
                </a:solidFill>
                <a:latin typeface="Calibri"/>
              </a:rPr>
              <a:t>Classificazione</a:t>
            </a:r>
            <a:r>
              <a:rPr lang="sv-SE" sz="1900" dirty="0" smtClean="0">
                <a:solidFill>
                  <a:schemeClr val="tx2"/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tx2"/>
                </a:solidFill>
                <a:latin typeface="Calibri"/>
              </a:rPr>
              <a:t>predicati</a:t>
            </a:r>
            <a:r>
              <a:rPr lang="sv-SE" sz="1900" dirty="0">
                <a:solidFill>
                  <a:schemeClr val="tx2"/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tx2"/>
                </a:solidFill>
                <a:latin typeface="Calibri"/>
              </a:rPr>
              <a:t>verbali</a:t>
            </a:r>
            <a:r>
              <a:rPr lang="sv-SE" sz="1900" dirty="0">
                <a:solidFill>
                  <a:schemeClr val="tx2"/>
                </a:solidFill>
                <a:latin typeface="Calibr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9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Transfer </a:t>
            </a:r>
            <a:r>
              <a:rPr lang="sv-SE" sz="19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da </a:t>
            </a:r>
            <a:r>
              <a:rPr lang="sv-SE" sz="19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lingue</a:t>
            </a:r>
            <a:r>
              <a:rPr lang="sv-SE" sz="19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precedenti</a:t>
            </a:r>
            <a:endParaRPr lang="sv-SE" sz="1900" dirty="0">
              <a:solidFill>
                <a:schemeClr val="accent3">
                  <a:lumMod val="40000"/>
                  <a:lumOff val="60000"/>
                </a:schemeClr>
              </a:solidFill>
              <a:latin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9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Fallacia</a:t>
            </a:r>
            <a:r>
              <a:rPr lang="sv-SE" sz="19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comparativa</a:t>
            </a:r>
            <a:r>
              <a:rPr lang="sv-SE" sz="19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867448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02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722586"/>
            <a:ext cx="6850800" cy="596700"/>
          </a:xfrm>
        </p:spPr>
        <p:txBody>
          <a:bodyPr/>
          <a:lstStyle/>
          <a:p>
            <a:r>
              <a:rPr lang="sv-SE" dirty="0" err="1" smtClean="0">
                <a:latin typeface="+mj-lt"/>
              </a:rPr>
              <a:t>Classificazione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predicati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verbali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200" y="1347614"/>
            <a:ext cx="6861600" cy="3169486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Quante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categorie</a:t>
            </a:r>
            <a:r>
              <a:rPr lang="sv-SE" dirty="0" smtClean="0">
                <a:latin typeface="+mj-lt"/>
              </a:rPr>
              <a:t> e </a:t>
            </a:r>
            <a:r>
              <a:rPr lang="sv-SE" dirty="0" err="1" smtClean="0">
                <a:latin typeface="+mj-lt"/>
              </a:rPr>
              <a:t>quali</a:t>
            </a:r>
            <a:r>
              <a:rPr lang="sv-SE" dirty="0" smtClean="0">
                <a:latin typeface="+mj-lt"/>
              </a:rPr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Classificazione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quadripartita</a:t>
            </a:r>
            <a:r>
              <a:rPr lang="sv-SE" dirty="0" smtClean="0">
                <a:latin typeface="+mj-lt"/>
              </a:rPr>
              <a:t>: </a:t>
            </a:r>
            <a:r>
              <a:rPr lang="sv-SE" dirty="0" err="1" smtClean="0">
                <a:latin typeface="+mj-lt"/>
              </a:rPr>
              <a:t>trasformativi</a:t>
            </a:r>
            <a:r>
              <a:rPr lang="sv-SE" dirty="0" smtClean="0">
                <a:latin typeface="+mj-lt"/>
              </a:rPr>
              <a:t>, </a:t>
            </a:r>
            <a:r>
              <a:rPr lang="sv-SE" dirty="0" err="1" smtClean="0">
                <a:latin typeface="+mj-lt"/>
              </a:rPr>
              <a:t>risultativi</a:t>
            </a:r>
            <a:r>
              <a:rPr lang="sv-SE" dirty="0" smtClean="0">
                <a:latin typeface="+mj-lt"/>
              </a:rPr>
              <a:t>, </a:t>
            </a:r>
            <a:r>
              <a:rPr lang="sv-SE" dirty="0" err="1" smtClean="0">
                <a:latin typeface="+mj-lt"/>
              </a:rPr>
              <a:t>continuativi</a:t>
            </a:r>
            <a:r>
              <a:rPr lang="sv-SE" dirty="0" smtClean="0">
                <a:latin typeface="+mj-lt"/>
              </a:rPr>
              <a:t>, stativi (</a:t>
            </a:r>
            <a:r>
              <a:rPr lang="sv-SE" dirty="0" err="1" smtClean="0">
                <a:latin typeface="+mj-lt"/>
              </a:rPr>
              <a:t>Bardovi-Harlig</a:t>
            </a:r>
            <a:r>
              <a:rPr lang="sv-SE" dirty="0">
                <a:latin typeface="+mj-lt"/>
              </a:rPr>
              <a:t>, 1995, 1998; </a:t>
            </a:r>
            <a:r>
              <a:rPr lang="sv-SE" dirty="0" err="1" smtClean="0">
                <a:latin typeface="+mj-lt"/>
              </a:rPr>
              <a:t>Bardovi-Harlig</a:t>
            </a:r>
            <a:r>
              <a:rPr lang="sv-SE" dirty="0" smtClean="0">
                <a:latin typeface="+mj-lt"/>
              </a:rPr>
              <a:t> </a:t>
            </a:r>
            <a:r>
              <a:rPr lang="sv-SE" dirty="0">
                <a:latin typeface="+mj-lt"/>
              </a:rPr>
              <a:t>&amp; Bergström, 1996; Comajoan, 2006).</a:t>
            </a:r>
            <a:endParaRPr lang="sv-SE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Classificazione</a:t>
            </a:r>
            <a:r>
              <a:rPr lang="sv-SE" dirty="0" smtClean="0">
                <a:latin typeface="+mj-lt"/>
              </a:rPr>
              <a:t> tripartita : </a:t>
            </a:r>
            <a:r>
              <a:rPr lang="sv-SE" dirty="0" err="1" smtClean="0">
                <a:latin typeface="+mj-lt"/>
              </a:rPr>
              <a:t>telici</a:t>
            </a:r>
            <a:r>
              <a:rPr lang="sv-SE" dirty="0" smtClean="0">
                <a:latin typeface="+mj-lt"/>
              </a:rPr>
              <a:t> (</a:t>
            </a:r>
            <a:r>
              <a:rPr lang="sv-SE" dirty="0" err="1" smtClean="0">
                <a:latin typeface="+mj-lt"/>
              </a:rPr>
              <a:t>trasformativi</a:t>
            </a:r>
            <a:r>
              <a:rPr lang="sv-SE" dirty="0" smtClean="0">
                <a:latin typeface="+mj-lt"/>
              </a:rPr>
              <a:t> + </a:t>
            </a:r>
            <a:r>
              <a:rPr lang="sv-SE" dirty="0" err="1" smtClean="0">
                <a:latin typeface="+mj-lt"/>
              </a:rPr>
              <a:t>risultativi</a:t>
            </a:r>
            <a:r>
              <a:rPr lang="sv-SE" dirty="0" smtClean="0">
                <a:latin typeface="+mj-lt"/>
              </a:rPr>
              <a:t>), </a:t>
            </a:r>
            <a:r>
              <a:rPr lang="sv-SE" dirty="0" err="1" smtClean="0">
                <a:latin typeface="+mj-lt"/>
              </a:rPr>
              <a:t>continuativi</a:t>
            </a:r>
            <a:r>
              <a:rPr lang="sv-SE" dirty="0" smtClean="0">
                <a:latin typeface="+mj-lt"/>
              </a:rPr>
              <a:t>, </a:t>
            </a:r>
            <a:r>
              <a:rPr lang="sv-SE" dirty="0">
                <a:latin typeface="+mj-lt"/>
              </a:rPr>
              <a:t>stativi (</a:t>
            </a:r>
            <a:r>
              <a:rPr lang="es-ES" dirty="0">
                <a:latin typeface="+mj-lt"/>
              </a:rPr>
              <a:t>González, 2013; Salaberry, 2005; </a:t>
            </a:r>
            <a:r>
              <a:rPr lang="es-ES" dirty="0" err="1">
                <a:latin typeface="+mj-lt"/>
              </a:rPr>
              <a:t>Verkuyl</a:t>
            </a:r>
            <a:r>
              <a:rPr lang="es-ES" dirty="0">
                <a:latin typeface="+mj-lt"/>
              </a:rPr>
              <a:t>, 1989)</a:t>
            </a:r>
            <a:endParaRPr lang="sv-SE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Classificazione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bipartita</a:t>
            </a:r>
            <a:r>
              <a:rPr lang="sv-SE" dirty="0" smtClean="0">
                <a:latin typeface="+mj-lt"/>
              </a:rPr>
              <a:t>: </a:t>
            </a:r>
            <a:r>
              <a:rPr lang="sv-SE" dirty="0" err="1" smtClean="0">
                <a:latin typeface="+mj-lt"/>
              </a:rPr>
              <a:t>telici</a:t>
            </a:r>
            <a:r>
              <a:rPr lang="sv-SE" dirty="0" smtClean="0">
                <a:latin typeface="+mj-lt"/>
              </a:rPr>
              <a:t> (</a:t>
            </a:r>
            <a:r>
              <a:rPr lang="sv-SE" dirty="0" err="1" smtClean="0">
                <a:latin typeface="+mj-lt"/>
              </a:rPr>
              <a:t>trasformativi</a:t>
            </a:r>
            <a:r>
              <a:rPr lang="sv-SE" dirty="0" smtClean="0">
                <a:latin typeface="+mj-lt"/>
              </a:rPr>
              <a:t> + </a:t>
            </a:r>
            <a:r>
              <a:rPr lang="sv-SE" dirty="0" err="1" smtClean="0">
                <a:latin typeface="+mj-lt"/>
              </a:rPr>
              <a:t>risultativi</a:t>
            </a:r>
            <a:r>
              <a:rPr lang="sv-SE" dirty="0" smtClean="0">
                <a:latin typeface="+mj-lt"/>
              </a:rPr>
              <a:t>), </a:t>
            </a:r>
            <a:r>
              <a:rPr lang="sv-SE" dirty="0" err="1" smtClean="0">
                <a:latin typeface="+mj-lt"/>
              </a:rPr>
              <a:t>atelici</a:t>
            </a:r>
            <a:r>
              <a:rPr lang="sv-SE" dirty="0" smtClean="0">
                <a:latin typeface="+mj-lt"/>
              </a:rPr>
              <a:t>  (</a:t>
            </a:r>
            <a:r>
              <a:rPr lang="sv-SE" dirty="0" err="1" smtClean="0">
                <a:latin typeface="+mj-lt"/>
              </a:rPr>
              <a:t>continuativi</a:t>
            </a:r>
            <a:r>
              <a:rPr lang="sv-SE" dirty="0" smtClean="0">
                <a:latin typeface="+mj-lt"/>
              </a:rPr>
              <a:t> + stativi) (McManus, 2011)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155480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87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483518"/>
            <a:ext cx="6850800" cy="59670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Classificazione</a:t>
            </a:r>
            <a:r>
              <a:rPr lang="sv-SE" dirty="0" smtClean="0"/>
              <a:t> tripartita vs </a:t>
            </a:r>
            <a:r>
              <a:rPr lang="sv-SE" dirty="0" err="1" smtClean="0"/>
              <a:t>bipartita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939456" cy="287484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141796"/>
              </p:ext>
            </p:extLst>
          </p:nvPr>
        </p:nvGraphicFramePr>
        <p:xfrm>
          <a:off x="395536" y="987574"/>
          <a:ext cx="4032448" cy="3479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8732638"/>
              </p:ext>
            </p:extLst>
          </p:nvPr>
        </p:nvGraphicFramePr>
        <p:xfrm>
          <a:off x="4644008" y="918448"/>
          <a:ext cx="3816424" cy="3548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am 13"/>
          <p:cNvSpPr/>
          <p:nvPr/>
        </p:nvSpPr>
        <p:spPr>
          <a:xfrm>
            <a:off x="6444208" y="2427734"/>
            <a:ext cx="288032" cy="1368151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Ram 8"/>
          <p:cNvSpPr/>
          <p:nvPr/>
        </p:nvSpPr>
        <p:spPr>
          <a:xfrm>
            <a:off x="2267744" y="2435213"/>
            <a:ext cx="288032" cy="1368151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0" name="Ram 9"/>
          <p:cNvSpPr/>
          <p:nvPr/>
        </p:nvSpPr>
        <p:spPr>
          <a:xfrm>
            <a:off x="3347864" y="2143429"/>
            <a:ext cx="288032" cy="1940489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1" name="Ram 10"/>
          <p:cNvSpPr/>
          <p:nvPr/>
        </p:nvSpPr>
        <p:spPr>
          <a:xfrm>
            <a:off x="7452320" y="1923678"/>
            <a:ext cx="360040" cy="2160240"/>
          </a:xfrm>
          <a:prstGeom prst="fram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771550"/>
            <a:ext cx="6850800" cy="596700"/>
          </a:xfrm>
        </p:spPr>
        <p:txBody>
          <a:bodyPr/>
          <a:lstStyle/>
          <a:p>
            <a:r>
              <a:rPr lang="sv-SE" dirty="0" smtClean="0">
                <a:latin typeface="+mj-lt"/>
              </a:rPr>
              <a:t>A </a:t>
            </a:r>
            <a:r>
              <a:rPr lang="sv-SE" dirty="0" err="1" smtClean="0">
                <a:latin typeface="+mj-lt"/>
              </a:rPr>
              <a:t>cosa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pensare</a:t>
            </a:r>
            <a:r>
              <a:rPr lang="sv-SE" dirty="0" smtClean="0">
                <a:latin typeface="+mj-lt"/>
              </a:rPr>
              <a:t>? 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368250"/>
            <a:ext cx="7236384" cy="314885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+mj-lt"/>
              </a:rPr>
              <a:t>Partire </a:t>
            </a:r>
            <a:r>
              <a:rPr lang="it-IT" sz="1600" dirty="0">
                <a:latin typeface="+mj-lt"/>
              </a:rPr>
              <a:t>da una classificazione a grana fine che includa un </a:t>
            </a:r>
            <a:r>
              <a:rPr lang="it-IT" sz="1600" dirty="0" smtClean="0">
                <a:latin typeface="+mj-lt"/>
              </a:rPr>
              <a:t>numero maggiore di </a:t>
            </a:r>
            <a:r>
              <a:rPr lang="it-IT" sz="1600" dirty="0">
                <a:latin typeface="+mj-lt"/>
              </a:rPr>
              <a:t>categorie </a:t>
            </a:r>
            <a:r>
              <a:rPr lang="it-IT" sz="1600" dirty="0" smtClean="0">
                <a:latin typeface="+mj-lt"/>
              </a:rPr>
              <a:t>(Shirai, 2013)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+mj-lt"/>
              </a:rPr>
              <a:t>I </a:t>
            </a:r>
            <a:r>
              <a:rPr lang="it-IT" sz="1600" dirty="0">
                <a:latin typeface="+mj-lt"/>
              </a:rPr>
              <a:t>risultativi e i </a:t>
            </a:r>
            <a:r>
              <a:rPr lang="it-IT" sz="1600" dirty="0" smtClean="0">
                <a:latin typeface="+mj-lt"/>
              </a:rPr>
              <a:t>trasformativi </a:t>
            </a:r>
            <a:r>
              <a:rPr lang="it-IT" sz="1600" dirty="0">
                <a:latin typeface="+mj-lt"/>
              </a:rPr>
              <a:t>essenzialmente identici con l’aspetto perfettivo ma </a:t>
            </a:r>
            <a:r>
              <a:rPr lang="it-IT" sz="1600" dirty="0" smtClean="0">
                <a:latin typeface="+mj-lt"/>
              </a:rPr>
              <a:t>diversa interpretazione con l’aspetto progressivo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+mj-lt"/>
              </a:rPr>
              <a:t>I </a:t>
            </a:r>
            <a:r>
              <a:rPr lang="it-IT" sz="1600" dirty="0">
                <a:latin typeface="+mj-lt"/>
              </a:rPr>
              <a:t>risultativi generano una lettura progressiva mentre i trasformativi all’imperfetto indicano la fase incipiente di un’azione (ad esempio, </a:t>
            </a:r>
            <a:r>
              <a:rPr lang="it-IT" sz="1600" i="1" dirty="0">
                <a:latin typeface="+mj-lt"/>
              </a:rPr>
              <a:t>Marco apriva la porta</a:t>
            </a:r>
            <a:r>
              <a:rPr lang="it-IT" sz="1600" dirty="0" smtClean="0">
                <a:latin typeface="+mj-lt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+mj-lt"/>
              </a:rPr>
              <a:t>Considerare le DR! </a:t>
            </a:r>
            <a:endParaRPr lang="it-IT" sz="16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sv-SE" sz="12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11464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015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Considerazioni</a:t>
            </a:r>
            <a:r>
              <a:rPr lang="sv-S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metodologiche</a:t>
            </a:r>
            <a:endParaRPr lang="sv-SE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9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Classificazione</a:t>
            </a:r>
            <a:r>
              <a:rPr lang="sv-SE" sz="19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predicati</a:t>
            </a:r>
            <a:r>
              <a:rPr lang="sv-SE" sz="19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verbali</a:t>
            </a:r>
            <a:r>
              <a:rPr lang="sv-SE" sz="19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900" dirty="0" smtClean="0">
                <a:solidFill>
                  <a:schemeClr val="tx2"/>
                </a:solidFill>
                <a:latin typeface="Calibri"/>
              </a:rPr>
              <a:t>Transfer </a:t>
            </a:r>
            <a:r>
              <a:rPr lang="sv-SE" sz="1900" dirty="0">
                <a:solidFill>
                  <a:schemeClr val="tx2"/>
                </a:solidFill>
                <a:latin typeface="Calibri"/>
              </a:rPr>
              <a:t>da </a:t>
            </a:r>
            <a:r>
              <a:rPr lang="sv-SE" sz="1900" dirty="0" err="1">
                <a:solidFill>
                  <a:schemeClr val="tx2"/>
                </a:solidFill>
                <a:latin typeface="Calibri"/>
              </a:rPr>
              <a:t>lingue</a:t>
            </a:r>
            <a:r>
              <a:rPr lang="sv-SE" sz="1900" dirty="0">
                <a:solidFill>
                  <a:schemeClr val="tx2"/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tx2"/>
                </a:solidFill>
                <a:latin typeface="Calibri"/>
              </a:rPr>
              <a:t>precedenti</a:t>
            </a:r>
            <a:endParaRPr lang="sv-SE" sz="1900" dirty="0">
              <a:solidFill>
                <a:schemeClr val="tx2"/>
              </a:solidFill>
              <a:latin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9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Fallacia</a:t>
            </a:r>
            <a:r>
              <a:rPr lang="sv-SE" sz="19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comparativa</a:t>
            </a:r>
            <a:r>
              <a:rPr lang="sv-SE" sz="19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867448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88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1059582"/>
            <a:ext cx="6850800" cy="596700"/>
          </a:xfrm>
        </p:spPr>
        <p:txBody>
          <a:bodyPr/>
          <a:lstStyle/>
          <a:p>
            <a:r>
              <a:rPr lang="sv-SE" dirty="0" err="1" smtClean="0">
                <a:latin typeface="+mj-lt"/>
              </a:rPr>
              <a:t>Cos’è</a:t>
            </a:r>
            <a:r>
              <a:rPr lang="sv-SE" dirty="0" smtClean="0">
                <a:latin typeface="+mj-lt"/>
              </a:rPr>
              <a:t> transfer? 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200" y="1779662"/>
            <a:ext cx="6228272" cy="2233382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Difficoltà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nello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studiare</a:t>
            </a:r>
            <a:r>
              <a:rPr lang="sv-SE" dirty="0" smtClean="0">
                <a:latin typeface="+mj-lt"/>
              </a:rPr>
              <a:t> la </a:t>
            </a:r>
            <a:r>
              <a:rPr lang="sv-SE" dirty="0" err="1" smtClean="0">
                <a:latin typeface="+mj-lt"/>
              </a:rPr>
              <a:t>temporalità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espressa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morfologicamente</a:t>
            </a:r>
            <a:r>
              <a:rPr lang="sv-SE" dirty="0" smtClean="0">
                <a:latin typeface="+mj-lt"/>
              </a:rPr>
              <a:t> (tempi al </a:t>
            </a:r>
            <a:r>
              <a:rPr lang="sv-SE" dirty="0" err="1" smtClean="0">
                <a:latin typeface="+mj-lt"/>
              </a:rPr>
              <a:t>passato</a:t>
            </a:r>
            <a:r>
              <a:rPr lang="sv-SE" dirty="0" smtClean="0">
                <a:latin typeface="+mj-lt"/>
              </a:rPr>
              <a:t>) e il transfer (Vallerossa, 2023)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Competenza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avanzata</a:t>
            </a:r>
            <a:r>
              <a:rPr lang="sv-SE" dirty="0" smtClean="0">
                <a:latin typeface="+mj-lt"/>
              </a:rPr>
              <a:t> per </a:t>
            </a:r>
            <a:r>
              <a:rPr lang="sv-SE" dirty="0" err="1" smtClean="0">
                <a:latin typeface="+mj-lt"/>
              </a:rPr>
              <a:t>produrre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forme</a:t>
            </a:r>
            <a:r>
              <a:rPr lang="sv-SE" dirty="0" smtClean="0">
                <a:latin typeface="+mj-lt"/>
              </a:rPr>
              <a:t> al </a:t>
            </a:r>
            <a:r>
              <a:rPr lang="sv-SE" dirty="0" err="1" smtClean="0">
                <a:latin typeface="+mj-lt"/>
              </a:rPr>
              <a:t>passato</a:t>
            </a:r>
            <a:r>
              <a:rPr lang="sv-SE" dirty="0" smtClean="0">
                <a:latin typeface="+mj-lt"/>
              </a:rPr>
              <a:t> vs. transfer </a:t>
            </a:r>
            <a:r>
              <a:rPr lang="sv-SE" dirty="0" err="1" smtClean="0">
                <a:latin typeface="+mj-lt"/>
              </a:rPr>
              <a:t>spesso</a:t>
            </a:r>
            <a:r>
              <a:rPr lang="sv-SE" dirty="0" smtClean="0">
                <a:latin typeface="+mj-lt"/>
              </a:rPr>
              <a:t> si manifesta in </a:t>
            </a:r>
            <a:r>
              <a:rPr lang="sv-SE" dirty="0" err="1" smtClean="0">
                <a:latin typeface="+mj-lt"/>
              </a:rPr>
              <a:t>livelli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bassi</a:t>
            </a:r>
            <a:r>
              <a:rPr lang="sv-SE" dirty="0" smtClean="0">
                <a:latin typeface="+mj-lt"/>
              </a:rPr>
              <a:t> di </a:t>
            </a:r>
            <a:r>
              <a:rPr lang="sv-SE" dirty="0" err="1" smtClean="0">
                <a:latin typeface="+mj-lt"/>
              </a:rPr>
              <a:t>competenza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bassi</a:t>
            </a:r>
            <a:r>
              <a:rPr lang="sv-SE" dirty="0" smtClean="0">
                <a:latin typeface="+mj-lt"/>
              </a:rPr>
              <a:t>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29215" y="4552743"/>
            <a:ext cx="4867448" cy="333714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343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846330"/>
            <a:ext cx="3890076" cy="596700"/>
          </a:xfrm>
        </p:spPr>
        <p:txBody>
          <a:bodyPr/>
          <a:lstStyle/>
          <a:p>
            <a:r>
              <a:rPr lang="sv-SE" dirty="0" err="1" smtClean="0">
                <a:latin typeface="+mj-lt"/>
              </a:rPr>
              <a:t>Esempi</a:t>
            </a:r>
            <a:r>
              <a:rPr lang="sv-SE" dirty="0" smtClean="0">
                <a:latin typeface="+mj-lt"/>
              </a:rPr>
              <a:t> di </a:t>
            </a:r>
            <a:r>
              <a:rPr lang="sv-SE" dirty="0" err="1" smtClean="0">
                <a:latin typeface="+mj-lt"/>
              </a:rPr>
              <a:t>contesti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abituali</a:t>
            </a:r>
            <a:r>
              <a:rPr lang="sv-SE" dirty="0" smtClean="0">
                <a:latin typeface="+mj-lt"/>
              </a:rPr>
              <a:t> 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91630"/>
            <a:ext cx="5436184" cy="302547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>
                <a:latin typeface="+mj-lt"/>
              </a:rPr>
              <a:t>SVEITA04: e </a:t>
            </a:r>
            <a:r>
              <a:rPr lang="it-IT" dirty="0">
                <a:latin typeface="+mj-lt"/>
              </a:rPr>
              <a:t>durante la settimana Anna </a:t>
            </a:r>
            <a:r>
              <a:rPr lang="it-IT" b="1" dirty="0">
                <a:latin typeface="+mj-lt"/>
              </a:rPr>
              <a:t>è andata a scuola </a:t>
            </a:r>
            <a:r>
              <a:rPr lang="it-IT" dirty="0">
                <a:latin typeface="+mj-lt"/>
              </a:rPr>
              <a:t>in bicicletta però </a:t>
            </a:r>
            <a:r>
              <a:rPr lang="it-IT" dirty="0" smtClean="0">
                <a:latin typeface="+mj-lt"/>
              </a:rPr>
              <a:t>[...] </a:t>
            </a:r>
            <a:r>
              <a:rPr lang="it-IT" dirty="0">
                <a:latin typeface="+mj-lt"/>
              </a:rPr>
              <a:t>Sara </a:t>
            </a:r>
            <a:r>
              <a:rPr lang="it-IT" b="1" dirty="0">
                <a:latin typeface="+mj-lt"/>
              </a:rPr>
              <a:t>è sempre arrivata </a:t>
            </a:r>
            <a:r>
              <a:rPr lang="it-IT" b="1" dirty="0" smtClean="0">
                <a:latin typeface="+mj-lt"/>
              </a:rPr>
              <a:t>tardi</a:t>
            </a:r>
            <a:r>
              <a:rPr lang="it-IT" dirty="0" smtClean="0">
                <a:latin typeface="+mj-lt"/>
              </a:rPr>
              <a:t> in </a:t>
            </a:r>
            <a:r>
              <a:rPr lang="it-IT" dirty="0">
                <a:latin typeface="+mj-lt"/>
              </a:rPr>
              <a:t>classe... </a:t>
            </a:r>
            <a:endParaRPr lang="it-IT" dirty="0" smtClean="0">
              <a:latin typeface="+mj-lt"/>
            </a:endParaRPr>
          </a:p>
          <a:p>
            <a:pPr marL="0" indent="0">
              <a:buNone/>
            </a:pPr>
            <a:r>
              <a:rPr lang="it-IT" dirty="0" smtClean="0">
                <a:latin typeface="+mj-lt"/>
              </a:rPr>
              <a:t>SVEITA08: da </a:t>
            </a:r>
            <a:r>
              <a:rPr lang="it-IT" dirty="0">
                <a:latin typeface="+mj-lt"/>
              </a:rPr>
              <a:t>piccola durante la settimana Anna </a:t>
            </a:r>
            <a:r>
              <a:rPr lang="it-IT" b="1" dirty="0">
                <a:latin typeface="+mj-lt"/>
              </a:rPr>
              <a:t>si è svegliata presto</a:t>
            </a:r>
            <a:r>
              <a:rPr lang="it-IT" dirty="0">
                <a:latin typeface="+mj-lt"/>
              </a:rPr>
              <a:t> alle sette della mattina e </a:t>
            </a:r>
            <a:r>
              <a:rPr lang="it-IT" b="1" dirty="0">
                <a:latin typeface="+mj-lt"/>
              </a:rPr>
              <a:t>ha finito </a:t>
            </a:r>
            <a:r>
              <a:rPr lang="it-IT" dirty="0">
                <a:latin typeface="+mj-lt"/>
              </a:rPr>
              <a:t>i suoi compiti presto </a:t>
            </a:r>
            <a:endParaRPr lang="it-IT" dirty="0" smtClean="0">
              <a:latin typeface="+mj-lt"/>
            </a:endParaRPr>
          </a:p>
          <a:p>
            <a:pPr marL="0" indent="0">
              <a:buNone/>
            </a:pPr>
            <a:r>
              <a:rPr lang="it-IT" dirty="0" smtClean="0">
                <a:latin typeface="+mj-lt"/>
              </a:rPr>
              <a:t>SVEITA14: da </a:t>
            </a:r>
            <a:r>
              <a:rPr lang="it-IT" dirty="0">
                <a:latin typeface="+mj-lt"/>
              </a:rPr>
              <a:t>piccole ogni fine settimana Anna ehm... </a:t>
            </a:r>
            <a:r>
              <a:rPr lang="it-IT" b="1" dirty="0">
                <a:latin typeface="+mj-lt"/>
              </a:rPr>
              <a:t>ha letto un libro </a:t>
            </a:r>
            <a:r>
              <a:rPr lang="it-IT" dirty="0">
                <a:latin typeface="+mj-lt"/>
              </a:rPr>
              <a:t>e </a:t>
            </a:r>
            <a:r>
              <a:rPr lang="it-IT" b="1" dirty="0">
                <a:latin typeface="+mj-lt"/>
              </a:rPr>
              <a:t>ha fatto i disegni </a:t>
            </a:r>
            <a:r>
              <a:rPr lang="it-IT" dirty="0">
                <a:latin typeface="+mj-lt"/>
              </a:rPr>
              <a:t>e </a:t>
            </a:r>
            <a:r>
              <a:rPr lang="it-IT" b="1" dirty="0">
                <a:latin typeface="+mj-lt"/>
              </a:rPr>
              <a:t>poi ha scritto </a:t>
            </a:r>
            <a:r>
              <a:rPr lang="it-IT" dirty="0">
                <a:latin typeface="+mj-lt"/>
              </a:rPr>
              <a:t>un racconto </a:t>
            </a:r>
            <a:endParaRPr lang="sv-SE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227488" cy="170196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6588224" y="1512834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Transfer </a:t>
            </a:r>
            <a:r>
              <a:rPr lang="sv-SE" dirty="0" err="1" smtClean="0"/>
              <a:t>negativo</a:t>
            </a:r>
            <a:r>
              <a:rPr lang="sv-SE" dirty="0" smtClean="0"/>
              <a:t> </a:t>
            </a:r>
            <a:r>
              <a:rPr lang="sv-SE" dirty="0" err="1" smtClean="0"/>
              <a:t>dallo</a:t>
            </a:r>
            <a:r>
              <a:rPr lang="sv-SE" dirty="0" smtClean="0"/>
              <a:t> </a:t>
            </a:r>
            <a:r>
              <a:rPr lang="sv-SE" dirty="0" err="1" smtClean="0"/>
              <a:t>svedese</a:t>
            </a:r>
            <a:r>
              <a:rPr lang="sv-SE" dirty="0" smtClean="0"/>
              <a:t>? </a:t>
            </a:r>
          </a:p>
          <a:p>
            <a:endParaRPr lang="sv-SE" dirty="0"/>
          </a:p>
          <a:p>
            <a:endParaRPr lang="sv-SE" dirty="0" smtClean="0"/>
          </a:p>
          <a:p>
            <a:r>
              <a:rPr lang="sv-SE" dirty="0" err="1" smtClean="0"/>
              <a:t>Fase</a:t>
            </a:r>
            <a:r>
              <a:rPr lang="sv-SE" dirty="0" smtClean="0"/>
              <a:t> </a:t>
            </a:r>
            <a:r>
              <a:rPr lang="sv-SE" dirty="0" err="1" smtClean="0"/>
              <a:t>comune</a:t>
            </a:r>
            <a:r>
              <a:rPr lang="sv-SE" dirty="0" smtClean="0"/>
              <a:t> </a:t>
            </a:r>
            <a:r>
              <a:rPr lang="sv-SE" dirty="0" err="1" smtClean="0"/>
              <a:t>nello</a:t>
            </a:r>
            <a:r>
              <a:rPr lang="sv-SE" dirty="0" smtClean="0"/>
              <a:t> </a:t>
            </a:r>
            <a:r>
              <a:rPr lang="sv-SE" dirty="0" err="1" smtClean="0"/>
              <a:t>sviluppo</a:t>
            </a:r>
            <a:r>
              <a:rPr lang="sv-SE" dirty="0" smtClean="0"/>
              <a:t> della </a:t>
            </a:r>
            <a:r>
              <a:rPr lang="sv-SE" dirty="0" err="1" smtClean="0"/>
              <a:t>temporalità</a:t>
            </a:r>
            <a:r>
              <a:rPr lang="sv-SE" dirty="0" smtClean="0"/>
              <a:t>?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31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1012620"/>
            <a:ext cx="6850800" cy="596700"/>
          </a:xfrm>
        </p:spPr>
        <p:txBody>
          <a:bodyPr/>
          <a:lstStyle/>
          <a:p>
            <a:r>
              <a:rPr lang="sv-SE" dirty="0" smtClean="0">
                <a:latin typeface="+mj-lt"/>
              </a:rPr>
              <a:t>A </a:t>
            </a:r>
            <a:r>
              <a:rPr lang="sv-SE" dirty="0" err="1" smtClean="0">
                <a:latin typeface="+mj-lt"/>
              </a:rPr>
              <a:t>cosa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pensare</a:t>
            </a:r>
            <a:r>
              <a:rPr lang="sv-SE" dirty="0" smtClean="0">
                <a:latin typeface="+mj-lt"/>
              </a:rPr>
              <a:t>?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779662"/>
            <a:ext cx="5541566" cy="266429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+mj-lt"/>
              </a:rPr>
              <a:t>Vedere se l’utilizzo di </a:t>
            </a:r>
            <a:r>
              <a:rPr lang="it-IT" sz="1600" dirty="0" smtClean="0">
                <a:latin typeface="+mj-lt"/>
              </a:rPr>
              <a:t>un tempo verbale </a:t>
            </a:r>
            <a:r>
              <a:rPr lang="it-IT" sz="1600" dirty="0" smtClean="0">
                <a:latin typeface="+mj-lt"/>
              </a:rPr>
              <a:t>è esteso a tutti i </a:t>
            </a:r>
            <a:r>
              <a:rPr lang="it-IT" sz="1600" dirty="0" smtClean="0">
                <a:latin typeface="+mj-lt"/>
              </a:rPr>
              <a:t>tipi di </a:t>
            </a:r>
            <a:r>
              <a:rPr lang="it-IT" sz="1600" dirty="0" smtClean="0">
                <a:latin typeface="+mj-lt"/>
              </a:rPr>
              <a:t>predicati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+mj-lt"/>
              </a:rPr>
              <a:t>Confrontare </a:t>
            </a:r>
            <a:r>
              <a:rPr lang="it-IT" sz="1600" dirty="0" smtClean="0">
                <a:latin typeface="+mj-lt"/>
              </a:rPr>
              <a:t>due gruppi isolando una variabile (conoscenza </a:t>
            </a:r>
            <a:r>
              <a:rPr lang="it-IT" sz="1600" dirty="0">
                <a:latin typeface="+mj-lt"/>
              </a:rPr>
              <a:t>o meno della lingua </a:t>
            </a:r>
            <a:r>
              <a:rPr lang="it-IT" sz="1600" dirty="0" smtClean="0">
                <a:latin typeface="+mj-lt"/>
              </a:rPr>
              <a:t>francese)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+mj-lt"/>
              </a:rPr>
              <a:t>Mantanere </a:t>
            </a:r>
            <a:r>
              <a:rPr lang="it-IT" sz="1600" dirty="0" smtClean="0">
                <a:latin typeface="+mj-lt"/>
              </a:rPr>
              <a:t>costanti altri variabili: età, competenza in italiano, competenza in inglese ecc... </a:t>
            </a:r>
            <a:endParaRPr lang="sv-SE" sz="1600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11464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  <p:pic>
        <p:nvPicPr>
          <p:cNvPr id="7" name="Bildobjekt 6" descr="MOTUS A.D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34" y="1290014"/>
            <a:ext cx="2307306" cy="23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1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Considerazioni</a:t>
            </a:r>
            <a:r>
              <a:rPr lang="sv-SE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sv-S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metodologiche</a:t>
            </a:r>
            <a:endParaRPr lang="sv-SE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19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Classificazione</a:t>
            </a:r>
            <a:r>
              <a:rPr lang="sv-SE" sz="19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predicati</a:t>
            </a:r>
            <a:r>
              <a:rPr lang="sv-SE" sz="19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verbali</a:t>
            </a:r>
            <a:r>
              <a:rPr lang="sv-SE" sz="19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9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Transfer </a:t>
            </a:r>
            <a:r>
              <a:rPr lang="sv-SE" sz="19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da </a:t>
            </a:r>
            <a:r>
              <a:rPr lang="sv-SE" sz="19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lingue</a:t>
            </a:r>
            <a:r>
              <a:rPr lang="sv-SE" sz="1900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precedenti</a:t>
            </a:r>
            <a:endParaRPr lang="sv-SE" sz="1900" dirty="0">
              <a:solidFill>
                <a:schemeClr val="accent3">
                  <a:lumMod val="40000"/>
                  <a:lumOff val="60000"/>
                </a:schemeClr>
              </a:solidFill>
              <a:latin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900" dirty="0" err="1" smtClean="0">
                <a:solidFill>
                  <a:schemeClr val="tx2"/>
                </a:solidFill>
                <a:latin typeface="Calibri"/>
              </a:rPr>
              <a:t>Fallacia</a:t>
            </a:r>
            <a:r>
              <a:rPr lang="sv-SE" sz="1900" dirty="0" smtClean="0">
                <a:solidFill>
                  <a:schemeClr val="tx2"/>
                </a:solidFill>
                <a:latin typeface="Calibri"/>
              </a:rPr>
              <a:t> </a:t>
            </a:r>
            <a:r>
              <a:rPr lang="sv-SE" sz="1900" dirty="0" err="1">
                <a:solidFill>
                  <a:schemeClr val="tx2"/>
                </a:solidFill>
                <a:latin typeface="Calibri"/>
              </a:rPr>
              <a:t>comparativa</a:t>
            </a:r>
            <a:r>
              <a:rPr lang="sv-SE" sz="1900" dirty="0">
                <a:solidFill>
                  <a:schemeClr val="tx2"/>
                </a:solidFill>
                <a:latin typeface="Calibri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867448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68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/>
          <a:lstStyle/>
          <a:p>
            <a:r>
              <a:rPr lang="sv-SE" dirty="0" err="1" smtClean="0">
                <a:latin typeface="+mj-lt"/>
              </a:rPr>
              <a:t>Fallacia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comparativa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24234"/>
            <a:ext cx="6850800" cy="326695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+mj-lt"/>
              </a:rPr>
              <a:t>Imposizione di una lente nativa nell’interpretazione dell’interlingua di apprendenti </a:t>
            </a:r>
            <a:r>
              <a:rPr lang="it-IT" sz="1200" dirty="0">
                <a:latin typeface="+mj-lt"/>
              </a:rPr>
              <a:t>non-nativi </a:t>
            </a:r>
            <a:r>
              <a:rPr lang="it-IT" sz="1200" dirty="0" smtClean="0">
                <a:latin typeface="+mj-lt"/>
              </a:rPr>
              <a:t>(Lakshmanan </a:t>
            </a:r>
            <a:r>
              <a:rPr lang="it-IT" sz="1200" dirty="0">
                <a:latin typeface="+mj-lt"/>
              </a:rPr>
              <a:t>&amp; Selinker, </a:t>
            </a:r>
            <a:r>
              <a:rPr lang="it-IT" sz="1200" dirty="0" smtClean="0">
                <a:latin typeface="+mj-lt"/>
              </a:rPr>
              <a:t>2001; Rastelli, 2021)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+mj-lt"/>
              </a:rPr>
              <a:t>Verbi nelle interlingue di non nativi ≠ nativi (Rastelli, 2008)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1200" dirty="0" smtClean="0">
                <a:latin typeface="+mj-lt"/>
              </a:rPr>
              <a:t>Coppie azionali possono essere problematiche (</a:t>
            </a:r>
            <a:r>
              <a:rPr lang="it-IT" sz="1200" i="1" dirty="0" smtClean="0">
                <a:latin typeface="+mj-lt"/>
              </a:rPr>
              <a:t>guardare/vedere</a:t>
            </a:r>
            <a:r>
              <a:rPr lang="it-IT" sz="1200" dirty="0" smtClean="0">
                <a:latin typeface="+mj-lt"/>
              </a:rPr>
              <a:t>) (Giacalone Ramat &amp; Rastelli, 2013)</a:t>
            </a:r>
            <a:endParaRPr lang="it-IT" sz="1200" dirty="0">
              <a:latin typeface="+mj-lt"/>
            </a:endParaRPr>
          </a:p>
          <a:p>
            <a:pPr marL="0" indent="0">
              <a:buNone/>
            </a:pPr>
            <a:r>
              <a:rPr lang="it-IT" sz="1200" dirty="0" smtClean="0">
                <a:latin typeface="+mj-lt"/>
              </a:rPr>
              <a:t>(24</a:t>
            </a:r>
            <a:r>
              <a:rPr lang="it-IT" sz="1200" dirty="0">
                <a:latin typeface="+mj-lt"/>
              </a:rPr>
              <a:t>) “Sara vuole mangiare il tapas famoso di Madrid e Anna vuele voleva </a:t>
            </a:r>
            <a:r>
              <a:rPr lang="it-IT" sz="1200" dirty="0" smtClean="0">
                <a:latin typeface="+mj-lt"/>
              </a:rPr>
              <a:t>bere</a:t>
            </a:r>
            <a:r>
              <a:rPr lang="en-US" sz="1200" dirty="0">
                <a:latin typeface="+mj-lt"/>
              </a:rPr>
              <a:t> </a:t>
            </a:r>
            <a:r>
              <a:rPr lang="it-IT" sz="1200" dirty="0" smtClean="0">
                <a:latin typeface="+mj-lt"/>
              </a:rPr>
              <a:t>il </a:t>
            </a:r>
            <a:r>
              <a:rPr lang="it-IT" sz="1200" dirty="0">
                <a:latin typeface="+mj-lt"/>
              </a:rPr>
              <a:t>vino rosso perché </a:t>
            </a:r>
            <a:r>
              <a:rPr lang="it-IT" sz="1200" b="1" dirty="0">
                <a:latin typeface="+mj-lt"/>
              </a:rPr>
              <a:t>ha </a:t>
            </a:r>
            <a:r>
              <a:rPr lang="it-IT" sz="1200" b="1" dirty="0" smtClean="0">
                <a:latin typeface="+mj-lt"/>
              </a:rPr>
              <a:t>ascoltato </a:t>
            </a:r>
            <a:r>
              <a:rPr lang="it-IT" sz="1200" dirty="0" smtClean="0">
                <a:latin typeface="+mj-lt"/>
              </a:rPr>
              <a:t>che </a:t>
            </a:r>
            <a:r>
              <a:rPr lang="it-IT" sz="1200" dirty="0">
                <a:latin typeface="+mj-lt"/>
              </a:rPr>
              <a:t>i ristoranti di </a:t>
            </a:r>
            <a:r>
              <a:rPr lang="it-IT" sz="1200" dirty="0" smtClean="0">
                <a:latin typeface="+mj-lt"/>
              </a:rPr>
              <a:t>Madrid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 smtClean="0">
                <a:latin typeface="+mj-lt"/>
              </a:rPr>
              <a:t>avevano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il</a:t>
            </a:r>
            <a:r>
              <a:rPr lang="en-US" sz="1200" dirty="0">
                <a:latin typeface="+mj-lt"/>
              </a:rPr>
              <a:t> </a:t>
            </a:r>
            <a:r>
              <a:rPr lang="en-US" sz="1200" dirty="0" err="1">
                <a:latin typeface="+mj-lt"/>
              </a:rPr>
              <a:t>meglior</a:t>
            </a:r>
            <a:r>
              <a:rPr lang="en-US" sz="1200" dirty="0">
                <a:latin typeface="+mj-lt"/>
              </a:rPr>
              <a:t> vino</a:t>
            </a:r>
            <a:r>
              <a:rPr lang="en-US" sz="1200" dirty="0" smtClean="0">
                <a:latin typeface="+mj-lt"/>
              </a:rPr>
              <a:t>”</a:t>
            </a:r>
            <a:endParaRPr lang="en-US" sz="1200" dirty="0">
              <a:latin typeface="+mj-lt"/>
            </a:endParaRPr>
          </a:p>
          <a:p>
            <a:pPr marL="0" indent="0">
              <a:buNone/>
            </a:pPr>
            <a:endParaRPr lang="en-US" sz="1200" dirty="0" smtClean="0">
              <a:latin typeface="+mj-lt"/>
            </a:endParaRPr>
          </a:p>
          <a:p>
            <a:pPr marL="0" indent="0">
              <a:buNone/>
            </a:pPr>
            <a:r>
              <a:rPr lang="en-US" sz="1200" dirty="0">
                <a:latin typeface="+mj-lt"/>
              </a:rPr>
              <a:t> </a:t>
            </a:r>
            <a:r>
              <a:rPr lang="en-US" sz="1200" dirty="0" smtClean="0">
                <a:latin typeface="+mj-lt"/>
              </a:rPr>
              <a:t>Ha </a:t>
            </a:r>
            <a:r>
              <a:rPr lang="en-US" sz="1200" dirty="0" err="1" smtClean="0">
                <a:latin typeface="+mj-lt"/>
              </a:rPr>
              <a:t>ascoltato</a:t>
            </a:r>
            <a:r>
              <a:rPr lang="en-US" sz="1200" dirty="0" smtClean="0">
                <a:latin typeface="+mj-lt"/>
              </a:rPr>
              <a:t>: ha </a:t>
            </a:r>
            <a:r>
              <a:rPr lang="en-US" sz="1200" dirty="0" err="1" smtClean="0">
                <a:latin typeface="+mj-lt"/>
              </a:rPr>
              <a:t>sentito</a:t>
            </a:r>
            <a:r>
              <a:rPr lang="en-US" sz="1200" dirty="0" smtClean="0">
                <a:latin typeface="+mj-lt"/>
              </a:rPr>
              <a:t>, ha </a:t>
            </a:r>
            <a:r>
              <a:rPr lang="en-US" sz="1200" dirty="0" err="1" smtClean="0">
                <a:latin typeface="+mj-lt"/>
              </a:rPr>
              <a:t>saputo</a:t>
            </a:r>
            <a:r>
              <a:rPr lang="en-US" sz="1200" dirty="0" smtClean="0">
                <a:latin typeface="+mj-lt"/>
              </a:rPr>
              <a:t>?</a:t>
            </a:r>
            <a:endParaRPr lang="en-US" sz="1200" dirty="0">
              <a:latin typeface="+mj-lt"/>
            </a:endParaRPr>
          </a:p>
          <a:p>
            <a:endParaRPr lang="sv-SE" sz="1200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04400" y="4552428"/>
            <a:ext cx="5011464" cy="333714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6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0305" y="561710"/>
            <a:ext cx="6850800" cy="596700"/>
          </a:xfrm>
        </p:spPr>
        <p:txBody>
          <a:bodyPr>
            <a:normAutofit/>
          </a:bodyPr>
          <a:lstStyle/>
          <a:p>
            <a:pPr algn="l"/>
            <a:r>
              <a:rPr lang="sv-SE" sz="2400" dirty="0" err="1">
                <a:latin typeface="+mj-lt"/>
              </a:rPr>
              <a:t>Background</a:t>
            </a:r>
            <a:r>
              <a:rPr lang="sv-SE" sz="2400" dirty="0">
                <a:latin typeface="+mj-lt"/>
              </a:rPr>
              <a:t> </a:t>
            </a:r>
            <a:r>
              <a:rPr lang="sv-SE" sz="2400" dirty="0" smtClean="0">
                <a:latin typeface="+mj-lt"/>
              </a:rPr>
              <a:t>del progetto</a:t>
            </a:r>
            <a:endParaRPr lang="sv-SE" sz="2400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553" y="1158410"/>
            <a:ext cx="5184576" cy="324087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  <a:sym typeface="Wingdings" panose="05000000000000000000" pitchFamily="2" charset="2"/>
              </a:rPr>
              <a:t>36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apprendenti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universitari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di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italiano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in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Svezia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e 8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parlanti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nativi</a:t>
            </a:r>
            <a:endParaRPr lang="en-US" sz="1600" dirty="0">
              <a:latin typeface="+mj-lt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Batteria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di test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differenti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: test di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completamento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(C-test), test di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interpretazione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e test di retelling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Differenti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studi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basati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sia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sulla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comprensione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/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interpretazione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di tempi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verbali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che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sulla</a:t>
            </a:r>
            <a:r>
              <a:rPr lang="en-US" sz="16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latin typeface="+mj-lt"/>
                <a:sym typeface="Wingdings" panose="05000000000000000000" pitchFamily="2" charset="2"/>
              </a:rPr>
              <a:t>produzione</a:t>
            </a:r>
            <a:endParaRPr lang="en-US" sz="1600" dirty="0">
              <a:latin typeface="+mj-lt"/>
              <a:sym typeface="Wingdings" panose="05000000000000000000" pitchFamily="2" charset="2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sz="1600" dirty="0" smtClean="0">
              <a:latin typeface="+mj-lt"/>
              <a:sym typeface="Wingdings" panose="05000000000000000000" pitchFamily="2" charset="2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v-SE" sz="1600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r>
              <a:rPr lang="en-US" smtClean="0"/>
              <a:t>24/03/2023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11464" cy="210600"/>
          </a:xfrm>
        </p:spPr>
        <p:txBody>
          <a:bodyPr/>
          <a:lstStyle/>
          <a:p>
            <a:pPr defTabSz="914378"/>
            <a:r>
              <a:rPr lang="it-IT" smtClean="0"/>
              <a:t>/Francesco Vallerossa, Dipartimento di Didattica delle Lingue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01" y="1081579"/>
            <a:ext cx="2550319" cy="33004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7312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1200" y="771550"/>
            <a:ext cx="6850800" cy="596700"/>
          </a:xfrm>
        </p:spPr>
        <p:txBody>
          <a:bodyPr/>
          <a:lstStyle/>
          <a:p>
            <a:r>
              <a:rPr lang="sv-SE" dirty="0" smtClean="0">
                <a:latin typeface="+mj-lt"/>
              </a:rPr>
              <a:t>A </a:t>
            </a:r>
            <a:r>
              <a:rPr lang="sv-SE" dirty="0" err="1" smtClean="0">
                <a:latin typeface="+mj-lt"/>
              </a:rPr>
              <a:t>cosa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pensare</a:t>
            </a:r>
            <a:r>
              <a:rPr lang="sv-SE" dirty="0" smtClean="0">
                <a:latin typeface="+mj-lt"/>
              </a:rPr>
              <a:t>?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91630"/>
            <a:ext cx="5868232" cy="302547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sz="1800" dirty="0" err="1" smtClean="0">
                <a:latin typeface="+mj-lt"/>
              </a:rPr>
              <a:t>Controllare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utilizzo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coppie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azionali</a:t>
            </a:r>
            <a:r>
              <a:rPr lang="sv-SE" sz="1800" dirty="0" smtClean="0">
                <a:latin typeface="+mj-lt"/>
              </a:rPr>
              <a:t> da </a:t>
            </a:r>
            <a:r>
              <a:rPr lang="sv-SE" sz="1800" dirty="0" err="1" smtClean="0">
                <a:latin typeface="+mj-lt"/>
              </a:rPr>
              <a:t>parte</a:t>
            </a:r>
            <a:r>
              <a:rPr lang="sv-SE" sz="1800" dirty="0" smtClean="0">
                <a:latin typeface="+mj-lt"/>
              </a:rPr>
              <a:t> di </a:t>
            </a:r>
            <a:r>
              <a:rPr lang="sv-SE" sz="1800" dirty="0" err="1" smtClean="0">
                <a:latin typeface="+mj-lt"/>
              </a:rPr>
              <a:t>uno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stesso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apprendente</a:t>
            </a:r>
            <a:r>
              <a:rPr lang="sv-SE" sz="1800" dirty="0" smtClean="0"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err="1">
                <a:latin typeface="+mj-lt"/>
              </a:rPr>
              <a:t>Utilizzare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dati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longitudinali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dallo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stesso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apprendente</a:t>
            </a:r>
            <a:r>
              <a:rPr lang="sv-SE" sz="1800" dirty="0">
                <a:latin typeface="+mj-lt"/>
              </a:rPr>
              <a:t> (</a:t>
            </a:r>
            <a:r>
              <a:rPr lang="sv-SE" sz="1800" dirty="0" err="1">
                <a:latin typeface="+mj-lt"/>
              </a:rPr>
              <a:t>retelling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dopo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alcuni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mesi</a:t>
            </a:r>
            <a:r>
              <a:rPr lang="sv-SE" sz="1800" dirty="0">
                <a:latin typeface="+mj-lt"/>
              </a:rPr>
              <a:t> di </a:t>
            </a:r>
            <a:r>
              <a:rPr lang="sv-SE" sz="1800" dirty="0" err="1">
                <a:latin typeface="+mj-lt"/>
              </a:rPr>
              <a:t>distanza</a:t>
            </a:r>
            <a:r>
              <a:rPr lang="sv-SE" sz="1800" dirty="0" smtClean="0">
                <a:latin typeface="+mj-lt"/>
              </a:rPr>
              <a:t>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err="1" smtClean="0">
                <a:latin typeface="+mj-lt"/>
              </a:rPr>
              <a:t>Integrare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un’analisi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qualitativa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dei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dati</a:t>
            </a:r>
            <a:r>
              <a:rPr lang="sv-SE" sz="1800" dirty="0" smtClean="0">
                <a:latin typeface="+mj-lt"/>
              </a:rPr>
              <a:t> di </a:t>
            </a:r>
            <a:r>
              <a:rPr lang="sv-SE" sz="1800" dirty="0" err="1" smtClean="0">
                <a:latin typeface="+mj-lt"/>
              </a:rPr>
              <a:t>produzione</a:t>
            </a:r>
            <a:r>
              <a:rPr lang="sv-SE" sz="1800" dirty="0" smtClean="0">
                <a:latin typeface="+mj-lt"/>
              </a:rPr>
              <a:t> </a:t>
            </a:r>
            <a:endParaRPr lang="sv-SE" sz="18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err="1" smtClean="0">
                <a:latin typeface="+mj-lt"/>
              </a:rPr>
              <a:t>Integrare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differenti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tipi</a:t>
            </a:r>
            <a:r>
              <a:rPr lang="sv-SE" sz="1800" dirty="0" smtClean="0">
                <a:latin typeface="+mj-lt"/>
              </a:rPr>
              <a:t> di </a:t>
            </a:r>
            <a:r>
              <a:rPr lang="sv-SE" sz="1800" dirty="0" err="1" smtClean="0">
                <a:latin typeface="+mj-lt"/>
              </a:rPr>
              <a:t>materiale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smtClean="0">
                <a:latin typeface="+mj-lt"/>
              </a:rPr>
              <a:t>(</a:t>
            </a:r>
            <a:r>
              <a:rPr lang="sv-SE" sz="1800" dirty="0" err="1" smtClean="0">
                <a:latin typeface="+mj-lt"/>
              </a:rPr>
              <a:t>protocolli</a:t>
            </a:r>
            <a:r>
              <a:rPr lang="sv-SE" sz="1800" dirty="0" smtClean="0">
                <a:latin typeface="+mj-lt"/>
              </a:rPr>
              <a:t> </a:t>
            </a:r>
            <a:r>
              <a:rPr lang="sv-SE" sz="1800" dirty="0" err="1" smtClean="0">
                <a:latin typeface="+mj-lt"/>
              </a:rPr>
              <a:t>introspettivi</a:t>
            </a:r>
            <a:r>
              <a:rPr lang="sv-SE" sz="1800" dirty="0" smtClean="0">
                <a:latin typeface="+mj-lt"/>
              </a:rPr>
              <a:t>)</a:t>
            </a:r>
            <a:endParaRPr lang="sv-SE" sz="1800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867448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0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3189" y="843558"/>
            <a:ext cx="5989190" cy="3600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Background del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progetto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Contesto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di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apprendimento</a:t>
            </a:r>
            <a:endParaRPr lang="en-US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Struttura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grammaticale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Quadro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teorico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Uno studio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sull’acquisizione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della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temporalità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Considerazioni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metodologiche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Conclusione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58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386318"/>
            <a:ext cx="6850800" cy="360040"/>
          </a:xfrm>
        </p:spPr>
        <p:txBody>
          <a:bodyPr>
            <a:normAutofit fontScale="90000"/>
          </a:bodyPr>
          <a:lstStyle/>
          <a:p>
            <a:r>
              <a:rPr lang="sv-SE" dirty="0" err="1" smtClean="0">
                <a:latin typeface="+mj-lt"/>
              </a:rPr>
              <a:t>Conclusione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457518"/>
          </a:xfrm>
        </p:spPr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Approccio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plurilingue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auspicabile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ma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difficile</a:t>
            </a:r>
            <a:r>
              <a:rPr lang="sv-SE" dirty="0" smtClean="0">
                <a:latin typeface="+mj-lt"/>
              </a:rPr>
              <a:t> da </a:t>
            </a:r>
            <a:r>
              <a:rPr lang="sv-SE" dirty="0" err="1" smtClean="0">
                <a:latin typeface="+mj-lt"/>
              </a:rPr>
              <a:t>implementare</a:t>
            </a:r>
            <a:endParaRPr lang="sv-SE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Aumento</a:t>
            </a:r>
            <a:r>
              <a:rPr lang="sv-SE" dirty="0" smtClean="0">
                <a:latin typeface="+mj-lt"/>
              </a:rPr>
              <a:t> di </a:t>
            </a:r>
            <a:r>
              <a:rPr lang="sv-SE" dirty="0" err="1" smtClean="0">
                <a:latin typeface="+mj-lt"/>
              </a:rPr>
              <a:t>studi</a:t>
            </a:r>
            <a:r>
              <a:rPr lang="sv-SE" dirty="0" smtClean="0">
                <a:latin typeface="+mj-lt"/>
              </a:rPr>
              <a:t> in </a:t>
            </a:r>
            <a:r>
              <a:rPr lang="sv-SE" dirty="0" err="1" smtClean="0">
                <a:latin typeface="+mj-lt"/>
              </a:rPr>
              <a:t>questa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direzione</a:t>
            </a:r>
            <a:r>
              <a:rPr lang="sv-SE" dirty="0" smtClean="0">
                <a:latin typeface="+mj-lt"/>
              </a:rPr>
              <a:t> (e </a:t>
            </a:r>
            <a:r>
              <a:rPr lang="sv-SE" dirty="0" err="1" smtClean="0">
                <a:latin typeface="+mj-lt"/>
              </a:rPr>
              <a:t>possibilità</a:t>
            </a:r>
            <a:r>
              <a:rPr lang="sv-SE" dirty="0" smtClean="0">
                <a:latin typeface="+mj-lt"/>
              </a:rPr>
              <a:t> di </a:t>
            </a:r>
            <a:r>
              <a:rPr lang="sv-SE" dirty="0" err="1" smtClean="0">
                <a:latin typeface="+mj-lt"/>
              </a:rPr>
              <a:t>replicare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studi</a:t>
            </a:r>
            <a:r>
              <a:rPr lang="sv-SE" dirty="0" smtClean="0">
                <a:latin typeface="+mj-lt"/>
              </a:rPr>
              <a:t> </a:t>
            </a:r>
            <a:r>
              <a:rPr lang="sv-SE" dirty="0" smtClean="0">
                <a:latin typeface="+mj-lt"/>
              </a:rPr>
              <a:t>e </a:t>
            </a:r>
            <a:r>
              <a:rPr lang="sv-SE" dirty="0" err="1" smtClean="0">
                <a:latin typeface="+mj-lt"/>
              </a:rPr>
              <a:t>utilizzare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materiali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già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esistenti</a:t>
            </a:r>
            <a:r>
              <a:rPr lang="sv-SE" dirty="0" smtClean="0">
                <a:latin typeface="+mj-lt"/>
              </a:rPr>
              <a:t>) (Eibensteiner, 2019, 2022; Toth, 2020)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Tenere</a:t>
            </a:r>
            <a:r>
              <a:rPr lang="sv-SE" dirty="0" smtClean="0">
                <a:latin typeface="+mj-lt"/>
              </a:rPr>
              <a:t> in </a:t>
            </a:r>
            <a:r>
              <a:rPr lang="sv-SE" dirty="0" err="1" smtClean="0">
                <a:latin typeface="+mj-lt"/>
              </a:rPr>
              <a:t>considerazione</a:t>
            </a:r>
            <a:r>
              <a:rPr lang="sv-SE" dirty="0" smtClean="0">
                <a:latin typeface="+mj-lt"/>
              </a:rPr>
              <a:t> diverse </a:t>
            </a:r>
            <a:r>
              <a:rPr lang="sv-SE" dirty="0" err="1" smtClean="0">
                <a:latin typeface="+mj-lt"/>
              </a:rPr>
              <a:t>variabili</a:t>
            </a:r>
            <a:endParaRPr lang="sv-SE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Casi</a:t>
            </a:r>
            <a:r>
              <a:rPr lang="sv-SE" dirty="0" smtClean="0">
                <a:latin typeface="+mj-lt"/>
              </a:rPr>
              <a:t> studio </a:t>
            </a:r>
            <a:r>
              <a:rPr lang="sv-SE" dirty="0" err="1" smtClean="0">
                <a:latin typeface="+mj-lt"/>
              </a:rPr>
              <a:t>possono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sopperire</a:t>
            </a:r>
            <a:r>
              <a:rPr lang="sv-SE" dirty="0" smtClean="0">
                <a:latin typeface="+mj-lt"/>
              </a:rPr>
              <a:t> ad </a:t>
            </a:r>
            <a:r>
              <a:rPr lang="sv-SE" dirty="0" err="1" smtClean="0">
                <a:latin typeface="+mj-lt"/>
              </a:rPr>
              <a:t>alcuni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limiti</a:t>
            </a:r>
            <a:r>
              <a:rPr lang="sv-SE" dirty="0" smtClean="0">
                <a:latin typeface="+mj-lt"/>
              </a:rPr>
              <a:t> di </a:t>
            </a:r>
            <a:r>
              <a:rPr lang="sv-SE" dirty="0" err="1" smtClean="0">
                <a:latin typeface="+mj-lt"/>
              </a:rPr>
              <a:t>analisi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quantitative</a:t>
            </a:r>
            <a:r>
              <a:rPr lang="sv-SE" dirty="0" smtClean="0">
                <a:latin typeface="+mj-lt"/>
              </a:rPr>
              <a:t> (Hammarberg, </a:t>
            </a:r>
            <a:r>
              <a:rPr lang="sv-SE" dirty="0" smtClean="0">
                <a:latin typeface="+mj-lt"/>
              </a:rPr>
              <a:t>2022; Vallerossa &amp; Bardel, 2023)</a:t>
            </a:r>
            <a:endParaRPr lang="sv-SE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Approccio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longitudinale</a:t>
            </a:r>
            <a:r>
              <a:rPr lang="sv-SE" dirty="0" smtClean="0">
                <a:latin typeface="+mj-lt"/>
              </a:rPr>
              <a:t> (</a:t>
            </a:r>
            <a:r>
              <a:rPr lang="sv-SE" dirty="0" err="1" smtClean="0">
                <a:latin typeface="+mj-lt"/>
              </a:rPr>
              <a:t>Giacalone</a:t>
            </a:r>
            <a:r>
              <a:rPr lang="sv-SE" dirty="0" smtClean="0">
                <a:latin typeface="+mj-lt"/>
              </a:rPr>
              <a:t> Ramat &amp; </a:t>
            </a:r>
            <a:r>
              <a:rPr lang="sv-SE" dirty="0" err="1" smtClean="0">
                <a:latin typeface="+mj-lt"/>
              </a:rPr>
              <a:t>Rastelli</a:t>
            </a:r>
            <a:r>
              <a:rPr lang="sv-SE" dirty="0" smtClean="0">
                <a:latin typeface="+mj-lt"/>
              </a:rPr>
              <a:t>, </a:t>
            </a:r>
            <a:r>
              <a:rPr lang="sv-SE" dirty="0" smtClean="0">
                <a:latin typeface="+mj-lt"/>
              </a:rPr>
              <a:t>2013; Kihlstedt &amp; Vallerossa, in </a:t>
            </a:r>
            <a:r>
              <a:rPr lang="sv-SE" dirty="0" err="1" smtClean="0">
                <a:latin typeface="+mj-lt"/>
              </a:rPr>
              <a:t>preparazione</a:t>
            </a:r>
            <a:r>
              <a:rPr lang="sv-SE" dirty="0" smtClean="0">
                <a:latin typeface="+mj-lt"/>
              </a:rPr>
              <a:t>)</a:t>
            </a:r>
            <a:endParaRPr lang="sv-SE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</a:rPr>
              <a:t>Diversi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tipi</a:t>
            </a:r>
            <a:r>
              <a:rPr lang="sv-SE" dirty="0" smtClean="0">
                <a:latin typeface="+mj-lt"/>
              </a:rPr>
              <a:t> di </a:t>
            </a:r>
            <a:r>
              <a:rPr lang="sv-SE" dirty="0" err="1" smtClean="0">
                <a:latin typeface="+mj-lt"/>
              </a:rPr>
              <a:t>dati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con</a:t>
            </a:r>
            <a:r>
              <a:rPr lang="sv-SE" dirty="0" smtClean="0">
                <a:latin typeface="+mj-lt"/>
              </a:rPr>
              <a:t> lo </a:t>
            </a:r>
            <a:r>
              <a:rPr lang="sv-SE" dirty="0" err="1" smtClean="0">
                <a:latin typeface="+mj-lt"/>
              </a:rPr>
              <a:t>stesso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gruppo</a:t>
            </a:r>
            <a:r>
              <a:rPr lang="sv-SE" dirty="0" smtClean="0">
                <a:latin typeface="+mj-lt"/>
              </a:rPr>
              <a:t> </a:t>
            </a:r>
            <a:r>
              <a:rPr lang="sv-SE" dirty="0" err="1" smtClean="0">
                <a:latin typeface="+mj-lt"/>
              </a:rPr>
              <a:t>che</a:t>
            </a:r>
            <a:r>
              <a:rPr lang="sv-SE" dirty="0" smtClean="0">
                <a:latin typeface="+mj-lt"/>
              </a:rPr>
              <a:t> permetta di </a:t>
            </a:r>
            <a:r>
              <a:rPr lang="sv-SE" dirty="0" err="1" smtClean="0">
                <a:latin typeface="+mj-lt"/>
              </a:rPr>
              <a:t>triangolare</a:t>
            </a:r>
            <a:r>
              <a:rPr lang="sv-SE" dirty="0" smtClean="0">
                <a:latin typeface="+mj-lt"/>
              </a:rPr>
              <a:t> i </a:t>
            </a:r>
            <a:r>
              <a:rPr lang="sv-SE" dirty="0" err="1" smtClean="0">
                <a:latin typeface="+mj-lt"/>
              </a:rPr>
              <a:t>risultati</a:t>
            </a:r>
            <a:endParaRPr lang="sv-SE" dirty="0" smtClean="0">
              <a:latin typeface="+mj-lt"/>
            </a:endParaRPr>
          </a:p>
          <a:p>
            <a:endParaRPr lang="sv-SE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939456" cy="11769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914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37" y="731049"/>
            <a:ext cx="7094892" cy="976605"/>
          </a:xfrm>
        </p:spPr>
        <p:txBody>
          <a:bodyPr>
            <a:normAutofit/>
          </a:bodyPr>
          <a:lstStyle/>
          <a:p>
            <a:r>
              <a:rPr lang="sv-SE" dirty="0" smtClean="0">
                <a:latin typeface="+mj-lt"/>
              </a:rPr>
              <a:t>IMP non-</a:t>
            </a:r>
            <a:r>
              <a:rPr lang="sv-SE" dirty="0" err="1" smtClean="0">
                <a:latin typeface="+mj-lt"/>
              </a:rPr>
              <a:t>Romance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2937" y="1347614"/>
            <a:ext cx="6999863" cy="3168353"/>
          </a:xfrm>
        </p:spPr>
        <p:txBody>
          <a:bodyPr>
            <a:noAutofit/>
          </a:bodyPr>
          <a:lstStyle/>
          <a:p>
            <a:r>
              <a:rPr lang="en-US" sz="1400" dirty="0" smtClean="0">
                <a:latin typeface="+mj-lt"/>
              </a:rPr>
              <a:t>IMP </a:t>
            </a:r>
            <a:r>
              <a:rPr lang="en-US" sz="1400" dirty="0" err="1" smtClean="0">
                <a:latin typeface="+mj-lt"/>
              </a:rPr>
              <a:t>può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avere</a:t>
            </a:r>
            <a:r>
              <a:rPr lang="en-US" sz="1400" dirty="0" smtClean="0">
                <a:latin typeface="+mj-lt"/>
              </a:rPr>
              <a:t> un </a:t>
            </a:r>
            <a:r>
              <a:rPr lang="en-US" sz="1400" dirty="0" err="1" smtClean="0">
                <a:latin typeface="+mj-lt"/>
              </a:rPr>
              <a:t>valore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temporale</a:t>
            </a:r>
            <a:r>
              <a:rPr lang="en-US" sz="1400" dirty="0" smtClean="0">
                <a:latin typeface="+mj-lt"/>
              </a:rPr>
              <a:t> di un </a:t>
            </a:r>
            <a:r>
              <a:rPr lang="en-US" sz="1400" dirty="0" err="1" smtClean="0">
                <a:latin typeface="+mj-lt"/>
              </a:rPr>
              <a:t>passato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remoto</a:t>
            </a:r>
            <a:r>
              <a:rPr lang="en-US" sz="1400" dirty="0" smtClean="0">
                <a:latin typeface="+mj-lt"/>
              </a:rPr>
              <a:t>? </a:t>
            </a:r>
          </a:p>
          <a:p>
            <a:r>
              <a:rPr lang="en-US" sz="1400" dirty="0" err="1" smtClean="0">
                <a:latin typeface="+mj-lt"/>
              </a:rPr>
              <a:t>Dati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introspettivi</a:t>
            </a:r>
            <a:r>
              <a:rPr lang="en-US" sz="1400" dirty="0">
                <a:latin typeface="+mj-lt"/>
              </a:rPr>
              <a:t> di un </a:t>
            </a:r>
            <a:r>
              <a:rPr lang="en-US" sz="1400" dirty="0" err="1">
                <a:latin typeface="+mj-lt"/>
              </a:rPr>
              <a:t>altro</a:t>
            </a:r>
            <a:r>
              <a:rPr lang="en-US" sz="1400" dirty="0">
                <a:latin typeface="+mj-lt"/>
              </a:rPr>
              <a:t> studio con </a:t>
            </a:r>
            <a:r>
              <a:rPr lang="en-US" sz="1400" dirty="0" err="1">
                <a:latin typeface="+mj-lt"/>
              </a:rPr>
              <a:t>gli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stessi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apprendenti</a:t>
            </a:r>
            <a:r>
              <a:rPr lang="en-US" sz="1400" dirty="0"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en-US" sz="1400" i="1" dirty="0">
                <a:latin typeface="+mj-lt"/>
              </a:rPr>
              <a:t>Pp </a:t>
            </a:r>
            <a:r>
              <a:rPr lang="en-US" sz="1400" i="1" dirty="0" err="1">
                <a:latin typeface="+mj-lt"/>
              </a:rPr>
              <a:t>passar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inte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eftersom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det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är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en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avslutad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händelse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för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länge</a:t>
            </a:r>
            <a:r>
              <a:rPr lang="en-US" sz="1400" i="1" dirty="0">
                <a:latin typeface="+mj-lt"/>
              </a:rPr>
              <a:t> sedan. </a:t>
            </a:r>
            <a:r>
              <a:rPr lang="en-US" sz="1400" i="1" dirty="0" err="1">
                <a:latin typeface="+mj-lt"/>
              </a:rPr>
              <a:t>Dåtid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så</a:t>
            </a:r>
            <a:r>
              <a:rPr lang="en-US" sz="1400" i="1" dirty="0">
                <a:latin typeface="+mj-lt"/>
              </a:rPr>
              <a:t> sent </a:t>
            </a:r>
            <a:r>
              <a:rPr lang="en-US" sz="1400" i="1" dirty="0" err="1">
                <a:latin typeface="+mj-lt"/>
              </a:rPr>
              <a:t>som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igår</a:t>
            </a:r>
            <a:r>
              <a:rPr lang="en-US" sz="1400" i="1" dirty="0">
                <a:latin typeface="+mj-lt"/>
              </a:rPr>
              <a:t>, </a:t>
            </a:r>
            <a:r>
              <a:rPr lang="en-US" sz="1400" i="1" dirty="0" err="1">
                <a:latin typeface="+mj-lt"/>
              </a:rPr>
              <a:t>alltså</a:t>
            </a:r>
            <a:r>
              <a:rPr lang="en-US" sz="1400" i="1" dirty="0">
                <a:latin typeface="+mj-lt"/>
              </a:rPr>
              <a:t> pp. </a:t>
            </a:r>
            <a:r>
              <a:rPr lang="en-US" sz="1400" i="1" dirty="0" err="1">
                <a:latin typeface="+mj-lt"/>
              </a:rPr>
              <a:t>Imperfetto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skulle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indikera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längre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förfluten</a:t>
            </a:r>
            <a:r>
              <a:rPr lang="en-US" sz="1400" i="1" dirty="0">
                <a:latin typeface="+mj-lt"/>
              </a:rPr>
              <a:t> </a:t>
            </a:r>
            <a:r>
              <a:rPr lang="en-US" sz="1400" i="1" dirty="0" err="1">
                <a:latin typeface="+mj-lt"/>
              </a:rPr>
              <a:t>tid</a:t>
            </a:r>
            <a:r>
              <a:rPr lang="en-US" sz="1400" i="1" dirty="0">
                <a:latin typeface="+mj-lt"/>
              </a:rPr>
              <a:t>. </a:t>
            </a:r>
          </a:p>
          <a:p>
            <a:pPr marL="0" indent="0">
              <a:buNone/>
            </a:pPr>
            <a:r>
              <a:rPr lang="en-US" sz="1400" dirty="0">
                <a:latin typeface="+mj-lt"/>
              </a:rPr>
              <a:t>‘Pp (</a:t>
            </a:r>
            <a:r>
              <a:rPr lang="en-US" sz="1400" dirty="0" err="1">
                <a:latin typeface="+mj-lt"/>
              </a:rPr>
              <a:t>passato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prossimo</a:t>
            </a:r>
            <a:r>
              <a:rPr lang="en-US" sz="1400" dirty="0">
                <a:latin typeface="+mj-lt"/>
              </a:rPr>
              <a:t>) non </a:t>
            </a:r>
            <a:r>
              <a:rPr lang="en-US" sz="1400" dirty="0" err="1">
                <a:latin typeface="+mj-lt"/>
              </a:rPr>
              <a:t>va</a:t>
            </a:r>
            <a:r>
              <a:rPr lang="en-US" sz="1400" dirty="0">
                <a:latin typeface="+mj-lt"/>
              </a:rPr>
              <a:t> bene </a:t>
            </a:r>
            <a:r>
              <a:rPr lang="en-US" sz="1400" dirty="0" err="1">
                <a:latin typeface="+mj-lt"/>
              </a:rPr>
              <a:t>perché</a:t>
            </a:r>
            <a:r>
              <a:rPr lang="en-US" sz="1400" dirty="0">
                <a:latin typeface="+mj-lt"/>
              </a:rPr>
              <a:t> è un </a:t>
            </a:r>
            <a:r>
              <a:rPr lang="en-US" sz="1400" dirty="0" err="1">
                <a:latin typeface="+mj-lt"/>
              </a:rPr>
              <a:t>evento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concluso</a:t>
            </a:r>
            <a:r>
              <a:rPr lang="en-US" sz="1400" dirty="0">
                <a:latin typeface="+mj-lt"/>
              </a:rPr>
              <a:t> molto tempo fa. Un </a:t>
            </a:r>
            <a:r>
              <a:rPr lang="en-US" sz="1400" dirty="0" err="1">
                <a:latin typeface="+mj-lt"/>
              </a:rPr>
              <a:t>passato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così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recente</a:t>
            </a:r>
            <a:r>
              <a:rPr lang="en-US" sz="1400" dirty="0">
                <a:latin typeface="+mj-lt"/>
              </a:rPr>
              <a:t> come </a:t>
            </a:r>
            <a:r>
              <a:rPr lang="en-US" sz="1400" dirty="0" err="1">
                <a:latin typeface="+mj-lt"/>
              </a:rPr>
              <a:t>ieri</a:t>
            </a:r>
            <a:r>
              <a:rPr lang="en-US" sz="1400" dirty="0">
                <a:latin typeface="+mj-lt"/>
              </a:rPr>
              <a:t> [</a:t>
            </a:r>
            <a:r>
              <a:rPr lang="en-US" sz="1400" dirty="0" err="1">
                <a:latin typeface="+mj-lt"/>
              </a:rPr>
              <a:t>vuole</a:t>
            </a:r>
            <a:r>
              <a:rPr lang="en-US" sz="1400" dirty="0">
                <a:latin typeface="+mj-lt"/>
              </a:rPr>
              <a:t>] </a:t>
            </a:r>
            <a:r>
              <a:rPr lang="en-US" sz="1400" dirty="0" err="1">
                <a:latin typeface="+mj-lt"/>
              </a:rPr>
              <a:t>passato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prossimo</a:t>
            </a:r>
            <a:r>
              <a:rPr lang="en-US" sz="1400" dirty="0">
                <a:latin typeface="+mj-lt"/>
              </a:rPr>
              <a:t>. </a:t>
            </a:r>
            <a:r>
              <a:rPr lang="en-US" sz="1400" dirty="0" err="1">
                <a:latin typeface="+mj-lt"/>
              </a:rPr>
              <a:t>L’imperfetto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indicherebbe</a:t>
            </a:r>
            <a:r>
              <a:rPr lang="en-US" sz="1400" dirty="0">
                <a:latin typeface="+mj-lt"/>
              </a:rPr>
              <a:t> un </a:t>
            </a:r>
            <a:r>
              <a:rPr lang="en-US" sz="1400" dirty="0" err="1">
                <a:latin typeface="+mj-lt"/>
              </a:rPr>
              <a:t>passato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più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remoto</a:t>
            </a:r>
            <a:r>
              <a:rPr lang="en-US" sz="1400" dirty="0" smtClean="0">
                <a:latin typeface="+mj-lt"/>
              </a:rPr>
              <a:t>’</a:t>
            </a:r>
            <a:endParaRPr lang="en-US" sz="1400" dirty="0">
              <a:latin typeface="+mj-lt"/>
            </a:endParaRPr>
          </a:p>
          <a:p>
            <a:r>
              <a:rPr lang="en-US" sz="1400" dirty="0" err="1">
                <a:latin typeface="+mj-lt"/>
              </a:rPr>
              <a:t>Nel</a:t>
            </a:r>
            <a:r>
              <a:rPr lang="en-US" sz="1400" dirty="0">
                <a:latin typeface="+mj-lt"/>
              </a:rPr>
              <a:t> test </a:t>
            </a:r>
            <a:r>
              <a:rPr lang="en-US" sz="1400" dirty="0" err="1">
                <a:latin typeface="+mj-lt"/>
              </a:rPr>
              <a:t>l’estratto</a:t>
            </a:r>
            <a:r>
              <a:rPr lang="en-US" sz="1400" dirty="0">
                <a:latin typeface="+mj-lt"/>
              </a:rPr>
              <a:t> dove </a:t>
            </a:r>
            <a:r>
              <a:rPr lang="en-US" sz="1400" dirty="0" err="1">
                <a:latin typeface="+mj-lt"/>
              </a:rPr>
              <a:t>il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passato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abituale</a:t>
            </a:r>
            <a:r>
              <a:rPr lang="en-US" sz="1400" dirty="0">
                <a:latin typeface="+mj-lt"/>
              </a:rPr>
              <a:t> è </a:t>
            </a:r>
            <a:r>
              <a:rPr lang="en-US" sz="1400" dirty="0" err="1">
                <a:latin typeface="+mj-lt"/>
              </a:rPr>
              <a:t>elicitato</a:t>
            </a:r>
            <a:r>
              <a:rPr lang="en-US" sz="1400" dirty="0">
                <a:latin typeface="+mj-lt"/>
              </a:rPr>
              <a:t> coincide con un </a:t>
            </a:r>
            <a:r>
              <a:rPr lang="en-US" sz="1400" dirty="0" err="1">
                <a:latin typeface="+mj-lt"/>
              </a:rPr>
              <a:t>passato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distante</a:t>
            </a:r>
            <a:r>
              <a:rPr lang="en-US" sz="1400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964063" cy="210600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82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ruta 41"/>
          <p:cNvSpPr txBox="1"/>
          <p:nvPr/>
        </p:nvSpPr>
        <p:spPr>
          <a:xfrm>
            <a:off x="2699791" y="312528"/>
            <a:ext cx="3626743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sv-SE" sz="135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864050" cy="185219"/>
          </a:xfrm>
        </p:spPr>
        <p:txBody>
          <a:bodyPr/>
          <a:lstStyle/>
          <a:p>
            <a:r>
              <a:rPr lang="it-IT" dirty="0"/>
              <a:t>/Francesco Vallerossa, Dipartimento di Didattica delle Lingue</a:t>
            </a:r>
            <a:endParaRPr lang="sv-SE" dirty="0"/>
          </a:p>
        </p:txBody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819892" y="353009"/>
            <a:ext cx="6998495" cy="4895850"/>
            <a:chOff x="781" y="90"/>
            <a:chExt cx="5878" cy="4112"/>
          </a:xfrm>
        </p:grpSpPr>
        <p:sp>
          <p:nvSpPr>
            <p:cNvPr id="7" name="AutoShape 9"/>
            <p:cNvSpPr>
              <a:spLocks noChangeAspect="1" noChangeArrowheads="1" noTextEdit="1"/>
            </p:cNvSpPr>
            <p:nvPr/>
          </p:nvSpPr>
          <p:spPr bwMode="auto">
            <a:xfrm>
              <a:off x="1257" y="122"/>
              <a:ext cx="5402" cy="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prstClr val="black"/>
                </a:solidFill>
              </a:endParaRPr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" y="454"/>
              <a:ext cx="1795" cy="1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" y="481"/>
              <a:ext cx="1725" cy="1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" y="1417"/>
              <a:ext cx="1869" cy="1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2476" y="90"/>
              <a:ext cx="29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b="1" kern="0" dirty="0">
                  <a:latin typeface="Times New Roman" panose="02020603050405020304" pitchFamily="18" charset="0"/>
                </a:rPr>
                <a:t>Da </a:t>
              </a:r>
              <a:r>
                <a:rPr lang="en-US" altLang="en-US" b="1" kern="0" dirty="0" err="1">
                  <a:latin typeface="Times New Roman" panose="02020603050405020304" pitchFamily="18" charset="0"/>
                </a:rPr>
                <a:t>piccola</a:t>
              </a:r>
              <a:r>
                <a:rPr lang="en-US" altLang="en-US" b="1" kern="0" dirty="0">
                  <a:latin typeface="Times New Roman" panose="02020603050405020304" pitchFamily="18" charset="0"/>
                </a:rPr>
                <a:t>, </a:t>
              </a:r>
              <a:r>
                <a:rPr lang="en-US" altLang="en-US" b="1" kern="0" dirty="0" err="1">
                  <a:latin typeface="Times New Roman" panose="02020603050405020304" pitchFamily="18" charset="0"/>
                </a:rPr>
                <a:t>tutti</a:t>
              </a:r>
              <a:r>
                <a:rPr lang="en-US" altLang="en-US" b="1" kern="0" dirty="0">
                  <a:latin typeface="Times New Roman" panose="02020603050405020304" pitchFamily="18" charset="0"/>
                </a:rPr>
                <a:t> i fine </a:t>
              </a:r>
              <a:r>
                <a:rPr lang="en-US" altLang="en-US" b="1" kern="0" dirty="0" err="1">
                  <a:latin typeface="Times New Roman" panose="02020603050405020304" pitchFamily="18" charset="0"/>
                </a:rPr>
                <a:t>settimana</a:t>
              </a:r>
              <a:r>
                <a:rPr lang="en-US" altLang="en-US" b="1" kern="0" dirty="0">
                  <a:latin typeface="Times New Roman" panose="02020603050405020304" pitchFamily="18" charset="0"/>
                </a:rPr>
                <a:t> … </a:t>
              </a:r>
              <a:endParaRPr lang="en-US" altLang="en-US" b="1" kern="0" dirty="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480" y="12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endParaRPr lang="en-US" altLang="en-US" sz="1350" kern="0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3970" y="122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993366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1139" y="287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139" y="45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1139" y="619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1139" y="785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1139" y="951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1139" y="1117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1139" y="1283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21" name="Rectangle 25"/>
            <p:cNvSpPr>
              <a:spLocks noChangeArrowheads="1"/>
            </p:cNvSpPr>
            <p:nvPr/>
          </p:nvSpPr>
          <p:spPr bwMode="auto">
            <a:xfrm>
              <a:off x="1139" y="1449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22" name="Rectangle 26"/>
            <p:cNvSpPr>
              <a:spLocks noChangeArrowheads="1"/>
            </p:cNvSpPr>
            <p:nvPr/>
          </p:nvSpPr>
          <p:spPr bwMode="auto">
            <a:xfrm>
              <a:off x="1139" y="1615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1139" y="1781"/>
              <a:ext cx="5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1679" y="1781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25" name="Rectangle 29"/>
            <p:cNvSpPr>
              <a:spLocks noChangeArrowheads="1"/>
            </p:cNvSpPr>
            <p:nvPr/>
          </p:nvSpPr>
          <p:spPr bwMode="auto">
            <a:xfrm>
              <a:off x="1139" y="1946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1139" y="2113"/>
              <a:ext cx="6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1822" y="2113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1139" y="2278"/>
              <a:ext cx="16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sz="1350" kern="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leggere</a:t>
              </a:r>
              <a:r>
                <a:rPr lang="en-US" altLang="en-US" sz="1350" kern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 </a:t>
              </a:r>
              <a:r>
                <a:rPr lang="en-US" altLang="en-US" sz="1350" kern="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libri</a:t>
              </a:r>
              <a:r>
                <a:rPr lang="en-US" altLang="en-US" sz="1350" kern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 </a:t>
              </a:r>
              <a:endParaRPr lang="en-US" altLang="en-US" sz="1350" kern="0" dirty="0">
                <a:solidFill>
                  <a:prstClr val="black"/>
                </a:solidFill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807" y="2278"/>
              <a:ext cx="13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    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5268" y="2178"/>
              <a:ext cx="10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en-US" altLang="en-US" sz="1350" kern="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scrivere</a:t>
              </a:r>
              <a:r>
                <a:rPr lang="en-US" altLang="en-US" sz="1350" kern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 </a:t>
              </a:r>
              <a:r>
                <a:rPr lang="en-US" altLang="en-US" sz="1350" kern="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racconti</a:t>
              </a:r>
              <a:endParaRPr lang="en-US" altLang="en-US" sz="1350" kern="0" dirty="0">
                <a:solidFill>
                  <a:prstClr val="black"/>
                </a:solidFill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192" y="2445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37"/>
            <p:cNvSpPr>
              <a:spLocks noChangeArrowheads="1"/>
            </p:cNvSpPr>
            <p:nvPr/>
          </p:nvSpPr>
          <p:spPr bwMode="auto">
            <a:xfrm>
              <a:off x="1139" y="2610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4014" y="2776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4" name="Rectangle 39"/>
            <p:cNvSpPr>
              <a:spLocks noChangeArrowheads="1"/>
            </p:cNvSpPr>
            <p:nvPr/>
          </p:nvSpPr>
          <p:spPr bwMode="auto">
            <a:xfrm>
              <a:off x="4014" y="2942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5" name="Rectangle 40"/>
            <p:cNvSpPr>
              <a:spLocks noChangeArrowheads="1"/>
            </p:cNvSpPr>
            <p:nvPr/>
          </p:nvSpPr>
          <p:spPr bwMode="auto">
            <a:xfrm>
              <a:off x="4014" y="3108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6" name="Rectangle 41"/>
            <p:cNvSpPr>
              <a:spLocks noChangeArrowheads="1"/>
            </p:cNvSpPr>
            <p:nvPr/>
          </p:nvSpPr>
          <p:spPr bwMode="auto">
            <a:xfrm>
              <a:off x="4014" y="3274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4014" y="3440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4014" y="3606"/>
              <a:ext cx="3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39" name="Rectangle 44"/>
            <p:cNvSpPr>
              <a:spLocks noChangeArrowheads="1"/>
            </p:cNvSpPr>
            <p:nvPr/>
          </p:nvSpPr>
          <p:spPr bwMode="auto">
            <a:xfrm>
              <a:off x="1139" y="3772"/>
              <a:ext cx="23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                                                  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  <p:sp>
          <p:nvSpPr>
            <p:cNvPr id="40" name="Rectangle 45"/>
            <p:cNvSpPr>
              <a:spLocks noChangeArrowheads="1"/>
            </p:cNvSpPr>
            <p:nvPr/>
          </p:nvSpPr>
          <p:spPr bwMode="auto">
            <a:xfrm>
              <a:off x="3132" y="3319"/>
              <a:ext cx="8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1350" kern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(fare) </a:t>
              </a:r>
              <a:r>
                <a:rPr lang="en-US" altLang="en-US" sz="1350" kern="0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disegni</a:t>
              </a:r>
              <a:r>
                <a:rPr lang="en-US" altLang="en-US" sz="1350" kern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 sz="1350" kern="0" dirty="0">
                <a:solidFill>
                  <a:prstClr val="black"/>
                </a:solidFill>
              </a:endParaRPr>
            </a:p>
          </p:txBody>
        </p:sp>
        <p:sp>
          <p:nvSpPr>
            <p:cNvPr id="41" name="Rectangle 47"/>
            <p:cNvSpPr>
              <a:spLocks noChangeArrowheads="1"/>
            </p:cNvSpPr>
            <p:nvPr/>
          </p:nvSpPr>
          <p:spPr bwMode="auto">
            <a:xfrm>
              <a:off x="1554" y="3987"/>
              <a:ext cx="2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800">
                <a:defRPr/>
              </a:pPr>
              <a:r>
                <a:rPr lang="en-US" altLang="en-US" sz="825" kern="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endParaRPr lang="en-US" altLang="en-US" sz="1350" ker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814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81200" y="1995686"/>
            <a:ext cx="6850800" cy="8977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4000" dirty="0" err="1" smtClean="0"/>
              <a:t>Grazie</a:t>
            </a:r>
            <a:r>
              <a:rPr lang="sv-SE" sz="4000" dirty="0" smtClean="0"/>
              <a:t> per </a:t>
            </a:r>
            <a:r>
              <a:rPr lang="sv-SE" sz="4000" dirty="0" err="1" smtClean="0"/>
              <a:t>l’attenzione</a:t>
            </a:r>
            <a:r>
              <a:rPr lang="sv-SE" sz="4000" dirty="0" smtClean="0"/>
              <a:t>!</a:t>
            </a:r>
            <a:endParaRPr lang="sv-SE" sz="40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11464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034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800" y="555526"/>
            <a:ext cx="6850800" cy="596700"/>
          </a:xfrm>
        </p:spPr>
        <p:txBody>
          <a:bodyPr/>
          <a:lstStyle/>
          <a:p>
            <a:r>
              <a:rPr lang="sv-SE" dirty="0" err="1" smtClean="0"/>
              <a:t>Bibliografia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606"/>
            <a:ext cx="6850800" cy="3241494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Andersen, R. W. (1986).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desarrollo de la morfología verbal en el español como segundo idioma. In J. M. </a:t>
            </a:r>
            <a:r>
              <a:rPr lang="es-E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Meisel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(Ed.), </a:t>
            </a:r>
            <a:r>
              <a:rPr lang="es-E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Adquisición de lenguaje- </a:t>
            </a:r>
            <a:r>
              <a:rPr lang="es-E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Adquisição</a:t>
            </a:r>
            <a:r>
              <a:rPr lang="es-E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s-E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linguagem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115–138).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Vervuert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Verlagsgesellschaft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Andersen, R. W. (1991). Developmental sequences: The emergence of aspect marking in second language acquisition. In T. Huebner &amp; C. A. Ferguson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Crosscurrents in second language acquisition and linguistic theories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305–324). John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Benjamins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Publishing Company.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Andersen, R. W. (1993). Four operating principles and input distribution as explanations for underdeveloped and mature morphological systems. In K.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Hyltenstam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Å.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Viberg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Progression and regression in language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309–339). Cambridge University Press.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Andersen, R. W. (2002). The dimensions of ‘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pastness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’. In M. R. Salaberry &amp; Y.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Shirai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L2 Acquisition of Tense-aspect Morphology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79–105). John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Benjamins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Publishing Company.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867448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97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Andersen, R. W., &amp;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Shirai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Y. (1996). Primacy of aspect in first and second language acquisition: The pidgin/creole connection. In W. C. Ritchie &amp; B.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Laufer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Handbook of second language acquisition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527–570). Academic Press.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Antinucci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F., &amp; Miller, R. (1976). How children talk about what happened.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Child Language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167–189. https://doi.org/10.1017/S0305000900001434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Banfi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E., &amp; Bernini, G. (2003). Il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A. Giacalone Ramat (Ed.),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Verso l’italiano. Percorsi e strategie di acquisizione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Carocci.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Bardel, C. (2005). L’italiano in Svezia. In P. Diadori (Ed.),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DITALS risponde 3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191–197).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Guerra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Editore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5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Bardovi-Harlig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 (2013). Research design: From text to task. In M. R. Salaberry &amp; L. Comajoan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design and methodology in studies on second language tense and aspect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219–269). Mouton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Gruyter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Bergström, A. (1995).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expression of past temporal reference by English-speaking learners of French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[PhD Thesis].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Pennsylvania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Bernini, G., &amp; Giacalone Ramat, A. (1990).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temporalità nell’acquisizione di lingue seconde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Franco Angeli.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Bertinetto, P. M. (1986).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Tempo, aspetto e azione nel verbo italiano: Il sistema dell’indicativo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Accademia della Crusca.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Bronckart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P., &amp; Sinclair, H. (1973). Time, tense and aspect.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Cognition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107–130. https://doi.org/10.1016/0010-0277(72)90032-7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7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Herdina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P., &amp;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Jessner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U. (2002).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dynamic model of multilingualism: Perspectives of change in psycholinguistics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Multilingual Matters. https://doi.org/10.21832/9781853595547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Hufeisen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 (2018). Models of multilingual competence. In A. Bonnet &amp; P.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Siemund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Foreign language education in multilingual classrooms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173–190). John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Benjamins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https://doi.org/10.1075/hsld.7.08huf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Hyltenstam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K., &amp; Österberg, R. (2010). Foreign language provision at secondary level in Sweden. </a:t>
            </a:r>
            <a:r>
              <a:rPr lang="fr-FR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Sociolinguistica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85–100. https://doi.org/10.1515/9783110223323.85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Izquierdo, J., &amp; Kihlstedt, M. (2019). L2 imperfective functions with verb types in written narratives: A cross-sectional study with instructed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Hispanophone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learners of French.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Modern Language Journal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291–307. https://doi.org/10.1111/modl.12539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Jarvis, S. (2007). Theoretical and methodological issues in the investigation of conceptual transfer.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Vigo International Journal of Applied Linguistics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Article 4.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Jarvis, S. (2016). Clarifying the scope of conceptual transfer.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 Learning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(3), 608–635. https://doi.org/10.1111/lang.12154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0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3189" y="843558"/>
            <a:ext cx="5989190" cy="3600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Background del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progetto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  <a:latin typeface="+mj-lt"/>
              </a:rPr>
              <a:t>Contesto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 di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apprendimento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Struttura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grammaticale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Quadro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teorico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Uno studio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sull’acquisizione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della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temporalità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Considerazioni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metodologiche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Conclusione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83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Jarvis, S. (2017). Transfer: An overview with an expanded scope. In A. Golden, S. Jarvis, &amp; K.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Tenfjord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(Eds.),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Crosslinguistic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influence and distinctive patterns of language learning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12–28). Multilingual Matters. https://doi.org/10.21832/9781783098774-004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Jarvis, S., &amp;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Pavlenko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(2008).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Crosslinguistic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influence in language and cognition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Routledge.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Kihlstedt, M. (1998). </a:t>
            </a:r>
            <a:r>
              <a:rPr lang="fr-FR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référence au passé dans le dialogue: Etude de l’acquisition de la temporalité chez des apprenants dits avancés de français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[PhD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Stockholm University.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Kihlstedt, M., &amp; Izquierdo, J. (2021). The development of discourse and morphological features in L2 narratives: A study with classroom Spanish-speaking learners of French.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(4). https://doi.org/10.3390/languages6040191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Klein, W. (2009). How time is encoded. In W. Klein &amp; P. Li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expression of time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39–82).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Gruyter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Mouton. https://doi.org/10.1515/9783110199031.39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Klein, W., &amp; Li, P. (2009). Introduction.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W. Klein &amp; P. Li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expression of time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1–4).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Gruyter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Mouton. https://doi.org/10.1515/9783110199031.1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4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Lakshmanan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U., &amp;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Selinker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(2001).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interlanguage: How do we know what learners know?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 Language Research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(4), 393–420. https://doi.org/10.1177/026765830101700406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McManus, K. (2011).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development of aspect in a second language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[PhD Thesis]. Newcastle University.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Odlin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 (1989).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 transfer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Cambridge University Press.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Rastelli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(2008). A compositional account of L2 verb actionality and the aspect hypothesis.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Lingue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Linguaggio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261–289. https://doi.org/10.1418/28098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Rastelli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(2009). Lexical aspect too is learned: Data from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learner corpora. In A.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Saxena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Å.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Viberg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Multilingualism: Proceedings of the 23rd Scandinavian conference of linguistics: Uppsala, 1-3 October 2008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272–282).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Universitatis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Upsaliensis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Rastelli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 (2021). Initial L2 learners may ignore or disregard whether predicates are telic or atelic: Counterevidence to the aspect hypothesis.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Lingue e Linguaggio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81–110. https://doi.org/10.1418/101114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Ringbom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 (2001). Lexical transfer in L3 production. In J.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Cenoz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Hufeisen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&amp; U.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Jessner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Cross-linguistic influence in third language acquisition: Psycholinguistic perspectives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59–68). Multilingual Matters. https://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doi.org/10.21832/9781853595509-005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3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Ringbom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 (2006). Cross-linguistic similarity in foreign language learning. In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Cross-linguistic Similarity in Foreign Language Learning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Multilingual Matters. https://doi.org/10.21832/9781853599361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Ringbom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H., &amp; Jarvis, S. (2009). The importance of cross-linguistic similarity in foreign language learning. In M. H. Long &amp; C. J. Doughty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handbook of language teaching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106–118). Blackwell. https://doi.org/10.1002/9781444315783.ch7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Rosi, F. (2008). Le categorie tempo-aspettuali dell’italiano in prospettiva acquisizionale. In L. Costamagna &amp; S. Scaglione (Eds.),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Italiano: Acquisizione e perdita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53–85).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Angeli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F. (2009).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aspect in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italian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L2. Corpus annotation,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acquisitional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patterns, and connectionist modelling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Franco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Angeli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Salaberry, M. R. (1998). The development of aspectual distinctions in L2 French classroom learning.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Canadian Modern Language Review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(4), 504–542. https://doi.org/10.3138/cmlr.54.4.508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222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Salaberry, M. R. (1999). The development of past tense verbal morphology in classroom L2 Spanish.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 Linguistics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151–178.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Salaberry, M. R. (2000).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development of past tense morphology in L2 Spanish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John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Benjamins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Publishing. https://doi.org/10.1075/sibil.22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Salaberry, M. R. (2002). Tense and aspect in the selection of Spanish past tense verbal morphology. In M. R. Salaberry &amp; Y.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Shirai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L2 acquisition of tense-aspect morphology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397–416). John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Benjamins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Publishing Company. https://doi.org/10.1075/lald.27.16sal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Salaberry, M. R. (2003). Tense aspect in verbal morphology.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Hispania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(3), 559–573. https://doi.org/10.2307/20062909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Salaberry, M. R. (2005).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 for transfer of knowledge of aspect from L2 Spanish to L3 Portuguese. In D.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Ayoun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 M. R. Salaberry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Tense and aspect in Romance languages: Theoretical and applied perspectives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179–210). John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Benjamins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Publishing Company. https://doi.org/10.1075/sibil.29.07sal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06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Salaberry, M. R. (2008).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Marking past tense in second language acquisition: A theoretical model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Continuum.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Shirai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Y. (2013). Defining and coding data: Lexical aspect in L2 studies. In M. R. Salaberry &amp; L. Comajoan-Colomé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design and methodology in studies on L2 tense and aspect,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271–308). Mouton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Gruyter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https://doi.org/10.1515/9781934078167.271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Shirai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Y., &amp; Andersen, R. W. (1995). The acquisition of tense-aspect morphology: A prototype account.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(4), 743–762. https://doi.org/10.2307/415743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Smith, C. S. (1997).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parameter of aspect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Kluwer.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Tabaku Sörman, E. (2014).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“Che italiano fa” oggi nei manuali di italiano lingua straniera? Tratti del neostandard in un corpus di manuali svedesi e italiani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[PhD Thesis].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Stockholm University.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Toth, Z. (2019). Tense and aspect in L3 interlanguage. The effect of lexical aspect and discourse grounding on the development of tense and aspect marking in L3 Italian. In E. Vetter &amp; U.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Jessner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(Eds.),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 research on multilingualism: Breaking with the monolingual perspective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(pp. 233–254). Springer. https://doi.org/10.1007/978-3-030-21380-0_13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Toth, Z. (2020). </a:t>
            </a:r>
            <a:r>
              <a:rPr lang="en-US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Tense and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 in Italian interlanguage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Gruyter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469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Vallerossa, F. (2021). The role of linguistic typology, target language proficiency and prototypes in learning aspectual contrasts in Italian as additional language.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(4), 184. https://doi.org/10.3390/languages6040184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Vallerossa, F., &amp; Bardel, C. (2023). Always trust your gut? A case-study on the differential impact of L1/L2 knowledge on L3 tense-aspect judgments.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Language Interaction Acquisition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Vendler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Z. (1957). Verbs and times.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Philosophical Review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143–160. https://doi.org/10.2307/2182371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Verkuyl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H. J. (1989). Aspectual classes and aspectual composition.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Linguistics and Philosophy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39–94. https://doi.org/10.1007/BF00627398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Wiberg, E. (1997). </a:t>
            </a:r>
            <a:r>
              <a:rPr lang="it-IT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riferimento temporale nel dialogo: Un confronto tra giovani bilingui italo-svedesi e giovani monolingui romani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[PhD Thesis]. Lund University.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Williams, S., &amp; Hammarberg, B. (1998). Language switches in L3 production: Implications for a polyglot speaking Model.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 Linguistics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(3), 295–333. https://doi.org/10.1093/applin/19.3.295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/Francesco Vallerossa, Dipartimento di Didattica delle Lingue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756" y="1563638"/>
            <a:ext cx="6850800" cy="596700"/>
          </a:xfrm>
        </p:spPr>
        <p:txBody>
          <a:bodyPr/>
          <a:lstStyle/>
          <a:p>
            <a:r>
              <a:rPr lang="sv-SE" dirty="0" err="1" smtClean="0">
                <a:latin typeface="+mj-lt"/>
              </a:rPr>
              <a:t>Contesto</a:t>
            </a:r>
            <a:r>
              <a:rPr lang="sv-SE" dirty="0" smtClean="0">
                <a:latin typeface="+mj-lt"/>
              </a:rPr>
              <a:t> di </a:t>
            </a:r>
            <a:r>
              <a:rPr lang="sv-SE" dirty="0" err="1" smtClean="0">
                <a:latin typeface="+mj-lt"/>
              </a:rPr>
              <a:t>apprendimento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58834" y="2355726"/>
            <a:ext cx="6549470" cy="2239934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  <a:cs typeface="Calibri Light" panose="020F0302020204030204" pitchFamily="34" charset="0"/>
              </a:rPr>
              <a:t>Contesto</a:t>
            </a:r>
            <a:r>
              <a:rPr lang="sv-SE" dirty="0" smtClean="0">
                <a:latin typeface="+mj-lt"/>
                <a:cs typeface="Calibri Light" panose="020F0302020204030204" pitchFamily="34" charset="0"/>
              </a:rPr>
              <a:t> </a:t>
            </a:r>
            <a:r>
              <a:rPr lang="sv-SE" dirty="0" err="1" smtClean="0">
                <a:latin typeface="+mj-lt"/>
                <a:cs typeface="Calibri Light" panose="020F0302020204030204" pitchFamily="34" charset="0"/>
              </a:rPr>
              <a:t>svedese</a:t>
            </a:r>
            <a:r>
              <a:rPr lang="sv-SE" dirty="0" smtClean="0">
                <a:latin typeface="+mj-lt"/>
                <a:cs typeface="Calibri Light" panose="020F0302020204030204" pitchFamily="34" charset="0"/>
              </a:rPr>
              <a:t> </a:t>
            </a:r>
            <a:r>
              <a:rPr lang="sv-SE" dirty="0" err="1" smtClean="0">
                <a:latin typeface="+mj-lt"/>
                <a:cs typeface="Calibri Light" panose="020F0302020204030204" pitchFamily="34" charset="0"/>
              </a:rPr>
              <a:t>universitario</a:t>
            </a:r>
            <a:r>
              <a:rPr lang="sv-SE" dirty="0" smtClean="0">
                <a:latin typeface="+mj-lt"/>
                <a:cs typeface="Calibri Light" panose="020F03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 smtClean="0">
                <a:latin typeface="+mj-lt"/>
                <a:cs typeface="Calibri Light" panose="020F0302020204030204" pitchFamily="34" charset="0"/>
              </a:rPr>
              <a:t>Contesto</a:t>
            </a:r>
            <a:r>
              <a:rPr lang="sv-SE" dirty="0" smtClean="0">
                <a:latin typeface="+mj-lt"/>
                <a:cs typeface="Calibri Light" panose="020F0302020204030204" pitchFamily="34" charset="0"/>
              </a:rPr>
              <a:t> </a:t>
            </a:r>
            <a:r>
              <a:rPr lang="sv-SE" dirty="0" err="1" smtClean="0">
                <a:latin typeface="+mj-lt"/>
                <a:cs typeface="Calibri Light" panose="020F0302020204030204" pitchFamily="34" charset="0"/>
              </a:rPr>
              <a:t>guidato</a:t>
            </a:r>
            <a:r>
              <a:rPr lang="sv-SE" dirty="0" smtClean="0">
                <a:latin typeface="+mj-lt"/>
                <a:cs typeface="Calibri Light" panose="020F0302020204030204" pitchFamily="34" charset="0"/>
              </a:rPr>
              <a:t> </a:t>
            </a:r>
            <a:r>
              <a:rPr lang="sv-SE" dirty="0" err="1" smtClean="0">
                <a:latin typeface="+mj-lt"/>
                <a:cs typeface="Calibri Light" panose="020F0302020204030204" pitchFamily="34" charset="0"/>
              </a:rPr>
              <a:t>con</a:t>
            </a:r>
            <a:r>
              <a:rPr lang="sv-SE" dirty="0" smtClean="0">
                <a:latin typeface="+mj-lt"/>
                <a:cs typeface="Calibri Light" panose="020F0302020204030204" pitchFamily="34" charset="0"/>
              </a:rPr>
              <a:t> input </a:t>
            </a:r>
            <a:r>
              <a:rPr lang="sv-SE" dirty="0" err="1" smtClean="0">
                <a:latin typeface="+mj-lt"/>
                <a:cs typeface="Calibri Light" panose="020F0302020204030204" pitchFamily="34" charset="0"/>
              </a:rPr>
              <a:t>limitato</a:t>
            </a:r>
            <a:r>
              <a:rPr lang="sv-SE" dirty="0" smtClean="0">
                <a:latin typeface="+mj-lt"/>
                <a:cs typeface="Calibri Light" panose="020F03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  <a:cs typeface="Calibri Light" panose="020F0302020204030204" pitchFamily="34" charset="0"/>
              </a:rPr>
              <a:t>Somiglianze</a:t>
            </a:r>
            <a:r>
              <a:rPr lang="en-US" dirty="0">
                <a:latin typeface="+mj-lt"/>
                <a:cs typeface="Calibri Light" panose="020F0302020204030204" pitchFamily="34" charset="0"/>
              </a:rPr>
              <a:t>: </a:t>
            </a:r>
            <a:r>
              <a:rPr lang="en-US" dirty="0" err="1">
                <a:latin typeface="+mj-lt"/>
                <a:cs typeface="Calibri Light" panose="020F0302020204030204" pitchFamily="34" charset="0"/>
              </a:rPr>
              <a:t>Inglese</a:t>
            </a:r>
            <a:r>
              <a:rPr lang="en-US" dirty="0">
                <a:latin typeface="+mj-lt"/>
                <a:cs typeface="Calibri Light" panose="020F0302020204030204" pitchFamily="34" charset="0"/>
              </a:rPr>
              <a:t> (B2</a:t>
            </a:r>
            <a:r>
              <a:rPr lang="en-US" dirty="0" smtClean="0">
                <a:latin typeface="+mj-lt"/>
                <a:cs typeface="Calibri Light" panose="020F0302020204030204" pitchFamily="34" charset="0"/>
              </a:rPr>
              <a:t>) </a:t>
            </a:r>
            <a:r>
              <a:rPr lang="en-US" dirty="0" err="1" smtClean="0">
                <a:latin typeface="+mj-lt"/>
                <a:cs typeface="Calibri Light" panose="020F0302020204030204" pitchFamily="34" charset="0"/>
              </a:rPr>
              <a:t>prerequisito</a:t>
            </a:r>
            <a:r>
              <a:rPr lang="en-US" dirty="0" smtClean="0">
                <a:latin typeface="+mj-lt"/>
                <a:cs typeface="Calibri Light" panose="020F0302020204030204" pitchFamily="34" charset="0"/>
              </a:rPr>
              <a:t>; </a:t>
            </a:r>
            <a:r>
              <a:rPr lang="en-US" dirty="0" err="1" smtClean="0">
                <a:latin typeface="+mj-lt"/>
                <a:cs typeface="Calibri Light" panose="020F0302020204030204" pitchFamily="34" charset="0"/>
              </a:rPr>
              <a:t>italiano</a:t>
            </a:r>
            <a:r>
              <a:rPr lang="en-US" dirty="0" smtClean="0">
                <a:latin typeface="+mj-lt"/>
                <a:cs typeface="Calibri Light" panose="020F0302020204030204" pitchFamily="34" charset="0"/>
              </a:rPr>
              <a:t> </a:t>
            </a:r>
            <a:r>
              <a:rPr lang="en-US" dirty="0">
                <a:latin typeface="+mj-lt"/>
                <a:cs typeface="Calibri Light" panose="020F0302020204030204" pitchFamily="34" charset="0"/>
              </a:rPr>
              <a:t>non prima LS </a:t>
            </a:r>
            <a:r>
              <a:rPr lang="en-US" dirty="0" smtClean="0">
                <a:latin typeface="+mj-lt"/>
                <a:cs typeface="Calibri Light" panose="020F0302020204030204" pitchFamily="34" charset="0"/>
              </a:rPr>
              <a:t>(Bardel, 2005; </a:t>
            </a:r>
            <a:r>
              <a:rPr lang="en-US" dirty="0" err="1" smtClean="0">
                <a:latin typeface="+mj-lt"/>
                <a:cs typeface="Calibri Light" panose="020F0302020204030204" pitchFamily="34" charset="0"/>
              </a:rPr>
              <a:t>Tabaku-Sörman</a:t>
            </a:r>
            <a:r>
              <a:rPr lang="en-US" dirty="0" smtClean="0">
                <a:latin typeface="+mj-lt"/>
                <a:cs typeface="Calibri Light" panose="020F0302020204030204" pitchFamily="34" charset="0"/>
              </a:rPr>
              <a:t>, 2014)</a:t>
            </a:r>
            <a:endParaRPr lang="en-US" dirty="0">
              <a:latin typeface="+mj-lt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  <a:cs typeface="Calibri Light" panose="020F0302020204030204" pitchFamily="34" charset="0"/>
              </a:rPr>
              <a:t>Differenze</a:t>
            </a:r>
            <a:r>
              <a:rPr lang="en-US" dirty="0" smtClean="0">
                <a:latin typeface="+mj-lt"/>
                <a:cs typeface="Calibri Light" panose="020F0302020204030204" pitchFamily="34" charset="0"/>
              </a:rPr>
              <a:t>: </a:t>
            </a:r>
            <a:r>
              <a:rPr lang="en-US" dirty="0" err="1" smtClean="0">
                <a:latin typeface="+mj-lt"/>
                <a:cs typeface="Calibri Light" panose="020F0302020204030204" pitchFamily="34" charset="0"/>
              </a:rPr>
              <a:t>età</a:t>
            </a:r>
            <a:r>
              <a:rPr lang="en-US" dirty="0" smtClean="0">
                <a:latin typeface="+mj-lt"/>
                <a:cs typeface="Calibri Light" panose="020F0302020204030204" pitchFamily="34" charset="0"/>
              </a:rPr>
              <a:t>, </a:t>
            </a:r>
            <a:r>
              <a:rPr lang="en-US" dirty="0" err="1" smtClean="0">
                <a:latin typeface="+mj-lt"/>
                <a:cs typeface="Calibri Light" panose="020F0302020204030204" pitchFamily="34" charset="0"/>
              </a:rPr>
              <a:t>costellazioni</a:t>
            </a:r>
            <a:r>
              <a:rPr lang="en-US" dirty="0" smtClean="0">
                <a:latin typeface="+mj-lt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+mj-lt"/>
                <a:cs typeface="Calibri Light" panose="020F0302020204030204" pitchFamily="34" charset="0"/>
              </a:rPr>
              <a:t>linguistiche</a:t>
            </a:r>
            <a:r>
              <a:rPr lang="en-US" dirty="0" smtClean="0">
                <a:latin typeface="+mj-lt"/>
                <a:cs typeface="Calibri Light" panose="020F0302020204030204" pitchFamily="34" charset="0"/>
              </a:rPr>
              <a:t>, </a:t>
            </a:r>
            <a:r>
              <a:rPr lang="en-US" dirty="0" err="1" smtClean="0">
                <a:latin typeface="+mj-lt"/>
                <a:cs typeface="Calibri Light" panose="020F0302020204030204" pitchFamily="34" charset="0"/>
              </a:rPr>
              <a:t>conoscenze</a:t>
            </a:r>
            <a:r>
              <a:rPr lang="en-US" dirty="0" smtClean="0">
                <a:latin typeface="+mj-lt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+mj-lt"/>
                <a:cs typeface="Calibri Light" panose="020F0302020204030204" pitchFamily="34" charset="0"/>
              </a:rPr>
              <a:t>metalinguistiche</a:t>
            </a:r>
            <a:r>
              <a:rPr lang="en-US" dirty="0" smtClean="0">
                <a:latin typeface="+mj-lt"/>
                <a:cs typeface="Calibri Light" panose="020F0302020204030204" pitchFamily="34" charset="0"/>
              </a:rPr>
              <a:t> </a:t>
            </a:r>
            <a:r>
              <a:rPr lang="en-US" dirty="0" err="1" smtClean="0">
                <a:latin typeface="+mj-lt"/>
                <a:cs typeface="Calibri Light" panose="020F0302020204030204" pitchFamily="34" charset="0"/>
              </a:rPr>
              <a:t>ecc</a:t>
            </a:r>
            <a:r>
              <a:rPr lang="en-US" dirty="0" smtClean="0">
                <a:latin typeface="+mj-lt"/>
                <a:cs typeface="Calibri Light" panose="020F0302020204030204" pitchFamily="34" charset="0"/>
              </a:rPr>
              <a:t>… (Vallerossa, 2023)</a:t>
            </a:r>
            <a:endParaRPr lang="sv-SE" dirty="0">
              <a:latin typeface="+mj-lt"/>
            </a:endParaRP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939456" cy="210600"/>
          </a:xfrm>
        </p:spPr>
        <p:txBody>
          <a:bodyPr/>
          <a:lstStyle/>
          <a:p>
            <a:r>
              <a:rPr lang="it-IT" dirty="0" smtClean="0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5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3189" y="843558"/>
            <a:ext cx="5989190" cy="3600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Background del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progetto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Contesto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di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apprendimento</a:t>
            </a:r>
            <a:endParaRPr lang="en-US" sz="2400" dirty="0" smtClean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Struttura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grammaticale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Quadro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teorico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Uno studio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sull’acquisizione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della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temporalità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Considerazioni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metodologiche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Conclusione</a:t>
            </a:r>
            <a:r>
              <a:rPr lang="en-US" sz="24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 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84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656357"/>
            <a:ext cx="6850800" cy="596700"/>
          </a:xfrm>
        </p:spPr>
        <p:txBody>
          <a:bodyPr/>
          <a:lstStyle/>
          <a:p>
            <a:r>
              <a:rPr lang="sv-SE" dirty="0">
                <a:latin typeface="+mj-lt"/>
              </a:rPr>
              <a:t>Struttura </a:t>
            </a:r>
            <a:r>
              <a:rPr lang="sv-SE" dirty="0" err="1">
                <a:latin typeface="+mj-lt"/>
              </a:rPr>
              <a:t>grammaticale</a:t>
            </a:r>
            <a:endParaRPr lang="sv-SE" dirty="0">
              <a:latin typeface="+mj-lt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253057"/>
            <a:ext cx="6857819" cy="30403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 err="1" smtClean="0">
                <a:latin typeface="+mj-lt"/>
                <a:cs typeface="Times New Roman" panose="02020603050405020304" pitchFamily="18" charset="0"/>
              </a:rPr>
              <a:t>Aspetto</a:t>
            </a:r>
            <a:r>
              <a:rPr lang="en-US" sz="1800" b="1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punto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di vista o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prospettiva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presentazione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una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situazione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en-US" sz="1200" dirty="0" err="1">
                <a:latin typeface="+mj-lt"/>
                <a:cs typeface="Times New Roman" panose="02020603050405020304" pitchFamily="18" charset="0"/>
              </a:rPr>
              <a:t>Comrie</a:t>
            </a:r>
            <a:r>
              <a:rPr lang="en-US" sz="1200" dirty="0">
                <a:latin typeface="+mj-lt"/>
                <a:cs typeface="Times New Roman" panose="02020603050405020304" pitchFamily="18" charset="0"/>
              </a:rPr>
              <a:t>, 1976; Smith, 1997; Klein, 2009)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+mj-lt"/>
                <a:cs typeface="Times New Roman" panose="02020603050405020304" pitchFamily="18" charset="0"/>
              </a:rPr>
              <a:t>Perfettivo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200" dirty="0">
                <a:latin typeface="+mj-lt"/>
                <a:cs typeface="Times New Roman" panose="02020603050405020304" pitchFamily="18" charset="0"/>
              </a:rPr>
              <a:t>(’Ho </a:t>
            </a:r>
            <a:r>
              <a:rPr lang="sv-SE" sz="1200" dirty="0" err="1">
                <a:latin typeface="+mj-lt"/>
                <a:cs typeface="Times New Roman" panose="02020603050405020304" pitchFamily="18" charset="0"/>
              </a:rPr>
              <a:t>visto</a:t>
            </a:r>
            <a:r>
              <a:rPr lang="sv-SE" sz="1200" dirty="0">
                <a:latin typeface="+mj-lt"/>
                <a:cs typeface="Times New Roman" panose="02020603050405020304" pitchFamily="18" charset="0"/>
              </a:rPr>
              <a:t> un film’) </a:t>
            </a:r>
            <a:r>
              <a:rPr lang="sv-SE" sz="1800" dirty="0">
                <a:latin typeface="+mj-lt"/>
                <a:cs typeface="Times New Roman" panose="02020603050405020304" pitchFamily="18" charset="0"/>
              </a:rPr>
              <a:t>vs </a:t>
            </a:r>
            <a:r>
              <a:rPr lang="sv-SE" sz="1800" b="1" dirty="0" err="1">
                <a:latin typeface="+mj-lt"/>
                <a:cs typeface="Times New Roman" panose="02020603050405020304" pitchFamily="18" charset="0"/>
              </a:rPr>
              <a:t>imperfettivo</a:t>
            </a:r>
            <a:r>
              <a:rPr lang="sv-SE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v-SE" sz="1200" dirty="0">
                <a:latin typeface="+mj-lt"/>
                <a:cs typeface="Times New Roman" panose="02020603050405020304" pitchFamily="18" charset="0"/>
              </a:rPr>
              <a:t>(’</a:t>
            </a:r>
            <a:r>
              <a:rPr lang="sv-SE" sz="1200" dirty="0" err="1">
                <a:latin typeface="+mj-lt"/>
                <a:cs typeface="Times New Roman" panose="02020603050405020304" pitchFamily="18" charset="0"/>
              </a:rPr>
              <a:t>Vedevo</a:t>
            </a:r>
            <a:r>
              <a:rPr lang="sv-SE" sz="1200" dirty="0">
                <a:latin typeface="+mj-lt"/>
                <a:cs typeface="Times New Roman" panose="02020603050405020304" pitchFamily="18" charset="0"/>
              </a:rPr>
              <a:t> un film’)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err="1">
                <a:latin typeface="+mj-lt"/>
                <a:cs typeface="Times New Roman" panose="02020603050405020304" pitchFamily="18" charset="0"/>
              </a:rPr>
              <a:t>Lingue</a:t>
            </a:r>
            <a:r>
              <a:rPr lang="en-US" sz="1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+mj-lt"/>
                <a:cs typeface="Times New Roman" panose="02020603050405020304" pitchFamily="18" charset="0"/>
              </a:rPr>
              <a:t>romanze</a:t>
            </a:r>
            <a:r>
              <a:rPr lang="en-US" sz="1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contrasto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perfettivo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imperfettivo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realizzato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morfologicamente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nel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dominio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del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passato</a:t>
            </a: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 err="1">
                <a:latin typeface="+mj-lt"/>
                <a:cs typeface="Times New Roman" panose="02020603050405020304" pitchFamily="18" charset="0"/>
              </a:rPr>
              <a:t>Svedese</a:t>
            </a:r>
            <a:r>
              <a:rPr lang="en-US" sz="18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non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sussiste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una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corrispondenza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tra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tempo e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aspetto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Focus del </a:t>
            </a:r>
            <a:r>
              <a:rPr lang="en-US" sz="1800" dirty="0" err="1" smtClean="0">
                <a:latin typeface="+mj-lt"/>
                <a:cs typeface="Times New Roman" panose="02020603050405020304" pitchFamily="18" charset="0"/>
              </a:rPr>
              <a:t>progetto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800" dirty="0" err="1" smtClean="0">
                <a:latin typeface="+mj-lt"/>
                <a:cs typeface="Times New Roman" panose="02020603050405020304" pitchFamily="18" charset="0"/>
              </a:rPr>
              <a:t>aspetto</a:t>
            </a:r>
            <a:r>
              <a:rPr lang="en-US" sz="18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+mj-lt"/>
                <a:cs typeface="Times New Roman" panose="02020603050405020304" pitchFamily="18" charset="0"/>
              </a:rPr>
              <a:t>perfettivo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imperfettivo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progressivo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 e </a:t>
            </a:r>
            <a:r>
              <a:rPr lang="en-US" sz="1800" dirty="0" err="1">
                <a:latin typeface="+mj-lt"/>
                <a:cs typeface="Times New Roman" panose="02020603050405020304" pitchFamily="18" charset="0"/>
              </a:rPr>
              <a:t>abituale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8"/>
            <a:r>
              <a:rPr lang="en-US" smtClean="0"/>
              <a:t>24/03/2023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5081220" cy="210600"/>
          </a:xfrm>
        </p:spPr>
        <p:txBody>
          <a:bodyPr/>
          <a:lstStyle/>
          <a:p>
            <a:pPr defTabSz="914378"/>
            <a:r>
              <a:rPr lang="it-IT"/>
              <a:t>/Francesco Vallerossa, Dipartimento di Didattica delle Lingue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47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U Eng Standard 4 3 Powerpoint Templat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 3 language test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Light Oliv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U Dark Flam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EB8A71C9-D2B0-4E74-8389-D02B808E64FD}"/>
    </a:ext>
  </a:extLst>
</a:theme>
</file>

<file path=ppt/theme/theme5.xml><?xml version="1.0" encoding="utf-8"?>
<a:theme xmlns:a="http://schemas.openxmlformats.org/drawingml/2006/main" name="SU Dark Crow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060AA54C-41E7-4652-A7D3-C179265A15CB}"/>
    </a:ext>
  </a:extLst>
</a:theme>
</file>

<file path=ppt/theme/theme6.xml><?xml version="1.0" encoding="utf-8"?>
<a:theme xmlns:a="http://schemas.openxmlformats.org/drawingml/2006/main" name="SU Dark Branch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_bla_eng.potx" id="{F23D3555-46AF-43E0-B447-B971B8895AD3}" vid="{217C70B5-6442-4FE7-9356-F704A7D5D177}"/>
    </a:ext>
  </a:extLst>
</a:theme>
</file>

<file path=ppt/theme/theme7.xml><?xml version="1.0" encoding="utf-8"?>
<a:theme xmlns:a="http://schemas.openxmlformats.org/drawingml/2006/main" name="SU vit eld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 Svensk.pptx" id="{5BF3A3CD-0EC2-4D0D-8064-0D5DBD638049}" vid="{C299AD0A-14A0-4339-9C09-E62E80802DAA}"/>
    </a:ext>
  </a:extLst>
</a:theme>
</file>

<file path=ppt/theme/theme8.xml><?xml version="1.0" encoding="utf-8"?>
<a:theme xmlns:a="http://schemas.openxmlformats.org/drawingml/2006/main" name="1_SU Eng Standard 4 3 Powerpoint Templat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SU Engelsk</Template>
  <TotalTime>2971</TotalTime>
  <Words>5339</Words>
  <Application>Microsoft Office PowerPoint</Application>
  <PresentationFormat>Bildspel på skärmen (16:9)</PresentationFormat>
  <Paragraphs>607</Paragraphs>
  <Slides>65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65</vt:i4>
      </vt:variant>
    </vt:vector>
  </HeadingPairs>
  <TitlesOfParts>
    <vt:vector size="81" baseType="lpstr">
      <vt:lpstr>SimSun</vt:lpstr>
      <vt:lpstr>Arial</vt:lpstr>
      <vt:lpstr>Calibri</vt:lpstr>
      <vt:lpstr>Calibri Light</vt:lpstr>
      <vt:lpstr>Palatino Linotype</vt:lpstr>
      <vt:lpstr>Times New Roman</vt:lpstr>
      <vt:lpstr>Verdana</vt:lpstr>
      <vt:lpstr>Wingdings</vt:lpstr>
      <vt:lpstr>SU Eng Standard 4 3 Powerpoint Template</vt:lpstr>
      <vt:lpstr>4 3 language test</vt:lpstr>
      <vt:lpstr>SU Light Olive</vt:lpstr>
      <vt:lpstr>SU Dark Flame</vt:lpstr>
      <vt:lpstr>SU Dark Crown</vt:lpstr>
      <vt:lpstr>SU Dark Branch</vt:lpstr>
      <vt:lpstr>SU vit eld</vt:lpstr>
      <vt:lpstr>1_SU Eng Standard 4 3 Powerpoint Template</vt:lpstr>
      <vt:lpstr>L’apprendimento del sistema tempo-aspettuale dell’italiano in prospettiva plurilingue: considerazioni metodologiche  LAB – linguistica acquisizionale a Brno  </vt:lpstr>
      <vt:lpstr>Presentazione</vt:lpstr>
      <vt:lpstr>PowerPoint-presentation</vt:lpstr>
      <vt:lpstr>Background del progetto</vt:lpstr>
      <vt:lpstr>Background del progetto</vt:lpstr>
      <vt:lpstr>PowerPoint-presentation</vt:lpstr>
      <vt:lpstr>Contesto di apprendimento</vt:lpstr>
      <vt:lpstr>PowerPoint-presentation</vt:lpstr>
      <vt:lpstr>Struttura grammaticale</vt:lpstr>
      <vt:lpstr>Realizzazione di tempo e aspetto </vt:lpstr>
      <vt:lpstr>PowerPoint-presentation</vt:lpstr>
      <vt:lpstr>Quadro teorico</vt:lpstr>
      <vt:lpstr>Transfer e apprendimento plurilingue </vt:lpstr>
      <vt:lpstr>Transfer e apprendimento plurilingue </vt:lpstr>
      <vt:lpstr>Somiglianze percepite e ipotizzate (Ringbom &amp; Jarvis, 2009)</vt:lpstr>
      <vt:lpstr>Transfer e apprendimento plurilingue </vt:lpstr>
      <vt:lpstr>Quadro teorico</vt:lpstr>
      <vt:lpstr>Lexical Aspect Hypothesis</vt:lpstr>
      <vt:lpstr>Lexical Aspect Hypothesis (cont.)</vt:lpstr>
      <vt:lpstr>Studi condotti secondo la LAH nelle lingue romanze</vt:lpstr>
      <vt:lpstr>Studi sull’italiano come L2/LS </vt:lpstr>
      <vt:lpstr>Studi sull’apprendimento plurilingue della morfologia TA</vt:lpstr>
      <vt:lpstr>PowerPoint-presentation</vt:lpstr>
      <vt:lpstr>PowerPoint-presentation</vt:lpstr>
      <vt:lpstr>PowerPoint-presentation</vt:lpstr>
      <vt:lpstr>Obiettivo e domanda di ricerca</vt:lpstr>
      <vt:lpstr>Materiale</vt:lpstr>
      <vt:lpstr>PowerPoint-presentation</vt:lpstr>
      <vt:lpstr>Materiale </vt:lpstr>
      <vt:lpstr>Campione e raccolta dati</vt:lpstr>
      <vt:lpstr>Analisi dati </vt:lpstr>
      <vt:lpstr>Risultati </vt:lpstr>
      <vt:lpstr>Risultati</vt:lpstr>
      <vt:lpstr>Livello intermedio</vt:lpstr>
      <vt:lpstr>Livello avanzato</vt:lpstr>
      <vt:lpstr>Discussione  </vt:lpstr>
      <vt:lpstr>PowerPoint-presentation</vt:lpstr>
      <vt:lpstr>Considerazioni metodologiche</vt:lpstr>
      <vt:lpstr>Considerazioni metodologiche</vt:lpstr>
      <vt:lpstr>Considerazioni metodologiche</vt:lpstr>
      <vt:lpstr>Classificazione predicati verbali</vt:lpstr>
      <vt:lpstr>Classificazione tripartita vs bipartita</vt:lpstr>
      <vt:lpstr>A cosa pensare? </vt:lpstr>
      <vt:lpstr>Considerazioni metodologiche</vt:lpstr>
      <vt:lpstr>Cos’è transfer? </vt:lpstr>
      <vt:lpstr>Esempi di contesti abituali </vt:lpstr>
      <vt:lpstr>A cosa pensare?</vt:lpstr>
      <vt:lpstr>Considerazioni metodologiche</vt:lpstr>
      <vt:lpstr>Fallacia comparativa</vt:lpstr>
      <vt:lpstr>A cosa pensare?</vt:lpstr>
      <vt:lpstr>PowerPoint-presentation</vt:lpstr>
      <vt:lpstr>Conclusione</vt:lpstr>
      <vt:lpstr>IMP non-Romance</vt:lpstr>
      <vt:lpstr>PowerPoint-presentation</vt:lpstr>
      <vt:lpstr>PowerPoint-presentation</vt:lpstr>
      <vt:lpstr>Bibliografia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Stockholms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Francesco Vallerossa</dc:creator>
  <cp:lastModifiedBy>Francesco Vallerossa</cp:lastModifiedBy>
  <cp:revision>67</cp:revision>
  <dcterms:created xsi:type="dcterms:W3CDTF">2023-03-15T14:18:22Z</dcterms:created>
  <dcterms:modified xsi:type="dcterms:W3CDTF">2023-03-24T14:40:20Z</dcterms:modified>
</cp:coreProperties>
</file>