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97" r:id="rId4"/>
    <p:sldId id="301" r:id="rId5"/>
    <p:sldId id="298" r:id="rId6"/>
    <p:sldId id="299" r:id="rId7"/>
    <p:sldId id="258" r:id="rId8"/>
    <p:sldId id="259" r:id="rId9"/>
    <p:sldId id="260" r:id="rId10"/>
    <p:sldId id="262" r:id="rId11"/>
    <p:sldId id="302" r:id="rId12"/>
    <p:sldId id="303" r:id="rId13"/>
    <p:sldId id="307" r:id="rId14"/>
    <p:sldId id="304" r:id="rId15"/>
    <p:sldId id="305" r:id="rId16"/>
    <p:sldId id="263" r:id="rId17"/>
    <p:sldId id="264" r:id="rId18"/>
    <p:sldId id="266" r:id="rId19"/>
    <p:sldId id="267" r:id="rId20"/>
    <p:sldId id="268" r:id="rId21"/>
    <p:sldId id="269" r:id="rId22"/>
    <p:sldId id="270" r:id="rId23"/>
    <p:sldId id="271" r:id="rId24"/>
    <p:sldId id="272" r:id="rId25"/>
    <p:sldId id="273" r:id="rId26"/>
    <p:sldId id="277" r:id="rId27"/>
    <p:sldId id="278" r:id="rId28"/>
    <p:sldId id="280" r:id="rId29"/>
    <p:sldId id="281" r:id="rId30"/>
    <p:sldId id="282" r:id="rId31"/>
    <p:sldId id="283" r:id="rId32"/>
    <p:sldId id="284" r:id="rId33"/>
    <p:sldId id="285" r:id="rId34"/>
    <p:sldId id="286" r:id="rId35"/>
    <p:sldId id="287" r:id="rId36"/>
    <p:sldId id="288" r:id="rId37"/>
    <p:sldId id="289" r:id="rId38"/>
    <p:sldId id="290" r:id="rId39"/>
    <p:sldId id="292" r:id="rId40"/>
    <p:sldId id="295" r:id="rId41"/>
    <p:sldId id="296" r:id="rId4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33821-597E-4B4F-8572-5DA1CB183565}"/>
              </a:ext>
            </a:extLst>
          </p:cNvPr>
          <p:cNvSpPr>
            <a:spLocks noGrp="1"/>
          </p:cNvSpPr>
          <p:nvPr>
            <p:ph type="ctrTitle"/>
          </p:nvPr>
        </p:nvSpPr>
        <p:spPr>
          <a:xfrm>
            <a:off x="548640" y="950976"/>
            <a:ext cx="6509385" cy="3556730"/>
          </a:xfrm>
        </p:spPr>
        <p:txBody>
          <a:bodyPr anchor="t">
            <a:normAutofit/>
          </a:bodyPr>
          <a:lstStyle>
            <a:lvl1pPr algn="l">
              <a:defRPr sz="4400"/>
            </a:lvl1pPr>
          </a:lstStyle>
          <a:p>
            <a:r>
              <a:rPr lang="en-US" dirty="0"/>
              <a:t>Click to edit Master title style</a:t>
            </a:r>
          </a:p>
        </p:txBody>
      </p:sp>
      <p:sp>
        <p:nvSpPr>
          <p:cNvPr id="3" name="Subtitle 2">
            <a:extLst>
              <a:ext uri="{FF2B5EF4-FFF2-40B4-BE49-F238E27FC236}">
                <a16:creationId xmlns:a16="http://schemas.microsoft.com/office/drawing/2014/main" id="{F4C38D70-8FF5-47D7-A0DD-087A227BC94F}"/>
              </a:ext>
            </a:extLst>
          </p:cNvPr>
          <p:cNvSpPr>
            <a:spLocks noGrp="1"/>
          </p:cNvSpPr>
          <p:nvPr>
            <p:ph type="subTitle" idx="1"/>
          </p:nvPr>
        </p:nvSpPr>
        <p:spPr>
          <a:xfrm>
            <a:off x="576072" y="4572000"/>
            <a:ext cx="6481953" cy="1485900"/>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6DB5B485-516D-48B7-AF1D-69AEEA351A94}"/>
              </a:ext>
            </a:extLst>
          </p:cNvPr>
          <p:cNvSpPr>
            <a:spLocks noGrp="1"/>
          </p:cNvSpPr>
          <p:nvPr>
            <p:ph type="dt" sz="half" idx="10"/>
          </p:nvPr>
        </p:nvSpPr>
        <p:spPr/>
        <p:txBody>
          <a:bodyPr/>
          <a:lstStyle/>
          <a:p>
            <a:fld id="{4CDE23C7-78A4-413A-A84B-93D4CC0A9EB1}" type="datetimeFigureOut">
              <a:rPr lang="en-US" smtClean="0"/>
              <a:t>3/16/2023</a:t>
            </a:fld>
            <a:endParaRPr lang="en-US"/>
          </a:p>
        </p:txBody>
      </p:sp>
      <p:sp>
        <p:nvSpPr>
          <p:cNvPr id="5" name="Footer Placeholder 4">
            <a:extLst>
              <a:ext uri="{FF2B5EF4-FFF2-40B4-BE49-F238E27FC236}">
                <a16:creationId xmlns:a16="http://schemas.microsoft.com/office/drawing/2014/main" id="{1D614DDB-2831-4FF8-9DA7-0449659D7A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F178F6-65BA-4964-80E2-DB6EA3355FBB}"/>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3732137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07F1B-6F93-4E6E-8C8C-D01A9DEB6AA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7D2968-FE85-492F-A77B-1771F4EAA8C6}"/>
              </a:ext>
            </a:extLst>
          </p:cNvPr>
          <p:cNvSpPr>
            <a:spLocks noGrp="1"/>
          </p:cNvSpPr>
          <p:nvPr>
            <p:ph type="body" orient="vert" idx="1"/>
          </p:nvPr>
        </p:nvSpPr>
        <p:spPr>
          <a:xfrm>
            <a:off x="548641" y="2028826"/>
            <a:ext cx="11094348" cy="4029074"/>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4592DA2-B1FB-45C6-B10C-141AC2BFB381}"/>
              </a:ext>
            </a:extLst>
          </p:cNvPr>
          <p:cNvSpPr>
            <a:spLocks noGrp="1"/>
          </p:cNvSpPr>
          <p:nvPr>
            <p:ph type="dt" sz="half" idx="10"/>
          </p:nvPr>
        </p:nvSpPr>
        <p:spPr/>
        <p:txBody>
          <a:bodyPr/>
          <a:lstStyle/>
          <a:p>
            <a:fld id="{4CDE23C7-78A4-413A-A84B-93D4CC0A9EB1}" type="datetimeFigureOut">
              <a:rPr lang="en-US" smtClean="0"/>
              <a:t>3/16/2023</a:t>
            </a:fld>
            <a:endParaRPr lang="en-US"/>
          </a:p>
        </p:txBody>
      </p:sp>
      <p:sp>
        <p:nvSpPr>
          <p:cNvPr id="5" name="Footer Placeholder 4">
            <a:extLst>
              <a:ext uri="{FF2B5EF4-FFF2-40B4-BE49-F238E27FC236}">
                <a16:creationId xmlns:a16="http://schemas.microsoft.com/office/drawing/2014/main" id="{18CA6D78-CE47-4CA7-B3B6-AFAE5175F6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EDC5C0-8780-4819-A8FC-32A0141D271C}"/>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2950971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B8F9A8-05F2-4F79-B689-1FA2F31965D8}"/>
              </a:ext>
            </a:extLst>
          </p:cNvPr>
          <p:cNvSpPr>
            <a:spLocks noGrp="1"/>
          </p:cNvSpPr>
          <p:nvPr>
            <p:ph type="title" orient="vert"/>
          </p:nvPr>
        </p:nvSpPr>
        <p:spPr>
          <a:xfrm>
            <a:off x="9472612" y="952499"/>
            <a:ext cx="2207417" cy="5105401"/>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05D615BC-61CD-4D59-8E85-B59072E2B22D}"/>
              </a:ext>
            </a:extLst>
          </p:cNvPr>
          <p:cNvSpPr>
            <a:spLocks noGrp="1"/>
          </p:cNvSpPr>
          <p:nvPr>
            <p:ph type="body" orient="vert" idx="1"/>
          </p:nvPr>
        </p:nvSpPr>
        <p:spPr>
          <a:xfrm>
            <a:off x="557924" y="952499"/>
            <a:ext cx="8914688" cy="510540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3F81C46-8CC0-4B79-AF2E-84C86C6A803A}"/>
              </a:ext>
            </a:extLst>
          </p:cNvPr>
          <p:cNvSpPr>
            <a:spLocks noGrp="1"/>
          </p:cNvSpPr>
          <p:nvPr>
            <p:ph type="dt" sz="half" idx="10"/>
          </p:nvPr>
        </p:nvSpPr>
        <p:spPr/>
        <p:txBody>
          <a:bodyPr/>
          <a:lstStyle/>
          <a:p>
            <a:fld id="{4CDE23C7-78A4-413A-A84B-93D4CC0A9EB1}" type="datetimeFigureOut">
              <a:rPr lang="en-US" smtClean="0"/>
              <a:t>3/16/2023</a:t>
            </a:fld>
            <a:endParaRPr lang="en-US"/>
          </a:p>
        </p:txBody>
      </p:sp>
      <p:sp>
        <p:nvSpPr>
          <p:cNvPr id="5" name="Footer Placeholder 4">
            <a:extLst>
              <a:ext uri="{FF2B5EF4-FFF2-40B4-BE49-F238E27FC236}">
                <a16:creationId xmlns:a16="http://schemas.microsoft.com/office/drawing/2014/main" id="{A1A76817-4D29-4888-B68C-A35F5A069C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A0B21A-30A9-4173-9E3F-D985B86A35CE}"/>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965363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A45AC-24E0-45A1-90C3-7BF96C3FC7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2018E1-7CA3-4B5E-9683-554FDFC63E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95D32D-7150-4DF2-B992-A2B4F5605D94}"/>
              </a:ext>
            </a:extLst>
          </p:cNvPr>
          <p:cNvSpPr>
            <a:spLocks noGrp="1"/>
          </p:cNvSpPr>
          <p:nvPr>
            <p:ph type="dt" sz="half" idx="10"/>
          </p:nvPr>
        </p:nvSpPr>
        <p:spPr/>
        <p:txBody>
          <a:bodyPr/>
          <a:lstStyle/>
          <a:p>
            <a:fld id="{4CDE23C7-78A4-413A-A84B-93D4CC0A9EB1}" type="datetimeFigureOut">
              <a:rPr lang="en-US" smtClean="0"/>
              <a:t>3/16/2023</a:t>
            </a:fld>
            <a:endParaRPr lang="en-US"/>
          </a:p>
        </p:txBody>
      </p:sp>
      <p:sp>
        <p:nvSpPr>
          <p:cNvPr id="5" name="Footer Placeholder 4">
            <a:extLst>
              <a:ext uri="{FF2B5EF4-FFF2-40B4-BE49-F238E27FC236}">
                <a16:creationId xmlns:a16="http://schemas.microsoft.com/office/drawing/2014/main" id="{F3D03F0C-FCA3-464C-B6ED-864DB51E7D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C41006-DAE1-4326-B1AE-FD527A653BDE}"/>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856528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73B84-BE32-464A-A765-975C21B5CF4B}"/>
              </a:ext>
            </a:extLst>
          </p:cNvPr>
          <p:cNvSpPr>
            <a:spLocks noGrp="1"/>
          </p:cNvSpPr>
          <p:nvPr>
            <p:ph type="title"/>
          </p:nvPr>
        </p:nvSpPr>
        <p:spPr>
          <a:xfrm>
            <a:off x="557923" y="952500"/>
            <a:ext cx="6678695" cy="3962398"/>
          </a:xfrm>
        </p:spPr>
        <p:txBody>
          <a:bodyPr anchor="t">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640145C2-97CF-4887-904A-8ADC80525A2E}"/>
              </a:ext>
            </a:extLst>
          </p:cNvPr>
          <p:cNvSpPr>
            <a:spLocks noGrp="1"/>
          </p:cNvSpPr>
          <p:nvPr>
            <p:ph type="body" idx="1"/>
          </p:nvPr>
        </p:nvSpPr>
        <p:spPr>
          <a:xfrm>
            <a:off x="8043860" y="952501"/>
            <a:ext cx="3500440" cy="3962399"/>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E524559-DA32-4398-A8EE-EED2469D63BB}"/>
              </a:ext>
            </a:extLst>
          </p:cNvPr>
          <p:cNvSpPr>
            <a:spLocks noGrp="1"/>
          </p:cNvSpPr>
          <p:nvPr>
            <p:ph type="dt" sz="half" idx="10"/>
          </p:nvPr>
        </p:nvSpPr>
        <p:spPr/>
        <p:txBody>
          <a:bodyPr/>
          <a:lstStyle/>
          <a:p>
            <a:fld id="{4CDE23C7-78A4-413A-A84B-93D4CC0A9EB1}" type="datetimeFigureOut">
              <a:rPr lang="en-US" smtClean="0"/>
              <a:t>3/16/2023</a:t>
            </a:fld>
            <a:endParaRPr lang="en-US"/>
          </a:p>
        </p:txBody>
      </p:sp>
      <p:sp>
        <p:nvSpPr>
          <p:cNvPr id="5" name="Footer Placeholder 4">
            <a:extLst>
              <a:ext uri="{FF2B5EF4-FFF2-40B4-BE49-F238E27FC236}">
                <a16:creationId xmlns:a16="http://schemas.microsoft.com/office/drawing/2014/main" id="{73967BE1-F1AC-4732-B52E-1C7D63DEF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A13C03-DDF0-48C6-B1BF-D28875F8238F}"/>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150885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6F411-42B3-4A17-BE7E-861BE7E7DC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8E0603-F4C0-40AC-A53E-40449D53D741}"/>
              </a:ext>
            </a:extLst>
          </p:cNvPr>
          <p:cNvSpPr>
            <a:spLocks noGrp="1"/>
          </p:cNvSpPr>
          <p:nvPr>
            <p:ph sz="half" idx="1"/>
          </p:nvPr>
        </p:nvSpPr>
        <p:spPr>
          <a:xfrm>
            <a:off x="548640" y="2029968"/>
            <a:ext cx="5281506" cy="41481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F6BC5634-2887-4182-A9BE-B382357D4F9C}"/>
              </a:ext>
            </a:extLst>
          </p:cNvPr>
          <p:cNvSpPr>
            <a:spLocks noGrp="1"/>
          </p:cNvSpPr>
          <p:nvPr>
            <p:ph sz="half" idx="2"/>
          </p:nvPr>
        </p:nvSpPr>
        <p:spPr>
          <a:xfrm>
            <a:off x="6257928" y="2029968"/>
            <a:ext cx="5281506" cy="41481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D56B6E74-28E1-4684-B515-4265ED7B1EAE}"/>
              </a:ext>
            </a:extLst>
          </p:cNvPr>
          <p:cNvSpPr>
            <a:spLocks noGrp="1"/>
          </p:cNvSpPr>
          <p:nvPr>
            <p:ph type="dt" sz="half" idx="10"/>
          </p:nvPr>
        </p:nvSpPr>
        <p:spPr/>
        <p:txBody>
          <a:bodyPr/>
          <a:lstStyle/>
          <a:p>
            <a:fld id="{4CDE23C7-78A4-413A-A84B-93D4CC0A9EB1}" type="datetimeFigureOut">
              <a:rPr lang="en-US" smtClean="0"/>
              <a:t>3/16/2023</a:t>
            </a:fld>
            <a:endParaRPr lang="en-US"/>
          </a:p>
        </p:txBody>
      </p:sp>
      <p:sp>
        <p:nvSpPr>
          <p:cNvPr id="6" name="Footer Placeholder 5">
            <a:extLst>
              <a:ext uri="{FF2B5EF4-FFF2-40B4-BE49-F238E27FC236}">
                <a16:creationId xmlns:a16="http://schemas.microsoft.com/office/drawing/2014/main" id="{18D375EA-A8F8-485D-A82F-CD85D4C9E1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D9E4B0-F5E3-407F-A548-B616E774987F}"/>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3692773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2161A-7627-4D64-AF08-10D702AFE286}"/>
              </a:ext>
            </a:extLst>
          </p:cNvPr>
          <p:cNvSpPr>
            <a:spLocks noGrp="1"/>
          </p:cNvSpPr>
          <p:nvPr>
            <p:ph type="title"/>
          </p:nvPr>
        </p:nvSpPr>
        <p:spPr>
          <a:xfrm>
            <a:off x="552659" y="950976"/>
            <a:ext cx="10802729" cy="881796"/>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553B6884-07D8-4CC4-BE99-516F1433BED8}"/>
              </a:ext>
            </a:extLst>
          </p:cNvPr>
          <p:cNvSpPr>
            <a:spLocks noGrp="1"/>
          </p:cNvSpPr>
          <p:nvPr>
            <p:ph type="body" idx="1"/>
          </p:nvPr>
        </p:nvSpPr>
        <p:spPr>
          <a:xfrm>
            <a:off x="542918" y="1832772"/>
            <a:ext cx="5281507" cy="742638"/>
          </a:xfrm>
        </p:spPr>
        <p:txBody>
          <a:bodyPr anchor="b">
            <a:normAutofit/>
          </a:bodyPr>
          <a:lstStyle>
            <a:lvl1pPr marL="0" indent="0">
              <a:buNone/>
              <a:defRPr sz="1800" b="1" cap="all" spc="13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182C638-B5A8-4F8C-85AE-33BEAF54C07A}"/>
              </a:ext>
            </a:extLst>
          </p:cNvPr>
          <p:cNvSpPr>
            <a:spLocks noGrp="1"/>
          </p:cNvSpPr>
          <p:nvPr>
            <p:ph sz="half" idx="2"/>
          </p:nvPr>
        </p:nvSpPr>
        <p:spPr>
          <a:xfrm>
            <a:off x="548640" y="2600531"/>
            <a:ext cx="528150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E40D1933-A703-4BDC-A697-728E899EEDE1}"/>
              </a:ext>
            </a:extLst>
          </p:cNvPr>
          <p:cNvSpPr>
            <a:spLocks noGrp="1"/>
          </p:cNvSpPr>
          <p:nvPr>
            <p:ph type="body" sz="quarter" idx="3"/>
          </p:nvPr>
        </p:nvSpPr>
        <p:spPr>
          <a:xfrm>
            <a:off x="6257927" y="1832772"/>
            <a:ext cx="5283202" cy="742638"/>
          </a:xfrm>
        </p:spPr>
        <p:txBody>
          <a:bodyPr anchor="b">
            <a:normAutofit/>
          </a:bodyPr>
          <a:lstStyle>
            <a:lvl1pPr marL="0" indent="0">
              <a:buNone/>
              <a:defRPr sz="1800" b="1" cap="all" spc="13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95925DBD-4D51-4A2D-B1E4-6D094CD1E803}"/>
              </a:ext>
            </a:extLst>
          </p:cNvPr>
          <p:cNvSpPr>
            <a:spLocks noGrp="1"/>
          </p:cNvSpPr>
          <p:nvPr>
            <p:ph sz="quarter" idx="4"/>
          </p:nvPr>
        </p:nvSpPr>
        <p:spPr>
          <a:xfrm>
            <a:off x="6257927" y="2600531"/>
            <a:ext cx="52832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62636E2-E26E-42F7-9E05-3F756C7D17AE}"/>
              </a:ext>
            </a:extLst>
          </p:cNvPr>
          <p:cNvSpPr>
            <a:spLocks noGrp="1"/>
          </p:cNvSpPr>
          <p:nvPr>
            <p:ph type="dt" sz="half" idx="10"/>
          </p:nvPr>
        </p:nvSpPr>
        <p:spPr/>
        <p:txBody>
          <a:bodyPr/>
          <a:lstStyle/>
          <a:p>
            <a:fld id="{4CDE23C7-78A4-413A-A84B-93D4CC0A9EB1}" type="datetimeFigureOut">
              <a:rPr lang="en-US" smtClean="0"/>
              <a:t>3/16/2023</a:t>
            </a:fld>
            <a:endParaRPr lang="en-US"/>
          </a:p>
        </p:txBody>
      </p:sp>
      <p:sp>
        <p:nvSpPr>
          <p:cNvPr id="8" name="Footer Placeholder 7">
            <a:extLst>
              <a:ext uri="{FF2B5EF4-FFF2-40B4-BE49-F238E27FC236}">
                <a16:creationId xmlns:a16="http://schemas.microsoft.com/office/drawing/2014/main" id="{86F7281B-0E5C-421E-AFFE-775F57C5DDB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E483462-E410-4DC7-AE53-27AABECFE6E8}"/>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3596745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CFA68-31B5-48C5-929A-842FDF0FD8E7}"/>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595A2600-419E-46E9-946F-FBDEDBA1D448}"/>
              </a:ext>
            </a:extLst>
          </p:cNvPr>
          <p:cNvSpPr>
            <a:spLocks noGrp="1"/>
          </p:cNvSpPr>
          <p:nvPr>
            <p:ph type="dt" sz="half" idx="10"/>
          </p:nvPr>
        </p:nvSpPr>
        <p:spPr/>
        <p:txBody>
          <a:bodyPr/>
          <a:lstStyle/>
          <a:p>
            <a:fld id="{4CDE23C7-78A4-413A-A84B-93D4CC0A9EB1}" type="datetimeFigureOut">
              <a:rPr lang="en-US" smtClean="0"/>
              <a:t>3/16/2023</a:t>
            </a:fld>
            <a:endParaRPr lang="en-US"/>
          </a:p>
        </p:txBody>
      </p:sp>
      <p:sp>
        <p:nvSpPr>
          <p:cNvPr id="4" name="Footer Placeholder 3">
            <a:extLst>
              <a:ext uri="{FF2B5EF4-FFF2-40B4-BE49-F238E27FC236}">
                <a16:creationId xmlns:a16="http://schemas.microsoft.com/office/drawing/2014/main" id="{1385F9A9-98FF-4653-A570-9F351A1ABDC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BD44457-95F1-4B15-A647-B14F91F7A6D4}"/>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236104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19EABA-1008-4E49-9184-3A946ECD7199}"/>
              </a:ext>
            </a:extLst>
          </p:cNvPr>
          <p:cNvSpPr>
            <a:spLocks noGrp="1"/>
          </p:cNvSpPr>
          <p:nvPr>
            <p:ph type="dt" sz="half" idx="10"/>
          </p:nvPr>
        </p:nvSpPr>
        <p:spPr/>
        <p:txBody>
          <a:bodyPr/>
          <a:lstStyle/>
          <a:p>
            <a:fld id="{4CDE23C7-78A4-413A-A84B-93D4CC0A9EB1}" type="datetimeFigureOut">
              <a:rPr lang="en-US" smtClean="0"/>
              <a:t>3/16/2023</a:t>
            </a:fld>
            <a:endParaRPr lang="en-US"/>
          </a:p>
        </p:txBody>
      </p:sp>
      <p:sp>
        <p:nvSpPr>
          <p:cNvPr id="3" name="Footer Placeholder 2">
            <a:extLst>
              <a:ext uri="{FF2B5EF4-FFF2-40B4-BE49-F238E27FC236}">
                <a16:creationId xmlns:a16="http://schemas.microsoft.com/office/drawing/2014/main" id="{D05C3BD0-269D-4127-B5F7-84B0D8A7422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623447-C740-4495-93EC-7252B1B929E4}"/>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4191139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D1155-71E7-4F0A-BB62-933743CF6EDD}"/>
              </a:ext>
            </a:extLst>
          </p:cNvPr>
          <p:cNvSpPr>
            <a:spLocks noGrp="1"/>
          </p:cNvSpPr>
          <p:nvPr>
            <p:ph type="title"/>
          </p:nvPr>
        </p:nvSpPr>
        <p:spPr>
          <a:xfrm>
            <a:off x="548640" y="952500"/>
            <a:ext cx="4124084" cy="2362200"/>
          </a:xfrm>
        </p:spPr>
        <p:txBody>
          <a:bodyPr anchor="t"/>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E0CB6D44-5A1E-4176-8766-4B81E045D50A}"/>
              </a:ext>
            </a:extLst>
          </p:cNvPr>
          <p:cNvSpPr>
            <a:spLocks noGrp="1"/>
          </p:cNvSpPr>
          <p:nvPr>
            <p:ph idx="1"/>
          </p:nvPr>
        </p:nvSpPr>
        <p:spPr>
          <a:xfrm>
            <a:off x="5600700" y="952500"/>
            <a:ext cx="5934074" cy="49085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8C810EC6-11DD-4B5D-A2D2-4DCF73E58389}"/>
              </a:ext>
            </a:extLst>
          </p:cNvPr>
          <p:cNvSpPr>
            <a:spLocks noGrp="1"/>
          </p:cNvSpPr>
          <p:nvPr>
            <p:ph type="body" sz="half" idx="2"/>
          </p:nvPr>
        </p:nvSpPr>
        <p:spPr>
          <a:xfrm>
            <a:off x="548641" y="3429000"/>
            <a:ext cx="4124084" cy="24399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CD5DFCDF-666E-4DB4-A1C0-79D40A007066}"/>
              </a:ext>
            </a:extLst>
          </p:cNvPr>
          <p:cNvSpPr>
            <a:spLocks noGrp="1"/>
          </p:cNvSpPr>
          <p:nvPr>
            <p:ph type="dt" sz="half" idx="10"/>
          </p:nvPr>
        </p:nvSpPr>
        <p:spPr/>
        <p:txBody>
          <a:bodyPr/>
          <a:lstStyle/>
          <a:p>
            <a:fld id="{4CDE23C7-78A4-413A-A84B-93D4CC0A9EB1}" type="datetimeFigureOut">
              <a:rPr lang="en-US" smtClean="0"/>
              <a:t>3/16/2023</a:t>
            </a:fld>
            <a:endParaRPr lang="en-US"/>
          </a:p>
        </p:txBody>
      </p:sp>
      <p:sp>
        <p:nvSpPr>
          <p:cNvPr id="6" name="Footer Placeholder 5">
            <a:extLst>
              <a:ext uri="{FF2B5EF4-FFF2-40B4-BE49-F238E27FC236}">
                <a16:creationId xmlns:a16="http://schemas.microsoft.com/office/drawing/2014/main" id="{083A69AC-15E6-4B19-A59D-DBDBE923DB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79F0EE-74DE-4FEC-81E9-E40D53397857}"/>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1771608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3CA4F-6508-4AD6-8367-A0288D888DD6}"/>
              </a:ext>
            </a:extLst>
          </p:cNvPr>
          <p:cNvSpPr>
            <a:spLocks noGrp="1"/>
          </p:cNvSpPr>
          <p:nvPr>
            <p:ph type="title"/>
          </p:nvPr>
        </p:nvSpPr>
        <p:spPr>
          <a:xfrm>
            <a:off x="548641" y="952500"/>
            <a:ext cx="4124084" cy="2397918"/>
          </a:xfrm>
        </p:spPr>
        <p:txBody>
          <a:bodyPr anchor="t"/>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1906BFCD-2F93-4D99-89EA-F0359FB782B7}"/>
              </a:ext>
            </a:extLst>
          </p:cNvPr>
          <p:cNvSpPr>
            <a:spLocks noGrp="1"/>
          </p:cNvSpPr>
          <p:nvPr>
            <p:ph type="pic" idx="1"/>
          </p:nvPr>
        </p:nvSpPr>
        <p:spPr>
          <a:xfrm>
            <a:off x="5522119" y="987425"/>
            <a:ext cx="6022181"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FF4C1F7-1272-41C8-8C29-676316D02D5D}"/>
              </a:ext>
            </a:extLst>
          </p:cNvPr>
          <p:cNvSpPr>
            <a:spLocks noGrp="1"/>
          </p:cNvSpPr>
          <p:nvPr>
            <p:ph type="body" sz="half" idx="2"/>
          </p:nvPr>
        </p:nvSpPr>
        <p:spPr>
          <a:xfrm>
            <a:off x="548641" y="3429000"/>
            <a:ext cx="4124084" cy="24399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A5CDD491-0FE6-4B42-AAA6-B698E46F1A8E}"/>
              </a:ext>
            </a:extLst>
          </p:cNvPr>
          <p:cNvSpPr>
            <a:spLocks noGrp="1"/>
          </p:cNvSpPr>
          <p:nvPr>
            <p:ph type="dt" sz="half" idx="10"/>
          </p:nvPr>
        </p:nvSpPr>
        <p:spPr/>
        <p:txBody>
          <a:bodyPr/>
          <a:lstStyle/>
          <a:p>
            <a:fld id="{4CDE23C7-78A4-413A-A84B-93D4CC0A9EB1}" type="datetimeFigureOut">
              <a:rPr lang="en-US" smtClean="0"/>
              <a:t>3/16/2023</a:t>
            </a:fld>
            <a:endParaRPr lang="en-US"/>
          </a:p>
        </p:txBody>
      </p:sp>
      <p:sp>
        <p:nvSpPr>
          <p:cNvPr id="6" name="Footer Placeholder 5">
            <a:extLst>
              <a:ext uri="{FF2B5EF4-FFF2-40B4-BE49-F238E27FC236}">
                <a16:creationId xmlns:a16="http://schemas.microsoft.com/office/drawing/2014/main" id="{D258F83F-4E9F-4607-A69B-DFC932560A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324484-C6E4-4D8A-BDAB-09B1FBB43631}"/>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2939106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90E843-90BA-4A7D-8F9F-FFE49387A618}"/>
              </a:ext>
            </a:extLst>
          </p:cNvPr>
          <p:cNvSpPr>
            <a:spLocks noGrp="1"/>
          </p:cNvSpPr>
          <p:nvPr>
            <p:ph type="title"/>
          </p:nvPr>
        </p:nvSpPr>
        <p:spPr>
          <a:xfrm>
            <a:off x="548639" y="950976"/>
            <a:ext cx="10995659" cy="1077849"/>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43F7CA62-9B55-49B4-94B6-EAAF7D5AE0DC}"/>
              </a:ext>
            </a:extLst>
          </p:cNvPr>
          <p:cNvSpPr>
            <a:spLocks noGrp="1"/>
          </p:cNvSpPr>
          <p:nvPr>
            <p:ph type="body" idx="1"/>
          </p:nvPr>
        </p:nvSpPr>
        <p:spPr>
          <a:xfrm>
            <a:off x="548641" y="2028826"/>
            <a:ext cx="10995660" cy="402907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93CEA03-AAFA-4A69-A3DA-1DD0EF273F11}"/>
              </a:ext>
            </a:extLst>
          </p:cNvPr>
          <p:cNvSpPr>
            <a:spLocks noGrp="1"/>
          </p:cNvSpPr>
          <p:nvPr>
            <p:ph type="dt" sz="half" idx="2"/>
          </p:nvPr>
        </p:nvSpPr>
        <p:spPr>
          <a:xfrm>
            <a:off x="588729" y="6449535"/>
            <a:ext cx="2983095" cy="308453"/>
          </a:xfrm>
          <a:prstGeom prst="rect">
            <a:avLst/>
          </a:prstGeom>
        </p:spPr>
        <p:txBody>
          <a:bodyPr vert="horz" lIns="91440" tIns="45720" rIns="91440" bIns="45720" rtlCol="0" anchor="t"/>
          <a:lstStyle>
            <a:lvl1pPr algn="l">
              <a:defRPr sz="900">
                <a:solidFill>
                  <a:schemeClr val="tx1"/>
                </a:solidFill>
              </a:defRPr>
            </a:lvl1pPr>
          </a:lstStyle>
          <a:p>
            <a:fld id="{4CDE23C7-78A4-413A-A84B-93D4CC0A9EB1}" type="datetimeFigureOut">
              <a:rPr lang="en-US" smtClean="0"/>
              <a:pPr/>
              <a:t>3/16/2023</a:t>
            </a:fld>
            <a:endParaRPr lang="en-US" dirty="0"/>
          </a:p>
        </p:txBody>
      </p:sp>
      <p:sp>
        <p:nvSpPr>
          <p:cNvPr id="5" name="Footer Placeholder 4">
            <a:extLst>
              <a:ext uri="{FF2B5EF4-FFF2-40B4-BE49-F238E27FC236}">
                <a16:creationId xmlns:a16="http://schemas.microsoft.com/office/drawing/2014/main" id="{F3E97F43-1ECB-4FC2-863E-26CEE24A008A}"/>
              </a:ext>
            </a:extLst>
          </p:cNvPr>
          <p:cNvSpPr>
            <a:spLocks noGrp="1"/>
          </p:cNvSpPr>
          <p:nvPr>
            <p:ph type="ftr" sz="quarter" idx="3"/>
          </p:nvPr>
        </p:nvSpPr>
        <p:spPr>
          <a:xfrm>
            <a:off x="557924" y="173776"/>
            <a:ext cx="411480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53C7F9D8-4B2E-4871-B2AE-EFC06BE23179}"/>
              </a:ext>
            </a:extLst>
          </p:cNvPr>
          <p:cNvSpPr>
            <a:spLocks noGrp="1"/>
          </p:cNvSpPr>
          <p:nvPr>
            <p:ph type="sldNum" sz="quarter" idx="4"/>
          </p:nvPr>
        </p:nvSpPr>
        <p:spPr>
          <a:xfrm>
            <a:off x="10710710" y="6449535"/>
            <a:ext cx="932279" cy="308453"/>
          </a:xfrm>
          <a:prstGeom prst="rect">
            <a:avLst/>
          </a:prstGeom>
        </p:spPr>
        <p:txBody>
          <a:bodyPr vert="horz" lIns="91440" tIns="45720" rIns="91440" bIns="45720" rtlCol="0" anchor="t"/>
          <a:lstStyle>
            <a:lvl1pPr algn="r">
              <a:defRPr sz="900">
                <a:solidFill>
                  <a:schemeClr val="tx1"/>
                </a:solidFill>
              </a:defRPr>
            </a:lvl1pPr>
          </a:lstStyle>
          <a:p>
            <a:fld id="{6CB39E08-E0E5-4B1A-8F7D-08FE7678A3B6}" type="slidenum">
              <a:rPr lang="en-US" smtClean="0"/>
              <a:pPr/>
              <a:t>‹#›</a:t>
            </a:fld>
            <a:endParaRPr lang="en-US"/>
          </a:p>
        </p:txBody>
      </p:sp>
      <p:cxnSp>
        <p:nvCxnSpPr>
          <p:cNvPr id="7" name="Straight Connector 6">
            <a:extLst>
              <a:ext uri="{FF2B5EF4-FFF2-40B4-BE49-F238E27FC236}">
                <a16:creationId xmlns:a16="http://schemas.microsoft.com/office/drawing/2014/main" id="{462919E4-C488-4107-9EF1-66152F848008}"/>
              </a:ext>
            </a:extLst>
          </p:cNvPr>
          <p:cNvCxnSpPr>
            <a:cxnSpLocks/>
          </p:cNvCxnSpPr>
          <p:nvPr/>
        </p:nvCxnSpPr>
        <p:spPr>
          <a:xfrm>
            <a:off x="643467" y="678719"/>
            <a:ext cx="10905066"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BF79732-4088-424C-A653-4534E4389443}"/>
              </a:ext>
            </a:extLst>
          </p:cNvPr>
          <p:cNvCxnSpPr>
            <a:cxnSpLocks/>
          </p:cNvCxnSpPr>
          <p:nvPr/>
        </p:nvCxnSpPr>
        <p:spPr>
          <a:xfrm>
            <a:off x="643467" y="6309695"/>
            <a:ext cx="10905066"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4114859"/>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85000"/>
        </a:lnSpc>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50292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10058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12344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C591C09-04EE-41A7-BC35-466CD88005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FD6A395-8B77-4B2D-AA7E-1B4CE370CB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Estetické kapalné vodové barvyy a inkousty">
            <a:extLst>
              <a:ext uri="{FF2B5EF4-FFF2-40B4-BE49-F238E27FC236}">
                <a16:creationId xmlns:a16="http://schemas.microsoft.com/office/drawing/2014/main" id="{46153A85-DEBC-1E52-C507-F59F8CDB2B87}"/>
              </a:ext>
            </a:extLst>
          </p:cNvPr>
          <p:cNvPicPr>
            <a:picLocks noChangeAspect="1"/>
          </p:cNvPicPr>
          <p:nvPr/>
        </p:nvPicPr>
        <p:blipFill rotWithShape="1">
          <a:blip r:embed="rId2">
            <a:alphaModFix amt="50000"/>
          </a:blip>
          <a:srcRect t="1867" b="6670"/>
          <a:stretch/>
        </p:blipFill>
        <p:spPr>
          <a:xfrm>
            <a:off x="20" y="1"/>
            <a:ext cx="12191979" cy="6858000"/>
          </a:xfrm>
          <a:prstGeom prst="rect">
            <a:avLst/>
          </a:prstGeom>
        </p:spPr>
      </p:pic>
      <p:sp>
        <p:nvSpPr>
          <p:cNvPr id="2" name="Nadpis 1">
            <a:extLst>
              <a:ext uri="{FF2B5EF4-FFF2-40B4-BE49-F238E27FC236}">
                <a16:creationId xmlns:a16="http://schemas.microsoft.com/office/drawing/2014/main" id="{8BCE1575-E100-2476-CC7A-BD04CD541FF6}"/>
              </a:ext>
            </a:extLst>
          </p:cNvPr>
          <p:cNvSpPr>
            <a:spLocks noGrp="1"/>
          </p:cNvSpPr>
          <p:nvPr>
            <p:ph type="ctrTitle"/>
          </p:nvPr>
        </p:nvSpPr>
        <p:spPr>
          <a:xfrm>
            <a:off x="2060067" y="1245537"/>
            <a:ext cx="8071866" cy="2476501"/>
          </a:xfrm>
        </p:spPr>
        <p:txBody>
          <a:bodyPr>
            <a:normAutofit/>
          </a:bodyPr>
          <a:lstStyle/>
          <a:p>
            <a:pPr algn="ctr"/>
            <a:r>
              <a:rPr lang="cs-CZ" dirty="0">
                <a:solidFill>
                  <a:srgbClr val="FFFFFF"/>
                </a:solidFill>
              </a:rPr>
              <a:t>INFORMAČNÍ GRAMOTNOST</a:t>
            </a:r>
            <a:br>
              <a:rPr lang="cs-CZ" dirty="0">
                <a:solidFill>
                  <a:srgbClr val="FFFFFF"/>
                </a:solidFill>
              </a:rPr>
            </a:br>
            <a:r>
              <a:rPr lang="cs-CZ" dirty="0">
                <a:solidFill>
                  <a:srgbClr val="FFFFFF"/>
                </a:solidFill>
              </a:rPr>
              <a:t>v teorii a kontextech </a:t>
            </a:r>
            <a:br>
              <a:rPr lang="cs-CZ" dirty="0">
                <a:solidFill>
                  <a:srgbClr val="FFFFFF"/>
                </a:solidFill>
              </a:rPr>
            </a:br>
            <a:r>
              <a:rPr lang="cs-CZ" dirty="0">
                <a:solidFill>
                  <a:srgbClr val="FFFFFF"/>
                </a:solidFill>
              </a:rPr>
              <a:t>znalostní společnosti</a:t>
            </a:r>
          </a:p>
        </p:txBody>
      </p:sp>
      <p:sp>
        <p:nvSpPr>
          <p:cNvPr id="3" name="Podnadpis 2">
            <a:extLst>
              <a:ext uri="{FF2B5EF4-FFF2-40B4-BE49-F238E27FC236}">
                <a16:creationId xmlns:a16="http://schemas.microsoft.com/office/drawing/2014/main" id="{7F5BE45A-FBFB-2E6C-0B0C-35043741CFA6}"/>
              </a:ext>
            </a:extLst>
          </p:cNvPr>
          <p:cNvSpPr>
            <a:spLocks noGrp="1"/>
          </p:cNvSpPr>
          <p:nvPr>
            <p:ph type="subTitle" idx="1"/>
          </p:nvPr>
        </p:nvSpPr>
        <p:spPr>
          <a:xfrm>
            <a:off x="3686174" y="4266848"/>
            <a:ext cx="4429125" cy="1778503"/>
          </a:xfrm>
        </p:spPr>
        <p:txBody>
          <a:bodyPr anchor="b">
            <a:normAutofit/>
          </a:bodyPr>
          <a:lstStyle/>
          <a:p>
            <a:r>
              <a:rPr lang="cs-CZ" dirty="0">
                <a:solidFill>
                  <a:srgbClr val="FFFFFF"/>
                </a:solidFill>
              </a:rPr>
              <a:t>Předmět Informační vzdělávání</a:t>
            </a:r>
          </a:p>
        </p:txBody>
      </p:sp>
      <p:cxnSp>
        <p:nvCxnSpPr>
          <p:cNvPr id="13" name="Straight Connector 12">
            <a:extLst>
              <a:ext uri="{FF2B5EF4-FFF2-40B4-BE49-F238E27FC236}">
                <a16:creationId xmlns:a16="http://schemas.microsoft.com/office/drawing/2014/main" id="{1C5372E1-5D0A-4FE4-B20F-D0CF85FD06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3467" y="678719"/>
            <a:ext cx="10905066" cy="0"/>
          </a:xfrm>
          <a:prstGeom prst="line">
            <a:avLst/>
          </a:prstGeom>
          <a:ln w="381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13081F5-C318-4421-A7E9-D7F6810B656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3467" y="6309695"/>
            <a:ext cx="10905066" cy="0"/>
          </a:xfrm>
          <a:prstGeom prst="line">
            <a:avLst/>
          </a:prstGeom>
          <a:ln w="63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4451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E72BD1-9F1A-BE24-CA47-692476DBC1ED}"/>
              </a:ext>
            </a:extLst>
          </p:cNvPr>
          <p:cNvSpPr>
            <a:spLocks noGrp="1"/>
          </p:cNvSpPr>
          <p:nvPr>
            <p:ph type="title"/>
          </p:nvPr>
        </p:nvSpPr>
        <p:spPr/>
        <p:txBody>
          <a:bodyPr/>
          <a:lstStyle/>
          <a:p>
            <a:r>
              <a:rPr lang="cs-CZ" dirty="0"/>
              <a:t>Informační gramotnost – definice dle CILIP </a:t>
            </a:r>
          </a:p>
        </p:txBody>
      </p:sp>
      <p:sp>
        <p:nvSpPr>
          <p:cNvPr id="3" name="Zástupný obsah 2">
            <a:extLst>
              <a:ext uri="{FF2B5EF4-FFF2-40B4-BE49-F238E27FC236}">
                <a16:creationId xmlns:a16="http://schemas.microsoft.com/office/drawing/2014/main" id="{9751E61F-17E9-33D5-CFF5-AE2F713129B7}"/>
              </a:ext>
            </a:extLst>
          </p:cNvPr>
          <p:cNvSpPr>
            <a:spLocks noGrp="1"/>
          </p:cNvSpPr>
          <p:nvPr>
            <p:ph idx="1"/>
          </p:nvPr>
        </p:nvSpPr>
        <p:spPr>
          <a:xfrm>
            <a:off x="548641" y="1857375"/>
            <a:ext cx="10995660" cy="4200525"/>
          </a:xfrm>
        </p:spPr>
        <p:txBody>
          <a:bodyPr>
            <a:normAutofit fontScale="92500"/>
          </a:bodyPr>
          <a:lstStyle/>
          <a:p>
            <a:r>
              <a:rPr lang="cs-CZ" b="1" dirty="0"/>
              <a:t>Každodennost</a:t>
            </a:r>
            <a:r>
              <a:rPr lang="cs-CZ" dirty="0"/>
              <a:t>: práce s informací v běžném životě primárně v prostředí internetu, online platby, vyhledávání informací, etické chování, využívání sociálních sítí nebo digitální stopa a ochrana dat</a:t>
            </a:r>
          </a:p>
          <a:p>
            <a:r>
              <a:rPr lang="cs-CZ" b="1" dirty="0"/>
              <a:t>Občanství</a:t>
            </a:r>
            <a:r>
              <a:rPr lang="cs-CZ" dirty="0"/>
              <a:t>: pochopení světa, dezinformace, </a:t>
            </a:r>
            <a:r>
              <a:rPr lang="cs-CZ" dirty="0" err="1"/>
              <a:t>fake</a:t>
            </a:r>
            <a:r>
              <a:rPr lang="cs-CZ" dirty="0"/>
              <a:t> </a:t>
            </a:r>
            <a:r>
              <a:rPr lang="cs-CZ" dirty="0" err="1"/>
              <a:t>news</a:t>
            </a:r>
            <a:r>
              <a:rPr lang="cs-CZ" dirty="0"/>
              <a:t> a rozvoj kritického úsudku</a:t>
            </a:r>
          </a:p>
          <a:p>
            <a:r>
              <a:rPr lang="cs-CZ" b="1" dirty="0"/>
              <a:t>Vzdělání</a:t>
            </a:r>
            <a:r>
              <a:rPr lang="cs-CZ" dirty="0"/>
              <a:t>: všechny jeho stupně, schopnost kritického myšlení, přechod z prostředí školy do prostředí zaměstnání a intelektuální strategie studentů</a:t>
            </a:r>
          </a:p>
          <a:p>
            <a:r>
              <a:rPr lang="cs-CZ" b="1" dirty="0"/>
              <a:t>Pracovní prostředí</a:t>
            </a:r>
            <a:r>
              <a:rPr lang="cs-CZ" dirty="0"/>
              <a:t>: informace jako způsob zvýšení zaměstnanosti, hodnota informace v ohledu rozvoje organizace a naplňování jejích cílů, schopnost porozumět a dále předávat informace týkající se zaměstnání</a:t>
            </a:r>
          </a:p>
          <a:p>
            <a:r>
              <a:rPr lang="cs-CZ" b="1" dirty="0"/>
              <a:t>Zdraví</a:t>
            </a:r>
            <a:r>
              <a:rPr lang="cs-CZ" dirty="0"/>
              <a:t>: schopnost vyhledávat relevantní a odborné zdroje jak pro pacienty, tak pro zdravotnický personál, provádění informovaných rozhodnutí ohledně zdravotní péče (CILIP, 2018)</a:t>
            </a:r>
          </a:p>
        </p:txBody>
      </p:sp>
    </p:spTree>
    <p:extLst>
      <p:ext uri="{BB962C8B-B14F-4D97-AF65-F5344CB8AC3E}">
        <p14:creationId xmlns:p14="http://schemas.microsoft.com/office/powerpoint/2010/main" val="2986778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685E94-1938-EBF0-F35B-FF8CB70EEE40}"/>
              </a:ext>
            </a:extLst>
          </p:cNvPr>
          <p:cNvSpPr>
            <a:spLocks noGrp="1"/>
          </p:cNvSpPr>
          <p:nvPr>
            <p:ph type="title"/>
          </p:nvPr>
        </p:nvSpPr>
        <p:spPr/>
        <p:txBody>
          <a:bodyPr/>
          <a:lstStyle/>
          <a:p>
            <a:r>
              <a:rPr lang="cs-CZ" dirty="0"/>
              <a:t>Problém definic a definování IG</a:t>
            </a:r>
          </a:p>
        </p:txBody>
      </p:sp>
      <p:sp>
        <p:nvSpPr>
          <p:cNvPr id="3" name="Zástupný obsah 2">
            <a:extLst>
              <a:ext uri="{FF2B5EF4-FFF2-40B4-BE49-F238E27FC236}">
                <a16:creationId xmlns:a16="http://schemas.microsoft.com/office/drawing/2014/main" id="{996E52E9-CECB-896E-6265-77B80ACAB5CA}"/>
              </a:ext>
            </a:extLst>
          </p:cNvPr>
          <p:cNvSpPr>
            <a:spLocks noGrp="1"/>
          </p:cNvSpPr>
          <p:nvPr>
            <p:ph idx="1"/>
          </p:nvPr>
        </p:nvSpPr>
        <p:spPr/>
        <p:txBody>
          <a:bodyPr>
            <a:normAutofit/>
          </a:bodyPr>
          <a:lstStyle/>
          <a:p>
            <a:r>
              <a:rPr lang="cs-CZ" dirty="0"/>
              <a:t>Problematika IG je rozsáhlá a výzkumně řešená nekomplexně, mnohé pohledy jsou spíše deskriptivně zaměřeny na informačně gramotného člověka a jeho kompetence než na definování samotné IG jako </a:t>
            </a:r>
            <a:r>
              <a:rPr lang="cs-CZ" b="1" dirty="0"/>
              <a:t>socio-kulturního konstruktu </a:t>
            </a:r>
            <a:r>
              <a:rPr lang="cs-CZ" dirty="0"/>
              <a:t>(</a:t>
            </a:r>
            <a:r>
              <a:rPr lang="cs-CZ" dirty="0" err="1"/>
              <a:t>Webber</a:t>
            </a:r>
            <a:r>
              <a:rPr lang="cs-CZ" dirty="0"/>
              <a:t> a </a:t>
            </a:r>
            <a:r>
              <a:rPr lang="cs-CZ" dirty="0" err="1"/>
              <a:t>Johnston</a:t>
            </a:r>
            <a:r>
              <a:rPr lang="cs-CZ" dirty="0"/>
              <a:t> 2006)</a:t>
            </a:r>
            <a:endParaRPr lang="cs-CZ" b="1" dirty="0"/>
          </a:p>
          <a:p>
            <a:r>
              <a:rPr lang="cs-CZ" dirty="0"/>
              <a:t>Vymezit nejpřesnější definici je složité – pojem i jev jsou </a:t>
            </a:r>
            <a:r>
              <a:rPr lang="cs-CZ" b="1" dirty="0"/>
              <a:t>dynamické </a:t>
            </a:r>
            <a:r>
              <a:rPr lang="cs-CZ" dirty="0"/>
              <a:t>– vyvíjí se vzhledem k aktuální potřebě sociálního kontextu ve vztahu ke konceptům vzdělávání, v souvislosti s edukačními reformami i ve vztahu ke zvládání mediálního přesycení, v kontextu problematických aspektů společnosti apod.  </a:t>
            </a:r>
          </a:p>
          <a:p>
            <a:r>
              <a:rPr lang="cs-CZ" dirty="0"/>
              <a:t>Průniky IG do jiných kompetenčních oblastí (gramotnost čtenářská, …)</a:t>
            </a:r>
          </a:p>
          <a:p>
            <a:r>
              <a:rPr lang="cs-CZ" dirty="0"/>
              <a:t>Vymezování a modelování kompetenčních rámců IG </a:t>
            </a:r>
          </a:p>
        </p:txBody>
      </p:sp>
    </p:spTree>
    <p:extLst>
      <p:ext uri="{BB962C8B-B14F-4D97-AF65-F5344CB8AC3E}">
        <p14:creationId xmlns:p14="http://schemas.microsoft.com/office/powerpoint/2010/main" val="2032632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078A3A-DF96-34F8-A4E2-2A6AD6A6AE72}"/>
              </a:ext>
            </a:extLst>
          </p:cNvPr>
          <p:cNvSpPr>
            <a:spLocks noGrp="1"/>
          </p:cNvSpPr>
          <p:nvPr>
            <p:ph type="title"/>
          </p:nvPr>
        </p:nvSpPr>
        <p:spPr/>
        <p:txBody>
          <a:bodyPr/>
          <a:lstStyle/>
          <a:p>
            <a:r>
              <a:rPr lang="cs-CZ" dirty="0"/>
              <a:t>Atributy informační gramotnosti</a:t>
            </a:r>
          </a:p>
        </p:txBody>
      </p:sp>
      <p:sp>
        <p:nvSpPr>
          <p:cNvPr id="3" name="Zástupný obsah 2">
            <a:extLst>
              <a:ext uri="{FF2B5EF4-FFF2-40B4-BE49-F238E27FC236}">
                <a16:creationId xmlns:a16="http://schemas.microsoft.com/office/drawing/2014/main" id="{263FDA8F-A33A-0ABD-0EC6-6F016977B042}"/>
              </a:ext>
            </a:extLst>
          </p:cNvPr>
          <p:cNvSpPr>
            <a:spLocks noGrp="1"/>
          </p:cNvSpPr>
          <p:nvPr>
            <p:ph idx="1"/>
          </p:nvPr>
        </p:nvSpPr>
        <p:spPr/>
        <p:txBody>
          <a:bodyPr>
            <a:normAutofit/>
          </a:bodyPr>
          <a:lstStyle/>
          <a:p>
            <a:pPr marL="0" indent="0">
              <a:buNone/>
            </a:pPr>
            <a:r>
              <a:rPr lang="cs-CZ" b="1" dirty="0"/>
              <a:t>IG jako socio-kulturní konstrukt</a:t>
            </a:r>
            <a:r>
              <a:rPr lang="cs-CZ" dirty="0"/>
              <a:t>, který zásadně existuje a funguje v sociálním prostředí, realizuje sdílení poznatků mezi lidmi, základní prvky IG a její funkční aplikace jsou produktem tvořivé lidské aktivity, - zároveň je IG výrazně ovlivněna kulturou a technologickými výdobytky daného období </a:t>
            </a:r>
          </a:p>
          <a:p>
            <a:pPr marL="0" indent="0">
              <a:buNone/>
            </a:pPr>
            <a:r>
              <a:rPr lang="cs-CZ" b="1" dirty="0"/>
              <a:t>Heterogennost, resp. heterogenní koncept IG </a:t>
            </a:r>
            <a:r>
              <a:rPr lang="cs-CZ" dirty="0"/>
              <a:t>– vyplývá z toho, že IG (negramotnost) se děje v kulturním, vzdělávacím, odborném, pracovním, společenském i politickém prostředí a v těchto kontextech </a:t>
            </a:r>
            <a:r>
              <a:rPr lang="cs-CZ" b="1" dirty="0">
                <a:solidFill>
                  <a:srgbClr val="FF0000"/>
                </a:solidFill>
              </a:rPr>
              <a:t>má různé záměry – které to jsou? </a:t>
            </a:r>
          </a:p>
        </p:txBody>
      </p:sp>
    </p:spTree>
    <p:extLst>
      <p:ext uri="{BB962C8B-B14F-4D97-AF65-F5344CB8AC3E}">
        <p14:creationId xmlns:p14="http://schemas.microsoft.com/office/powerpoint/2010/main" val="4156786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5071BA-4184-D23E-B34A-FCB54A0597E6}"/>
              </a:ext>
            </a:extLst>
          </p:cNvPr>
          <p:cNvSpPr>
            <a:spLocks noGrp="1"/>
          </p:cNvSpPr>
          <p:nvPr>
            <p:ph type="title"/>
          </p:nvPr>
        </p:nvSpPr>
        <p:spPr/>
        <p:txBody>
          <a:bodyPr/>
          <a:lstStyle/>
          <a:p>
            <a:r>
              <a:rPr lang="cs-CZ" dirty="0"/>
              <a:t>Atributy informační gramotnosti</a:t>
            </a:r>
          </a:p>
        </p:txBody>
      </p:sp>
      <p:sp>
        <p:nvSpPr>
          <p:cNvPr id="3" name="Zástupný obsah 2">
            <a:extLst>
              <a:ext uri="{FF2B5EF4-FFF2-40B4-BE49-F238E27FC236}">
                <a16:creationId xmlns:a16="http://schemas.microsoft.com/office/drawing/2014/main" id="{5FC69204-398D-40FC-8F84-33DA35350D9E}"/>
              </a:ext>
            </a:extLst>
          </p:cNvPr>
          <p:cNvSpPr>
            <a:spLocks noGrp="1"/>
          </p:cNvSpPr>
          <p:nvPr>
            <p:ph idx="1"/>
          </p:nvPr>
        </p:nvSpPr>
        <p:spPr/>
        <p:txBody>
          <a:bodyPr/>
          <a:lstStyle/>
          <a:p>
            <a:pPr>
              <a:buFontTx/>
              <a:buChar char="-"/>
            </a:pPr>
            <a:r>
              <a:rPr lang="cs-CZ" dirty="0"/>
              <a:t>likvidace nezdravých závislostí na televizi a PC hrách, na internetové komunikaci / eliminace manipulačního potenciálu médií / směřování ICT na rozvoj vědy a techniky / implementace ICT do vzdělávacího prostředí, vědy a výzkumu / do veřejného sektoru / odkrývání důsledků ICT, médií a mediálních obsahů / kulturní působení informačního a mediálního prostředí / ochrana dětí a dospívajících před negativním vlivem médií / bezpečnost virtuálního prostředí apod</a:t>
            </a:r>
          </a:p>
          <a:p>
            <a:pPr>
              <a:buFontTx/>
              <a:buChar char="-"/>
            </a:pPr>
            <a:endParaRPr lang="cs-CZ" dirty="0"/>
          </a:p>
          <a:p>
            <a:pPr marL="0" indent="0">
              <a:buNone/>
            </a:pPr>
            <a:r>
              <a:rPr lang="cs-CZ" b="1" dirty="0"/>
              <a:t>Vnitřní diference konceptu IG se odráží v různých modelech a konceptech IG i v odlišnostech vzdělávacích koncepcí </a:t>
            </a:r>
            <a:r>
              <a:rPr lang="cs-CZ" dirty="0"/>
              <a:t>(</a:t>
            </a:r>
            <a:r>
              <a:rPr lang="cs-CZ" dirty="0" err="1"/>
              <a:t>Hrdináková</a:t>
            </a:r>
            <a:r>
              <a:rPr lang="cs-CZ" dirty="0"/>
              <a:t> 2011).</a:t>
            </a:r>
          </a:p>
          <a:p>
            <a:endParaRPr lang="cs-CZ" dirty="0"/>
          </a:p>
        </p:txBody>
      </p:sp>
    </p:spTree>
    <p:extLst>
      <p:ext uri="{BB962C8B-B14F-4D97-AF65-F5344CB8AC3E}">
        <p14:creationId xmlns:p14="http://schemas.microsoft.com/office/powerpoint/2010/main" val="3387245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6E95E8-4FE7-DA80-E266-96E6B7DE347F}"/>
              </a:ext>
            </a:extLst>
          </p:cNvPr>
          <p:cNvSpPr>
            <a:spLocks noGrp="1"/>
          </p:cNvSpPr>
          <p:nvPr>
            <p:ph type="title"/>
          </p:nvPr>
        </p:nvSpPr>
        <p:spPr/>
        <p:txBody>
          <a:bodyPr/>
          <a:lstStyle/>
          <a:p>
            <a:r>
              <a:rPr lang="cs-CZ" dirty="0"/>
              <a:t>Atributy IG – kontext informačního vzdělávání </a:t>
            </a:r>
          </a:p>
        </p:txBody>
      </p:sp>
      <p:sp>
        <p:nvSpPr>
          <p:cNvPr id="3" name="Zástupný obsah 2">
            <a:extLst>
              <a:ext uri="{FF2B5EF4-FFF2-40B4-BE49-F238E27FC236}">
                <a16:creationId xmlns:a16="http://schemas.microsoft.com/office/drawing/2014/main" id="{64F57977-204A-E1BC-922F-761614857488}"/>
              </a:ext>
            </a:extLst>
          </p:cNvPr>
          <p:cNvSpPr>
            <a:spLocks noGrp="1"/>
          </p:cNvSpPr>
          <p:nvPr>
            <p:ph idx="1"/>
          </p:nvPr>
        </p:nvSpPr>
        <p:spPr/>
        <p:txBody>
          <a:bodyPr/>
          <a:lstStyle/>
          <a:p>
            <a:r>
              <a:rPr lang="cs-CZ" dirty="0"/>
              <a:t>IG je záměrně formovaná, postupně se rozvíjející způsobilost (kompetence), </a:t>
            </a:r>
            <a:r>
              <a:rPr lang="cs-CZ" b="1" dirty="0"/>
              <a:t>člověk nezískává (neosvojuje si) IG automaticky dovršením určitého věku </a:t>
            </a:r>
            <a:r>
              <a:rPr lang="cs-CZ" dirty="0"/>
              <a:t>– je vývojovou záležitostí a nárokuje si systematický, záměrný, kontinuální rozvoj a formování </a:t>
            </a:r>
            <a:r>
              <a:rPr lang="cs-CZ" b="1" dirty="0">
                <a:solidFill>
                  <a:srgbClr val="FF0000"/>
                </a:solidFill>
              </a:rPr>
              <a:t>pod vlivem různých externích činitelů: které to jsou? </a:t>
            </a:r>
          </a:p>
          <a:p>
            <a:endParaRPr lang="cs-CZ" dirty="0"/>
          </a:p>
          <a:p>
            <a:r>
              <a:rPr lang="cs-CZ" b="1" dirty="0"/>
              <a:t>Záměrné působení </a:t>
            </a:r>
            <a:r>
              <a:rPr lang="cs-CZ" dirty="0"/>
              <a:t>na rozvoj IG je extrémně důležité: IG je kompetence rozvojová ve vztahu k jedinci v rozličných kontextech kulturně-společenského prostředí – </a:t>
            </a:r>
            <a:r>
              <a:rPr lang="cs-CZ" b="1" dirty="0"/>
              <a:t>IG je strategií, možností, nástrojem rozvoje, růstu, poznávání, kultivace, enkulturace člověka </a:t>
            </a:r>
            <a:r>
              <a:rPr lang="cs-CZ" dirty="0"/>
              <a:t>(</a:t>
            </a:r>
            <a:r>
              <a:rPr lang="cs-CZ" dirty="0" err="1"/>
              <a:t>Hrdináková</a:t>
            </a:r>
            <a:r>
              <a:rPr lang="cs-CZ" dirty="0"/>
              <a:t> 2011).</a:t>
            </a:r>
          </a:p>
        </p:txBody>
      </p:sp>
    </p:spTree>
    <p:extLst>
      <p:ext uri="{BB962C8B-B14F-4D97-AF65-F5344CB8AC3E}">
        <p14:creationId xmlns:p14="http://schemas.microsoft.com/office/powerpoint/2010/main" val="4146570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1778CB-2361-1266-4D08-F1BE317A5BBC}"/>
              </a:ext>
            </a:extLst>
          </p:cNvPr>
          <p:cNvSpPr>
            <a:spLocks noGrp="1"/>
          </p:cNvSpPr>
          <p:nvPr>
            <p:ph type="title"/>
          </p:nvPr>
        </p:nvSpPr>
        <p:spPr/>
        <p:txBody>
          <a:bodyPr/>
          <a:lstStyle/>
          <a:p>
            <a:r>
              <a:rPr lang="cs-CZ" dirty="0"/>
              <a:t>Atributy IG</a:t>
            </a:r>
          </a:p>
        </p:txBody>
      </p:sp>
      <p:sp>
        <p:nvSpPr>
          <p:cNvPr id="3" name="Zástupný obsah 2">
            <a:extLst>
              <a:ext uri="{FF2B5EF4-FFF2-40B4-BE49-F238E27FC236}">
                <a16:creationId xmlns:a16="http://schemas.microsoft.com/office/drawing/2014/main" id="{C59D86A2-EAF4-7810-F4DE-3E94E84B3F5D}"/>
              </a:ext>
            </a:extLst>
          </p:cNvPr>
          <p:cNvSpPr>
            <a:spLocks noGrp="1"/>
          </p:cNvSpPr>
          <p:nvPr>
            <p:ph idx="1"/>
          </p:nvPr>
        </p:nvSpPr>
        <p:spPr/>
        <p:txBody>
          <a:bodyPr>
            <a:normAutofit/>
          </a:bodyPr>
          <a:lstStyle/>
          <a:p>
            <a:r>
              <a:rPr lang="cs-CZ" dirty="0"/>
              <a:t>Pole </a:t>
            </a:r>
            <a:r>
              <a:rPr lang="cs-CZ" b="1" dirty="0"/>
              <a:t>Doporučení Rady EU </a:t>
            </a:r>
            <a:r>
              <a:rPr lang="cs-CZ" dirty="0"/>
              <a:t>z 22. května 2018 o klíčových kompetencích pro celoživotní vzdělávání (2018/C 189/01, Doporučení 2018) je </a:t>
            </a:r>
            <a:r>
              <a:rPr lang="cs-CZ" b="1" dirty="0"/>
              <a:t>informační gramotnost jednou z 8 klíčových kompetencí</a:t>
            </a:r>
            <a:endParaRPr lang="cs-CZ" dirty="0"/>
          </a:p>
          <a:p>
            <a:r>
              <a:rPr lang="cs-CZ" dirty="0"/>
              <a:t>IG je hlavní a nevyhnutelná složka </a:t>
            </a:r>
            <a:r>
              <a:rPr lang="cs-CZ" b="1" dirty="0"/>
              <a:t>poznávání, učení se a řešení problémů </a:t>
            </a:r>
            <a:r>
              <a:rPr lang="cs-CZ" dirty="0"/>
              <a:t>– fundamentálním komponentem IG je </a:t>
            </a:r>
            <a:r>
              <a:rPr lang="cs-CZ" b="1" dirty="0"/>
              <a:t>kritické myšlení (tzv. kritická gramotnost</a:t>
            </a:r>
            <a:r>
              <a:rPr lang="cs-CZ" dirty="0"/>
              <a:t>), dále reflexivita, sebehodnocení, seberegulace </a:t>
            </a:r>
          </a:p>
          <a:p>
            <a:r>
              <a:rPr lang="cs-CZ" dirty="0"/>
              <a:t>Zastřešujícím atributem IG je tzv. </a:t>
            </a:r>
            <a:r>
              <a:rPr lang="cs-CZ" b="1" dirty="0"/>
              <a:t>funkční informační gramotnost </a:t>
            </a:r>
            <a:r>
              <a:rPr lang="cs-CZ" dirty="0"/>
              <a:t>– schopnost reálného využívání IG v praxi</a:t>
            </a:r>
          </a:p>
        </p:txBody>
      </p:sp>
    </p:spTree>
    <p:extLst>
      <p:ext uri="{BB962C8B-B14F-4D97-AF65-F5344CB8AC3E}">
        <p14:creationId xmlns:p14="http://schemas.microsoft.com/office/powerpoint/2010/main" val="2611996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827ACF-BA1C-00E4-C810-3A1CB376BE54}"/>
              </a:ext>
            </a:extLst>
          </p:cNvPr>
          <p:cNvSpPr>
            <a:spLocks noGrp="1"/>
          </p:cNvSpPr>
          <p:nvPr>
            <p:ph type="title"/>
          </p:nvPr>
        </p:nvSpPr>
        <p:spPr/>
        <p:txBody>
          <a:bodyPr/>
          <a:lstStyle/>
          <a:p>
            <a:r>
              <a:rPr lang="cs-CZ" dirty="0"/>
              <a:t>Rámce a standardy IG</a:t>
            </a:r>
          </a:p>
        </p:txBody>
      </p:sp>
      <p:sp>
        <p:nvSpPr>
          <p:cNvPr id="3" name="Zástupný obsah 2">
            <a:extLst>
              <a:ext uri="{FF2B5EF4-FFF2-40B4-BE49-F238E27FC236}">
                <a16:creationId xmlns:a16="http://schemas.microsoft.com/office/drawing/2014/main" id="{DB562A72-F4D2-3D9D-B3FA-B7E002BC58D3}"/>
              </a:ext>
            </a:extLst>
          </p:cNvPr>
          <p:cNvSpPr>
            <a:spLocks noGrp="1"/>
          </p:cNvSpPr>
          <p:nvPr>
            <p:ph idx="1"/>
          </p:nvPr>
        </p:nvSpPr>
        <p:spPr/>
        <p:txBody>
          <a:bodyPr/>
          <a:lstStyle/>
          <a:p>
            <a:pPr marL="0" indent="0">
              <a:buNone/>
            </a:pPr>
            <a:endParaRPr lang="cs-CZ" dirty="0"/>
          </a:p>
        </p:txBody>
      </p:sp>
    </p:spTree>
    <p:extLst>
      <p:ext uri="{BB962C8B-B14F-4D97-AF65-F5344CB8AC3E}">
        <p14:creationId xmlns:p14="http://schemas.microsoft.com/office/powerpoint/2010/main" val="31241158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DDCE11-CD18-6B1A-A550-2B2B9C348354}"/>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C6B5FE89-418A-991C-EB05-B4936EE2FEBE}"/>
              </a:ext>
            </a:extLst>
          </p:cNvPr>
          <p:cNvSpPr>
            <a:spLocks noGrp="1"/>
          </p:cNvSpPr>
          <p:nvPr>
            <p:ph idx="1"/>
          </p:nvPr>
        </p:nvSpPr>
        <p:spPr/>
        <p:txBody>
          <a:bodyPr>
            <a:normAutofit fontScale="85000" lnSpcReduction="10000"/>
          </a:bodyPr>
          <a:lstStyle/>
          <a:p>
            <a:r>
              <a:rPr lang="cs-CZ" dirty="0"/>
              <a:t>kterému bude pozornost věnována v další kapitole. Obecně můžeme o informační gramotnosti říct, že se jedná o jednu z prioritních a klíčových oblastí celoživotního vzdělávání, jak o tom mluví například </a:t>
            </a:r>
            <a:r>
              <a:rPr lang="cs-CZ" dirty="0" err="1"/>
              <a:t>Kumar</a:t>
            </a:r>
            <a:r>
              <a:rPr lang="cs-CZ" dirty="0"/>
              <a:t> a </a:t>
            </a:r>
            <a:r>
              <a:rPr lang="cs-CZ" dirty="0" err="1"/>
              <a:t>Surendran</a:t>
            </a:r>
            <a:r>
              <a:rPr lang="cs-CZ" dirty="0"/>
              <a:t> (2015), podle kterých jsou informační gramotnost a celoživotní vzdělávání v úzkém vztahu. Jde o vztah vzájemně posilující a zásadní pro společenský úspěch jak jedince, tak organizace nebo i celého státu. Tato tvrzení podporují také autoři článku „</a:t>
            </a:r>
            <a:r>
              <a:rPr lang="cs-CZ" dirty="0" err="1"/>
              <a:t>The</a:t>
            </a:r>
            <a:r>
              <a:rPr lang="cs-CZ" dirty="0"/>
              <a:t> </a:t>
            </a:r>
            <a:r>
              <a:rPr lang="cs-CZ" dirty="0" err="1"/>
              <a:t>Importance</a:t>
            </a:r>
            <a:r>
              <a:rPr lang="cs-CZ" dirty="0"/>
              <a:t> </a:t>
            </a:r>
            <a:r>
              <a:rPr lang="cs-CZ" dirty="0" err="1"/>
              <a:t>of</a:t>
            </a:r>
            <a:r>
              <a:rPr lang="cs-CZ" dirty="0"/>
              <a:t> </a:t>
            </a:r>
            <a:r>
              <a:rPr lang="cs-CZ" dirty="0" err="1"/>
              <a:t>Information</a:t>
            </a:r>
            <a:r>
              <a:rPr lang="cs-CZ" dirty="0"/>
              <a:t> </a:t>
            </a:r>
            <a:r>
              <a:rPr lang="cs-CZ" dirty="0" err="1"/>
              <a:t>Literacy</a:t>
            </a:r>
            <a:r>
              <a:rPr lang="cs-CZ" dirty="0"/>
              <a:t> to Support </a:t>
            </a:r>
            <a:r>
              <a:rPr lang="cs-CZ" dirty="0" err="1"/>
              <a:t>Lifelong</a:t>
            </a:r>
            <a:r>
              <a:rPr lang="cs-CZ" dirty="0"/>
              <a:t> Learning in </a:t>
            </a:r>
            <a:r>
              <a:rPr lang="cs-CZ" dirty="0" err="1"/>
              <a:t>Convergence</a:t>
            </a:r>
            <a:r>
              <a:rPr lang="cs-CZ" dirty="0"/>
              <a:t> Era“. Dle jejich názoru je informační gramotnost spojena s digitálním vzděláváním a právě tyto dvě složky tvoří základní oporu pro celoživotní vzdělávání v dnešní společnosti. Spojení s digitálním vzděláváním souvisí s příchodem digitální informace a s rychlým vývojem nových technologií. Schopnosti práce s tímto typem informace jsou klíčové pro správnou a úspěšnou integraci jedince do široké společnosti. Spojení informační gramotnosti s celoživotním vzděláváním může vést ke zlepšení využívání informací v osobním životě, ke kvalitnějšímu formálnímu a neformálnímu vzdělávání, k informovanějšímu rozhodování se v oblastech pracovního života a ke schopnosti efektivně participovat v sociálním a kulturním prostředí. (Salim, </a:t>
            </a:r>
            <a:r>
              <a:rPr lang="cs-CZ" dirty="0" err="1"/>
              <a:t>Mahmood</a:t>
            </a:r>
            <a:r>
              <a:rPr lang="cs-CZ" dirty="0"/>
              <a:t> a Ahmad, 2018)</a:t>
            </a:r>
          </a:p>
        </p:txBody>
      </p:sp>
    </p:spTree>
    <p:extLst>
      <p:ext uri="{BB962C8B-B14F-4D97-AF65-F5344CB8AC3E}">
        <p14:creationId xmlns:p14="http://schemas.microsoft.com/office/powerpoint/2010/main" val="33471285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4294AD-4F7D-1CB7-734E-043B51467318}"/>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E143993C-FA78-EE74-C7F0-9D47F91C0CA9}"/>
              </a:ext>
            </a:extLst>
          </p:cNvPr>
          <p:cNvSpPr>
            <a:spLocks noGrp="1"/>
          </p:cNvSpPr>
          <p:nvPr>
            <p:ph idx="1"/>
          </p:nvPr>
        </p:nvSpPr>
        <p:spPr/>
        <p:txBody>
          <a:bodyPr/>
          <a:lstStyle/>
          <a:p>
            <a:r>
              <a:rPr lang="cs-CZ" dirty="0"/>
              <a:t>William </a:t>
            </a:r>
            <a:r>
              <a:rPr lang="cs-CZ" dirty="0" err="1"/>
              <a:t>Badke</a:t>
            </a:r>
            <a:r>
              <a:rPr lang="cs-CZ" dirty="0"/>
              <a:t> říká, že „Propast informační gramotnosti je největším slepým místem dnešního vyššího vzdělávání.“3 (</a:t>
            </a:r>
            <a:r>
              <a:rPr lang="cs-CZ" dirty="0" err="1"/>
              <a:t>Badke</a:t>
            </a:r>
            <a:r>
              <a:rPr lang="cs-CZ" dirty="0"/>
              <a:t>, 2020, s. 36) Velikost této propasti se právě v pandemii ukázala v celé šíři, studenti často neměli možnost osobní podpory ze strany vyučujících nebo knihovníků a v některých případech, například při vyhledávání relevantních odborných zdrojů, nebyli schopni správně řešit otázky týkající se studia nebo výzkumné práce (</a:t>
            </a:r>
            <a:r>
              <a:rPr lang="cs-CZ" dirty="0" err="1"/>
              <a:t>Badke</a:t>
            </a:r>
            <a:r>
              <a:rPr lang="cs-CZ" dirty="0"/>
              <a:t>, 2020). Fakt, že pandemie odhalila problémy v otázce výuky a rozvoje informační gramotnosti však může vést k jejich zlepšení a k uvědomění si existence propasti informační gramotnosti, což následně může při dostatečné snaze pedagogů, informačních pracovníků a knihovníků vést k jejímu zmenšení.</a:t>
            </a:r>
          </a:p>
        </p:txBody>
      </p:sp>
    </p:spTree>
    <p:extLst>
      <p:ext uri="{BB962C8B-B14F-4D97-AF65-F5344CB8AC3E}">
        <p14:creationId xmlns:p14="http://schemas.microsoft.com/office/powerpoint/2010/main" val="35378391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569141-65FF-DADB-C2C6-9CB99EA671E8}"/>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9E78E52D-FDC9-A7A1-417C-2CA757F0BF3D}"/>
              </a:ext>
            </a:extLst>
          </p:cNvPr>
          <p:cNvSpPr>
            <a:spLocks noGrp="1"/>
          </p:cNvSpPr>
          <p:nvPr>
            <p:ph idx="1"/>
          </p:nvPr>
        </p:nvSpPr>
        <p:spPr/>
        <p:txBody>
          <a:bodyPr/>
          <a:lstStyle/>
          <a:p>
            <a:r>
              <a:rPr lang="cs-CZ" dirty="0"/>
              <a:t>Klíčovou oblastí při řešení tohoto problému je spolupráce mezi těmito pracovníky, kteří jsou schopni společnou silou studentům pomáhat při informačních obtížích, a správně a dostatečně jejich informační kompetence dále rozvíjet. Důležitost informační gramotnosti ve vyšším vzdělávání vedla množství institucí k tomu, aby její výuku zařadily do svého kurikula a začaly své studenty formálně vybavovat kompetencemi potřebnými k práci s informacemi na vysokoškolské úrovni. Integrace výuky v oblasti informační gramotnosti je klíčová pro úspěch v rámci tohoto typu studia, studenti mají často pouze základní povědomí o praktikách informační gramotnosti, které je ale limitované a obvykle není pro vysokoškolské studium dostačující. (</a:t>
            </a:r>
            <a:r>
              <a:rPr lang="cs-CZ" dirty="0" err="1"/>
              <a:t>Ozor</a:t>
            </a:r>
            <a:r>
              <a:rPr lang="cs-CZ" dirty="0"/>
              <a:t> a Toner, 2022)</a:t>
            </a:r>
          </a:p>
          <a:p>
            <a:endParaRPr lang="cs-CZ" dirty="0"/>
          </a:p>
        </p:txBody>
      </p:sp>
    </p:spTree>
    <p:extLst>
      <p:ext uri="{BB962C8B-B14F-4D97-AF65-F5344CB8AC3E}">
        <p14:creationId xmlns:p14="http://schemas.microsoft.com/office/powerpoint/2010/main" val="3421339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C8754F1-D3BB-FC83-724B-4F436A6A6C72}"/>
              </a:ext>
            </a:extLst>
          </p:cNvPr>
          <p:cNvSpPr>
            <a:spLocks noGrp="1"/>
          </p:cNvSpPr>
          <p:nvPr>
            <p:ph type="title"/>
          </p:nvPr>
        </p:nvSpPr>
        <p:spPr/>
        <p:txBody>
          <a:bodyPr/>
          <a:lstStyle/>
          <a:p>
            <a:r>
              <a:rPr lang="cs-CZ" dirty="0"/>
              <a:t>Informační gramotnost z perspektivy věd </a:t>
            </a:r>
          </a:p>
        </p:txBody>
      </p:sp>
      <p:sp>
        <p:nvSpPr>
          <p:cNvPr id="3" name="Zástupný obsah 2">
            <a:extLst>
              <a:ext uri="{FF2B5EF4-FFF2-40B4-BE49-F238E27FC236}">
                <a16:creationId xmlns:a16="http://schemas.microsoft.com/office/drawing/2014/main" id="{E0DA4D37-CC64-1BFB-776A-DDF6FA1BB15E}"/>
              </a:ext>
            </a:extLst>
          </p:cNvPr>
          <p:cNvSpPr>
            <a:spLocks noGrp="1"/>
          </p:cNvSpPr>
          <p:nvPr>
            <p:ph idx="1"/>
          </p:nvPr>
        </p:nvSpPr>
        <p:spPr/>
        <p:txBody>
          <a:bodyPr/>
          <a:lstStyle/>
          <a:p>
            <a:r>
              <a:rPr lang="cs-CZ" dirty="0"/>
              <a:t>Socio-technologické přístupy (</a:t>
            </a:r>
            <a:r>
              <a:rPr lang="cs-CZ" dirty="0" err="1"/>
              <a:t>Nardi</a:t>
            </a:r>
            <a:r>
              <a:rPr lang="cs-CZ" dirty="0"/>
              <a:t> a </a:t>
            </a:r>
            <a:r>
              <a:rPr lang="cs-CZ" dirty="0" err="1"/>
              <a:t>O’Day</a:t>
            </a:r>
            <a:r>
              <a:rPr lang="cs-CZ" dirty="0"/>
              <a:t> 1999) – orientace na interakce člověka s ICT v procesech transformace informací na vědomosti</a:t>
            </a:r>
          </a:p>
          <a:p>
            <a:r>
              <a:rPr lang="cs-CZ" dirty="0"/>
              <a:t>V rámci filozofické a sociální perspektivy Rafael </a:t>
            </a:r>
            <a:r>
              <a:rPr lang="cs-CZ" dirty="0" err="1"/>
              <a:t>Capurro</a:t>
            </a:r>
            <a:r>
              <a:rPr lang="cs-CZ" dirty="0"/>
              <a:t> (2008) soustředí pozornost na  rovnováhu myšlení a konání při využívaní informací / Luciano </a:t>
            </a:r>
            <a:r>
              <a:rPr lang="cs-CZ" dirty="0" err="1"/>
              <a:t>Floridi</a:t>
            </a:r>
            <a:r>
              <a:rPr lang="cs-CZ" dirty="0"/>
              <a:t> (2010; 2013) zase na potřebu ochrany </a:t>
            </a:r>
            <a:r>
              <a:rPr lang="cs-CZ" b="1" dirty="0" err="1"/>
              <a:t>infosféry</a:t>
            </a:r>
            <a:r>
              <a:rPr lang="cs-CZ" dirty="0"/>
              <a:t>.</a:t>
            </a:r>
          </a:p>
          <a:p>
            <a:r>
              <a:rPr lang="cs-CZ" b="1" dirty="0"/>
              <a:t>Informační interakce člověka v rámci informačního prostředí a informační ekologie jsou jednoznačně podmíněny jeho informačními kompetencemi, postoji, morálkou a hodnotami – tedy úrovní informační gramotnosti (Steinerová 2021)</a:t>
            </a:r>
          </a:p>
        </p:txBody>
      </p:sp>
    </p:spTree>
    <p:extLst>
      <p:ext uri="{BB962C8B-B14F-4D97-AF65-F5344CB8AC3E}">
        <p14:creationId xmlns:p14="http://schemas.microsoft.com/office/powerpoint/2010/main" val="42562849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DD8F43-31FB-8343-426B-433A36A978D5}"/>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2B9F6C5C-5884-1A3E-E600-03A83B70B1D8}"/>
              </a:ext>
            </a:extLst>
          </p:cNvPr>
          <p:cNvSpPr>
            <a:spLocks noGrp="1"/>
          </p:cNvSpPr>
          <p:nvPr>
            <p:ph idx="1"/>
          </p:nvPr>
        </p:nvSpPr>
        <p:spPr/>
        <p:txBody>
          <a:bodyPr>
            <a:normAutofit fontScale="92500" lnSpcReduction="10000"/>
          </a:bodyPr>
          <a:lstStyle/>
          <a:p>
            <a:r>
              <a:rPr lang="cs-CZ" dirty="0"/>
              <a:t>Skupina vědeckých pracovníků provedla v roce 2018 výzkum, který se zabýval zkoumáním mylných představ o informační gramotnosti u studentů prvních ročníků vysokých škol. Podařilo se jim identifikovat několik nejčastěji se opakujících tvrzení, jejichž zjištění může informačním pracovníkům přispět k tomu, aby se na tato tvrzení například při vzdělávacích lekcích v knihovnách více zaměřili. Tím by snáze odstranili největší bariéry, se kterými se noví studenti při nástupu na vysokou školu potýkají. </a:t>
            </a:r>
          </a:p>
          <a:p>
            <a:r>
              <a:rPr lang="cs-CZ" dirty="0"/>
              <a:t>Pět nejčastěji se opakujících mylných představ vyplývajících z výzkumu zde uvádíme: 1. „Studenti prvních ročníků věří, že každá otázka má jednu správnou odpověď. 2. Studenti prvních ročníků věří, že výzkum je lineární, jednosměrný proces. 3. Studenti prvních ročníků věří, že Google je dostačující vyhledávací nástroj. 4. Studenti prvních ročníků věří, že volně dostupné internetové zdroje jsou pro akademickou práci dostačující. 5. Studenti prvních ročníků věří, že všechny knihovní zdroje jsou důvěryhodné.“4 (</a:t>
            </a:r>
            <a:r>
              <a:rPr lang="cs-CZ" dirty="0" err="1"/>
              <a:t>Hinchliffe</a:t>
            </a:r>
            <a:r>
              <a:rPr lang="cs-CZ" dirty="0"/>
              <a:t>, Rand a </a:t>
            </a:r>
            <a:r>
              <a:rPr lang="cs-CZ" dirty="0" err="1"/>
              <a:t>Collier</a:t>
            </a:r>
            <a:r>
              <a:rPr lang="cs-CZ" dirty="0"/>
              <a:t>, 2018)</a:t>
            </a:r>
          </a:p>
        </p:txBody>
      </p:sp>
    </p:spTree>
    <p:extLst>
      <p:ext uri="{BB962C8B-B14F-4D97-AF65-F5344CB8AC3E}">
        <p14:creationId xmlns:p14="http://schemas.microsoft.com/office/powerpoint/2010/main" val="26893591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BECBEA-91A9-C68B-E29D-5BC404A5AEE0}"/>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60CD8549-A592-8AC2-AEFE-763C083AA2C1}"/>
              </a:ext>
            </a:extLst>
          </p:cNvPr>
          <p:cNvSpPr>
            <a:spLocks noGrp="1"/>
          </p:cNvSpPr>
          <p:nvPr>
            <p:ph idx="1"/>
          </p:nvPr>
        </p:nvSpPr>
        <p:spPr/>
        <p:txBody>
          <a:bodyPr>
            <a:normAutofit fontScale="92500" lnSpcReduction="10000"/>
          </a:bodyPr>
          <a:lstStyle/>
          <a:p>
            <a:r>
              <a:rPr lang="cs-CZ" dirty="0"/>
              <a:t>V průběhu let se informační gramotnost stala klíčovou kompetencí, kterou by měli akademičtí knihovníci studentům nabízet (</a:t>
            </a:r>
            <a:r>
              <a:rPr lang="cs-CZ" dirty="0" err="1"/>
              <a:t>Landøy</a:t>
            </a:r>
            <a:r>
              <a:rPr lang="cs-CZ" dirty="0"/>
              <a:t>, Popa a </a:t>
            </a:r>
            <a:r>
              <a:rPr lang="cs-CZ" dirty="0" err="1"/>
              <a:t>Repanovici</a:t>
            </a:r>
            <a:r>
              <a:rPr lang="cs-CZ" dirty="0"/>
              <a:t>, 2020). Jak ale částečně ukazuje například také výše zmíněný průzkum, nestala se nutně klíčovou v oblasti informačního a knihovnického vzdělávání. Role knihovníků je při rozvíjení informační gramotnosti, ale také kritického myšlení studentů, nepopiratelně důležitá. Obzvláště v současné době, kdy studenti přicházejí do styku s velkým množstvím dezinformací a s informacemi od veřejných osob, které si často vzájemně odporují, jsou knihovníci ve vhodné pozici pro rozvoj dovedností nezbytných k tomu, aby umožnili studentům lépe se orientovat v tomto matoucím informačním prostředí (</a:t>
            </a:r>
            <a:r>
              <a:rPr lang="cs-CZ" dirty="0" err="1"/>
              <a:t>Goodsett</a:t>
            </a:r>
            <a:r>
              <a:rPr lang="cs-CZ" dirty="0"/>
              <a:t> a </a:t>
            </a:r>
            <a:r>
              <a:rPr lang="cs-CZ" dirty="0" err="1"/>
              <a:t>Schmillen</a:t>
            </a:r>
            <a:r>
              <a:rPr lang="cs-CZ" dirty="0"/>
              <a:t>, 2022). Zejména studenti prvních ročníků vysokých škol jsou důležitou skupinou, na kterou by se měli knihovníci při rozvíjení informační gramotnosti a kritického myšlení zaměřovat, protože právě v prvním roce si budují základní dovednosti a další kognitivní návyky týkající se práce s informacemi (</a:t>
            </a:r>
            <a:r>
              <a:rPr lang="cs-CZ" dirty="0" err="1"/>
              <a:t>Laird</a:t>
            </a:r>
            <a:r>
              <a:rPr lang="cs-CZ" dirty="0"/>
              <a:t> et al, 2014).</a:t>
            </a:r>
          </a:p>
        </p:txBody>
      </p:sp>
    </p:spTree>
    <p:extLst>
      <p:ext uri="{BB962C8B-B14F-4D97-AF65-F5344CB8AC3E}">
        <p14:creationId xmlns:p14="http://schemas.microsoft.com/office/powerpoint/2010/main" val="234241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9502D4-C949-AC2A-934A-F75FD6C7265C}"/>
              </a:ext>
            </a:extLst>
          </p:cNvPr>
          <p:cNvSpPr>
            <a:spLocks noGrp="1"/>
          </p:cNvSpPr>
          <p:nvPr>
            <p:ph type="title"/>
          </p:nvPr>
        </p:nvSpPr>
        <p:spPr/>
        <p:txBody>
          <a:bodyPr/>
          <a:lstStyle/>
          <a:p>
            <a:r>
              <a:rPr lang="cs-CZ" dirty="0"/>
              <a:t>Digitální gramotnost</a:t>
            </a:r>
          </a:p>
        </p:txBody>
      </p:sp>
      <p:sp>
        <p:nvSpPr>
          <p:cNvPr id="3" name="Zástupný obsah 2">
            <a:extLst>
              <a:ext uri="{FF2B5EF4-FFF2-40B4-BE49-F238E27FC236}">
                <a16:creationId xmlns:a16="http://schemas.microsoft.com/office/drawing/2014/main" id="{5581C45B-5FD5-24B9-E8B3-A65C51578BE2}"/>
              </a:ext>
            </a:extLst>
          </p:cNvPr>
          <p:cNvSpPr>
            <a:spLocks noGrp="1"/>
          </p:cNvSpPr>
          <p:nvPr>
            <p:ph idx="1"/>
          </p:nvPr>
        </p:nvSpPr>
        <p:spPr/>
        <p:txBody>
          <a:bodyPr/>
          <a:lstStyle/>
          <a:p>
            <a:r>
              <a:rPr lang="cs-CZ" dirty="0"/>
              <a:t>Důležitost digitální gramotnosti v kontextu informační gramotnosti je reflektována také v našem výzkumu. Organizace UNESCO vydala v roce 2018 rámec pro digitální gramotnost s názvem Digital </a:t>
            </a:r>
            <a:r>
              <a:rPr lang="cs-CZ" dirty="0" err="1"/>
              <a:t>Literacy</a:t>
            </a:r>
            <a:r>
              <a:rPr lang="cs-CZ" dirty="0"/>
              <a:t> </a:t>
            </a:r>
            <a:r>
              <a:rPr lang="cs-CZ" dirty="0" err="1"/>
              <a:t>Global</a:t>
            </a:r>
            <a:r>
              <a:rPr lang="cs-CZ" dirty="0"/>
              <a:t> Framework. V něm předkládají následující definici: „Digitální gramotnost je schopnost přistoupit, spravovat, porozumět, integrovat, komunikovat, zhodnotit a vytvořit informaci bezpečně a vhodně skrze digitální technologie pro zaměstnanost, důstojné pracovní pozice a podnikání. Její součástí jsou kompetence, které bývají označovány jako počítačová gramotnost, ICT gramotnost, informační gramotnost a mediální gramotnost.“5 (</a:t>
            </a:r>
            <a:r>
              <a:rPr lang="cs-CZ" dirty="0" err="1"/>
              <a:t>Law</a:t>
            </a:r>
            <a:r>
              <a:rPr lang="cs-CZ" dirty="0"/>
              <a:t> et al, 2018, s. 6)</a:t>
            </a:r>
          </a:p>
        </p:txBody>
      </p:sp>
    </p:spTree>
    <p:extLst>
      <p:ext uri="{BB962C8B-B14F-4D97-AF65-F5344CB8AC3E}">
        <p14:creationId xmlns:p14="http://schemas.microsoft.com/office/powerpoint/2010/main" val="18453158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4314CD-1E3E-E849-4952-485F69787B45}"/>
              </a:ext>
            </a:extLst>
          </p:cNvPr>
          <p:cNvSpPr>
            <a:spLocks noGrp="1"/>
          </p:cNvSpPr>
          <p:nvPr>
            <p:ph type="title"/>
          </p:nvPr>
        </p:nvSpPr>
        <p:spPr/>
        <p:txBody>
          <a:bodyPr/>
          <a:lstStyle/>
          <a:p>
            <a:r>
              <a:rPr lang="cs-CZ" dirty="0"/>
              <a:t>Provázanost gramotností</a:t>
            </a:r>
          </a:p>
        </p:txBody>
      </p:sp>
      <p:sp>
        <p:nvSpPr>
          <p:cNvPr id="3" name="Zástupný obsah 2">
            <a:extLst>
              <a:ext uri="{FF2B5EF4-FFF2-40B4-BE49-F238E27FC236}">
                <a16:creationId xmlns:a16="http://schemas.microsoft.com/office/drawing/2014/main" id="{528A18BB-DADF-0E84-680D-0291BB75BC47}"/>
              </a:ext>
            </a:extLst>
          </p:cNvPr>
          <p:cNvSpPr>
            <a:spLocks noGrp="1"/>
          </p:cNvSpPr>
          <p:nvPr>
            <p:ph idx="1"/>
          </p:nvPr>
        </p:nvSpPr>
        <p:spPr/>
        <p:txBody>
          <a:bodyPr/>
          <a:lstStyle/>
          <a:p>
            <a:r>
              <a:rPr lang="cs-CZ" dirty="0"/>
              <a:t>Spojitost mezi informační, počítačovou a digitální gramotností tedy vyplývá ze samotné definice, spojují je kompetence související především s prací s informacemi. Tuto spojitost vhodným způsobem zobrazuje Obrázek 1, který představuje množiny gramotností a jejich vzájemné průniky.</a:t>
            </a:r>
          </a:p>
        </p:txBody>
      </p:sp>
    </p:spTree>
    <p:extLst>
      <p:ext uri="{BB962C8B-B14F-4D97-AF65-F5344CB8AC3E}">
        <p14:creationId xmlns:p14="http://schemas.microsoft.com/office/powerpoint/2010/main" val="1149223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2AABAA-86CD-056E-0547-ABFEDCEB7DA2}"/>
              </a:ext>
            </a:extLst>
          </p:cNvPr>
          <p:cNvSpPr>
            <a:spLocks noGrp="1"/>
          </p:cNvSpPr>
          <p:nvPr>
            <p:ph type="title"/>
          </p:nvPr>
        </p:nvSpPr>
        <p:spPr/>
        <p:txBody>
          <a:bodyPr/>
          <a:lstStyle/>
          <a:p>
            <a:r>
              <a:rPr lang="cs-CZ" dirty="0"/>
              <a:t>Kompetence digitálně gramotného člověka</a:t>
            </a:r>
          </a:p>
        </p:txBody>
      </p:sp>
      <p:sp>
        <p:nvSpPr>
          <p:cNvPr id="3" name="Zástupný obsah 2">
            <a:extLst>
              <a:ext uri="{FF2B5EF4-FFF2-40B4-BE49-F238E27FC236}">
                <a16:creationId xmlns:a16="http://schemas.microsoft.com/office/drawing/2014/main" id="{5596D280-99EC-8B86-9C1F-087E2F543813}"/>
              </a:ext>
            </a:extLst>
          </p:cNvPr>
          <p:cNvSpPr>
            <a:spLocks noGrp="1"/>
          </p:cNvSpPr>
          <p:nvPr>
            <p:ph idx="1"/>
          </p:nvPr>
        </p:nvSpPr>
        <p:spPr/>
        <p:txBody>
          <a:bodyPr/>
          <a:lstStyle/>
          <a:p>
            <a:pPr marL="0" indent="0">
              <a:buNone/>
            </a:pPr>
            <a:r>
              <a:rPr lang="cs-CZ" dirty="0"/>
              <a:t>Takové kompetence, které </a:t>
            </a:r>
            <a:r>
              <a:rPr lang="cs-CZ" b="1" dirty="0"/>
              <a:t>zlepšují schopnosti člověka při vyhledávání, čtení, organizování, interpretování, hodnocení, vytváření nových artefaktů a sdílení s dalšími lidmi</a:t>
            </a:r>
            <a:r>
              <a:rPr lang="cs-CZ" dirty="0"/>
              <a:t>, to vše prostřednictvím </a:t>
            </a:r>
            <a:r>
              <a:rPr lang="cs-CZ" b="1" dirty="0"/>
              <a:t>práce s digitálními nástroji v digitálním prostředí</a:t>
            </a:r>
            <a:r>
              <a:rPr lang="cs-CZ" dirty="0"/>
              <a:t>. </a:t>
            </a:r>
          </a:p>
          <a:p>
            <a:pPr marL="0" indent="0">
              <a:buNone/>
            </a:pPr>
            <a:r>
              <a:rPr lang="cs-CZ" dirty="0"/>
              <a:t>Schopnost </a:t>
            </a:r>
            <a:r>
              <a:rPr lang="cs-CZ" b="1" dirty="0"/>
              <a:t>kriticky přemýšlet nad informacemi a zdroji</a:t>
            </a:r>
            <a:r>
              <a:rPr lang="cs-CZ" dirty="0"/>
              <a:t>, které jsou prostřednictvím technologií přístupné. </a:t>
            </a:r>
          </a:p>
          <a:p>
            <a:pPr marL="0" indent="0">
              <a:buNone/>
            </a:pPr>
            <a:r>
              <a:rPr lang="cs-CZ" b="1" dirty="0"/>
              <a:t>Nejedná se tedy pouze o schopnost s technologiemi pracovat</a:t>
            </a:r>
            <a:r>
              <a:rPr lang="cs-CZ" dirty="0"/>
              <a:t>, ale </a:t>
            </a:r>
            <a:r>
              <a:rPr lang="cs-CZ" b="1" dirty="0"/>
              <a:t>přistupovat k nim se zodpovědností, dívat se na ně kriticky a držet se při práci s nimi daných etických zásad</a:t>
            </a:r>
            <a:r>
              <a:rPr lang="cs-CZ" dirty="0"/>
              <a:t>. (</a:t>
            </a:r>
            <a:r>
              <a:rPr lang="cs-CZ" dirty="0" err="1"/>
              <a:t>Reedy</a:t>
            </a:r>
            <a:r>
              <a:rPr lang="cs-CZ" dirty="0"/>
              <a:t> a </a:t>
            </a:r>
            <a:r>
              <a:rPr lang="cs-CZ" dirty="0" err="1"/>
              <a:t>Parker</a:t>
            </a:r>
            <a:r>
              <a:rPr lang="cs-CZ" dirty="0"/>
              <a:t>, 2018)</a:t>
            </a:r>
          </a:p>
        </p:txBody>
      </p:sp>
    </p:spTree>
    <p:extLst>
      <p:ext uri="{BB962C8B-B14F-4D97-AF65-F5344CB8AC3E}">
        <p14:creationId xmlns:p14="http://schemas.microsoft.com/office/powerpoint/2010/main" val="1808576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E784E6-676A-1C00-133E-BBA4A54B7C85}"/>
              </a:ext>
            </a:extLst>
          </p:cNvPr>
          <p:cNvSpPr>
            <a:spLocks noGrp="1"/>
          </p:cNvSpPr>
          <p:nvPr>
            <p:ph type="title"/>
          </p:nvPr>
        </p:nvSpPr>
        <p:spPr/>
        <p:txBody>
          <a:bodyPr/>
          <a:lstStyle/>
          <a:p>
            <a:r>
              <a:rPr lang="cs-CZ" dirty="0"/>
              <a:t>Digitální kompetence a IG</a:t>
            </a:r>
          </a:p>
        </p:txBody>
      </p:sp>
      <p:sp>
        <p:nvSpPr>
          <p:cNvPr id="3" name="Zástupný obsah 2">
            <a:extLst>
              <a:ext uri="{FF2B5EF4-FFF2-40B4-BE49-F238E27FC236}">
                <a16:creationId xmlns:a16="http://schemas.microsoft.com/office/drawing/2014/main" id="{C9B6083A-1B36-F158-7ED6-5A0ECFDB884E}"/>
              </a:ext>
            </a:extLst>
          </p:cNvPr>
          <p:cNvSpPr>
            <a:spLocks noGrp="1"/>
          </p:cNvSpPr>
          <p:nvPr>
            <p:ph idx="1"/>
          </p:nvPr>
        </p:nvSpPr>
        <p:spPr/>
        <p:txBody>
          <a:bodyPr>
            <a:normAutofit lnSpcReduction="10000"/>
          </a:bodyPr>
          <a:lstStyle/>
          <a:p>
            <a:pPr marL="0" indent="0">
              <a:buNone/>
            </a:pPr>
            <a:r>
              <a:rPr lang="cs-CZ" dirty="0"/>
              <a:t>V </a:t>
            </a:r>
            <a:r>
              <a:rPr lang="cs-CZ" b="1" dirty="0"/>
              <a:t>Digital </a:t>
            </a:r>
            <a:r>
              <a:rPr lang="cs-CZ" b="1" dirty="0" err="1"/>
              <a:t>Literacy</a:t>
            </a:r>
            <a:r>
              <a:rPr lang="cs-CZ" b="1" dirty="0"/>
              <a:t> </a:t>
            </a:r>
            <a:r>
              <a:rPr lang="cs-CZ" b="1" dirty="0" err="1"/>
              <a:t>Global</a:t>
            </a:r>
            <a:r>
              <a:rPr lang="cs-CZ" b="1" dirty="0"/>
              <a:t> Framework </a:t>
            </a:r>
            <a:r>
              <a:rPr lang="cs-CZ" dirty="0"/>
              <a:t>je vytyčeno sedm základních kompetenčních oblastí -  vzešly ze zkoumání pojetí a přístupu k digitální gramotnosti v zemích celého světa </a:t>
            </a:r>
          </a:p>
          <a:p>
            <a:r>
              <a:rPr lang="cs-CZ" dirty="0"/>
              <a:t>1 Přístroje a softwarové operace </a:t>
            </a:r>
          </a:p>
          <a:p>
            <a:r>
              <a:rPr lang="cs-CZ" b="1" dirty="0"/>
              <a:t>2 Informační a datová gramotnost </a:t>
            </a:r>
          </a:p>
          <a:p>
            <a:r>
              <a:rPr lang="cs-CZ" dirty="0"/>
              <a:t>3 Komunikace a spolupráce </a:t>
            </a:r>
          </a:p>
          <a:p>
            <a:r>
              <a:rPr lang="cs-CZ" dirty="0"/>
              <a:t>4 Tvorba digitálního obsahu </a:t>
            </a:r>
          </a:p>
          <a:p>
            <a:r>
              <a:rPr lang="cs-CZ" dirty="0"/>
              <a:t>5 Bezpečnost </a:t>
            </a:r>
          </a:p>
          <a:p>
            <a:r>
              <a:rPr lang="cs-CZ" dirty="0"/>
              <a:t>6 Řešení problémů </a:t>
            </a:r>
          </a:p>
          <a:p>
            <a:r>
              <a:rPr lang="cs-CZ" dirty="0"/>
              <a:t>7 Kompetence související s kariérou</a:t>
            </a:r>
          </a:p>
        </p:txBody>
      </p:sp>
    </p:spTree>
    <p:extLst>
      <p:ext uri="{BB962C8B-B14F-4D97-AF65-F5344CB8AC3E}">
        <p14:creationId xmlns:p14="http://schemas.microsoft.com/office/powerpoint/2010/main" val="30162056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86B20E-02A2-9D37-C23B-1BD4BB027409}"/>
              </a:ext>
            </a:extLst>
          </p:cNvPr>
          <p:cNvSpPr>
            <a:spLocks noGrp="1"/>
          </p:cNvSpPr>
          <p:nvPr>
            <p:ph type="title"/>
          </p:nvPr>
        </p:nvSpPr>
        <p:spPr/>
        <p:txBody>
          <a:bodyPr/>
          <a:lstStyle/>
          <a:p>
            <a:r>
              <a:rPr lang="cs-CZ" dirty="0"/>
              <a:t>Souvislosti informační a počítačové gramotnosti</a:t>
            </a:r>
          </a:p>
        </p:txBody>
      </p:sp>
      <p:sp>
        <p:nvSpPr>
          <p:cNvPr id="3" name="Zástupný obsah 2">
            <a:extLst>
              <a:ext uri="{FF2B5EF4-FFF2-40B4-BE49-F238E27FC236}">
                <a16:creationId xmlns:a16="http://schemas.microsoft.com/office/drawing/2014/main" id="{F4A10107-0BD1-2595-F2DB-0B9C31B3A787}"/>
              </a:ext>
            </a:extLst>
          </p:cNvPr>
          <p:cNvSpPr>
            <a:spLocks noGrp="1"/>
          </p:cNvSpPr>
          <p:nvPr>
            <p:ph idx="1"/>
          </p:nvPr>
        </p:nvSpPr>
        <p:spPr/>
        <p:txBody>
          <a:bodyPr/>
          <a:lstStyle/>
          <a:p>
            <a:r>
              <a:rPr lang="cs-CZ" dirty="0"/>
              <a:t>Ukazuje například šetření počítačové a informační gramotnosti </a:t>
            </a:r>
            <a:r>
              <a:rPr lang="cs-CZ" b="1" dirty="0"/>
              <a:t>ICILS (viz ČŠI ČR)</a:t>
            </a:r>
          </a:p>
          <a:p>
            <a:r>
              <a:rPr lang="cs-CZ" dirty="0"/>
              <a:t>Poslední v r. 2018: zkoumalo dovednosti zahrnující počítačovou a informační gramotnost u žáků 8. tříd ZŠ, dotazníky také mezi pedagogy a ICT koordinátory</a:t>
            </a:r>
          </a:p>
          <a:p>
            <a:r>
              <a:rPr lang="cs-CZ" dirty="0"/>
              <a:t>Otázky  zaměřeny na </a:t>
            </a:r>
            <a:r>
              <a:rPr lang="cs-CZ" b="1" dirty="0"/>
              <a:t>způsoby využívání informačních a komunikačních technologií v domácím a ve školním prostředí, na dostupný software ve výuce, otevřenost školy vůči novým technologiím, technickou podporu, výuku správné práce s informacemi prostřednictvím ICT a další</a:t>
            </a:r>
            <a:r>
              <a:rPr lang="cs-CZ" dirty="0"/>
              <a:t> (</a:t>
            </a:r>
            <a:r>
              <a:rPr lang="cs-CZ" dirty="0" err="1"/>
              <a:t>Mikheeva</a:t>
            </a:r>
            <a:r>
              <a:rPr lang="cs-CZ" dirty="0"/>
              <a:t> a </a:t>
            </a:r>
            <a:r>
              <a:rPr lang="cs-CZ" dirty="0" err="1"/>
              <a:t>Meyer</a:t>
            </a:r>
            <a:r>
              <a:rPr lang="cs-CZ" dirty="0"/>
              <a:t>, 2018)</a:t>
            </a:r>
          </a:p>
        </p:txBody>
      </p:sp>
    </p:spTree>
    <p:extLst>
      <p:ext uri="{BB962C8B-B14F-4D97-AF65-F5344CB8AC3E}">
        <p14:creationId xmlns:p14="http://schemas.microsoft.com/office/powerpoint/2010/main" val="41668069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38D181-2A98-5176-3E6E-6D850B6A0572}"/>
              </a:ext>
            </a:extLst>
          </p:cNvPr>
          <p:cNvSpPr>
            <a:spLocks noGrp="1"/>
          </p:cNvSpPr>
          <p:nvPr>
            <p:ph type="title"/>
          </p:nvPr>
        </p:nvSpPr>
        <p:spPr/>
        <p:txBody>
          <a:bodyPr/>
          <a:lstStyle/>
          <a:p>
            <a:r>
              <a:rPr lang="cs-CZ" dirty="0"/>
              <a:t>Informační chování a IG</a:t>
            </a:r>
          </a:p>
        </p:txBody>
      </p:sp>
      <p:sp>
        <p:nvSpPr>
          <p:cNvPr id="3" name="Zástupný obsah 2">
            <a:extLst>
              <a:ext uri="{FF2B5EF4-FFF2-40B4-BE49-F238E27FC236}">
                <a16:creationId xmlns:a16="http://schemas.microsoft.com/office/drawing/2014/main" id="{5322F6CB-A78D-2F16-BD5E-D4481E96D964}"/>
              </a:ext>
            </a:extLst>
          </p:cNvPr>
          <p:cNvSpPr>
            <a:spLocks noGrp="1"/>
          </p:cNvSpPr>
          <p:nvPr>
            <p:ph idx="1"/>
          </p:nvPr>
        </p:nvSpPr>
        <p:spPr/>
        <p:txBody>
          <a:bodyPr>
            <a:normAutofit lnSpcReduction="10000"/>
          </a:bodyPr>
          <a:lstStyle/>
          <a:p>
            <a:pPr marL="0" indent="0">
              <a:buNone/>
            </a:pPr>
            <a:r>
              <a:rPr lang="cs-CZ" dirty="0"/>
              <a:t>Steinerová (2016, s. 58) uvádí, že: „informační gramotnost je součástí a osvojením si informačního chování člověka.“</a:t>
            </a:r>
          </a:p>
          <a:p>
            <a:pPr marL="0" indent="0">
              <a:buNone/>
            </a:pPr>
            <a:r>
              <a:rPr lang="cs-CZ" dirty="0"/>
              <a:t>Rozdíly mezi těmito dvěma oblastmi dle Steinerové:</a:t>
            </a:r>
          </a:p>
          <a:p>
            <a:r>
              <a:rPr lang="cs-CZ" b="1" dirty="0"/>
              <a:t>Informační chování </a:t>
            </a:r>
            <a:r>
              <a:rPr lang="cs-CZ" dirty="0"/>
              <a:t>se zaměřuje spíše na pochopení kognitivních a </a:t>
            </a:r>
            <a:r>
              <a:rPr lang="cs-CZ" dirty="0" err="1"/>
              <a:t>sociokognitivních</a:t>
            </a:r>
            <a:r>
              <a:rPr lang="cs-CZ" dirty="0"/>
              <a:t> procesů zpracování informací a na výzkumy, teorie a vývoj nových modelů. Jeho praktické dopady mohou být využitelné při návrzích systémů a služeb </a:t>
            </a:r>
          </a:p>
          <a:p>
            <a:r>
              <a:rPr lang="cs-CZ" dirty="0"/>
              <a:t>Výzkum v </a:t>
            </a:r>
            <a:r>
              <a:rPr lang="cs-CZ" b="1" dirty="0"/>
              <a:t>informační gramotnosti </a:t>
            </a:r>
            <a:r>
              <a:rPr lang="cs-CZ" dirty="0"/>
              <a:t>je orientován na vývoj modelů používání informací, společně s programy, standardy nebo kurzy informační gramotnosti. Má také za cíl ovlivnit rozvoj informačních schopností v mnohem širším kontextu. Často u něj </a:t>
            </a:r>
            <a:r>
              <a:rPr lang="cs-CZ" b="1" dirty="0"/>
              <a:t>dochází k propojování se vzdělávacími výzkumnými metodologiemi </a:t>
            </a:r>
            <a:r>
              <a:rPr lang="cs-CZ" dirty="0"/>
              <a:t>(Steinerová, 2016).</a:t>
            </a:r>
          </a:p>
        </p:txBody>
      </p:sp>
    </p:spTree>
    <p:extLst>
      <p:ext uri="{BB962C8B-B14F-4D97-AF65-F5344CB8AC3E}">
        <p14:creationId xmlns:p14="http://schemas.microsoft.com/office/powerpoint/2010/main" val="21988297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6C6084-629B-6939-05D2-7C27AD96681F}"/>
              </a:ext>
            </a:extLst>
          </p:cNvPr>
          <p:cNvSpPr>
            <a:spLocks noGrp="1"/>
          </p:cNvSpPr>
          <p:nvPr>
            <p:ph type="title"/>
          </p:nvPr>
        </p:nvSpPr>
        <p:spPr/>
        <p:txBody>
          <a:bodyPr/>
          <a:lstStyle/>
          <a:p>
            <a:r>
              <a:rPr lang="cs-CZ" dirty="0"/>
              <a:t>Informační gramotnost ve standardech</a:t>
            </a:r>
          </a:p>
        </p:txBody>
      </p:sp>
      <p:sp>
        <p:nvSpPr>
          <p:cNvPr id="3" name="Zástupný obsah 2">
            <a:extLst>
              <a:ext uri="{FF2B5EF4-FFF2-40B4-BE49-F238E27FC236}">
                <a16:creationId xmlns:a16="http://schemas.microsoft.com/office/drawing/2014/main" id="{26D38652-E9AE-D383-3226-EF677450653C}"/>
              </a:ext>
            </a:extLst>
          </p:cNvPr>
          <p:cNvSpPr>
            <a:spLocks noGrp="1"/>
          </p:cNvSpPr>
          <p:nvPr>
            <p:ph idx="1"/>
          </p:nvPr>
        </p:nvSpPr>
        <p:spPr>
          <a:xfrm>
            <a:off x="548641" y="1666875"/>
            <a:ext cx="10995660" cy="4514850"/>
          </a:xfrm>
        </p:spPr>
        <p:txBody>
          <a:bodyPr>
            <a:normAutofit/>
          </a:bodyPr>
          <a:lstStyle/>
          <a:p>
            <a:pPr marL="0" indent="0">
              <a:buNone/>
            </a:pPr>
            <a:r>
              <a:rPr lang="cs-CZ" dirty="0"/>
              <a:t>Známo množství modelů a standardů, které informační gramotnost a její složky popisují a definují</a:t>
            </a:r>
          </a:p>
          <a:p>
            <a:r>
              <a:rPr lang="cs-CZ" dirty="0"/>
              <a:t>Pro VŠ prostředí: </a:t>
            </a:r>
            <a:r>
              <a:rPr lang="cs-CZ" b="1" dirty="0"/>
              <a:t>standard Framework </a:t>
            </a:r>
            <a:r>
              <a:rPr lang="cs-CZ" b="1" dirty="0" err="1"/>
              <a:t>for</a:t>
            </a:r>
            <a:r>
              <a:rPr lang="cs-CZ" b="1" dirty="0"/>
              <a:t> </a:t>
            </a:r>
            <a:r>
              <a:rPr lang="cs-CZ" b="1" dirty="0" err="1"/>
              <a:t>Information</a:t>
            </a:r>
            <a:r>
              <a:rPr lang="cs-CZ" b="1" dirty="0"/>
              <a:t> </a:t>
            </a:r>
            <a:r>
              <a:rPr lang="cs-CZ" b="1" dirty="0" err="1"/>
              <a:t>Literacy</a:t>
            </a:r>
            <a:r>
              <a:rPr lang="cs-CZ" b="1" dirty="0"/>
              <a:t> </a:t>
            </a:r>
            <a:r>
              <a:rPr lang="cs-CZ" b="1" dirty="0" err="1"/>
              <a:t>for</a:t>
            </a:r>
            <a:r>
              <a:rPr lang="cs-CZ" b="1" dirty="0"/>
              <a:t> </a:t>
            </a:r>
            <a:r>
              <a:rPr lang="cs-CZ" b="1" dirty="0" err="1"/>
              <a:t>Higher</a:t>
            </a:r>
            <a:r>
              <a:rPr lang="cs-CZ" b="1" dirty="0"/>
              <a:t> </a:t>
            </a:r>
            <a:r>
              <a:rPr lang="cs-CZ" b="1" dirty="0" err="1"/>
              <a:t>Education</a:t>
            </a:r>
            <a:r>
              <a:rPr lang="cs-CZ" dirty="0"/>
              <a:t> od ACRL, </a:t>
            </a:r>
          </a:p>
          <a:p>
            <a:pPr lvl="1"/>
            <a:r>
              <a:rPr lang="cs-CZ" dirty="0"/>
              <a:t>Standard v množství výzkumů zaměřených převážně na studenty prvních ročníků vysokých škol</a:t>
            </a:r>
          </a:p>
          <a:p>
            <a:pPr lvl="1"/>
            <a:r>
              <a:rPr lang="cs-CZ" dirty="0"/>
              <a:t>Jeho důležitou součástí je </a:t>
            </a:r>
            <a:r>
              <a:rPr lang="cs-CZ" b="1" dirty="0"/>
              <a:t>pojem </a:t>
            </a:r>
            <a:r>
              <a:rPr lang="cs-CZ" b="1" dirty="0" err="1"/>
              <a:t>metagramotnost</a:t>
            </a:r>
            <a:endParaRPr lang="cs-CZ" b="1" dirty="0"/>
          </a:p>
          <a:p>
            <a:r>
              <a:rPr lang="cs-CZ" dirty="0"/>
              <a:t>Standard </a:t>
            </a:r>
            <a:r>
              <a:rPr lang="cs-CZ" b="1" dirty="0" err="1"/>
              <a:t>Guidelines</a:t>
            </a:r>
            <a:r>
              <a:rPr lang="cs-CZ" b="1" dirty="0"/>
              <a:t> </a:t>
            </a:r>
            <a:r>
              <a:rPr lang="cs-CZ" b="1" dirty="0" err="1"/>
              <a:t>for</a:t>
            </a:r>
            <a:r>
              <a:rPr lang="cs-CZ" b="1" dirty="0"/>
              <a:t> </a:t>
            </a:r>
            <a:r>
              <a:rPr lang="cs-CZ" b="1" dirty="0" err="1"/>
              <a:t>Primary</a:t>
            </a:r>
            <a:r>
              <a:rPr lang="cs-CZ" b="1" dirty="0"/>
              <a:t> Source </a:t>
            </a:r>
            <a:r>
              <a:rPr lang="cs-CZ" b="1" dirty="0" err="1"/>
              <a:t>Literacy</a:t>
            </a:r>
            <a:r>
              <a:rPr lang="cs-CZ" b="1" dirty="0"/>
              <a:t> - </a:t>
            </a:r>
            <a:r>
              <a:rPr lang="cs-CZ" dirty="0"/>
              <a:t>z Frameworku od ACRL vychází a navazuje na něj.</a:t>
            </a:r>
          </a:p>
        </p:txBody>
      </p:sp>
    </p:spTree>
    <p:extLst>
      <p:ext uri="{BB962C8B-B14F-4D97-AF65-F5344CB8AC3E}">
        <p14:creationId xmlns:p14="http://schemas.microsoft.com/office/powerpoint/2010/main" val="24876776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5AF0F9-2C5C-496F-EE0F-66232DB115D8}"/>
              </a:ext>
            </a:extLst>
          </p:cNvPr>
          <p:cNvSpPr>
            <a:spLocks noGrp="1"/>
          </p:cNvSpPr>
          <p:nvPr>
            <p:ph type="title"/>
          </p:nvPr>
        </p:nvSpPr>
        <p:spPr/>
        <p:txBody>
          <a:bodyPr/>
          <a:lstStyle/>
          <a:p>
            <a:r>
              <a:rPr lang="en-US" dirty="0"/>
              <a:t>Framework for Information Literacy for Higher Education</a:t>
            </a:r>
            <a:endParaRPr lang="cs-CZ" dirty="0"/>
          </a:p>
        </p:txBody>
      </p:sp>
      <p:sp>
        <p:nvSpPr>
          <p:cNvPr id="3" name="Zástupný obsah 2">
            <a:extLst>
              <a:ext uri="{FF2B5EF4-FFF2-40B4-BE49-F238E27FC236}">
                <a16:creationId xmlns:a16="http://schemas.microsoft.com/office/drawing/2014/main" id="{A7745BC6-D3E9-9033-960D-2774DECEFBCF}"/>
              </a:ext>
            </a:extLst>
          </p:cNvPr>
          <p:cNvSpPr>
            <a:spLocks noGrp="1"/>
          </p:cNvSpPr>
          <p:nvPr>
            <p:ph idx="1"/>
          </p:nvPr>
        </p:nvSpPr>
        <p:spPr/>
        <p:txBody>
          <a:bodyPr>
            <a:normAutofit/>
          </a:bodyPr>
          <a:lstStyle/>
          <a:p>
            <a:r>
              <a:rPr lang="cs-CZ" dirty="0"/>
              <a:t>Standard vznikl v roce 2015 v rámci organizace ACRL</a:t>
            </a:r>
          </a:p>
          <a:p>
            <a:r>
              <a:rPr lang="cs-CZ" dirty="0"/>
              <a:t>IG vnímána jako nástroj vzdělávací reformy, který ale pro svůj plný rozvoj potřebuje komplexnější a přesněji definovaný soubor klíčových myšlenek</a:t>
            </a:r>
          </a:p>
          <a:p>
            <a:r>
              <a:rPr lang="cs-CZ" dirty="0"/>
              <a:t>Předpoklad: s rychle se měnící společností se mění také role a povinnosti studentů vyššího vzdělávání, kteří se nyní stávají nejen příjemci informačního obsahu znalostí, ale také jejich tvůrci / Mají to být právě oni, kdo by měl být schopen porozumět procesu vyvíjející se informační společnosti a s tím související práci s informacemi / Se zvyšujícími se nároky na studenty se zvyšují nároky na jejich vyučující a spolu s nimi také na knihovníky, jejichž odpovědnost v oblasti rozvoje informační gramotnosti a ve snaze podpořit vzájemnou spolupráci s fakultou neustále roste. (ACRL, 2015)</a:t>
            </a:r>
          </a:p>
        </p:txBody>
      </p:sp>
    </p:spTree>
    <p:extLst>
      <p:ext uri="{BB962C8B-B14F-4D97-AF65-F5344CB8AC3E}">
        <p14:creationId xmlns:p14="http://schemas.microsoft.com/office/powerpoint/2010/main" val="802366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7A95A3-973F-CBD0-42AA-AAE42BEFB39B}"/>
              </a:ext>
            </a:extLst>
          </p:cNvPr>
          <p:cNvSpPr>
            <a:spLocks noGrp="1"/>
          </p:cNvSpPr>
          <p:nvPr>
            <p:ph type="title"/>
          </p:nvPr>
        </p:nvSpPr>
        <p:spPr/>
        <p:txBody>
          <a:bodyPr/>
          <a:lstStyle/>
          <a:p>
            <a:r>
              <a:rPr lang="cs-CZ" dirty="0"/>
              <a:t>Generační perspektivy a informační gramotnost</a:t>
            </a:r>
          </a:p>
        </p:txBody>
      </p:sp>
      <p:sp>
        <p:nvSpPr>
          <p:cNvPr id="3" name="Zástupný obsah 2">
            <a:extLst>
              <a:ext uri="{FF2B5EF4-FFF2-40B4-BE49-F238E27FC236}">
                <a16:creationId xmlns:a16="http://schemas.microsoft.com/office/drawing/2014/main" id="{7A1FED37-067E-C6B2-FD12-DE9283B15CCF}"/>
              </a:ext>
            </a:extLst>
          </p:cNvPr>
          <p:cNvSpPr>
            <a:spLocks noGrp="1"/>
          </p:cNvSpPr>
          <p:nvPr>
            <p:ph idx="1"/>
          </p:nvPr>
        </p:nvSpPr>
        <p:spPr/>
        <p:txBody>
          <a:bodyPr>
            <a:normAutofit lnSpcReduction="10000"/>
          </a:bodyPr>
          <a:lstStyle/>
          <a:p>
            <a:r>
              <a:rPr lang="cs-CZ" dirty="0"/>
              <a:t>Současné </a:t>
            </a:r>
            <a:r>
              <a:rPr lang="cs-CZ" b="1" dirty="0"/>
              <a:t>diskuse o „starých“ a „nových“ studentech </a:t>
            </a:r>
            <a:r>
              <a:rPr lang="cs-CZ" dirty="0"/>
              <a:t>– o tzv. digitálních domorodcích a digitálních přistěhovalcích, o generaci M či generaci M2</a:t>
            </a:r>
          </a:p>
          <a:p>
            <a:r>
              <a:rPr lang="cs-CZ" dirty="0"/>
              <a:t>Noví studenti (dle pedagog. Zkušeností i výzkumů) vyžadují nové přístupy a metody včetně nových </a:t>
            </a:r>
            <a:r>
              <a:rPr lang="cs-CZ" b="1" dirty="0"/>
              <a:t>forem práce s informacemi a informačními zdroji</a:t>
            </a:r>
          </a:p>
          <a:p>
            <a:r>
              <a:rPr lang="cs-CZ" dirty="0"/>
              <a:t>Sociální stratifikace (v</a:t>
            </a:r>
            <a:r>
              <a:rPr lang="cs-CZ" b="1" dirty="0"/>
              <a:t>ymezení)</a:t>
            </a:r>
            <a:r>
              <a:rPr lang="cs-CZ" dirty="0"/>
              <a:t> skupin digitálních domorodců a digitálních přistěhovalců(</a:t>
            </a:r>
            <a:r>
              <a:rPr lang="cs-CZ" dirty="0" err="1"/>
              <a:t>Prensky</a:t>
            </a:r>
            <a:r>
              <a:rPr lang="cs-CZ" dirty="0"/>
              <a:t> 2001) ukazuje na nové problémy – například problém možného zaostávání digitálních přistěhovalců / </a:t>
            </a:r>
            <a:r>
              <a:rPr lang="cs-CZ" dirty="0" err="1"/>
              <a:t>technostres</a:t>
            </a:r>
            <a:r>
              <a:rPr lang="cs-CZ" dirty="0"/>
              <a:t> (projev úzkosti a strachu ze střetu s novými ICT, aplikacemi i formami komunikace - </a:t>
            </a:r>
            <a:r>
              <a:rPr lang="cs-CZ" dirty="0" err="1"/>
              <a:t>Rankov</a:t>
            </a:r>
            <a:r>
              <a:rPr lang="cs-CZ" dirty="0"/>
              <a:t> 2006)</a:t>
            </a:r>
          </a:p>
          <a:p>
            <a:r>
              <a:rPr lang="cs-CZ" b="1" dirty="0"/>
              <a:t>Informační gramotnost vnáší do tohoto pomyslného konfliktu strategii možného sbližování „generací“</a:t>
            </a:r>
          </a:p>
        </p:txBody>
      </p:sp>
    </p:spTree>
    <p:extLst>
      <p:ext uri="{BB962C8B-B14F-4D97-AF65-F5344CB8AC3E}">
        <p14:creationId xmlns:p14="http://schemas.microsoft.com/office/powerpoint/2010/main" val="6958732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A9ADE8-192A-F913-342F-ABD017F90DB8}"/>
              </a:ext>
            </a:extLst>
          </p:cNvPr>
          <p:cNvSpPr>
            <a:spLocks noGrp="1"/>
          </p:cNvSpPr>
          <p:nvPr>
            <p:ph type="title"/>
          </p:nvPr>
        </p:nvSpPr>
        <p:spPr/>
        <p:txBody>
          <a:bodyPr/>
          <a:lstStyle/>
          <a:p>
            <a:r>
              <a:rPr lang="en-US" dirty="0"/>
              <a:t>Framework for Information Literacy for Higher Education</a:t>
            </a:r>
            <a:endParaRPr lang="cs-CZ" dirty="0"/>
          </a:p>
        </p:txBody>
      </p:sp>
      <p:sp>
        <p:nvSpPr>
          <p:cNvPr id="3" name="Zástupný obsah 2">
            <a:extLst>
              <a:ext uri="{FF2B5EF4-FFF2-40B4-BE49-F238E27FC236}">
                <a16:creationId xmlns:a16="http://schemas.microsoft.com/office/drawing/2014/main" id="{A3AA8E8D-DDB5-C586-9764-1E05541BD2ED}"/>
              </a:ext>
            </a:extLst>
          </p:cNvPr>
          <p:cNvSpPr>
            <a:spLocks noGrp="1"/>
          </p:cNvSpPr>
          <p:nvPr>
            <p:ph idx="1"/>
          </p:nvPr>
        </p:nvSpPr>
        <p:spPr/>
        <p:txBody>
          <a:bodyPr>
            <a:normAutofit/>
          </a:bodyPr>
          <a:lstStyle/>
          <a:p>
            <a:r>
              <a:rPr lang="cs-CZ" dirty="0"/>
              <a:t>Framework má sloužit především k tomu, aby umožnil knihovníkům, fakultám a dalším partnerům přepracovat kurzy, lekce nebo celá kurikula, aby </a:t>
            </a:r>
            <a:r>
              <a:rPr lang="cs-CZ" b="1" dirty="0"/>
              <a:t>ukázal spojitost mezi informační gramotností a studijními úspěchy</a:t>
            </a:r>
            <a:r>
              <a:rPr lang="cs-CZ" dirty="0"/>
              <a:t>, aby </a:t>
            </a:r>
            <a:r>
              <a:rPr lang="cs-CZ" b="1" dirty="0"/>
              <a:t>podpořil pedagogický výzkum </a:t>
            </a:r>
            <a:r>
              <a:rPr lang="cs-CZ" dirty="0"/>
              <a:t>a umožnil na něm studentům participovat a aby započal konverzaci o tématech učení, vyučování a hodnocení učení jak v rámci školy, tak mimo ni. (ACRL, 2015)</a:t>
            </a:r>
          </a:p>
          <a:p>
            <a:r>
              <a:rPr lang="cs-CZ" dirty="0"/>
              <a:t>V rámci Frameworku vznikla také </a:t>
            </a:r>
            <a:r>
              <a:rPr lang="cs-CZ" b="1" dirty="0"/>
              <a:t>rozšířená definice informační gramotnosti</a:t>
            </a:r>
            <a:r>
              <a:rPr lang="cs-CZ" dirty="0"/>
              <a:t>: „Informační gramotnost je sada integrovaných schopností zahrnujících reflektivní objevování informací, porozumění tomu, jakým způsobem je informace produkována a ceněna, využívání informací pro vytváření nových znalostí a etickou účast při komunitním vzdělávání.“(ACRL, 2015, s. 8)</a:t>
            </a:r>
          </a:p>
        </p:txBody>
      </p:sp>
    </p:spTree>
    <p:extLst>
      <p:ext uri="{BB962C8B-B14F-4D97-AF65-F5344CB8AC3E}">
        <p14:creationId xmlns:p14="http://schemas.microsoft.com/office/powerpoint/2010/main" val="42854652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33B569-E78E-B673-8CDA-2F425B8084E4}"/>
              </a:ext>
            </a:extLst>
          </p:cNvPr>
          <p:cNvSpPr>
            <a:spLocks noGrp="1"/>
          </p:cNvSpPr>
          <p:nvPr>
            <p:ph type="title"/>
          </p:nvPr>
        </p:nvSpPr>
        <p:spPr/>
        <p:txBody>
          <a:bodyPr/>
          <a:lstStyle/>
          <a:p>
            <a:r>
              <a:rPr lang="en-US" dirty="0"/>
              <a:t>Framework for Information Literacy for Higher Education</a:t>
            </a:r>
            <a:endParaRPr lang="cs-CZ" dirty="0"/>
          </a:p>
        </p:txBody>
      </p:sp>
      <p:sp>
        <p:nvSpPr>
          <p:cNvPr id="3" name="Zástupný obsah 2">
            <a:extLst>
              <a:ext uri="{FF2B5EF4-FFF2-40B4-BE49-F238E27FC236}">
                <a16:creationId xmlns:a16="http://schemas.microsoft.com/office/drawing/2014/main" id="{D7BF0F1C-BD08-5AB6-CF06-454E560ABB7C}"/>
              </a:ext>
            </a:extLst>
          </p:cNvPr>
          <p:cNvSpPr>
            <a:spLocks noGrp="1"/>
          </p:cNvSpPr>
          <p:nvPr>
            <p:ph idx="1"/>
          </p:nvPr>
        </p:nvSpPr>
        <p:spPr>
          <a:xfrm>
            <a:off x="548641" y="1895475"/>
            <a:ext cx="10995660" cy="4162425"/>
          </a:xfrm>
        </p:spPr>
        <p:txBody>
          <a:bodyPr>
            <a:normAutofit fontScale="92500" lnSpcReduction="10000"/>
          </a:bodyPr>
          <a:lstStyle/>
          <a:p>
            <a:endParaRPr lang="cs-CZ" dirty="0"/>
          </a:p>
          <a:p>
            <a:pPr marL="0" indent="0">
              <a:buNone/>
            </a:pPr>
            <a:r>
              <a:rPr lang="cs-CZ" dirty="0"/>
              <a:t>Standard je rozdělen </a:t>
            </a:r>
            <a:r>
              <a:rPr lang="cs-CZ" b="1" dirty="0"/>
              <a:t>do šesti základních rámců</a:t>
            </a:r>
            <a:r>
              <a:rPr lang="cs-CZ" dirty="0"/>
              <a:t>, z nichž každý obsahuje </a:t>
            </a:r>
            <a:r>
              <a:rPr lang="cs-CZ" b="1" dirty="0"/>
              <a:t>ústřední koncept informační gramotnosti a spolu s ním také soubor znalostních praktik a dispozic</a:t>
            </a:r>
            <a:r>
              <a:rPr lang="cs-CZ" dirty="0"/>
              <a:t>, které jsou pro daný koncept potřebné </a:t>
            </a:r>
          </a:p>
          <a:p>
            <a:r>
              <a:rPr lang="cs-CZ" dirty="0"/>
              <a:t>1. Autorita je konstruovaná a kontextuální </a:t>
            </a:r>
          </a:p>
          <a:p>
            <a:r>
              <a:rPr lang="cs-CZ" dirty="0"/>
              <a:t>2. Vytváření informací jako proces </a:t>
            </a:r>
          </a:p>
          <a:p>
            <a:r>
              <a:rPr lang="cs-CZ" dirty="0"/>
              <a:t>3. Informace má hodnotu </a:t>
            </a:r>
          </a:p>
          <a:p>
            <a:r>
              <a:rPr lang="cs-CZ" dirty="0"/>
              <a:t>4. Výzkum jako bádání </a:t>
            </a:r>
          </a:p>
          <a:p>
            <a:r>
              <a:rPr lang="cs-CZ" dirty="0"/>
              <a:t>5. Věda jako konverzace </a:t>
            </a:r>
          </a:p>
          <a:p>
            <a:r>
              <a:rPr lang="cs-CZ" dirty="0"/>
              <a:t>6. Vyhledávání jako strategický průzkum</a:t>
            </a:r>
          </a:p>
        </p:txBody>
      </p:sp>
    </p:spTree>
    <p:extLst>
      <p:ext uri="{BB962C8B-B14F-4D97-AF65-F5344CB8AC3E}">
        <p14:creationId xmlns:p14="http://schemas.microsoft.com/office/powerpoint/2010/main" val="40395742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DBE058-D973-897B-E16F-D64112A395E7}"/>
              </a:ext>
            </a:extLst>
          </p:cNvPr>
          <p:cNvSpPr>
            <a:spLocks noGrp="1"/>
          </p:cNvSpPr>
          <p:nvPr>
            <p:ph type="title"/>
          </p:nvPr>
        </p:nvSpPr>
        <p:spPr/>
        <p:txBody>
          <a:bodyPr/>
          <a:lstStyle/>
          <a:p>
            <a:r>
              <a:rPr lang="cs-CZ" dirty="0"/>
              <a:t>Autorita je konstruovaná a kontextuální</a:t>
            </a:r>
          </a:p>
        </p:txBody>
      </p:sp>
      <p:sp>
        <p:nvSpPr>
          <p:cNvPr id="3" name="Zástupný obsah 2">
            <a:extLst>
              <a:ext uri="{FF2B5EF4-FFF2-40B4-BE49-F238E27FC236}">
                <a16:creationId xmlns:a16="http://schemas.microsoft.com/office/drawing/2014/main" id="{3825B79E-31F8-FDA9-3AB8-74C6E88CEB65}"/>
              </a:ext>
            </a:extLst>
          </p:cNvPr>
          <p:cNvSpPr>
            <a:spLocks noGrp="1"/>
          </p:cNvSpPr>
          <p:nvPr>
            <p:ph idx="1"/>
          </p:nvPr>
        </p:nvSpPr>
        <p:spPr/>
        <p:txBody>
          <a:bodyPr/>
          <a:lstStyle/>
          <a:p>
            <a:r>
              <a:rPr lang="cs-CZ" dirty="0"/>
              <a:t>Informační zdroje odráží znalosti svých tvůrců a jsou dále hodnoceny podle toho, na jaké informační potřeby odpovídají a v jakém kontextu budou použity. Fakt, že je autorita konstruovaná, znamená, že různé typy společenství mohou uznávat různé typy autorit, a je kontextuální, protože informační potřeba umožňuje stanovit úroveň potřebné autority.</a:t>
            </a:r>
          </a:p>
        </p:txBody>
      </p:sp>
    </p:spTree>
    <p:extLst>
      <p:ext uri="{BB962C8B-B14F-4D97-AF65-F5344CB8AC3E}">
        <p14:creationId xmlns:p14="http://schemas.microsoft.com/office/powerpoint/2010/main" val="766828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263A8B-C1A6-038D-AAAA-17D2FAB86932}"/>
              </a:ext>
            </a:extLst>
          </p:cNvPr>
          <p:cNvSpPr>
            <a:spLocks noGrp="1"/>
          </p:cNvSpPr>
          <p:nvPr>
            <p:ph type="title"/>
          </p:nvPr>
        </p:nvSpPr>
        <p:spPr/>
        <p:txBody>
          <a:bodyPr/>
          <a:lstStyle/>
          <a:p>
            <a:r>
              <a:rPr lang="cs-CZ" dirty="0"/>
              <a:t>Vytváření informací jako proces</a:t>
            </a:r>
          </a:p>
        </p:txBody>
      </p:sp>
      <p:sp>
        <p:nvSpPr>
          <p:cNvPr id="3" name="Zástupný obsah 2">
            <a:extLst>
              <a:ext uri="{FF2B5EF4-FFF2-40B4-BE49-F238E27FC236}">
                <a16:creationId xmlns:a16="http://schemas.microsoft.com/office/drawing/2014/main" id="{DF90319F-8036-141D-0AD6-AD54F7289356}"/>
              </a:ext>
            </a:extLst>
          </p:cNvPr>
          <p:cNvSpPr>
            <a:spLocks noGrp="1"/>
          </p:cNvSpPr>
          <p:nvPr>
            <p:ph idx="1"/>
          </p:nvPr>
        </p:nvSpPr>
        <p:spPr/>
        <p:txBody>
          <a:bodyPr/>
          <a:lstStyle/>
          <a:p>
            <a:r>
              <a:rPr lang="cs-CZ" dirty="0"/>
              <a:t>Informace je ze své podstaty vytvořena k tomu, aby se jejím prostřednictvím šířila určitá zpráva. Procesy zkoumání, vytváření nebo šíření informací se v různých kontextech liší a tyto odlišnosti jsou následně zobrazeny také v samotném výsledku. Ukazatelem kvality zde mohou být různé elementy, které do procesu tvorby vstupují, proto je nutné zabývat se při hodnocení nejen výsledkem, ale právě také samotným procesem jeho vzniku.</a:t>
            </a:r>
          </a:p>
        </p:txBody>
      </p:sp>
    </p:spTree>
    <p:extLst>
      <p:ext uri="{BB962C8B-B14F-4D97-AF65-F5344CB8AC3E}">
        <p14:creationId xmlns:p14="http://schemas.microsoft.com/office/powerpoint/2010/main" val="1423161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FCE152-213A-AB35-3714-AD457E536F99}"/>
              </a:ext>
            </a:extLst>
          </p:cNvPr>
          <p:cNvSpPr>
            <a:spLocks noGrp="1"/>
          </p:cNvSpPr>
          <p:nvPr>
            <p:ph type="title"/>
          </p:nvPr>
        </p:nvSpPr>
        <p:spPr/>
        <p:txBody>
          <a:bodyPr/>
          <a:lstStyle/>
          <a:p>
            <a:r>
              <a:rPr lang="cs-CZ" dirty="0"/>
              <a:t>Informace má hodnotu.</a:t>
            </a:r>
          </a:p>
        </p:txBody>
      </p:sp>
      <p:sp>
        <p:nvSpPr>
          <p:cNvPr id="3" name="Zástupný obsah 2">
            <a:extLst>
              <a:ext uri="{FF2B5EF4-FFF2-40B4-BE49-F238E27FC236}">
                <a16:creationId xmlns:a16="http://schemas.microsoft.com/office/drawing/2014/main" id="{4E17E8F7-850A-32A0-A6B0-88E68E14DE60}"/>
              </a:ext>
            </a:extLst>
          </p:cNvPr>
          <p:cNvSpPr>
            <a:spLocks noGrp="1"/>
          </p:cNvSpPr>
          <p:nvPr>
            <p:ph idx="1"/>
          </p:nvPr>
        </p:nvSpPr>
        <p:spPr/>
        <p:txBody>
          <a:bodyPr/>
          <a:lstStyle/>
          <a:p>
            <a:r>
              <a:rPr lang="cs-CZ" dirty="0"/>
              <a:t>Hodnoty v informaci jsou mnohorozměrné. Může jít o hodnotu jako zboží, jako prostředek pro vzdělávání nebo jako nástroj porozumění světu. Na vytváření a šíření informace mají mimo jiné vliv právní a socioekonomické zájmy, které určují pravidla etického zacházení s informací. Jde o porozumění tomu, že je nutné uznávat autorství a vidět sám sebe jako tvůrce a konzumenta informací, které jsou duševním vlastnictvím.</a:t>
            </a:r>
          </a:p>
        </p:txBody>
      </p:sp>
    </p:spTree>
    <p:extLst>
      <p:ext uri="{BB962C8B-B14F-4D97-AF65-F5344CB8AC3E}">
        <p14:creationId xmlns:p14="http://schemas.microsoft.com/office/powerpoint/2010/main" val="13053471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2876ED-EB60-4E12-3FF7-64A3074239CE}"/>
              </a:ext>
            </a:extLst>
          </p:cNvPr>
          <p:cNvSpPr>
            <a:spLocks noGrp="1"/>
          </p:cNvSpPr>
          <p:nvPr>
            <p:ph type="title"/>
          </p:nvPr>
        </p:nvSpPr>
        <p:spPr/>
        <p:txBody>
          <a:bodyPr/>
          <a:lstStyle/>
          <a:p>
            <a:r>
              <a:rPr lang="cs-CZ" dirty="0"/>
              <a:t>Výzkum jako bádání</a:t>
            </a:r>
          </a:p>
        </p:txBody>
      </p:sp>
      <p:sp>
        <p:nvSpPr>
          <p:cNvPr id="3" name="Zástupný obsah 2">
            <a:extLst>
              <a:ext uri="{FF2B5EF4-FFF2-40B4-BE49-F238E27FC236}">
                <a16:creationId xmlns:a16="http://schemas.microsoft.com/office/drawing/2014/main" id="{B94DA4C2-6D8B-307A-7039-807A0BF0C4DE}"/>
              </a:ext>
            </a:extLst>
          </p:cNvPr>
          <p:cNvSpPr>
            <a:spLocks noGrp="1"/>
          </p:cNvSpPr>
          <p:nvPr>
            <p:ph idx="1"/>
          </p:nvPr>
        </p:nvSpPr>
        <p:spPr/>
        <p:txBody>
          <a:bodyPr/>
          <a:lstStyle/>
          <a:p>
            <a:r>
              <a:rPr lang="cs-CZ" dirty="0"/>
              <a:t>Výzkumem rozumíme iterativní proces, jehož průběh spočívá v kladení stále složitějších nebo nových otázek, jejichž odpovědi můžeme následně přetvořit do podob dalších otázek, které rozvíjejí zkoumání v dané oblasti. Jde o kolaborativní snahu o rozvoj znalostí, s tím souvisí také schopnost dialogu, pokládání relevantních výzkumných otázek, kritického posuzování nebo způsobilost identifikovat informační propasti.</a:t>
            </a:r>
          </a:p>
        </p:txBody>
      </p:sp>
    </p:spTree>
    <p:extLst>
      <p:ext uri="{BB962C8B-B14F-4D97-AF65-F5344CB8AC3E}">
        <p14:creationId xmlns:p14="http://schemas.microsoft.com/office/powerpoint/2010/main" val="37310417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4E8C19-6DFB-3705-7250-389193FD2EBE}"/>
              </a:ext>
            </a:extLst>
          </p:cNvPr>
          <p:cNvSpPr>
            <a:spLocks noGrp="1"/>
          </p:cNvSpPr>
          <p:nvPr>
            <p:ph type="title"/>
          </p:nvPr>
        </p:nvSpPr>
        <p:spPr/>
        <p:txBody>
          <a:bodyPr/>
          <a:lstStyle/>
          <a:p>
            <a:r>
              <a:rPr lang="cs-CZ" dirty="0"/>
              <a:t>Věda jako konverzace</a:t>
            </a:r>
          </a:p>
        </p:txBody>
      </p:sp>
      <p:sp>
        <p:nvSpPr>
          <p:cNvPr id="3" name="Zástupný obsah 2">
            <a:extLst>
              <a:ext uri="{FF2B5EF4-FFF2-40B4-BE49-F238E27FC236}">
                <a16:creationId xmlns:a16="http://schemas.microsoft.com/office/drawing/2014/main" id="{ACEBB5F7-C309-0139-0694-74BF18E2A7DC}"/>
              </a:ext>
            </a:extLst>
          </p:cNvPr>
          <p:cNvSpPr>
            <a:spLocks noGrp="1"/>
          </p:cNvSpPr>
          <p:nvPr>
            <p:ph idx="1"/>
          </p:nvPr>
        </p:nvSpPr>
        <p:spPr/>
        <p:txBody>
          <a:bodyPr/>
          <a:lstStyle/>
          <a:p>
            <a:r>
              <a:rPr lang="cs-CZ" dirty="0"/>
              <a:t>Skupiny výzkumných pracovníků a vědeckých profesionálů se zapojují do odborných rozprav, do kterých vnáší nové poznatky a zjištění, ke kterým v průběhu času dochází. Tyto nové poznatky vyplývají z různých perspektiv a interpretací, jež jsou přirozenou reakcí na změny v daném prostředí. Při provádění výzkumu je nutné tyto různé perspektivy zvažovat a také o nich diskutovat. K tomu přispívá seznamování se s novými zdroji a metodami, jež umožňují začínajícím studentům zapojit se do odborné konverzace.</a:t>
            </a:r>
          </a:p>
        </p:txBody>
      </p:sp>
    </p:spTree>
    <p:extLst>
      <p:ext uri="{BB962C8B-B14F-4D97-AF65-F5344CB8AC3E}">
        <p14:creationId xmlns:p14="http://schemas.microsoft.com/office/powerpoint/2010/main" val="11543255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C420FD-D016-2B40-F489-27278572F8AF}"/>
              </a:ext>
            </a:extLst>
          </p:cNvPr>
          <p:cNvSpPr>
            <a:spLocks noGrp="1"/>
          </p:cNvSpPr>
          <p:nvPr>
            <p:ph type="title"/>
          </p:nvPr>
        </p:nvSpPr>
        <p:spPr/>
        <p:txBody>
          <a:bodyPr/>
          <a:lstStyle/>
          <a:p>
            <a:r>
              <a:rPr lang="cs-CZ" dirty="0"/>
              <a:t>Vyhledávání jako strategický průzkum</a:t>
            </a:r>
          </a:p>
        </p:txBody>
      </p:sp>
      <p:sp>
        <p:nvSpPr>
          <p:cNvPr id="3" name="Zástupný obsah 2">
            <a:extLst>
              <a:ext uri="{FF2B5EF4-FFF2-40B4-BE49-F238E27FC236}">
                <a16:creationId xmlns:a16="http://schemas.microsoft.com/office/drawing/2014/main" id="{7BF59174-D303-8753-6EE7-3C79C46C84F2}"/>
              </a:ext>
            </a:extLst>
          </p:cNvPr>
          <p:cNvSpPr>
            <a:spLocks noGrp="1"/>
          </p:cNvSpPr>
          <p:nvPr>
            <p:ph idx="1"/>
          </p:nvPr>
        </p:nvSpPr>
        <p:spPr/>
        <p:txBody>
          <a:bodyPr/>
          <a:lstStyle/>
          <a:p>
            <a:r>
              <a:rPr lang="cs-CZ" dirty="0"/>
              <a:t>Vyhledávání informací není lineárním procesem. V mnoha svých fázích vyžaduje průběžné přezkoumávání dostupných informačních zdrojů a je založeno na schopnosti flexibilně reagovat na změny ve směru, kterým se proces vyhledávání ubírá. Samotné vyhledávání je ovlivňováno kognitivními, afektivními a sociálními schopnostmi jedince.</a:t>
            </a:r>
          </a:p>
        </p:txBody>
      </p:sp>
    </p:spTree>
    <p:extLst>
      <p:ext uri="{BB962C8B-B14F-4D97-AF65-F5344CB8AC3E}">
        <p14:creationId xmlns:p14="http://schemas.microsoft.com/office/powerpoint/2010/main" val="36531407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6592BF-7620-552B-5D7E-6671976A6D7C}"/>
              </a:ext>
            </a:extLst>
          </p:cNvPr>
          <p:cNvSpPr>
            <a:spLocks noGrp="1"/>
          </p:cNvSpPr>
          <p:nvPr>
            <p:ph type="title"/>
          </p:nvPr>
        </p:nvSpPr>
        <p:spPr/>
        <p:txBody>
          <a:bodyPr/>
          <a:lstStyle/>
          <a:p>
            <a:r>
              <a:rPr lang="cs-CZ" dirty="0" err="1"/>
              <a:t>Metagramotnost</a:t>
            </a:r>
            <a:endParaRPr lang="cs-CZ" dirty="0"/>
          </a:p>
        </p:txBody>
      </p:sp>
      <p:sp>
        <p:nvSpPr>
          <p:cNvPr id="3" name="Zástupný obsah 2">
            <a:extLst>
              <a:ext uri="{FF2B5EF4-FFF2-40B4-BE49-F238E27FC236}">
                <a16:creationId xmlns:a16="http://schemas.microsoft.com/office/drawing/2014/main" id="{97E18B71-1421-68DB-C646-45225BECBE5F}"/>
              </a:ext>
            </a:extLst>
          </p:cNvPr>
          <p:cNvSpPr>
            <a:spLocks noGrp="1"/>
          </p:cNvSpPr>
          <p:nvPr>
            <p:ph idx="1"/>
          </p:nvPr>
        </p:nvSpPr>
        <p:spPr>
          <a:xfrm>
            <a:off x="548641" y="1495425"/>
            <a:ext cx="10995660" cy="4562475"/>
          </a:xfrm>
        </p:spPr>
        <p:txBody>
          <a:bodyPr>
            <a:normAutofit/>
          </a:bodyPr>
          <a:lstStyle/>
          <a:p>
            <a:r>
              <a:rPr lang="cs-CZ" dirty="0"/>
              <a:t>Framework je z velké části založen na pojmu </a:t>
            </a:r>
            <a:r>
              <a:rPr lang="cs-CZ" b="1" dirty="0" err="1"/>
              <a:t>metagramotnost</a:t>
            </a:r>
            <a:r>
              <a:rPr lang="cs-CZ" b="1" dirty="0"/>
              <a:t>, který předkládá nové pojetí informační gramotnosti jako souboru schopností, jež přesahují hranice informační gramotnosti a vnímá studenty nejen jako konzumenty, ale také jako tvůrce informace</a:t>
            </a:r>
            <a:r>
              <a:rPr lang="cs-CZ" dirty="0"/>
              <a:t>. </a:t>
            </a:r>
          </a:p>
          <a:p>
            <a:r>
              <a:rPr lang="cs-CZ" b="1" dirty="0" err="1"/>
              <a:t>Metagramotnost</a:t>
            </a:r>
            <a:r>
              <a:rPr lang="cs-CZ" dirty="0"/>
              <a:t> vyžaduje kognitivní, afektivní, behaviorální a </a:t>
            </a:r>
            <a:r>
              <a:rPr lang="cs-CZ" dirty="0" err="1"/>
              <a:t>metakognitivní</a:t>
            </a:r>
            <a:r>
              <a:rPr lang="cs-CZ" dirty="0"/>
              <a:t> zapojení se do fungování informačního systému, schopnost samostatně pracovat v měnící se společnosti. (ACRL, 2015)</a:t>
            </a:r>
          </a:p>
          <a:p>
            <a:r>
              <a:rPr lang="cs-CZ" b="1" dirty="0"/>
              <a:t>Přesahuje hranice informační gramotnosti</a:t>
            </a:r>
          </a:p>
          <a:p>
            <a:r>
              <a:rPr lang="cs-CZ" dirty="0"/>
              <a:t>Reaguje na změny ve způsobu komunikování, vytváření a šíření informací u učících se jedinců – stále pokročilejší kritické myšlení a větší zapojení se do tvorby nových informačních zdrojů jak samostatnou prací, tak kolaborací s ostatními. (Jacobson a </a:t>
            </a:r>
            <a:r>
              <a:rPr lang="cs-CZ" dirty="0" err="1"/>
              <a:t>Mackey</a:t>
            </a:r>
            <a:r>
              <a:rPr lang="cs-CZ" dirty="0"/>
              <a:t>, 2013)</a:t>
            </a:r>
          </a:p>
          <a:p>
            <a:endParaRPr lang="cs-CZ" dirty="0"/>
          </a:p>
          <a:p>
            <a:endParaRPr lang="cs-CZ" dirty="0"/>
          </a:p>
        </p:txBody>
      </p:sp>
    </p:spTree>
    <p:extLst>
      <p:ext uri="{BB962C8B-B14F-4D97-AF65-F5344CB8AC3E}">
        <p14:creationId xmlns:p14="http://schemas.microsoft.com/office/powerpoint/2010/main" val="25458009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9A9F4C-1DD1-0B5A-F20E-428B88632A9D}"/>
              </a:ext>
            </a:extLst>
          </p:cNvPr>
          <p:cNvSpPr>
            <a:spLocks noGrp="1"/>
          </p:cNvSpPr>
          <p:nvPr>
            <p:ph type="title"/>
          </p:nvPr>
        </p:nvSpPr>
        <p:spPr/>
        <p:txBody>
          <a:bodyPr/>
          <a:lstStyle/>
          <a:p>
            <a:r>
              <a:rPr lang="cs-CZ" dirty="0" err="1"/>
              <a:t>Metagramotnost</a:t>
            </a:r>
            <a:endParaRPr lang="cs-CZ" dirty="0"/>
          </a:p>
        </p:txBody>
      </p:sp>
      <p:sp>
        <p:nvSpPr>
          <p:cNvPr id="3" name="Zástupný obsah 2">
            <a:extLst>
              <a:ext uri="{FF2B5EF4-FFF2-40B4-BE49-F238E27FC236}">
                <a16:creationId xmlns:a16="http://schemas.microsoft.com/office/drawing/2014/main" id="{4F0E34C7-B2C0-5781-8CE5-2F9B32F2924E}"/>
              </a:ext>
            </a:extLst>
          </p:cNvPr>
          <p:cNvSpPr>
            <a:spLocks noGrp="1"/>
          </p:cNvSpPr>
          <p:nvPr>
            <p:ph idx="1"/>
          </p:nvPr>
        </p:nvSpPr>
        <p:spPr/>
        <p:txBody>
          <a:bodyPr/>
          <a:lstStyle/>
          <a:p>
            <a:r>
              <a:rPr lang="cs-CZ" dirty="0"/>
              <a:t>Reflektuje nutnost </a:t>
            </a:r>
            <a:r>
              <a:rPr lang="cs-CZ" b="1" dirty="0"/>
              <a:t>zohlednit v práci s informacemi sociální sítě, online komunity a potřebu otevřeného přístupu ke vzdělávání</a:t>
            </a:r>
            <a:r>
              <a:rPr lang="cs-CZ" dirty="0"/>
              <a:t>. </a:t>
            </a:r>
          </a:p>
          <a:p>
            <a:r>
              <a:rPr lang="cs-CZ" dirty="0"/>
              <a:t>Je založená na sebehodnocení, kritickém pohledu na vlastní práci a schopnosti flexibilně reagovat na změny související s vývojem prostředí. (Jacobson a </a:t>
            </a:r>
            <a:r>
              <a:rPr lang="cs-CZ" dirty="0" err="1"/>
              <a:t>Mackey</a:t>
            </a:r>
            <a:r>
              <a:rPr lang="cs-CZ" dirty="0"/>
              <a:t>, 2013)</a:t>
            </a:r>
          </a:p>
          <a:p>
            <a:r>
              <a:rPr lang="cs-CZ" dirty="0"/>
              <a:t>Konkrétně lze mluvit především </a:t>
            </a:r>
            <a:r>
              <a:rPr lang="cs-CZ" b="1" dirty="0"/>
              <a:t>o gramotnosti informační, mediální a digitální, jejichž integrace a vzájemná interakce jsou pro </a:t>
            </a:r>
            <a:r>
              <a:rPr lang="cs-CZ" b="1" dirty="0" err="1"/>
              <a:t>metagramotnost</a:t>
            </a:r>
            <a:r>
              <a:rPr lang="cs-CZ" b="1" dirty="0"/>
              <a:t> klíčové </a:t>
            </a:r>
            <a:r>
              <a:rPr lang="cs-CZ" dirty="0"/>
              <a:t>(</a:t>
            </a:r>
            <a:r>
              <a:rPr lang="cs-CZ" dirty="0" err="1"/>
              <a:t>Deja</a:t>
            </a:r>
            <a:r>
              <a:rPr lang="cs-CZ" dirty="0"/>
              <a:t> a Rak, 2019; </a:t>
            </a:r>
            <a:r>
              <a:rPr lang="cs-CZ" dirty="0" err="1"/>
              <a:t>Chappell</a:t>
            </a:r>
            <a:r>
              <a:rPr lang="cs-CZ" dirty="0"/>
              <a:t>, 2017).</a:t>
            </a:r>
          </a:p>
          <a:p>
            <a:r>
              <a:rPr lang="cs-CZ" dirty="0" err="1"/>
              <a:t>Hill</a:t>
            </a:r>
            <a:r>
              <a:rPr lang="cs-CZ" dirty="0"/>
              <a:t> (2020, s. 252) říká, že: „Jenom skrze </a:t>
            </a:r>
            <a:r>
              <a:rPr lang="cs-CZ" dirty="0" err="1"/>
              <a:t>metagramotnost</a:t>
            </a:r>
            <a:r>
              <a:rPr lang="cs-CZ" dirty="0"/>
              <a:t> se můžeme stát digitálními občany, kteří usilují o získávání, produkování a sdílení znalostí v </a:t>
            </a:r>
            <a:r>
              <a:rPr lang="cs-CZ" dirty="0" err="1"/>
              <a:t>metamoderní</a:t>
            </a:r>
            <a:r>
              <a:rPr lang="cs-CZ" dirty="0"/>
              <a:t> kultuře.</a:t>
            </a:r>
          </a:p>
        </p:txBody>
      </p:sp>
    </p:spTree>
    <p:extLst>
      <p:ext uri="{BB962C8B-B14F-4D97-AF65-F5344CB8AC3E}">
        <p14:creationId xmlns:p14="http://schemas.microsoft.com/office/powerpoint/2010/main" val="824814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D018E5-E146-FEC9-7C87-FC5ABF34C4CE}"/>
              </a:ext>
            </a:extLst>
          </p:cNvPr>
          <p:cNvSpPr>
            <a:spLocks noGrp="1"/>
          </p:cNvSpPr>
          <p:nvPr>
            <p:ph type="title"/>
          </p:nvPr>
        </p:nvSpPr>
        <p:spPr/>
        <p:txBody>
          <a:bodyPr>
            <a:normAutofit/>
          </a:bodyPr>
          <a:lstStyle/>
          <a:p>
            <a:pPr algn="ctr"/>
            <a:r>
              <a:rPr lang="cs-CZ" sz="2800" dirty="0"/>
              <a:t>Vztah informační gramotnosti a celoživotního vzdělávání /učení (Bundy 2004)</a:t>
            </a:r>
          </a:p>
        </p:txBody>
      </p:sp>
      <p:pic>
        <p:nvPicPr>
          <p:cNvPr id="5" name="Zástupný obsah 4">
            <a:extLst>
              <a:ext uri="{FF2B5EF4-FFF2-40B4-BE49-F238E27FC236}">
                <a16:creationId xmlns:a16="http://schemas.microsoft.com/office/drawing/2014/main" id="{E48A2824-F555-8173-C229-BC5410190E13}"/>
              </a:ext>
            </a:extLst>
          </p:cNvPr>
          <p:cNvPicPr>
            <a:picLocks noGrp="1" noChangeAspect="1"/>
          </p:cNvPicPr>
          <p:nvPr>
            <p:ph idx="1"/>
          </p:nvPr>
        </p:nvPicPr>
        <p:blipFill>
          <a:blip r:embed="rId2"/>
          <a:stretch>
            <a:fillRect/>
          </a:stretch>
        </p:blipFill>
        <p:spPr>
          <a:xfrm>
            <a:off x="1834764" y="2314575"/>
            <a:ext cx="8254490" cy="3000376"/>
          </a:xfrm>
        </p:spPr>
      </p:pic>
    </p:spTree>
    <p:extLst>
      <p:ext uri="{BB962C8B-B14F-4D97-AF65-F5344CB8AC3E}">
        <p14:creationId xmlns:p14="http://schemas.microsoft.com/office/powerpoint/2010/main" val="16940738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07FFDB-5897-AF86-52F7-3F9AFAD87D4B}"/>
              </a:ext>
            </a:extLst>
          </p:cNvPr>
          <p:cNvSpPr>
            <a:spLocks noGrp="1"/>
          </p:cNvSpPr>
          <p:nvPr>
            <p:ph type="title"/>
          </p:nvPr>
        </p:nvSpPr>
        <p:spPr/>
        <p:txBody>
          <a:bodyPr/>
          <a:lstStyle/>
          <a:p>
            <a:r>
              <a:rPr lang="cs-CZ" dirty="0"/>
              <a:t>7 elementů </a:t>
            </a:r>
            <a:r>
              <a:rPr lang="cs-CZ" dirty="0" err="1"/>
              <a:t>metagramotnosti</a:t>
            </a:r>
            <a:r>
              <a:rPr lang="cs-CZ" dirty="0"/>
              <a:t> </a:t>
            </a:r>
          </a:p>
        </p:txBody>
      </p:sp>
      <p:sp>
        <p:nvSpPr>
          <p:cNvPr id="3" name="Zástupný obsah 2">
            <a:extLst>
              <a:ext uri="{FF2B5EF4-FFF2-40B4-BE49-F238E27FC236}">
                <a16:creationId xmlns:a16="http://schemas.microsoft.com/office/drawing/2014/main" id="{5365F449-3D85-9FD9-9D4E-517A031C5DDA}"/>
              </a:ext>
            </a:extLst>
          </p:cNvPr>
          <p:cNvSpPr>
            <a:spLocks noGrp="1"/>
          </p:cNvSpPr>
          <p:nvPr>
            <p:ph idx="1"/>
          </p:nvPr>
        </p:nvSpPr>
        <p:spPr/>
        <p:txBody>
          <a:bodyPr>
            <a:normAutofit lnSpcReduction="10000"/>
          </a:bodyPr>
          <a:lstStyle/>
          <a:p>
            <a:r>
              <a:rPr lang="cs-CZ" dirty="0"/>
              <a:t>Jacobson a </a:t>
            </a:r>
            <a:r>
              <a:rPr lang="cs-CZ" dirty="0" err="1"/>
              <a:t>Mackey</a:t>
            </a:r>
            <a:r>
              <a:rPr lang="cs-CZ" dirty="0"/>
              <a:t> (2013) představují sedm elementů </a:t>
            </a:r>
            <a:r>
              <a:rPr lang="cs-CZ" dirty="0" err="1"/>
              <a:t>metagramotnosti</a:t>
            </a:r>
            <a:r>
              <a:rPr lang="cs-CZ" dirty="0"/>
              <a:t>, jež ve svém základu vycházejí z informační gramotnosti, ale současně ji novým způsobem rozšiřují. Jedná se o:</a:t>
            </a:r>
          </a:p>
          <a:p>
            <a:r>
              <a:rPr lang="cs-CZ" dirty="0"/>
              <a:t>1. Porozumění typu formátu a způsobu doručení </a:t>
            </a:r>
          </a:p>
          <a:p>
            <a:r>
              <a:rPr lang="cs-CZ" dirty="0"/>
              <a:t>2. Vyhodnocení zpětné vazby uživatelů jako aktivní výzkumník </a:t>
            </a:r>
          </a:p>
          <a:p>
            <a:r>
              <a:rPr lang="cs-CZ" dirty="0"/>
              <a:t>3. Vytvoření kontextu pro informace generované uživatelem </a:t>
            </a:r>
          </a:p>
          <a:p>
            <a:r>
              <a:rPr lang="cs-CZ" dirty="0"/>
              <a:t>4. Kritické hodnocení dynamického obsahu </a:t>
            </a:r>
          </a:p>
          <a:p>
            <a:r>
              <a:rPr lang="cs-CZ" dirty="0"/>
              <a:t>5. Produkování vlastního obsahu v různých mediálních formátech </a:t>
            </a:r>
          </a:p>
          <a:p>
            <a:r>
              <a:rPr lang="cs-CZ" dirty="0"/>
              <a:t>6. Porozumění osobnímu soukromí, informační etice a problémům duševního vlastnictví </a:t>
            </a:r>
          </a:p>
          <a:p>
            <a:r>
              <a:rPr lang="cs-CZ" dirty="0"/>
              <a:t>7. Sdílení informací v participativním prostředí</a:t>
            </a:r>
          </a:p>
        </p:txBody>
      </p:sp>
    </p:spTree>
    <p:extLst>
      <p:ext uri="{BB962C8B-B14F-4D97-AF65-F5344CB8AC3E}">
        <p14:creationId xmlns:p14="http://schemas.microsoft.com/office/powerpoint/2010/main" val="13685370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B28CDA-B138-1356-F8CF-FE71CB05EAD1}"/>
              </a:ext>
            </a:extLst>
          </p:cNvPr>
          <p:cNvSpPr>
            <a:spLocks noGrp="1"/>
          </p:cNvSpPr>
          <p:nvPr>
            <p:ph type="title" idx="4294967295"/>
          </p:nvPr>
        </p:nvSpPr>
        <p:spPr>
          <a:xfrm>
            <a:off x="2001520" y="2678113"/>
            <a:ext cx="9643745" cy="1077912"/>
          </a:xfrm>
        </p:spPr>
        <p:txBody>
          <a:bodyPr/>
          <a:lstStyle/>
          <a:p>
            <a:r>
              <a:rPr lang="cs-CZ" dirty="0"/>
              <a:t>Aplikace teoretických východisek</a:t>
            </a:r>
            <a:br>
              <a:rPr lang="cs-CZ" dirty="0"/>
            </a:br>
            <a:r>
              <a:rPr lang="cs-CZ" dirty="0"/>
              <a:t>k tématu IG, modelů a standardů</a:t>
            </a:r>
          </a:p>
        </p:txBody>
      </p:sp>
    </p:spTree>
    <p:extLst>
      <p:ext uri="{BB962C8B-B14F-4D97-AF65-F5344CB8AC3E}">
        <p14:creationId xmlns:p14="http://schemas.microsoft.com/office/powerpoint/2010/main" val="2756616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43B665-C58A-D608-56D4-01F9A7010F98}"/>
              </a:ext>
            </a:extLst>
          </p:cNvPr>
          <p:cNvSpPr>
            <a:spLocks noGrp="1"/>
          </p:cNvSpPr>
          <p:nvPr>
            <p:ph type="title"/>
          </p:nvPr>
        </p:nvSpPr>
        <p:spPr/>
        <p:txBody>
          <a:bodyPr/>
          <a:lstStyle/>
          <a:p>
            <a:pPr algn="ctr"/>
            <a:r>
              <a:rPr lang="cs-CZ" dirty="0"/>
              <a:t>Moderní dětství </a:t>
            </a:r>
            <a:br>
              <a:rPr lang="cs-CZ" dirty="0"/>
            </a:br>
            <a:r>
              <a:rPr lang="cs-CZ" dirty="0"/>
              <a:t>v postmoderní a informační společnosti </a:t>
            </a:r>
          </a:p>
        </p:txBody>
      </p:sp>
      <p:sp>
        <p:nvSpPr>
          <p:cNvPr id="3" name="Zástupný obsah 2">
            <a:extLst>
              <a:ext uri="{FF2B5EF4-FFF2-40B4-BE49-F238E27FC236}">
                <a16:creationId xmlns:a16="http://schemas.microsoft.com/office/drawing/2014/main" id="{BCD8B640-DCDC-5D04-BE56-57AB67B5AD5A}"/>
              </a:ext>
            </a:extLst>
          </p:cNvPr>
          <p:cNvSpPr>
            <a:spLocks noGrp="1"/>
          </p:cNvSpPr>
          <p:nvPr>
            <p:ph idx="1"/>
          </p:nvPr>
        </p:nvSpPr>
        <p:spPr/>
        <p:txBody>
          <a:bodyPr>
            <a:normAutofit/>
          </a:bodyPr>
          <a:lstStyle/>
          <a:p>
            <a:pPr marL="0" indent="0">
              <a:buNone/>
            </a:pPr>
            <a:r>
              <a:rPr lang="cs-CZ" dirty="0"/>
              <a:t>Osobitá, specifická problematika současnosti </a:t>
            </a:r>
          </a:p>
          <a:p>
            <a:pPr marL="0" indent="0">
              <a:buNone/>
            </a:pPr>
            <a:r>
              <a:rPr lang="cs-CZ" dirty="0"/>
              <a:t>Média – dominující průvodní prvek současného dětství / kontrastně a zásadně zasahují do rozvoje </a:t>
            </a:r>
            <a:r>
              <a:rPr lang="cs-CZ" dirty="0" err="1"/>
              <a:t>osobnsoti</a:t>
            </a:r>
            <a:r>
              <a:rPr lang="cs-CZ" dirty="0"/>
              <a:t> současného dítěte </a:t>
            </a:r>
          </a:p>
          <a:p>
            <a:pPr marL="0" indent="0">
              <a:buNone/>
            </a:pPr>
            <a:r>
              <a:rPr lang="cs-CZ" dirty="0"/>
              <a:t>Pojem </a:t>
            </a:r>
            <a:r>
              <a:rPr lang="cs-CZ" b="1" dirty="0"/>
              <a:t>medializované dětství </a:t>
            </a:r>
            <a:r>
              <a:rPr lang="cs-CZ" dirty="0"/>
              <a:t>(</a:t>
            </a:r>
            <a:r>
              <a:rPr lang="cs-CZ" dirty="0" err="1"/>
              <a:t>Helus</a:t>
            </a:r>
            <a:r>
              <a:rPr lang="cs-CZ" dirty="0"/>
              <a:t> 2009, s.11)</a:t>
            </a:r>
          </a:p>
          <a:p>
            <a:pPr marL="0" indent="0">
              <a:buNone/>
            </a:pPr>
            <a:r>
              <a:rPr lang="cs-CZ" dirty="0"/>
              <a:t>Média ovlivňují skladbu a režim dne dětí / zájmy, názory, postoje, hodnotové systémy – jsou nepochybně významným prostředkem a činitelem jejich </a:t>
            </a:r>
            <a:r>
              <a:rPr lang="cs-CZ" b="1" dirty="0"/>
              <a:t>socializace</a:t>
            </a:r>
            <a:r>
              <a:rPr lang="cs-CZ" dirty="0"/>
              <a:t> </a:t>
            </a:r>
            <a:r>
              <a:rPr lang="cs-CZ" dirty="0" err="1"/>
              <a:t>Koncepcia</a:t>
            </a:r>
            <a:r>
              <a:rPr lang="cs-CZ" dirty="0"/>
              <a:t> 2020)</a:t>
            </a:r>
          </a:p>
          <a:p>
            <a:pPr marL="0" indent="0">
              <a:buNone/>
            </a:pPr>
            <a:r>
              <a:rPr lang="cs-CZ" b="1" dirty="0"/>
              <a:t>Média jako atraktivní prostor prezentace kulturních vzorců a vzorů chování</a:t>
            </a:r>
          </a:p>
          <a:p>
            <a:pPr marL="0" indent="0">
              <a:buNone/>
            </a:pPr>
            <a:r>
              <a:rPr lang="cs-CZ" dirty="0"/>
              <a:t>- problém: zejména mladší děti – neodlišují nebo jen slabě odlišují fikci od skutečnosti, </a:t>
            </a:r>
            <a:r>
              <a:rPr lang="cs-CZ" b="1" dirty="0"/>
              <a:t>chybí mu tzv. estetická a kognitivní distance </a:t>
            </a:r>
            <a:r>
              <a:rPr lang="cs-CZ" dirty="0"/>
              <a:t>(Potter 2010).</a:t>
            </a:r>
          </a:p>
        </p:txBody>
      </p:sp>
    </p:spTree>
    <p:extLst>
      <p:ext uri="{BB962C8B-B14F-4D97-AF65-F5344CB8AC3E}">
        <p14:creationId xmlns:p14="http://schemas.microsoft.com/office/powerpoint/2010/main" val="4035676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6B682D-FBB8-451A-1AB1-4F638F32EC53}"/>
              </a:ext>
            </a:extLst>
          </p:cNvPr>
          <p:cNvSpPr>
            <a:spLocks noGrp="1"/>
          </p:cNvSpPr>
          <p:nvPr>
            <p:ph type="title"/>
          </p:nvPr>
        </p:nvSpPr>
        <p:spPr/>
        <p:txBody>
          <a:bodyPr/>
          <a:lstStyle/>
          <a:p>
            <a:r>
              <a:rPr lang="cs-CZ" dirty="0"/>
              <a:t>Medializované dětství</a:t>
            </a:r>
          </a:p>
        </p:txBody>
      </p:sp>
      <p:sp>
        <p:nvSpPr>
          <p:cNvPr id="3" name="Zástupný obsah 2">
            <a:extLst>
              <a:ext uri="{FF2B5EF4-FFF2-40B4-BE49-F238E27FC236}">
                <a16:creationId xmlns:a16="http://schemas.microsoft.com/office/drawing/2014/main" id="{26A74589-5BA7-18B4-0E22-31CEBAAEC43C}"/>
              </a:ext>
            </a:extLst>
          </p:cNvPr>
          <p:cNvSpPr>
            <a:spLocks noGrp="1"/>
          </p:cNvSpPr>
          <p:nvPr>
            <p:ph idx="1"/>
          </p:nvPr>
        </p:nvSpPr>
        <p:spPr/>
        <p:txBody>
          <a:bodyPr>
            <a:normAutofit fontScale="92500" lnSpcReduction="20000"/>
          </a:bodyPr>
          <a:lstStyle/>
          <a:p>
            <a:pPr marL="0" indent="0">
              <a:buNone/>
            </a:pPr>
            <a:r>
              <a:rPr lang="cs-CZ" dirty="0"/>
              <a:t>Média hlavním činitelem polarizace dětí – vytváří se skupina </a:t>
            </a:r>
            <a:r>
              <a:rPr lang="cs-CZ" b="1" dirty="0"/>
              <a:t>„závislých konzumentů čehokoli  multimediálního“</a:t>
            </a:r>
            <a:r>
              <a:rPr lang="cs-CZ" dirty="0"/>
              <a:t> s případnou tendencí sáhnout po nejnebezpečnější nebo nejnevhodnější </a:t>
            </a:r>
            <a:r>
              <a:rPr lang="cs-CZ" b="1" dirty="0"/>
              <a:t>nabídce </a:t>
            </a:r>
            <a:r>
              <a:rPr lang="cs-CZ" dirty="0"/>
              <a:t>(</a:t>
            </a:r>
            <a:r>
              <a:rPr lang="cs-CZ" dirty="0" err="1"/>
              <a:t>Helus</a:t>
            </a:r>
            <a:r>
              <a:rPr lang="cs-CZ" dirty="0"/>
              <a:t> 2009, s.78) </a:t>
            </a:r>
          </a:p>
          <a:p>
            <a:pPr marL="0" indent="0">
              <a:buNone/>
            </a:pPr>
            <a:r>
              <a:rPr lang="cs-CZ" dirty="0"/>
              <a:t>Dopad medializovaného dětství generuje další negativní atribut – </a:t>
            </a:r>
            <a:r>
              <a:rPr lang="cs-CZ" b="1" dirty="0"/>
              <a:t>konzumnost</a:t>
            </a:r>
            <a:r>
              <a:rPr lang="cs-CZ" dirty="0"/>
              <a:t> </a:t>
            </a:r>
          </a:p>
          <a:p>
            <a:pPr marL="0" indent="0">
              <a:buNone/>
            </a:pPr>
            <a:r>
              <a:rPr lang="cs-CZ" b="1" dirty="0"/>
              <a:t>Dítě vystaveno mediálnímu tlaku</a:t>
            </a:r>
            <a:r>
              <a:rPr lang="cs-CZ" dirty="0"/>
              <a:t> reklamy a nabídce trhu – to ohrožuje jeho a osobnost (dítě nedokáže odolat)</a:t>
            </a:r>
          </a:p>
          <a:p>
            <a:pPr marL="0" indent="0">
              <a:buNone/>
            </a:pPr>
            <a:r>
              <a:rPr lang="cs-CZ" dirty="0"/>
              <a:t>Emocionálně přetížené dětství je také spojeno s médii – akční filmy, PC hry, ale i zpravodajství </a:t>
            </a:r>
          </a:p>
          <a:p>
            <a:pPr>
              <a:buFontTx/>
              <a:buChar char="-"/>
            </a:pPr>
            <a:r>
              <a:rPr lang="cs-CZ" dirty="0"/>
              <a:t>Dítě vystaveno emociálním zážitkům, které nedokáže překonat a zpracovat jako posilující zkušenost, </a:t>
            </a:r>
            <a:r>
              <a:rPr lang="cs-CZ" b="1" dirty="0"/>
              <a:t>mediální zážitky </a:t>
            </a:r>
            <a:r>
              <a:rPr lang="cs-CZ" dirty="0"/>
              <a:t>v tom hrají rozhodně významnou úlohu (Potter 2010). </a:t>
            </a:r>
          </a:p>
          <a:p>
            <a:pPr>
              <a:buFontTx/>
              <a:buChar char="-"/>
            </a:pPr>
            <a:r>
              <a:rPr lang="cs-CZ" b="1" dirty="0"/>
              <a:t>Nadměrná konzumace mediálních obsahů </a:t>
            </a:r>
            <a:r>
              <a:rPr lang="cs-CZ" dirty="0"/>
              <a:t>– rizika fyzického vývinu zdravotního stavu, emocionální a sociální, psychická intelektová i morální (</a:t>
            </a:r>
            <a:r>
              <a:rPr lang="cs-CZ" dirty="0" err="1"/>
              <a:t>Policy</a:t>
            </a:r>
            <a:r>
              <a:rPr lang="cs-CZ" dirty="0"/>
              <a:t> 2018; </a:t>
            </a:r>
            <a:r>
              <a:rPr lang="cs-CZ" dirty="0" err="1"/>
              <a:t>Nesi</a:t>
            </a:r>
            <a:r>
              <a:rPr lang="cs-CZ" dirty="0"/>
              <a:t> 2021; </a:t>
            </a:r>
            <a:r>
              <a:rPr lang="cs-CZ" dirty="0" err="1"/>
              <a:t>Slussareff</a:t>
            </a:r>
            <a:r>
              <a:rPr lang="cs-CZ" dirty="0"/>
              <a:t> 2022)</a:t>
            </a:r>
          </a:p>
        </p:txBody>
      </p:sp>
    </p:spTree>
    <p:extLst>
      <p:ext uri="{BB962C8B-B14F-4D97-AF65-F5344CB8AC3E}">
        <p14:creationId xmlns:p14="http://schemas.microsoft.com/office/powerpoint/2010/main" val="2834047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A32633-77EF-BE80-B8E2-62015D9EDDDD}"/>
              </a:ext>
            </a:extLst>
          </p:cNvPr>
          <p:cNvSpPr>
            <a:spLocks noGrp="1"/>
          </p:cNvSpPr>
          <p:nvPr>
            <p:ph type="title"/>
          </p:nvPr>
        </p:nvSpPr>
        <p:spPr/>
        <p:txBody>
          <a:bodyPr/>
          <a:lstStyle/>
          <a:p>
            <a:r>
              <a:rPr lang="cs-CZ" dirty="0"/>
              <a:t>Informační gramotnost</a:t>
            </a:r>
          </a:p>
        </p:txBody>
      </p:sp>
      <p:sp>
        <p:nvSpPr>
          <p:cNvPr id="3" name="Zástupný obsah 2">
            <a:extLst>
              <a:ext uri="{FF2B5EF4-FFF2-40B4-BE49-F238E27FC236}">
                <a16:creationId xmlns:a16="http://schemas.microsoft.com/office/drawing/2014/main" id="{F9B6BEC0-4469-DE6F-2C96-B5E3065382D2}"/>
              </a:ext>
            </a:extLst>
          </p:cNvPr>
          <p:cNvSpPr>
            <a:spLocks noGrp="1"/>
          </p:cNvSpPr>
          <p:nvPr>
            <p:ph idx="1"/>
          </p:nvPr>
        </p:nvSpPr>
        <p:spPr>
          <a:xfrm>
            <a:off x="548641" y="1600200"/>
            <a:ext cx="10995660" cy="4457700"/>
          </a:xfrm>
        </p:spPr>
        <p:txBody>
          <a:bodyPr>
            <a:normAutofit fontScale="92500" lnSpcReduction="10000"/>
          </a:bodyPr>
          <a:lstStyle/>
          <a:p>
            <a:pPr marL="0" indent="0">
              <a:buNone/>
            </a:pPr>
            <a:r>
              <a:rPr lang="cs-CZ" b="1" dirty="0"/>
              <a:t>Pojmy informační gramotnost </a:t>
            </a:r>
            <a:r>
              <a:rPr lang="cs-CZ" dirty="0"/>
              <a:t>a </a:t>
            </a:r>
            <a:r>
              <a:rPr lang="cs-CZ" b="1" dirty="0"/>
              <a:t>informačně gramotný jedinec </a:t>
            </a:r>
            <a:r>
              <a:rPr lang="cs-CZ" dirty="0"/>
              <a:t>poprvé použity </a:t>
            </a:r>
            <a:r>
              <a:rPr lang="cs-CZ" b="1" dirty="0"/>
              <a:t>v roce 1974 Paulem </a:t>
            </a:r>
            <a:r>
              <a:rPr lang="cs-CZ" b="1" dirty="0" err="1"/>
              <a:t>Zurkowskim</a:t>
            </a:r>
            <a:r>
              <a:rPr lang="cs-CZ" b="1" dirty="0"/>
              <a:t> </a:t>
            </a:r>
            <a:r>
              <a:rPr lang="cs-CZ" dirty="0"/>
              <a:t>(americký knihovník)</a:t>
            </a:r>
          </a:p>
          <a:p>
            <a:pPr marL="0" indent="0">
              <a:buNone/>
            </a:pPr>
            <a:r>
              <a:rPr lang="cs-CZ" dirty="0" err="1"/>
              <a:t>Zurkowski</a:t>
            </a:r>
            <a:r>
              <a:rPr lang="cs-CZ" dirty="0"/>
              <a:t> popsal informačně gramotného jedince jako někoho, kdo je schopen využívat relevantní informační (také primární) zdroje, s jejich pomocí řešit problémy a uspokojovat své informační potřeby / má dostatečné schopnosti a zná techniky k získání a zužitkování informačních nástrojů (</a:t>
            </a:r>
          </a:p>
          <a:p>
            <a:pPr marL="0" indent="0">
              <a:buNone/>
            </a:pPr>
            <a:r>
              <a:rPr lang="cs-CZ" dirty="0"/>
              <a:t>Od 70. let se definice informační gramotnosti značně rozvinula a přizpůsobila se postupnému a rychlému vývoji informační společnosti</a:t>
            </a:r>
          </a:p>
          <a:p>
            <a:pPr marL="0" indent="0">
              <a:buNone/>
            </a:pPr>
            <a:r>
              <a:rPr lang="cs-CZ" dirty="0"/>
              <a:t>Základ zůstává stejný - informační gramotnost umožňuje pracovat s informací na takové úrovni, na které ji lidé umí využívat tak, aby odpovídala jejich potřebám</a:t>
            </a:r>
          </a:p>
          <a:p>
            <a:pPr marL="0" indent="0">
              <a:buNone/>
            </a:pPr>
            <a:r>
              <a:rPr lang="cs-CZ" dirty="0" err="1"/>
              <a:t>Zurkowského</a:t>
            </a:r>
            <a:r>
              <a:rPr lang="cs-CZ" dirty="0"/>
              <a:t> přístup ukázal, </a:t>
            </a:r>
            <a:r>
              <a:rPr lang="cs-CZ" b="1" dirty="0"/>
              <a:t>že knihovny a knihovníci </a:t>
            </a:r>
            <a:r>
              <a:rPr lang="cs-CZ" dirty="0"/>
              <a:t>jsou jádrem a jedním ze základních kamenů při zkoumání informační gramotnosti (</a:t>
            </a:r>
            <a:r>
              <a:rPr lang="cs-CZ" dirty="0" err="1"/>
              <a:t>Koltay</a:t>
            </a:r>
            <a:r>
              <a:rPr lang="cs-CZ" dirty="0"/>
              <a:t>, </a:t>
            </a:r>
            <a:r>
              <a:rPr lang="cs-CZ" dirty="0" err="1"/>
              <a:t>Špiranec</a:t>
            </a:r>
            <a:r>
              <a:rPr lang="cs-CZ" dirty="0"/>
              <a:t> a </a:t>
            </a:r>
            <a:r>
              <a:rPr lang="cs-CZ" dirty="0" err="1"/>
              <a:t>Karvalics</a:t>
            </a:r>
            <a:r>
              <a:rPr lang="cs-CZ" dirty="0"/>
              <a:t>, 2016) a jsou důležitou </a:t>
            </a:r>
            <a:r>
              <a:rPr lang="cs-CZ" b="1" dirty="0"/>
              <a:t>součástí při výuce a rozvoji informační gramotnosti jak ve formálním, tak v neformálním vzdělávání.</a:t>
            </a:r>
          </a:p>
        </p:txBody>
      </p:sp>
    </p:spTree>
    <p:extLst>
      <p:ext uri="{BB962C8B-B14F-4D97-AF65-F5344CB8AC3E}">
        <p14:creationId xmlns:p14="http://schemas.microsoft.com/office/powerpoint/2010/main" val="2727949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3D9413-AE79-EADC-7265-134033514FC0}"/>
              </a:ext>
            </a:extLst>
          </p:cNvPr>
          <p:cNvSpPr>
            <a:spLocks noGrp="1"/>
          </p:cNvSpPr>
          <p:nvPr>
            <p:ph type="title"/>
          </p:nvPr>
        </p:nvSpPr>
        <p:spPr/>
        <p:txBody>
          <a:bodyPr/>
          <a:lstStyle/>
          <a:p>
            <a:r>
              <a:rPr lang="cs-CZ" dirty="0"/>
              <a:t>Informační gramotnost</a:t>
            </a:r>
          </a:p>
        </p:txBody>
      </p:sp>
      <p:sp>
        <p:nvSpPr>
          <p:cNvPr id="3" name="Zástupný obsah 2">
            <a:extLst>
              <a:ext uri="{FF2B5EF4-FFF2-40B4-BE49-F238E27FC236}">
                <a16:creationId xmlns:a16="http://schemas.microsoft.com/office/drawing/2014/main" id="{0388C761-7A8F-3B83-8B3C-C5C2613024EF}"/>
              </a:ext>
            </a:extLst>
          </p:cNvPr>
          <p:cNvSpPr>
            <a:spLocks noGrp="1"/>
          </p:cNvSpPr>
          <p:nvPr>
            <p:ph idx="1"/>
          </p:nvPr>
        </p:nvSpPr>
        <p:spPr>
          <a:xfrm>
            <a:off x="548641" y="1819275"/>
            <a:ext cx="10995660" cy="4457700"/>
          </a:xfrm>
        </p:spPr>
        <p:txBody>
          <a:bodyPr>
            <a:normAutofit/>
          </a:bodyPr>
          <a:lstStyle/>
          <a:p>
            <a:pPr marL="0" indent="0">
              <a:buNone/>
            </a:pPr>
            <a:r>
              <a:rPr lang="cs-CZ" dirty="0"/>
              <a:t>S rychle se vyvíjející společností </a:t>
            </a:r>
            <a:r>
              <a:rPr lang="cs-CZ" b="1" dirty="0"/>
              <a:t>vyžadovány změny </a:t>
            </a:r>
            <a:r>
              <a:rPr lang="cs-CZ" dirty="0"/>
              <a:t>ve způsobu, jakým lidé informace shromažďují, jak s nimi pracují, ale především </a:t>
            </a:r>
            <a:r>
              <a:rPr lang="cs-CZ" b="1" dirty="0"/>
              <a:t>ve smýšlení a v přístupu k informacím</a:t>
            </a:r>
          </a:p>
          <a:p>
            <a:pPr marL="0" indent="0">
              <a:buNone/>
            </a:pPr>
            <a:r>
              <a:rPr lang="cs-CZ" b="1" dirty="0"/>
              <a:t>N</a:t>
            </a:r>
            <a:r>
              <a:rPr lang="cs-CZ" dirty="0"/>
              <a:t>utnost aktualizovat definice informační gramotnosti a zájem o informační gramotnost vůbec (</a:t>
            </a:r>
            <a:r>
              <a:rPr lang="cs-CZ" dirty="0" err="1"/>
              <a:t>Palmer</a:t>
            </a:r>
            <a:r>
              <a:rPr lang="cs-CZ" dirty="0"/>
              <a:t> a </a:t>
            </a:r>
            <a:r>
              <a:rPr lang="cs-CZ" dirty="0" err="1"/>
              <a:t>Gelfand</a:t>
            </a:r>
            <a:r>
              <a:rPr lang="cs-CZ" dirty="0"/>
              <a:t>, 2013) - </a:t>
            </a:r>
            <a:r>
              <a:rPr lang="cs-CZ" b="1" dirty="0" err="1"/>
              <a:t>American</a:t>
            </a:r>
            <a:r>
              <a:rPr lang="cs-CZ" b="1" dirty="0"/>
              <a:t> </a:t>
            </a:r>
            <a:r>
              <a:rPr lang="cs-CZ" b="1" dirty="0" err="1"/>
              <a:t>Library</a:t>
            </a:r>
            <a:r>
              <a:rPr lang="cs-CZ" b="1" dirty="0"/>
              <a:t> </a:t>
            </a:r>
            <a:r>
              <a:rPr lang="cs-CZ" b="1" dirty="0" err="1"/>
              <a:t>Association</a:t>
            </a:r>
            <a:r>
              <a:rPr lang="cs-CZ" b="1" dirty="0"/>
              <a:t> </a:t>
            </a:r>
            <a:r>
              <a:rPr lang="cs-CZ" dirty="0"/>
              <a:t>(dále pouze ALA), která pro ni položila </a:t>
            </a:r>
            <a:r>
              <a:rPr lang="cs-CZ" b="1" dirty="0"/>
              <a:t>první koncepční základ v roce 1989</a:t>
            </a:r>
            <a:r>
              <a:rPr lang="cs-CZ" dirty="0"/>
              <a:t>. </a:t>
            </a:r>
          </a:p>
          <a:p>
            <a:pPr>
              <a:buFontTx/>
              <a:buChar char="-"/>
            </a:pPr>
            <a:r>
              <a:rPr lang="cs-CZ" dirty="0"/>
              <a:t>její divize </a:t>
            </a:r>
            <a:r>
              <a:rPr lang="cs-CZ" b="1" dirty="0" err="1"/>
              <a:t>Association</a:t>
            </a:r>
            <a:r>
              <a:rPr lang="cs-CZ" b="1" dirty="0"/>
              <a:t> </a:t>
            </a:r>
            <a:r>
              <a:rPr lang="cs-CZ" b="1" dirty="0" err="1"/>
              <a:t>of</a:t>
            </a:r>
            <a:r>
              <a:rPr lang="cs-CZ" b="1" dirty="0"/>
              <a:t> </a:t>
            </a:r>
            <a:r>
              <a:rPr lang="cs-CZ" b="1" dirty="0" err="1"/>
              <a:t>College</a:t>
            </a:r>
            <a:r>
              <a:rPr lang="cs-CZ" b="1" dirty="0"/>
              <a:t> and </a:t>
            </a:r>
            <a:r>
              <a:rPr lang="cs-CZ" b="1" dirty="0" err="1"/>
              <a:t>Research</a:t>
            </a:r>
            <a:r>
              <a:rPr lang="cs-CZ" b="1" dirty="0"/>
              <a:t> </a:t>
            </a:r>
            <a:r>
              <a:rPr lang="cs-CZ" b="1" dirty="0" err="1"/>
              <a:t>Libraries</a:t>
            </a:r>
            <a:r>
              <a:rPr lang="cs-CZ" b="1" dirty="0"/>
              <a:t> (dále pouze ACRL)</a:t>
            </a:r>
            <a:r>
              <a:rPr lang="cs-CZ" dirty="0"/>
              <a:t> vydala v roce 2000 dokument </a:t>
            </a:r>
            <a:r>
              <a:rPr lang="cs-CZ" b="1" dirty="0" err="1"/>
              <a:t>Information</a:t>
            </a:r>
            <a:r>
              <a:rPr lang="cs-CZ" b="1" dirty="0"/>
              <a:t> </a:t>
            </a:r>
            <a:r>
              <a:rPr lang="cs-CZ" b="1" dirty="0" err="1"/>
              <a:t>Literacy</a:t>
            </a:r>
            <a:r>
              <a:rPr lang="cs-CZ" b="1" dirty="0"/>
              <a:t> </a:t>
            </a:r>
            <a:r>
              <a:rPr lang="cs-CZ" b="1" dirty="0" err="1"/>
              <a:t>Competency</a:t>
            </a:r>
            <a:r>
              <a:rPr lang="cs-CZ" b="1" dirty="0"/>
              <a:t> </a:t>
            </a:r>
            <a:r>
              <a:rPr lang="cs-CZ" b="1" dirty="0" err="1"/>
              <a:t>Standards</a:t>
            </a:r>
            <a:r>
              <a:rPr lang="cs-CZ" b="1" dirty="0"/>
              <a:t> </a:t>
            </a:r>
            <a:r>
              <a:rPr lang="cs-CZ" b="1" dirty="0" err="1"/>
              <a:t>for</a:t>
            </a:r>
            <a:r>
              <a:rPr lang="cs-CZ" b="1" dirty="0"/>
              <a:t> </a:t>
            </a:r>
            <a:r>
              <a:rPr lang="cs-CZ" b="1" dirty="0" err="1"/>
              <a:t>Higher</a:t>
            </a:r>
            <a:r>
              <a:rPr lang="cs-CZ" b="1" dirty="0"/>
              <a:t> </a:t>
            </a:r>
            <a:r>
              <a:rPr lang="cs-CZ" b="1" dirty="0" err="1"/>
              <a:t>Education</a:t>
            </a:r>
            <a:endParaRPr lang="cs-CZ" b="1" dirty="0"/>
          </a:p>
          <a:p>
            <a:pPr>
              <a:buFontTx/>
              <a:buChar char="-"/>
            </a:pPr>
            <a:r>
              <a:rPr lang="cs-CZ" b="1" dirty="0"/>
              <a:t>v</a:t>
            </a:r>
            <a:r>
              <a:rPr lang="cs-CZ" dirty="0"/>
              <a:t> něm ukazovala informační gramotnost a její součásti v celé komplexnosti - nejnovější verze dokumentu </a:t>
            </a:r>
            <a:r>
              <a:rPr lang="cs-CZ" b="1" dirty="0"/>
              <a:t>Framework </a:t>
            </a:r>
            <a:r>
              <a:rPr lang="cs-CZ" b="1" dirty="0" err="1"/>
              <a:t>for</a:t>
            </a:r>
            <a:r>
              <a:rPr lang="cs-CZ" b="1" dirty="0"/>
              <a:t> </a:t>
            </a:r>
            <a:r>
              <a:rPr lang="cs-CZ" b="1" dirty="0" err="1"/>
              <a:t>Information</a:t>
            </a:r>
            <a:r>
              <a:rPr lang="cs-CZ" b="1" dirty="0"/>
              <a:t> </a:t>
            </a:r>
            <a:r>
              <a:rPr lang="cs-CZ" b="1" dirty="0" err="1"/>
              <a:t>Literacy</a:t>
            </a:r>
            <a:r>
              <a:rPr lang="cs-CZ" b="1" dirty="0"/>
              <a:t> </a:t>
            </a:r>
            <a:r>
              <a:rPr lang="cs-CZ" b="1" dirty="0" err="1"/>
              <a:t>for</a:t>
            </a:r>
            <a:r>
              <a:rPr lang="cs-CZ" b="1" dirty="0"/>
              <a:t> </a:t>
            </a:r>
            <a:r>
              <a:rPr lang="cs-CZ" b="1" dirty="0" err="1"/>
              <a:t>Higher</a:t>
            </a:r>
            <a:r>
              <a:rPr lang="cs-CZ" b="1" dirty="0"/>
              <a:t> </a:t>
            </a:r>
            <a:r>
              <a:rPr lang="cs-CZ" b="1" dirty="0" err="1"/>
              <a:t>Education</a:t>
            </a:r>
            <a:r>
              <a:rPr lang="cs-CZ" dirty="0"/>
              <a:t> (2015)</a:t>
            </a:r>
          </a:p>
        </p:txBody>
      </p:sp>
    </p:spTree>
    <p:extLst>
      <p:ext uri="{BB962C8B-B14F-4D97-AF65-F5344CB8AC3E}">
        <p14:creationId xmlns:p14="http://schemas.microsoft.com/office/powerpoint/2010/main" val="4199667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E2CA50-4642-FCB7-CB16-4F4C2912366B}"/>
              </a:ext>
            </a:extLst>
          </p:cNvPr>
          <p:cNvSpPr>
            <a:spLocks noGrp="1"/>
          </p:cNvSpPr>
          <p:nvPr>
            <p:ph type="title"/>
          </p:nvPr>
        </p:nvSpPr>
        <p:spPr/>
        <p:txBody>
          <a:bodyPr/>
          <a:lstStyle/>
          <a:p>
            <a:r>
              <a:rPr lang="cs-CZ" dirty="0"/>
              <a:t>Informační gramotnost – definice </a:t>
            </a:r>
          </a:p>
        </p:txBody>
      </p:sp>
      <p:sp>
        <p:nvSpPr>
          <p:cNvPr id="3" name="Zástupný obsah 2">
            <a:extLst>
              <a:ext uri="{FF2B5EF4-FFF2-40B4-BE49-F238E27FC236}">
                <a16:creationId xmlns:a16="http://schemas.microsoft.com/office/drawing/2014/main" id="{5DF33B45-4C12-F814-1A7B-5F045D39A8DA}"/>
              </a:ext>
            </a:extLst>
          </p:cNvPr>
          <p:cNvSpPr>
            <a:spLocks noGrp="1"/>
          </p:cNvSpPr>
          <p:nvPr>
            <p:ph idx="1"/>
          </p:nvPr>
        </p:nvSpPr>
        <p:spPr>
          <a:xfrm>
            <a:off x="548641" y="1628775"/>
            <a:ext cx="10995660" cy="4429125"/>
          </a:xfrm>
        </p:spPr>
        <p:txBody>
          <a:bodyPr>
            <a:normAutofit/>
          </a:bodyPr>
          <a:lstStyle/>
          <a:p>
            <a:pPr marL="0" indent="0">
              <a:buNone/>
            </a:pPr>
            <a:r>
              <a:rPr lang="cs-CZ" b="1" dirty="0"/>
              <a:t>ALA vydala v roce 2018 aktualizovanou definici informační gramotnosti:</a:t>
            </a:r>
          </a:p>
          <a:p>
            <a:pPr>
              <a:buFontTx/>
              <a:buChar char="-"/>
            </a:pPr>
            <a:r>
              <a:rPr lang="cs-CZ" b="1" dirty="0"/>
              <a:t>„S</a:t>
            </a:r>
            <a:r>
              <a:rPr lang="cs-CZ" dirty="0"/>
              <a:t>oubor schopností, které vyžadují, aby jedinec rozpoznal, kdy jsou informace potřebné, a měl schopnosti potřebné informace vyhledat, vyhodnotit a efektivně využít“</a:t>
            </a:r>
          </a:p>
          <a:p>
            <a:pPr marL="0" indent="0">
              <a:buNone/>
            </a:pPr>
            <a:r>
              <a:rPr lang="cs-CZ" b="1" dirty="0"/>
              <a:t>CILIP </a:t>
            </a:r>
            <a:r>
              <a:rPr lang="cs-CZ" dirty="0"/>
              <a:t>(organizace </a:t>
            </a:r>
            <a:r>
              <a:rPr lang="cs-CZ" dirty="0" err="1"/>
              <a:t>Chartered</a:t>
            </a:r>
            <a:r>
              <a:rPr lang="cs-CZ" dirty="0"/>
              <a:t> Institute </a:t>
            </a:r>
            <a:r>
              <a:rPr lang="cs-CZ" dirty="0" err="1"/>
              <a:t>of</a:t>
            </a:r>
            <a:r>
              <a:rPr lang="cs-CZ" dirty="0"/>
              <a:t> </a:t>
            </a:r>
            <a:r>
              <a:rPr lang="cs-CZ" dirty="0" err="1"/>
              <a:t>Library</a:t>
            </a:r>
            <a:r>
              <a:rPr lang="cs-CZ" dirty="0"/>
              <a:t> and </a:t>
            </a:r>
            <a:r>
              <a:rPr lang="cs-CZ" dirty="0" err="1"/>
              <a:t>Information</a:t>
            </a:r>
            <a:r>
              <a:rPr lang="cs-CZ" dirty="0"/>
              <a:t> </a:t>
            </a:r>
            <a:r>
              <a:rPr lang="cs-CZ" dirty="0" err="1"/>
              <a:t>Professionals</a:t>
            </a:r>
            <a:r>
              <a:rPr lang="cs-CZ" dirty="0"/>
              <a:t>) v r. 2018 aktualizovala definici informační gramotnosti: „Schopnost kriticky přemýšlet a vynášet vyvážené soudy o jakékoliv informaci, kterou nalezneme a použijeme. Jako občany nás posiluje při rozvíjení informovaného pohledu na věc a umožňuje nám plně se angažovat ve společnosti.”</a:t>
            </a:r>
          </a:p>
          <a:p>
            <a:pPr marL="0" indent="0">
              <a:buNone/>
            </a:pPr>
            <a:r>
              <a:rPr lang="cs-CZ" dirty="0"/>
              <a:t>- CILIP zdůrazňuje </a:t>
            </a:r>
            <a:r>
              <a:rPr lang="cs-CZ" b="1" dirty="0"/>
              <a:t>důležitost informační gramotnosti v pěti základních kontextech</a:t>
            </a:r>
            <a:r>
              <a:rPr lang="cs-CZ" dirty="0"/>
              <a:t>: </a:t>
            </a:r>
            <a:r>
              <a:rPr lang="cs-CZ" b="1" dirty="0"/>
              <a:t>každodennost, občanství, vzdělání, pracovní prostředí, zdraví</a:t>
            </a:r>
          </a:p>
          <a:p>
            <a:pPr>
              <a:buFontTx/>
              <a:buChar char="-"/>
            </a:pPr>
            <a:endParaRPr lang="cs-CZ" dirty="0"/>
          </a:p>
        </p:txBody>
      </p:sp>
    </p:spTree>
    <p:extLst>
      <p:ext uri="{BB962C8B-B14F-4D97-AF65-F5344CB8AC3E}">
        <p14:creationId xmlns:p14="http://schemas.microsoft.com/office/powerpoint/2010/main" val="3285259649"/>
      </p:ext>
    </p:extLst>
  </p:cSld>
  <p:clrMapOvr>
    <a:masterClrMapping/>
  </p:clrMapOvr>
</p:sld>
</file>

<file path=ppt/theme/theme1.xml><?xml version="1.0" encoding="utf-8"?>
<a:theme xmlns:a="http://schemas.openxmlformats.org/drawingml/2006/main" name="TribuneVTI">
  <a:themeElements>
    <a:clrScheme name="AnalogousFromRegularSeedRightStep">
      <a:dk1>
        <a:srgbClr val="000000"/>
      </a:dk1>
      <a:lt1>
        <a:srgbClr val="FFFFFF"/>
      </a:lt1>
      <a:dk2>
        <a:srgbClr val="2E1B30"/>
      </a:dk2>
      <a:lt2>
        <a:srgbClr val="F3F0F0"/>
      </a:lt2>
      <a:accent1>
        <a:srgbClr val="45AFAD"/>
      </a:accent1>
      <a:accent2>
        <a:srgbClr val="3B82B1"/>
      </a:accent2>
      <a:accent3>
        <a:srgbClr val="4D63C3"/>
      </a:accent3>
      <a:accent4>
        <a:srgbClr val="593EB3"/>
      </a:accent4>
      <a:accent5>
        <a:srgbClr val="994DC3"/>
      </a:accent5>
      <a:accent6>
        <a:srgbClr val="B13BAA"/>
      </a:accent6>
      <a:hlink>
        <a:srgbClr val="BF3F42"/>
      </a:hlink>
      <a:folHlink>
        <a:srgbClr val="7F7F7F"/>
      </a:folHlink>
    </a:clrScheme>
    <a:fontScheme name="Amasis-Univers">
      <a:majorFont>
        <a:latin typeface="Amasis MT Pro Medium"/>
        <a:ea typeface=""/>
        <a:cs typeface=""/>
      </a:majorFont>
      <a:minorFont>
        <a:latin typeface="Univer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ribuneVTI" id="{4D84C650-59FC-4F6B-ADA6-B11C508FF6CE}" vid="{0E07EAE6-ACBC-4250-8522-FC108A45043A}"/>
    </a:ext>
  </a:extLst>
</a:theme>
</file>

<file path=docProps/app.xml><?xml version="1.0" encoding="utf-8"?>
<Properties xmlns="http://schemas.openxmlformats.org/officeDocument/2006/extended-properties" xmlns:vt="http://schemas.openxmlformats.org/officeDocument/2006/docPropsVTypes">
  <TotalTime>506</TotalTime>
  <Words>3927</Words>
  <Application>Microsoft Office PowerPoint</Application>
  <PresentationFormat>Širokoúhlá obrazovka</PresentationFormat>
  <Paragraphs>155</Paragraphs>
  <Slides>41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41</vt:i4>
      </vt:variant>
    </vt:vector>
  </HeadingPairs>
  <TitlesOfParts>
    <vt:vector size="45" baseType="lpstr">
      <vt:lpstr>Amasis MT Pro Medium</vt:lpstr>
      <vt:lpstr>Arial</vt:lpstr>
      <vt:lpstr>Univers Light</vt:lpstr>
      <vt:lpstr>TribuneVTI</vt:lpstr>
      <vt:lpstr>INFORMAČNÍ GRAMOTNOST v teorii a kontextech  znalostní společnosti</vt:lpstr>
      <vt:lpstr>Informační gramotnost z perspektivy věd </vt:lpstr>
      <vt:lpstr>Generační perspektivy a informační gramotnost</vt:lpstr>
      <vt:lpstr>Vztah informační gramotnosti a celoživotního vzdělávání /učení (Bundy 2004)</vt:lpstr>
      <vt:lpstr>Moderní dětství  v postmoderní a informační společnosti </vt:lpstr>
      <vt:lpstr>Medializované dětství</vt:lpstr>
      <vt:lpstr>Informační gramotnost</vt:lpstr>
      <vt:lpstr>Informační gramotnost</vt:lpstr>
      <vt:lpstr>Informační gramotnost – definice </vt:lpstr>
      <vt:lpstr>Informační gramotnost – definice dle CILIP </vt:lpstr>
      <vt:lpstr>Problém definic a definování IG</vt:lpstr>
      <vt:lpstr>Atributy informační gramotnosti</vt:lpstr>
      <vt:lpstr>Atributy informační gramotnosti</vt:lpstr>
      <vt:lpstr>Atributy IG – kontext informačního vzdělávání </vt:lpstr>
      <vt:lpstr>Atributy IG</vt:lpstr>
      <vt:lpstr>Rámce a standardy IG</vt:lpstr>
      <vt:lpstr>Prezentace aplikace PowerPoint</vt:lpstr>
      <vt:lpstr>Prezentace aplikace PowerPoint</vt:lpstr>
      <vt:lpstr>Prezentace aplikace PowerPoint</vt:lpstr>
      <vt:lpstr>Prezentace aplikace PowerPoint</vt:lpstr>
      <vt:lpstr>Prezentace aplikace PowerPoint</vt:lpstr>
      <vt:lpstr>Digitální gramotnost</vt:lpstr>
      <vt:lpstr>Provázanost gramotností</vt:lpstr>
      <vt:lpstr>Kompetence digitálně gramotného člověka</vt:lpstr>
      <vt:lpstr>Digitální kompetence a IG</vt:lpstr>
      <vt:lpstr>Souvislosti informační a počítačové gramotnosti</vt:lpstr>
      <vt:lpstr>Informační chování a IG</vt:lpstr>
      <vt:lpstr>Informační gramotnost ve standardech</vt:lpstr>
      <vt:lpstr>Framework for Information Literacy for Higher Education</vt:lpstr>
      <vt:lpstr>Framework for Information Literacy for Higher Education</vt:lpstr>
      <vt:lpstr>Framework for Information Literacy for Higher Education</vt:lpstr>
      <vt:lpstr>Autorita je konstruovaná a kontextuální</vt:lpstr>
      <vt:lpstr>Vytváření informací jako proces</vt:lpstr>
      <vt:lpstr>Informace má hodnotu.</vt:lpstr>
      <vt:lpstr>Výzkum jako bádání</vt:lpstr>
      <vt:lpstr>Věda jako konverzace</vt:lpstr>
      <vt:lpstr>Vyhledávání jako strategický průzkum</vt:lpstr>
      <vt:lpstr>Metagramotnost</vt:lpstr>
      <vt:lpstr>Metagramotnost</vt:lpstr>
      <vt:lpstr>7 elementů metagramotnosti </vt:lpstr>
      <vt:lpstr>Aplikace teoretických východisek k tématu IG, modelů a standardů</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Pavlína Mazáčová</dc:creator>
  <cp:lastModifiedBy>Pavlína Mazáčová</cp:lastModifiedBy>
  <cp:revision>2</cp:revision>
  <dcterms:created xsi:type="dcterms:W3CDTF">2023-03-16T22:06:02Z</dcterms:created>
  <dcterms:modified xsi:type="dcterms:W3CDTF">2023-03-17T06:32:48Z</dcterms:modified>
</cp:coreProperties>
</file>