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2"/>
  </p:notesMasterIdLst>
  <p:sldIdLst>
    <p:sldId id="256" r:id="rId2"/>
    <p:sldId id="381" r:id="rId3"/>
    <p:sldId id="388" r:id="rId4"/>
    <p:sldId id="389" r:id="rId5"/>
    <p:sldId id="390" r:id="rId6"/>
    <p:sldId id="398" r:id="rId7"/>
    <p:sldId id="391" r:id="rId8"/>
    <p:sldId id="393" r:id="rId9"/>
    <p:sldId id="399" r:id="rId10"/>
    <p:sldId id="400" r:id="rId11"/>
    <p:sldId id="401" r:id="rId12"/>
    <p:sldId id="395" r:id="rId13"/>
    <p:sldId id="394" r:id="rId14"/>
    <p:sldId id="392" r:id="rId15"/>
    <p:sldId id="396" r:id="rId16"/>
    <p:sldId id="397" r:id="rId17"/>
    <p:sldId id="379" r:id="rId18"/>
    <p:sldId id="402" r:id="rId19"/>
    <p:sldId id="335" r:id="rId20"/>
    <p:sldId id="36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46942" cy="105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nímek MUNI ARTS">
  <p:cSld name="Snímek MUNI ARTS">
    <p:bg>
      <p:bgPr>
        <a:solidFill>
          <a:srgbClr val="4BC8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2870" y="2019300"/>
            <a:ext cx="4147317" cy="2833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BC8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nímek MUNI">
  <p:cSld name="Snímek MUNI">
    <p:bg>
      <p:bgPr>
        <a:solidFill>
          <a:schemeClr val="dk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0208" y="2434288"/>
            <a:ext cx="7673489" cy="1989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– inverzní">
  <p:cSld name="Úvodní snímek – inverzní">
    <p:bg>
      <p:bgPr>
        <a:solidFill>
          <a:srgbClr val="4BC8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5991" cy="104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porovnání">
  <p:cSld name="Nadpis a porovnání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obsah a text">
  <p:cSld name="Nadpis, obsah a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tři sloupce">
  <p:cSld name="Nadpis, podnadpis a tři sloupc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a text bez nadpisu">
  <p:cSld name="Obsah a text bez nadpisu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2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3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bez nadpisu">
  <p:cSld name="Obsah bez nadpis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ky text - dva sloupce">
  <p:cSld name="Obrázky text - dva sloupc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pedf.cuni.cz/sc25/files/2020/02/Teorie_a_vzdelavaci_praxe.pdf" TargetMode="External"/><Relationship Id="rId2" Type="http://schemas.openxmlformats.org/officeDocument/2006/relationships/hyperlink" Target="http://www.conebylovucebnici.cz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mazacova@gmail.com" TargetMode="External"/><Relationship Id="rId2" Type="http://schemas.openxmlformats.org/officeDocument/2006/relationships/hyperlink" Target="mailto:pmazacov@phil.m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kisk.phil.muni.cz/cs/osoba/293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398502" y="2117105"/>
            <a:ext cx="11361600" cy="200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4000" dirty="0"/>
              <a:t>Gramotnosti a kompetence dětí a teenagerů</a:t>
            </a:r>
            <a:r>
              <a:rPr lang="cs-CZ" sz="4000" i="1" dirty="0"/>
              <a:t> </a:t>
            </a:r>
            <a:br>
              <a:rPr lang="cs-CZ" sz="3600" i="1" dirty="0"/>
            </a:br>
            <a:r>
              <a:rPr lang="cs-CZ" sz="3600" dirty="0"/>
              <a:t>(nejen v zrcadle výzkumů) </a:t>
            </a:r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398502" y="4451475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 sz="2000" b="1" dirty="0"/>
              <a:t>Mgr. Pavlína Mazáčová, Ph.D.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cs-CZ" sz="1600" dirty="0"/>
              <a:t>Ka</a:t>
            </a:r>
            <a:r>
              <a:rPr lang="en-US" sz="1600" dirty="0"/>
              <a:t>tedra </a:t>
            </a:r>
            <a:r>
              <a:rPr lang="cs-CZ" sz="1600" dirty="0"/>
              <a:t>informačních studií a knihovnictví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cs-CZ" sz="1600" dirty="0"/>
              <a:t>Filozofická fakulta MU Brno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cs-CZ" sz="1600" dirty="0"/>
              <a:t>pmazacov@phil.muni.cz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251227-6BCC-963A-FEA6-58831B79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-73576"/>
            <a:ext cx="10828614" cy="451576"/>
          </a:xfrm>
        </p:spPr>
        <p:txBody>
          <a:bodyPr/>
          <a:lstStyle/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Proč některé děti a mládež četly v době pandemie MÉNĚ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C249EE-952C-5541-5010-0410166D8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472"/>
            <a:ext cx="12192000" cy="50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7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4B9A3A4-7FBE-5F52-978B-EC23F1F0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507" y="-225788"/>
            <a:ext cx="9638536" cy="451576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Obliba žánrů se výrazně mění s věkem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81E596-82CF-570E-C79C-533BC3D55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531"/>
            <a:ext cx="12192000" cy="46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6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8DB4C51-47F7-1E3B-AF7C-4729F3A9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470" y="-213352"/>
            <a:ext cx="9228730" cy="451576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Mediální prostor a alternativy četby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529E62-BFAE-B44B-73DC-8942CF62C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086" y="980388"/>
            <a:ext cx="10753200" cy="4201162"/>
          </a:xfrm>
        </p:spPr>
        <p:txBody>
          <a:bodyPr/>
          <a:lstStyle/>
          <a:p>
            <a:r>
              <a:rPr lang="cs-CZ" b="1" dirty="0"/>
              <a:t>Fenomén </a:t>
            </a:r>
            <a:r>
              <a:rPr lang="cs-CZ" b="1" dirty="0" err="1"/>
              <a:t>podcasty</a:t>
            </a:r>
            <a:r>
              <a:rPr lang="cs-CZ" b="1" dirty="0"/>
              <a:t>                         Fenomén audioknihy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r>
              <a:rPr lang="cs-CZ" b="1" dirty="0"/>
              <a:t>Pořizování knih na internetu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1CE34A2-6B4D-5E91-6F7F-F639747A7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88" y="1648759"/>
            <a:ext cx="5322162" cy="26805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97E2D6F-0E84-9FD3-28AF-290F269B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27" y="1803059"/>
            <a:ext cx="5694159" cy="20644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D4E44C2-3317-1810-F490-3F47C64FC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27" y="4966386"/>
            <a:ext cx="9323889" cy="14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2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8ABA00-D2B6-A8C7-7C12-CC68C2FA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406" y="-73576"/>
            <a:ext cx="8305793" cy="451576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Čtení elektronických knih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DF0185-F083-E372-B3E8-5A3384F9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43" y="1281284"/>
            <a:ext cx="10753200" cy="4295431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nepostradatelný univerzální </a:t>
            </a:r>
            <a:r>
              <a:rPr lang="cs-CZ" b="1" dirty="0"/>
              <a:t>mobilní telefon</a:t>
            </a:r>
          </a:p>
          <a:p>
            <a:pPr marL="508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C0FB93-7A0C-E60D-1C1B-4490BEB94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92" y="2689560"/>
            <a:ext cx="10473302" cy="28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1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4C42BE6-A348-474E-2F3B-2C7AC74F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429" y="152212"/>
            <a:ext cx="8051270" cy="451576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 knih ke čtení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895CEE6-58B6-FFA3-2C46-BE9376CF4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cs-CZ" dirty="0"/>
          </a:p>
          <a:p>
            <a:pPr marL="508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A65C43-097C-4D49-C709-22127C02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92" y="1568712"/>
            <a:ext cx="10386311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0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D15A8B-BA29-F5FD-87EF-DD993079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016" y="0"/>
            <a:ext cx="8513184" cy="1171576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Děti, teenageři a knihovny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9DE72D-A804-6866-9C5C-26E03DC3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53765"/>
            <a:ext cx="10753200" cy="4974235"/>
          </a:xfrm>
        </p:spPr>
        <p:txBody>
          <a:bodyPr/>
          <a:lstStyle/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10 %</a:t>
            </a:r>
            <a:r>
              <a:rPr lang="cs-CZ" sz="2400" dirty="0"/>
              <a:t> </a:t>
            </a:r>
            <a:r>
              <a:rPr lang="cs-CZ" sz="2400" b="1" dirty="0"/>
              <a:t>mládeže 15-19 let </a:t>
            </a:r>
            <a:r>
              <a:rPr lang="cs-CZ" sz="2400" dirty="0"/>
              <a:t>za pandemie využilo </a:t>
            </a:r>
            <a:r>
              <a:rPr lang="cs-CZ" sz="2400" b="1" dirty="0"/>
              <a:t>digitální knihovnu</a:t>
            </a:r>
          </a:p>
          <a:p>
            <a:pPr marL="50800" indent="0">
              <a:buNone/>
            </a:pPr>
            <a:endParaRPr lang="cs-CZ" sz="2400" b="1" dirty="0"/>
          </a:p>
          <a:p>
            <a:endParaRPr lang="cs-CZ" sz="24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8E321AD-5CA4-A6EF-C4D1-688299B23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63" y="1649691"/>
            <a:ext cx="9521074" cy="28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5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6703D4F-DD85-0F84-DC4E-8CA97D87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152" y="152212"/>
            <a:ext cx="9245171" cy="451576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Plány využívání knihovny po pandemii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4217CC-D537-7A2B-506C-151883E1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26" y="1765365"/>
            <a:ext cx="10434147" cy="41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A03C91-47AD-484C-B4AA-26CD1361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8536"/>
            <a:ext cx="10753200" cy="983040"/>
          </a:xfrm>
        </p:spPr>
        <p:txBody>
          <a:bodyPr/>
          <a:lstStyle/>
          <a:p>
            <a:r>
              <a:rPr lang="cs-CZ" dirty="0"/>
              <a:t>Jak výzkumná zjištění využít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2FF3AC-DA17-44E6-968F-079B24A88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08289"/>
            <a:ext cx="10753200" cy="4323711"/>
          </a:xfrm>
        </p:spPr>
        <p:txBody>
          <a:bodyPr/>
          <a:lstStyle/>
          <a:p>
            <a:pPr algn="l"/>
            <a:r>
              <a:rPr lang="cs-CZ" b="1" i="0" dirty="0">
                <a:solidFill>
                  <a:srgbClr val="000000"/>
                </a:solidFill>
                <a:effectLst/>
                <a:latin typeface="Cento"/>
              </a:rPr>
              <a:t>Rozvíjení gramotností a kompetencí pro život ve 21. století </a:t>
            </a:r>
          </a:p>
          <a:p>
            <a:pPr algn="l"/>
            <a:endParaRPr lang="cs-CZ" sz="2400" b="1" dirty="0">
              <a:solidFill>
                <a:srgbClr val="000000"/>
              </a:solidFill>
              <a:latin typeface="Cento"/>
            </a:endParaRPr>
          </a:p>
          <a:p>
            <a:pPr algn="l"/>
            <a:r>
              <a:rPr lang="cs-CZ" sz="2400" b="1" i="0" dirty="0">
                <a:solidFill>
                  <a:srgbClr val="000000"/>
                </a:solidFill>
                <a:effectLst/>
                <a:latin typeface="Cento"/>
              </a:rPr>
              <a:t>Ve školním prostředí: </a:t>
            </a:r>
            <a:r>
              <a:rPr lang="cs-CZ" sz="2400" i="0" dirty="0">
                <a:solidFill>
                  <a:srgbClr val="000000"/>
                </a:solidFill>
                <a:effectLst/>
                <a:latin typeface="Cento"/>
              </a:rPr>
              <a:t>učitel a pedagogičtí pracovníci</a:t>
            </a:r>
          </a:p>
          <a:p>
            <a:pPr algn="l"/>
            <a:r>
              <a:rPr lang="cs-CZ" sz="2400" b="1" dirty="0">
                <a:solidFill>
                  <a:srgbClr val="000000"/>
                </a:solidFill>
                <a:latin typeface="Cento"/>
              </a:rPr>
              <a:t>Ve veřejné knihovně: </a:t>
            </a:r>
            <a:r>
              <a:rPr lang="cs-CZ" sz="2400" dirty="0">
                <a:solidFill>
                  <a:srgbClr val="000000"/>
                </a:solidFill>
                <a:latin typeface="Cento"/>
              </a:rPr>
              <a:t>učící knihovník</a:t>
            </a:r>
          </a:p>
          <a:p>
            <a:pPr algn="l"/>
            <a:r>
              <a:rPr lang="cs-CZ" sz="2400" b="1" dirty="0">
                <a:solidFill>
                  <a:srgbClr val="000000"/>
                </a:solidFill>
                <a:latin typeface="Cento"/>
              </a:rPr>
              <a:t>Při spolupráci knihovny a školy </a:t>
            </a:r>
          </a:p>
          <a:p>
            <a:pPr algn="l"/>
            <a:r>
              <a:rPr lang="cs-CZ" sz="2400" b="1" i="0" dirty="0">
                <a:solidFill>
                  <a:srgbClr val="000000"/>
                </a:solidFill>
                <a:effectLst/>
                <a:latin typeface="Cento"/>
              </a:rPr>
              <a:t>V rodinném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647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150F537-FA75-F53C-5913-56B78F21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61" y="-174661"/>
            <a:ext cx="10753200" cy="593999"/>
          </a:xfrm>
        </p:spPr>
        <p:txBody>
          <a:bodyPr/>
          <a:lstStyle/>
          <a:p>
            <a:r>
              <a:rPr lang="cs-CZ" dirty="0"/>
              <a:t>Otázky k diskusi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49DD78-C12D-5832-0454-749E9FB4E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261" y="1068512"/>
            <a:ext cx="10772939" cy="476348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Změnily se </a:t>
            </a: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pod vlivem boomu technologií a také v době pandemie - 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podmínky žité každodennosti dětí a teenagerů</a:t>
            </a: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? Jak? </a:t>
            </a:r>
            <a:b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cs-CZ" sz="2400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Jakou roli </a:t>
            </a: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zaujímají 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 životě dnešních dětí </a:t>
            </a: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dospívajících 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knihovny</a:t>
            </a: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? Jaké místo je určeno pro knihy, čtení, práci s uměleckým textem? </a:t>
            </a:r>
            <a:b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cs-CZ" sz="2400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Reaguje na změny </a:t>
            </a: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informačního chování a čtenářských strategií 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školní</a:t>
            </a: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prostředí</a:t>
            </a: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? Jak?</a:t>
            </a:r>
          </a:p>
          <a:p>
            <a:pPr>
              <a:lnSpc>
                <a:spcPct val="100000"/>
              </a:lnSpc>
            </a:pPr>
            <a:endParaRPr lang="cs-CZ" sz="2400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 poskytují </a:t>
            </a: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nebo mohou poskytovat 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současné knihovny učitelům</a:t>
            </a: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dalším pedagogickým pracovníkům? </a:t>
            </a:r>
          </a:p>
          <a:p>
            <a:pPr algn="l">
              <a:lnSpc>
                <a:spcPct val="100000"/>
              </a:lnSpc>
            </a:pPr>
            <a:endParaRPr lang="cs-CZ" sz="2400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5. </a:t>
            </a:r>
            <a:r>
              <a:rPr lang="cs-CZ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Jaké možnosti pro spolupráci </a:t>
            </a:r>
            <a:r>
              <a:rPr lang="cs-CZ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mezi knihovnami a školami veřejný prostor nabízí? Příklady dobré praxe?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58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5495A7-EB5C-4F8D-8418-E55BF140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cs-CZ" b="1" dirty="0">
                <a:solidFill>
                  <a:schemeClr val="bg2"/>
                </a:solidFill>
              </a:rPr>
              <a:t>Zdroje a obrázky</a:t>
            </a:r>
          </a:p>
          <a:p>
            <a:pPr marL="50800" indent="0">
              <a:buNone/>
            </a:pPr>
            <a:endParaRPr lang="cs-CZ" b="1" dirty="0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Archiv autorky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221F1F"/>
                </a:solidFill>
                <a:effectLst/>
                <a:latin typeface="+mj-lt"/>
              </a:rPr>
              <a:t>Národní knihovna, </a:t>
            </a:r>
            <a:r>
              <a:rPr lang="cs-CZ" sz="1600" b="0" i="0" dirty="0" err="1">
                <a:solidFill>
                  <a:srgbClr val="221F1F"/>
                </a:solidFill>
                <a:effectLst/>
                <a:latin typeface="+mj-lt"/>
              </a:rPr>
              <a:t>Nielsen</a:t>
            </a:r>
            <a:r>
              <a:rPr lang="cs-CZ" sz="1600" b="0" i="0" dirty="0">
                <a:solidFill>
                  <a:srgbClr val="221F1F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21F1F"/>
                </a:solidFill>
                <a:effectLst/>
                <a:latin typeface="+mj-lt"/>
              </a:rPr>
              <a:t>Admosphere</a:t>
            </a:r>
            <a:r>
              <a:rPr lang="cs-CZ" sz="1600" b="0" i="0" dirty="0">
                <a:solidFill>
                  <a:srgbClr val="221F1F"/>
                </a:solidFill>
                <a:effectLst/>
                <a:latin typeface="+mj-lt"/>
              </a:rPr>
              <a:t>. </a:t>
            </a:r>
            <a:r>
              <a:rPr lang="cs-CZ" sz="1600" b="0" i="1" dirty="0">
                <a:solidFill>
                  <a:srgbClr val="221F1F"/>
                </a:solidFill>
                <a:effectLst/>
                <a:latin typeface="+mj-lt"/>
              </a:rPr>
              <a:t>Čtení v době koronavirové pandemie</a:t>
            </a:r>
            <a:r>
              <a:rPr lang="cs-CZ" sz="1600" b="0" i="0" dirty="0">
                <a:solidFill>
                  <a:srgbClr val="221F1F"/>
                </a:solidFill>
                <a:effectLst/>
                <a:latin typeface="+mj-lt"/>
              </a:rPr>
              <a:t>, CAWI, únor 2021.</a:t>
            </a: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 nebylo v učebnici</a:t>
            </a:r>
            <a:r>
              <a:rPr lang="cs-CZ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6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Spolupráce knihoven a škol ve vzdělávání žáků 21. století</a:t>
            </a:r>
            <a:r>
              <a:rPr lang="cs-CZ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[online]. 2020 [cit. 2020-10-10]. Dostupné z: </a:t>
            </a:r>
            <a:r>
              <a:rPr lang="cs-CZ" sz="1600" u="sng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http://www.conebylovucebnici.cz/</a:t>
            </a:r>
            <a:endParaRPr lang="cs-CZ" sz="1600" u="sng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AZÁČOVÁ, Pavlína</a:t>
            </a:r>
            <a:r>
              <a:rPr lang="cs-CZ" sz="16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Informační gramotnost. Teorie a vzdělávací praxe </a:t>
            </a:r>
            <a:r>
              <a:rPr lang="cs-CZ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[online]. © Univerzita Karlova, Pedagogická fakulta, 2019 [cit. 2020-10-20]. 93 s. ISBN 978-80-7603-065-7. Dostupné z: </a:t>
            </a:r>
            <a:r>
              <a:rPr lang="cs-CZ" sz="1600" u="sng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https://pages.pedf.cuni.cz/sc25/files/2020/02/Teorie_a_vzdelavaci_praxe.pdf</a:t>
            </a:r>
            <a:endParaRPr lang="cs-CZ" sz="1600" u="sng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8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46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D0CB0F6-DAEB-3CC4-FFFB-BEF03B5F7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58369"/>
            <a:ext cx="4350409" cy="628392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CF86258-37A0-AE82-E35D-35EA2A155855}"/>
              </a:ext>
            </a:extLst>
          </p:cNvPr>
          <p:cNvSpPr txBox="1"/>
          <p:nvPr/>
        </p:nvSpPr>
        <p:spPr>
          <a:xfrm>
            <a:off x="5665510" y="689788"/>
            <a:ext cx="62405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Výzkumná publikace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celorepublikový reprezentativní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prezentativní 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vzor</a:t>
            </a:r>
            <a:r>
              <a:rPr lang="cs-CZ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 2 040 respondentů 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Národní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knihovna ČR + 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agentura </a:t>
            </a:r>
            <a:r>
              <a:rPr lang="cs-CZ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Nielsen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Admosphere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návazně na léta 2013,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fenomén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r>
              <a:rPr lang="cs-CZ" sz="2800" b="1" dirty="0"/>
              <a:t>Cílové skupiny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děti ve věku 6 až 8 let 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(nejmladší školní děti),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až 14 let 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(starší děti)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 až 19 let 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(mládež)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rodiče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dětí 6 až 8 let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73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F9BC7310-A80B-4DE8-9CAE-B8DF2816722B}"/>
              </a:ext>
            </a:extLst>
          </p:cNvPr>
          <p:cNvSpPr txBox="1"/>
          <p:nvPr/>
        </p:nvSpPr>
        <p:spPr>
          <a:xfrm>
            <a:off x="1065320" y="1535838"/>
            <a:ext cx="6114495" cy="2397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000" b="1" dirty="0"/>
              <a:t>Kontaktní údaje</a:t>
            </a: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cs-CZ" dirty="0"/>
          </a:p>
          <a:p>
            <a:pPr marL="914400" lvl="2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cs-CZ" sz="2000" dirty="0"/>
              <a:t>Mgr. Pavlína Mazáčová, Ph.D.</a:t>
            </a:r>
            <a:endParaRPr lang="cs-CZ" dirty="0"/>
          </a:p>
          <a:p>
            <a:pPr marL="914400" lvl="2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cs-CZ" sz="2000" u="sng" dirty="0">
                <a:solidFill>
                  <a:schemeClr val="hlink"/>
                </a:solidFill>
                <a:hlinkClick r:id="rId2"/>
              </a:rPr>
              <a:t>pmazacov@phil.muni.cz</a:t>
            </a:r>
            <a:endParaRPr lang="cs-CZ" sz="2000" dirty="0"/>
          </a:p>
          <a:p>
            <a:pPr marL="914400" lvl="2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cs-CZ" sz="2000" u="sng" dirty="0">
                <a:solidFill>
                  <a:schemeClr val="hlink"/>
                </a:solidFill>
                <a:hlinkClick r:id="rId3"/>
              </a:rPr>
              <a:t>pmazacova@gmail.com</a:t>
            </a:r>
            <a:endParaRPr lang="cs-CZ" sz="2000" dirty="0"/>
          </a:p>
          <a:p>
            <a:pPr marL="914400" lvl="2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lang="cs-CZ" sz="2000" dirty="0"/>
          </a:p>
          <a:p>
            <a:pPr marL="914400" lvl="2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cs-CZ" sz="2000" dirty="0"/>
              <a:t>Profil: </a:t>
            </a:r>
            <a:r>
              <a:rPr lang="cs-CZ" sz="2000" u="sng" dirty="0">
                <a:solidFill>
                  <a:schemeClr val="hlink"/>
                </a:solidFill>
                <a:hlinkClick r:id="rId4"/>
              </a:rPr>
              <a:t>https://kisk.phil.muni.cz/cs/osoba/2935</a:t>
            </a:r>
            <a:endParaRPr lang="cs-CZ" sz="2000" dirty="0"/>
          </a:p>
        </p:txBody>
      </p:sp>
      <p:pic>
        <p:nvPicPr>
          <p:cNvPr id="9" name="Google Shape;682;p84">
            <a:extLst>
              <a:ext uri="{FF2B5EF4-FFF2-40B4-BE49-F238E27FC236}">
                <a16:creationId xmlns:a16="http://schemas.microsoft.com/office/drawing/2014/main" id="{281BF21D-0F0A-4AD5-BAA2-08920A55E5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5577" y="2276308"/>
            <a:ext cx="1582357" cy="1582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7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507479C-D9D7-2364-7131-71068B1C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76" y="0"/>
            <a:ext cx="8070124" cy="1171576"/>
          </a:xfrm>
        </p:spPr>
        <p:txBody>
          <a:bodyPr/>
          <a:lstStyle/>
          <a:p>
            <a:r>
              <a:rPr lang="cs-CZ" dirty="0"/>
              <a:t>Témata výzkumu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6D0125-7D25-C166-46B7-70650FA8E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07067"/>
            <a:ext cx="10753200" cy="4139998"/>
          </a:xfrm>
        </p:spPr>
        <p:txBody>
          <a:bodyPr/>
          <a:lstStyle/>
          <a:p>
            <a:r>
              <a:rPr lang="cs-CZ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četba knih, čtenářské chování </a:t>
            </a:r>
          </a:p>
          <a:p>
            <a:r>
              <a:rPr lang="cs-CZ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obvyklé způsoby trávení volného času </a:t>
            </a:r>
          </a:p>
          <a:p>
            <a:r>
              <a:rPr lang="cs-CZ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vlivy rodinného a školního prostředí na vztah dětí ke knihám a čtení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nově také </a:t>
            </a:r>
            <a:r>
              <a:rPr lang="cs-CZ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proměny dětského čtenářství </a:t>
            </a:r>
            <a:r>
              <a:rPr lang="cs-CZ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cs-CZ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mediálního chování v době pandemie COVID-19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cíleněji také práce s informačními zdroji při učení 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4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3124DD-CBE2-2137-D26B-1BFB1DBC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115" y="378000"/>
            <a:ext cx="9041085" cy="451576"/>
          </a:xfrm>
        </p:spPr>
        <p:txBody>
          <a:bodyPr/>
          <a:lstStyle/>
          <a:p>
            <a:r>
              <a:rPr lang="cs-CZ" dirty="0"/>
              <a:t>Dvě klíčová zjištění výzkumu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D4989F7-4E64-2F65-B751-7B265CB61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94" y="1908818"/>
            <a:ext cx="11014849" cy="4139998"/>
          </a:xfrm>
        </p:spPr>
        <p:txBody>
          <a:bodyPr/>
          <a:lstStyle/>
          <a:p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cs-CZ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výrazné změny volnočasových aktivit dětí </a:t>
            </a:r>
            <a:r>
              <a:rPr lang="cs-CZ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 době pandemie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nárůst digitální kultury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dětí, </a:t>
            </a:r>
            <a:r>
              <a:rPr lang="cs-CZ" sz="24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více času v digitálním prostoru a na internetu</a:t>
            </a:r>
            <a: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hraní elektronických her, využívání sociálních sítí a sledování filmů, seriálů i videí</a:t>
            </a:r>
          </a:p>
          <a:p>
            <a:pPr lvl="1"/>
            <a: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nový fenomén distanční výuky</a:t>
            </a:r>
          </a:p>
          <a:p>
            <a:pPr lvl="1"/>
            <a:endParaRPr lang="cs-CZ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cs-CZ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samotném čtení </a:t>
            </a:r>
            <a:r>
              <a:rPr lang="cs-CZ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knih a vztahu dětí ke čtení se</a:t>
            </a:r>
            <a:br>
              <a:rPr lang="cs-CZ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pandemická situace projevila </a:t>
            </a:r>
            <a:r>
              <a:rPr lang="cs-CZ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spíše okrajově</a:t>
            </a:r>
            <a:endParaRPr lang="cs-CZ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6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D7D332A-47E5-DC61-5C87-38634CF7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38" y="0"/>
            <a:ext cx="8981962" cy="451576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Jak děti a mládež tráví volný čas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5C29A9-A961-9275-EA08-F856F0C51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00" y="1432874"/>
            <a:ext cx="10807200" cy="4399126"/>
          </a:xfrm>
        </p:spPr>
        <p:txBody>
          <a:bodyPr/>
          <a:lstStyle/>
          <a:p>
            <a:r>
              <a:rPr lang="cs-CZ" b="1" dirty="0"/>
              <a:t>medializované</a:t>
            </a:r>
            <a:r>
              <a:rPr lang="cs-CZ" dirty="0"/>
              <a:t> dětství (u starších potřeba </a:t>
            </a:r>
            <a:r>
              <a:rPr lang="cs-CZ" b="1" dirty="0" err="1"/>
              <a:t>wellbeingu</a:t>
            </a:r>
            <a:r>
              <a:rPr lang="cs-CZ" dirty="0"/>
              <a:t>) </a:t>
            </a:r>
          </a:p>
          <a:p>
            <a:endParaRPr lang="cs-CZ" dirty="0"/>
          </a:p>
          <a:p>
            <a:pPr marL="508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F677A6-79B9-AB54-1B20-58EF6637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34" y="2147730"/>
            <a:ext cx="9470035" cy="36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7225FE6-158F-6583-1BA0-533F3AC0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0" y="0"/>
            <a:ext cx="9084915" cy="451576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Vybavenost ICT u dětí a teenagerů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B0A91B5-E1E8-B787-29C9-5D19B3461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704974"/>
            <a:ext cx="10753200" cy="4127025"/>
          </a:xfrm>
        </p:spPr>
        <p:txBody>
          <a:bodyPr/>
          <a:lstStyle/>
          <a:p>
            <a:r>
              <a:rPr lang="cs-CZ" dirty="0"/>
              <a:t>Tablet?  Notebook?  Čtečka?</a:t>
            </a:r>
          </a:p>
          <a:p>
            <a:r>
              <a:rPr lang="cs-CZ" dirty="0"/>
              <a:t>NE! </a:t>
            </a:r>
            <a:r>
              <a:rPr lang="cs-CZ" b="1" dirty="0" err="1"/>
              <a:t>Smartphon</a:t>
            </a:r>
            <a:r>
              <a:rPr lang="cs-CZ" b="1" dirty="0"/>
              <a:t>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52C033-3DE8-F7C5-B932-6BD856B1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829" y="1547368"/>
            <a:ext cx="3866047" cy="468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0D1DA67-F5C6-C7A4-575F-67DCD999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324" y="0"/>
            <a:ext cx="9389276" cy="451576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 Vztah dětí a teenagerů ke čtení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0661C8-932B-BCA7-D0C6-ABBD4E467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385740"/>
            <a:ext cx="10753200" cy="4446260"/>
          </a:xfrm>
        </p:spPr>
        <p:txBody>
          <a:bodyPr/>
          <a:lstStyle/>
          <a:p>
            <a:r>
              <a:rPr lang="cs-CZ" sz="2400" b="1" dirty="0"/>
              <a:t>pokles</a:t>
            </a:r>
            <a:r>
              <a:rPr lang="cs-CZ" sz="2400" dirty="0"/>
              <a:t> počtu pravidelných čtenářů – </a:t>
            </a:r>
            <a:r>
              <a:rPr lang="cs-CZ" sz="2400" b="1" dirty="0"/>
              <a:t>starší děti a teenageři</a:t>
            </a:r>
          </a:p>
          <a:p>
            <a:r>
              <a:rPr lang="cs-CZ" sz="2400" b="1" dirty="0"/>
              <a:t>nárůst četby kratších informativních textů, blogů, příspěvků na internetu a sociálních sítích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77B1A4-0784-384F-BDAD-B1CCCFA25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01" y="3288536"/>
            <a:ext cx="10434193" cy="31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1966AD6-526E-100D-C239-C770C4F4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3" y="0"/>
            <a:ext cx="8570907" cy="451576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Vliv pandemie na čtenářství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DC03E01-F8CC-D9DE-E445-8B95428A4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449BC3-0FDF-F06D-C95F-BCF7A701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77" y="1624030"/>
            <a:ext cx="10512645" cy="42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1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E5A4F9B-B725-4587-6108-DD6019375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95" y="802018"/>
            <a:ext cx="11070210" cy="502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343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Širokoúhlá obrazovka</PresentationFormat>
  <Paragraphs>94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Tahoma</vt:lpstr>
      <vt:lpstr>Arial</vt:lpstr>
      <vt:lpstr>Cento</vt:lpstr>
      <vt:lpstr>Wingdings</vt:lpstr>
      <vt:lpstr>Noto Sans Symbols</vt:lpstr>
      <vt:lpstr>Calibri</vt:lpstr>
      <vt:lpstr>Prezentace_MU_CZ</vt:lpstr>
      <vt:lpstr>Gramotnosti a kompetence dětí a teenagerů  (nejen v zrcadle výzkumů) </vt:lpstr>
      <vt:lpstr>Prezentace aplikace PowerPoint</vt:lpstr>
      <vt:lpstr>Témata výzkumu</vt:lpstr>
      <vt:lpstr>Dvě klíčová zjištění výzkumu</vt:lpstr>
      <vt:lpstr>Jak děti a mládež tráví volný čas</vt:lpstr>
      <vt:lpstr>Vybavenost ICT u dětí a teenagerů</vt:lpstr>
      <vt:lpstr>  Vztah dětí a teenagerů ke čtení</vt:lpstr>
      <vt:lpstr>Vliv pandemie na čtenářství</vt:lpstr>
      <vt:lpstr>Prezentace aplikace PowerPoint</vt:lpstr>
      <vt:lpstr>Proč některé děti a mládež četly v době pandemie MÉNĚ</vt:lpstr>
      <vt:lpstr>Obliba žánrů se výrazně mění s věkem</vt:lpstr>
      <vt:lpstr>Mediální prostor a alternativy četby</vt:lpstr>
      <vt:lpstr>Čtení elektronických knih </vt:lpstr>
      <vt:lpstr>Výběr knih ke čtení</vt:lpstr>
      <vt:lpstr>Děti, teenageři a knihovny</vt:lpstr>
      <vt:lpstr>Plány využívání knihovny po pandemii</vt:lpstr>
      <vt:lpstr>Jak výzkumná zjištění využít </vt:lpstr>
      <vt:lpstr>Otázky k diskusi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Mediální a informační gramotnost  v informačním vzdělávání</dc:title>
  <dc:creator>CRA UZS</dc:creator>
  <cp:lastModifiedBy>Pavlína Mazáčová</cp:lastModifiedBy>
  <cp:revision>47</cp:revision>
  <dcterms:modified xsi:type="dcterms:W3CDTF">2023-05-12T07:33:14Z</dcterms:modified>
</cp:coreProperties>
</file>