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50" d="100"/>
          <a:sy n="50" d="100"/>
        </p:scale>
        <p:origin x="816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307/2709935" TargetMode="External"/><Relationship Id="rId2" Type="http://schemas.openxmlformats.org/officeDocument/2006/relationships/hyperlink" Target="https://doi.org/10.1086/42730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 poznámek v </a:t>
            </a:r>
            <a:r>
              <a:rPr lang="cs-CZ" dirty="0" err="1"/>
              <a:t>Commonplace</a:t>
            </a:r>
            <a:r>
              <a:rPr lang="cs-CZ" dirty="0"/>
              <a:t> </a:t>
            </a:r>
            <a:r>
              <a:rPr lang="cs-CZ" dirty="0" err="1"/>
              <a:t>Book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01A7C8-49CD-9FA7-E520-9218273213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5BE4E7-8BEE-6817-B3CC-0BDF70E794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F43FD6-C471-F442-97DB-053314071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54C614-1515-D79A-CCC7-165F6DB47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Blair, Ann. (2004). </a:t>
            </a:r>
            <a:r>
              <a:rPr lang="cs-CZ" dirty="0" err="1"/>
              <a:t>Note</a:t>
            </a:r>
            <a:r>
              <a:rPr lang="cs-CZ" dirty="0"/>
              <a:t> </a:t>
            </a:r>
            <a:r>
              <a:rPr lang="cs-CZ" dirty="0" err="1"/>
              <a:t>Taking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Transmission</a:t>
            </a:r>
            <a:r>
              <a:rPr lang="cs-CZ" dirty="0"/>
              <a:t>. </a:t>
            </a:r>
            <a:r>
              <a:rPr lang="cs-CZ" i="1" dirty="0" err="1"/>
              <a:t>Critical</a:t>
            </a:r>
            <a:r>
              <a:rPr lang="cs-CZ" i="1" dirty="0"/>
              <a:t> </a:t>
            </a:r>
            <a:r>
              <a:rPr lang="cs-CZ" i="1" dirty="0" err="1"/>
              <a:t>Inquiry</a:t>
            </a:r>
            <a:r>
              <a:rPr lang="cs-CZ" dirty="0"/>
              <a:t>, 31(1), 85-107. </a:t>
            </a:r>
            <a:r>
              <a:rPr lang="cs-CZ" b="0" i="0" u="none" strike="noStrike" dirty="0">
                <a:effectLst/>
                <a:hlinkClick r:id="rId2"/>
              </a:rPr>
              <a:t>https://doi.org/10.1086/427303</a:t>
            </a:r>
            <a:r>
              <a:rPr lang="cs-CZ" b="0" i="0" u="none" strike="noStrike" dirty="0">
                <a:effectLst/>
              </a:rPr>
              <a:t>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Blair, Ann. (1992). </a:t>
            </a:r>
            <a:r>
              <a:rPr lang="cs-CZ" dirty="0" err="1"/>
              <a:t>Humanist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in Natural </a:t>
            </a:r>
            <a:r>
              <a:rPr lang="cs-CZ" dirty="0" err="1"/>
              <a:t>Philosophy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Commonplace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 </a:t>
            </a:r>
            <a:r>
              <a:rPr lang="en-US" i="1" dirty="0"/>
              <a:t>Journal of the History of Ideas</a:t>
            </a:r>
            <a:r>
              <a:rPr lang="en-US" dirty="0"/>
              <a:t>, 53</a:t>
            </a:r>
            <a:r>
              <a:rPr lang="cs-CZ" dirty="0"/>
              <a:t>(</a:t>
            </a:r>
            <a:r>
              <a:rPr lang="en-US" dirty="0"/>
              <a:t>4</a:t>
            </a:r>
            <a:r>
              <a:rPr lang="cs-CZ" dirty="0"/>
              <a:t>),</a:t>
            </a:r>
            <a:r>
              <a:rPr lang="en-US" dirty="0"/>
              <a:t> 541-551</a:t>
            </a:r>
            <a:r>
              <a:rPr lang="cs-CZ" dirty="0"/>
              <a:t>. </a:t>
            </a:r>
            <a:r>
              <a:rPr lang="cs-CZ" dirty="0">
                <a:hlinkClick r:id="rId3"/>
              </a:rPr>
              <a:t>https://doi.org/10.2307/2709935</a:t>
            </a:r>
            <a:r>
              <a:rPr 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87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A0286-FB07-BDCE-388F-20098CD85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463C03-D0F4-A504-3C51-B41DF306C8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D4D74B-1D01-2E6F-B1E8-7EFB925E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95457"/>
            <a:ext cx="10753200" cy="451576"/>
          </a:xfrm>
        </p:spPr>
        <p:txBody>
          <a:bodyPr/>
          <a:lstStyle/>
          <a:p>
            <a:pPr algn="ctr"/>
            <a:r>
              <a:rPr lang="cs-CZ" dirty="0" err="1"/>
              <a:t>Commonplace</a:t>
            </a:r>
            <a:r>
              <a:rPr lang="cs-CZ" dirty="0"/>
              <a:t> </a:t>
            </a:r>
            <a:r>
              <a:rPr lang="cs-CZ" dirty="0" err="1"/>
              <a:t>Book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B952C4-ABE0-4388-3427-D891A8350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5573"/>
            <a:ext cx="10753200" cy="4567284"/>
          </a:xfrm>
        </p:spPr>
        <p:txBody>
          <a:bodyPr/>
          <a:lstStyle/>
          <a:p>
            <a:r>
              <a:rPr lang="cs-CZ" dirty="0"/>
              <a:t>kniha zápisků či zápisník – kniha pro evidenci poznámek</a:t>
            </a:r>
          </a:p>
          <a:p>
            <a:r>
              <a:rPr lang="cs-CZ" dirty="0"/>
              <a:t>původ v antice, pro rétorické účely: </a:t>
            </a:r>
            <a:r>
              <a:rPr lang="cs-CZ" dirty="0" err="1"/>
              <a:t>Aristotes</a:t>
            </a:r>
            <a:r>
              <a:rPr lang="cs-CZ" dirty="0"/>
              <a:t> – Topiky, </a:t>
            </a:r>
            <a:r>
              <a:rPr lang="cs-CZ" dirty="0" err="1"/>
              <a:t>Quintilianus</a:t>
            </a:r>
            <a:r>
              <a:rPr lang="cs-CZ" dirty="0"/>
              <a:t> –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 výchově řečnické (dílo ztraceno a nalezeno 1416 – znovuzrozený zájem o rétoriku)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ve středověku: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floregia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(soubory přísloví známých autorů), manuály kázání (morální výroky), medicínské příručky (lékařské receptury)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metoda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commonplace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rozšířena v renesanci – žáci učeni dělat si poznámky, instrukce pedagogů: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Niccolò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da Verona, Erasmus Rotterdamský, Juan Luis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Vives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0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BC4D06-06F1-04C3-8FBF-F3480223F0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E74E1-3FAB-E368-32C6-1D0D71CFEC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207F9F-BC64-D6CE-8C45-C6CBDE6A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Commonplace</a:t>
            </a:r>
            <a:r>
              <a:rPr lang="cs-CZ" dirty="0"/>
              <a:t> </a:t>
            </a:r>
            <a:r>
              <a:rPr lang="cs-CZ" dirty="0" err="1"/>
              <a:t>Book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E4A82B-37C7-856A-058E-3B51C6837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dirty="0"/>
              <a:t>zápisník je nástrojem pro uložení a vyhledávání kvalitních informací</a:t>
            </a:r>
          </a:p>
          <a:p>
            <a:r>
              <a:rPr lang="cs-CZ" dirty="0"/>
              <a:t>čtenář vybírá ze čteného textu zajímavé úryvky: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rétorické fráze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dialektické argumenty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faktické informace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 knize u odstavců či stránek si čtenář píše hesla a klíčová slova</a:t>
            </a:r>
          </a:p>
          <a:p>
            <a:r>
              <a:rPr lang="cs-CZ" dirty="0"/>
              <a:t>přepisuje je do zápisníku</a:t>
            </a:r>
          </a:p>
          <a:p>
            <a:r>
              <a:rPr lang="cs-CZ" dirty="0"/>
              <a:t>seskupuje je pod odpovídající nadpis</a:t>
            </a:r>
          </a:p>
          <a:p>
            <a:r>
              <a:rPr lang="cs-CZ" dirty="0"/>
              <a:t>používány při psaní např. Montaignem či Shakespearem</a:t>
            </a:r>
          </a:p>
        </p:txBody>
      </p:sp>
    </p:spTree>
    <p:extLst>
      <p:ext uri="{BB962C8B-B14F-4D97-AF65-F5344CB8AC3E}">
        <p14:creationId xmlns:p14="http://schemas.microsoft.com/office/powerpoint/2010/main" val="222491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AE576F-CB6F-E996-5EEA-ED1CDEB5F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16974B-9897-09C2-B6F0-4FD2592F5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8C7C80-B54B-A5CE-BDE5-963A2BED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Metoda J. </a:t>
            </a:r>
            <a:r>
              <a:rPr lang="cs-CZ" dirty="0" err="1"/>
              <a:t>Bodina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B76645-8A64-B84E-14DD-FBD62474F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Bodin</a:t>
            </a:r>
            <a:r>
              <a:rPr lang="cs-CZ" dirty="0"/>
              <a:t> – </a:t>
            </a:r>
            <a:r>
              <a:rPr lang="cs-CZ" dirty="0" err="1"/>
              <a:t>Methodus</a:t>
            </a:r>
            <a:r>
              <a:rPr lang="cs-CZ" dirty="0"/>
              <a:t>, 1566</a:t>
            </a:r>
          </a:p>
          <a:p>
            <a:r>
              <a:rPr lang="cs-CZ" dirty="0"/>
              <a:t>právník a filosof politiky</a:t>
            </a:r>
          </a:p>
          <a:p>
            <a:r>
              <a:rPr lang="cs-CZ" dirty="0" err="1"/>
              <a:t>Universae</a:t>
            </a:r>
            <a:r>
              <a:rPr lang="cs-CZ" dirty="0"/>
              <a:t> </a:t>
            </a:r>
            <a:r>
              <a:rPr lang="cs-CZ" dirty="0" err="1"/>
              <a:t>naturae</a:t>
            </a:r>
            <a:r>
              <a:rPr lang="cs-CZ" dirty="0"/>
              <a:t> </a:t>
            </a:r>
            <a:r>
              <a:rPr lang="cs-CZ" dirty="0" err="1"/>
              <a:t>theatrum</a:t>
            </a:r>
            <a:r>
              <a:rPr lang="cs-CZ" dirty="0"/>
              <a:t>, 1596</a:t>
            </a:r>
          </a:p>
          <a:p>
            <a:endParaRPr lang="cs-CZ" dirty="0"/>
          </a:p>
          <a:p>
            <a:r>
              <a:rPr lang="cs-CZ" dirty="0"/>
              <a:t>shromažďuje fakta, citace autorů, ale i vlastní zkušenosti a přebírá od svých známých, které považuje za autority</a:t>
            </a:r>
          </a:p>
          <a:p>
            <a:r>
              <a:rPr lang="cs-CZ" dirty="0"/>
              <a:t>u knih rozlišuje tradiční a současné, kanonické a moderní </a:t>
            </a:r>
          </a:p>
          <a:p>
            <a:r>
              <a:rPr lang="cs-CZ" dirty="0"/>
              <a:t>vždy uvádí, do které z uvedených kategorie poznámka spadá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2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EE7930-573F-295A-5287-F4F199C308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A98CA-46FB-DBF5-4ED4-852CA01D7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383AF0-CE8B-2F84-7661-C3F4A805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Metoda J. </a:t>
            </a:r>
            <a:r>
              <a:rPr lang="cs-CZ" dirty="0" err="1"/>
              <a:t>Bodina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192C74-E95B-BC6B-A11A-9CDBC25C3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principy poznámek:</a:t>
            </a:r>
          </a:p>
          <a:p>
            <a:r>
              <a:rPr lang="cs-CZ" dirty="0"/>
              <a:t>předmětové třídění x klíčová slova</a:t>
            </a:r>
          </a:p>
          <a:p>
            <a:r>
              <a:rPr lang="cs-CZ" b="1" dirty="0"/>
              <a:t>předmětové třídění </a:t>
            </a:r>
            <a:r>
              <a:rPr lang="cs-CZ" dirty="0"/>
              <a:t>– lze použít klasifikační schémata, taxonomie, vždy sledují zavedené uspořádání – od obecného ke konkrétnímu – </a:t>
            </a:r>
            <a:r>
              <a:rPr lang="cs-CZ" dirty="0" err="1"/>
              <a:t>prekoordinovaná</a:t>
            </a:r>
            <a:r>
              <a:rPr lang="cs-CZ" dirty="0"/>
              <a:t>: vybírám z existující nabídky</a:t>
            </a:r>
          </a:p>
          <a:p>
            <a:r>
              <a:rPr lang="cs-CZ" b="1" dirty="0"/>
              <a:t>klíčová slova </a:t>
            </a:r>
            <a:r>
              <a:rPr lang="cs-CZ" dirty="0"/>
              <a:t>– zahrnuje tematicky související materiál – </a:t>
            </a:r>
            <a:r>
              <a:rPr lang="cs-CZ" dirty="0" err="1"/>
              <a:t>postkoordinované</a:t>
            </a:r>
            <a:endParaRPr lang="cs-CZ" dirty="0"/>
          </a:p>
          <a:p>
            <a:r>
              <a:rPr lang="cs-CZ" dirty="0"/>
              <a:t>jeden vstup může být zapsán na více míst v knize pod různá hesla</a:t>
            </a:r>
          </a:p>
        </p:txBody>
      </p:sp>
    </p:spTree>
    <p:extLst>
      <p:ext uri="{BB962C8B-B14F-4D97-AF65-F5344CB8AC3E}">
        <p14:creationId xmlns:p14="http://schemas.microsoft.com/office/powerpoint/2010/main" val="2405597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0D5C1C-F487-4F68-3D02-F178BA0276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D0FEF6-73AD-AC60-D9F9-924DCA948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4792A6-4A32-D6A5-A35D-49FD448D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Slabiny přístupu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07BA7E-6CCD-0451-8E4D-4EE645E21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 jedním heslem lze objevit nekonzistence, multiplikací však může dojít k zakrytí kontradikcí</a:t>
            </a:r>
          </a:p>
          <a:p>
            <a:r>
              <a:rPr lang="cs-CZ" dirty="0"/>
              <a:t>tolerantní ke kognitivní disonanci</a:t>
            </a:r>
          </a:p>
          <a:p>
            <a:r>
              <a:rPr lang="cs-CZ" dirty="0"/>
              <a:t>je potřeba vést si rejstřík</a:t>
            </a:r>
          </a:p>
          <a:p>
            <a:r>
              <a:rPr lang="cs-CZ" dirty="0"/>
              <a:t>zápisník je třeba mít vždy po ruce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73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51FFF9-916A-7DF0-43A4-9F30A22B0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ISKB68 Základ odborné terminologie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9F7DBE-75A4-80B7-4AC3-E8469E22CE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AA13B-CB8B-F4B1-EBA9-ACFA047F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657" y="143056"/>
            <a:ext cx="10753200" cy="451576"/>
          </a:xfrm>
        </p:spPr>
        <p:txBody>
          <a:bodyPr/>
          <a:lstStyle/>
          <a:p>
            <a:r>
              <a:rPr lang="cs-CZ" dirty="0"/>
              <a:t>Příklad poznámek Abrahama </a:t>
            </a:r>
            <a:r>
              <a:rPr lang="cs-CZ" dirty="0" err="1"/>
              <a:t>Orteliuse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25A867-C8A6-5C08-AA3B-A0C9353A4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7" y="1110341"/>
            <a:ext cx="2775860" cy="473528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000" dirty="0"/>
              <a:t>Poznámky jsou řazené dle abecedně řazených geografických hesel. Na pravé straně každé stránky jsou ústřižky papíru vlepené do knihy v abecedním pořadí, levá strana je prázdná pro přidání dalších poznámek dle abecedy</a:t>
            </a:r>
          </a:p>
        </p:txBody>
      </p:sp>
      <p:pic>
        <p:nvPicPr>
          <p:cNvPr id="1028" name="Picture 4" descr="Note Taking as an Art of Transmission | Critical Inquiry ...">
            <a:extLst>
              <a:ext uri="{FF2B5EF4-FFF2-40B4-BE49-F238E27FC236}">
                <a16:creationId xmlns:a16="http://schemas.microsoft.com/office/drawing/2014/main" id="{B620AADC-F7D8-E222-4C24-8090AA912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708243"/>
            <a:ext cx="7576457" cy="534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9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052C41-53EB-6D9C-AB9B-62F68B9D5F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D54838-DB09-FADA-C122-AF48D6F1CD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D97D1B-90A4-9B4B-C472-FD72F22C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Drexelův</a:t>
            </a:r>
            <a:r>
              <a:rPr lang="cs-CZ" dirty="0"/>
              <a:t> manuál poznámkování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9ACEE6-B0EC-8AB8-91AC-C6972C81D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1002"/>
            <a:ext cx="10753200" cy="4139998"/>
          </a:xfrm>
        </p:spPr>
        <p:txBody>
          <a:bodyPr/>
          <a:lstStyle/>
          <a:p>
            <a:endParaRPr lang="cs-CZ" dirty="0"/>
          </a:p>
          <a:p>
            <a:r>
              <a:rPr lang="cs-CZ" dirty="0" err="1"/>
              <a:t>Jeremias</a:t>
            </a:r>
            <a:r>
              <a:rPr lang="cs-CZ" dirty="0"/>
              <a:t> </a:t>
            </a:r>
            <a:r>
              <a:rPr lang="cs-CZ" dirty="0" err="1"/>
              <a:t>Drexel</a:t>
            </a:r>
            <a:r>
              <a:rPr lang="cs-CZ" dirty="0"/>
              <a:t> – </a:t>
            </a:r>
            <a:r>
              <a:rPr lang="cs-CZ" dirty="0" err="1"/>
              <a:t>Aurifodina</a:t>
            </a:r>
            <a:r>
              <a:rPr lang="cs-CZ" dirty="0"/>
              <a:t> </a:t>
            </a:r>
            <a:r>
              <a:rPr lang="cs-CZ" dirty="0" err="1"/>
              <a:t>artium</a:t>
            </a:r>
            <a:r>
              <a:rPr lang="cs-CZ" dirty="0"/>
              <a:t> et </a:t>
            </a:r>
            <a:r>
              <a:rPr lang="cs-CZ" dirty="0" err="1"/>
              <a:t>scientiarum</a:t>
            </a:r>
            <a:r>
              <a:rPr lang="cs-CZ" dirty="0"/>
              <a:t> omnium: </a:t>
            </a:r>
            <a:r>
              <a:rPr lang="cs-CZ" dirty="0" err="1"/>
              <a:t>Excerpendi</a:t>
            </a:r>
            <a:r>
              <a:rPr lang="cs-CZ" dirty="0"/>
              <a:t> </a:t>
            </a:r>
            <a:r>
              <a:rPr lang="cs-CZ" dirty="0" err="1"/>
              <a:t>sollertia</a:t>
            </a:r>
            <a:r>
              <a:rPr lang="cs-CZ" dirty="0"/>
              <a:t>, omnibus </a:t>
            </a:r>
            <a:r>
              <a:rPr lang="cs-CZ" dirty="0" err="1"/>
              <a:t>letterarum</a:t>
            </a:r>
            <a:r>
              <a:rPr lang="cs-CZ" dirty="0"/>
              <a:t> </a:t>
            </a:r>
            <a:r>
              <a:rPr lang="cs-CZ" dirty="0" err="1"/>
              <a:t>amantibus</a:t>
            </a:r>
            <a:r>
              <a:rPr lang="cs-CZ" dirty="0"/>
              <a:t> </a:t>
            </a:r>
            <a:r>
              <a:rPr lang="cs-CZ" dirty="0" err="1"/>
              <a:t>monstrata</a:t>
            </a:r>
            <a:r>
              <a:rPr lang="cs-CZ" dirty="0"/>
              <a:t> (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Zlatý poklad všech umění a věd: Dovednost vytahovat, ukázaná všem milovníkům písmen), 1638</a:t>
            </a:r>
            <a:endParaRPr lang="cs-CZ" dirty="0"/>
          </a:p>
          <a:p>
            <a:endParaRPr lang="cs-CZ" dirty="0"/>
          </a:p>
          <a:p>
            <a:r>
              <a:rPr lang="cs-CZ" dirty="0"/>
              <a:t>k poznámkování používá dvě knihy: </a:t>
            </a:r>
          </a:p>
          <a:p>
            <a:r>
              <a:rPr lang="cs-CZ" dirty="0" err="1"/>
              <a:t>commonplace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: poznámky tří druhů</a:t>
            </a:r>
          </a:p>
          <a:p>
            <a:r>
              <a:rPr lang="cs-CZ" dirty="0"/>
              <a:t>menší kniha: index titulů řazených abecedně </a:t>
            </a:r>
          </a:p>
        </p:txBody>
      </p:sp>
    </p:spTree>
    <p:extLst>
      <p:ext uri="{BB962C8B-B14F-4D97-AF65-F5344CB8AC3E}">
        <p14:creationId xmlns:p14="http://schemas.microsoft.com/office/powerpoint/2010/main" val="115615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C2B828-B87D-7241-8EF0-9E4347EEA2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ISKB68 Základ odborné terminologie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709DF-D52D-92CA-D0F5-2ABFFFE3E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3DE8B8-8E59-B9B6-D8DE-2C94BB8AB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Drexelův</a:t>
            </a:r>
            <a:r>
              <a:rPr lang="cs-CZ" dirty="0"/>
              <a:t> manuál poznámkování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D12763-9619-1464-1A45-312DC2259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lemmata – krátké tematické poznámky o knížce/článku s bibliografickou referencí, charakteristika zdroje bez přepisování textu či s krátkou citací k pozdějšímu použití</a:t>
            </a:r>
          </a:p>
          <a:p>
            <a:r>
              <a:rPr lang="cs-CZ" dirty="0" err="1"/>
              <a:t>adversaria</a:t>
            </a:r>
            <a:r>
              <a:rPr lang="cs-CZ" dirty="0"/>
              <a:t> – kopírování ze zdroje s bibliografickou referencí, př. starý rituál, epitaf, pozoruhodný popis, aforismy, delší výroky – nové, staré, obdivuhodné.. Vybírá se to, co je neobvyklé. Citováno či „tiše“ zapracováno do vlastní práce, zaměření na rétoriku</a:t>
            </a:r>
          </a:p>
          <a:p>
            <a:r>
              <a:rPr lang="cs-CZ" dirty="0"/>
              <a:t>historky: humorné anekdoty či moralizující </a:t>
            </a:r>
            <a:r>
              <a:rPr lang="cs-CZ" dirty="0" err="1"/>
              <a:t>exempla</a:t>
            </a:r>
            <a:r>
              <a:rPr lang="cs-CZ" dirty="0"/>
              <a:t> – lidské chování, jak citace, tak shrnutí či parafráze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6737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102</TotalTime>
  <Words>606</Words>
  <Application>Microsoft Office PowerPoint</Application>
  <PresentationFormat>Širokoúhlá obrazovka</PresentationFormat>
  <Paragraphs>72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Roboto</vt:lpstr>
      <vt:lpstr>Tahoma</vt:lpstr>
      <vt:lpstr>Wingdings</vt:lpstr>
      <vt:lpstr>Prezentace_MU_CZ</vt:lpstr>
      <vt:lpstr>Systém poznámek v Commonplace Book</vt:lpstr>
      <vt:lpstr>Commonplace Book</vt:lpstr>
      <vt:lpstr>Commonplace Book</vt:lpstr>
      <vt:lpstr>Metoda J. Bodina</vt:lpstr>
      <vt:lpstr>Metoda J. Bodina</vt:lpstr>
      <vt:lpstr>Slabiny přístupu</vt:lpstr>
      <vt:lpstr>Příklad poznámek Abrahama Orteliuse</vt:lpstr>
      <vt:lpstr>Drexelův manuál poznámkování</vt:lpstr>
      <vt:lpstr>Drexelův manuál poznámkování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poznámek v Commonplace Book</dc:title>
  <dc:creator>Michal Lorenz</dc:creator>
  <cp:lastModifiedBy>Michal Lorenz</cp:lastModifiedBy>
  <cp:revision>5</cp:revision>
  <cp:lastPrinted>1601-01-01T00:00:00Z</cp:lastPrinted>
  <dcterms:created xsi:type="dcterms:W3CDTF">2023-03-02T11:59:31Z</dcterms:created>
  <dcterms:modified xsi:type="dcterms:W3CDTF">2023-03-02T17:47:00Z</dcterms:modified>
</cp:coreProperties>
</file>