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13"/>
  </p:notesMasterIdLst>
  <p:handoutMasterIdLst>
    <p:handoutMasterId r:id="rId14"/>
  </p:handoutMasterIdLst>
  <p:sldIdLst>
    <p:sldId id="256" r:id="rId5"/>
    <p:sldId id="262" r:id="rId6"/>
    <p:sldId id="257" r:id="rId7"/>
    <p:sldId id="258" r:id="rId8"/>
    <p:sldId id="259" r:id="rId9"/>
    <p:sldId id="260" r:id="rId10"/>
    <p:sldId id="261" r:id="rId11"/>
    <p:sldId id="263" r:id="rId1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C8FF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768" autoAdjust="0"/>
  </p:normalViewPr>
  <p:slideViewPr>
    <p:cSldViewPr snapToGrid="0">
      <p:cViewPr varScale="1">
        <p:scale>
          <a:sx n="80" d="100"/>
          <a:sy n="80" d="100"/>
        </p:scale>
        <p:origin x="58" y="11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FE8B4362-9944-7342-B28B-E931E1E862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95976C0B-67C9-FE4D-861B-FEF2C4BECD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6E56905-98EB-4E4B-BB7F-7609236513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7CFE304C-B4EC-AE41-83D6-DFCA8039AA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ARTS slide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98FE51A2-DFE6-8C4C-AE3B-7EEE5FB3D6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EE10F69E-5BDF-EB4D-A549-99C3B52C04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57CE533F-B2A8-0141-B7C6-76DE53BCD8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45470077-C754-D94D-8876-CD951865E4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2BA8601A-2E5F-F046-8BEE-D6DFB9D512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2CA3E3DA-40C1-DE49-9B26-0B773DA09A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DE6E024-A30E-2949-8B4D-FC6A4F774D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52CFA366-9799-3646-8C42-F75DED40DF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Klíčové kompetence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FBB961F-9D03-70E9-5C7F-8B867CA5FA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D9D1318-4B72-0992-495D-E91C0B6B36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BD6A250-67CE-0999-4B08-E61509380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Klíčové otázky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711E996-4A84-42D3-D772-382B609312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jsou to kompetence?</a:t>
            </a:r>
          </a:p>
          <a:p>
            <a:r>
              <a:rPr lang="cs-CZ" dirty="0"/>
              <a:t>Jaká je jejich přenositelnost nebo specifičnost?</a:t>
            </a:r>
          </a:p>
          <a:p>
            <a:r>
              <a:rPr lang="cs-CZ" dirty="0"/>
              <a:t>Jak je nadefinovat?</a:t>
            </a:r>
          </a:p>
          <a:p>
            <a:r>
              <a:rPr lang="cs-CZ" dirty="0"/>
              <a:t>Jakou roli hrají v českém kurikulu?</a:t>
            </a:r>
          </a:p>
          <a:p>
            <a:r>
              <a:rPr lang="cs-CZ" dirty="0"/>
              <a:t>Jak se nám je daří měřit či testovat?</a:t>
            </a:r>
          </a:p>
        </p:txBody>
      </p:sp>
    </p:spTree>
    <p:extLst>
      <p:ext uri="{BB962C8B-B14F-4D97-AF65-F5344CB8AC3E}">
        <p14:creationId xmlns:p14="http://schemas.microsoft.com/office/powerpoint/2010/main" val="2186124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54252BF-5FCA-9C54-66F6-B47648768D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2ABB3CE-C1E3-0B74-BD83-BD6A1F42D4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744E41C-C4C2-3D29-05BF-B0FCC1867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Klíčové kompetence dle RVP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72C6A1A-525A-7334-CF1A-BF00B98DB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Ke spolupráci</a:t>
            </a:r>
          </a:p>
          <a:p>
            <a:r>
              <a:rPr lang="cs-CZ" dirty="0"/>
              <a:t>K učení</a:t>
            </a:r>
          </a:p>
          <a:p>
            <a:r>
              <a:rPr lang="cs-CZ" dirty="0"/>
              <a:t>K řešení problému</a:t>
            </a:r>
          </a:p>
          <a:p>
            <a:r>
              <a:rPr lang="cs-CZ" dirty="0"/>
              <a:t>Komunikativní</a:t>
            </a:r>
          </a:p>
          <a:p>
            <a:r>
              <a:rPr lang="cs-CZ" dirty="0"/>
              <a:t>Sociální a personální</a:t>
            </a:r>
          </a:p>
          <a:p>
            <a:r>
              <a:rPr lang="cs-CZ" dirty="0"/>
              <a:t>Občanské</a:t>
            </a:r>
          </a:p>
          <a:p>
            <a:r>
              <a:rPr lang="cs-CZ" dirty="0"/>
              <a:t>Pracovní</a:t>
            </a:r>
          </a:p>
          <a:p>
            <a:r>
              <a:rPr lang="cs-CZ" b="1" dirty="0"/>
              <a:t>Digitální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991ED80-2E43-0C04-1949-81F3E2DD4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907" y="1386608"/>
            <a:ext cx="4430194" cy="444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335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2DA3891-5818-7F54-9490-F236AF59C3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2EB24C0-D080-C5D2-3EDC-5F9E68A2B0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1821D8A-75AD-C193-3BA0-BB3A143FD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Kompetence digitální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E5A7463-F059-5C74-C129-28B442B07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36000"/>
              </a:lnSpc>
            </a:pPr>
            <a:r>
              <a:rPr lang="cs-CZ" sz="1600" dirty="0"/>
              <a:t>ovládá běžně používaná digitální zařízení, aplikace a služby; využívá je při učení i při zapojení do života školy a do společnosti; samostatně rozhoduje, které technologie pro jakou činnost či řešený problém použít</a:t>
            </a:r>
          </a:p>
          <a:p>
            <a:pPr>
              <a:lnSpc>
                <a:spcPct val="136000"/>
              </a:lnSpc>
            </a:pPr>
            <a:r>
              <a:rPr lang="cs-CZ" sz="1600" dirty="0"/>
              <a:t>získává, vyhledává, kriticky posuzuje, spravuje a sdílí data, informace a digitální obsah, k tomu volí postupy, způsoby a prostředky, které odpovídají konkrétní situaci a účelu</a:t>
            </a:r>
          </a:p>
          <a:p>
            <a:pPr>
              <a:lnSpc>
                <a:spcPct val="136000"/>
              </a:lnSpc>
            </a:pPr>
            <a:r>
              <a:rPr lang="cs-CZ" sz="1600" dirty="0"/>
              <a:t>vytváří a upravuje digitální obsah, kombinuje různé formáty, vyjadřuje se za pomoci digitálních prostředků</a:t>
            </a:r>
          </a:p>
          <a:p>
            <a:pPr>
              <a:lnSpc>
                <a:spcPct val="136000"/>
              </a:lnSpc>
            </a:pPr>
            <a:r>
              <a:rPr lang="cs-CZ" sz="1600" dirty="0"/>
              <a:t>využívá digitální technologie, aby si usnadnil práci, zautomatizoval rutinní činnosti, zefektivnil či zjednodušil své pracovní postupy a zkvalitnil výsledky své práce</a:t>
            </a:r>
          </a:p>
          <a:p>
            <a:pPr>
              <a:lnSpc>
                <a:spcPct val="136000"/>
              </a:lnSpc>
            </a:pPr>
            <a:r>
              <a:rPr lang="cs-CZ" sz="1600" dirty="0"/>
              <a:t>chápe význam digitálních technologií pro lidskou společnost, seznamuje se s novými technologiemi, kriticky hodnotí jejich přínosy a reflektuje rizika jejich využívání</a:t>
            </a:r>
          </a:p>
          <a:p>
            <a:pPr>
              <a:lnSpc>
                <a:spcPct val="136000"/>
              </a:lnSpc>
            </a:pPr>
            <a:r>
              <a:rPr lang="cs-CZ" sz="1600" dirty="0"/>
              <a:t>předchází situacím ohrožujícím bezpečnost zařízení i dat, situacím s negativním dopadem na jeho tělesné a duševní zdraví i zdraví ostatních; při spolupráci, komunikaci a sdílení informací; v digitálním prostředí jedná eticky</a:t>
            </a:r>
          </a:p>
        </p:txBody>
      </p:sp>
    </p:spTree>
    <p:extLst>
      <p:ext uri="{BB962C8B-B14F-4D97-AF65-F5344CB8AC3E}">
        <p14:creationId xmlns:p14="http://schemas.microsoft.com/office/powerpoint/2010/main" val="678656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09CD415-4D50-049F-C0C6-E61D46785B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E092F6A-6535-B2F3-A278-BA24382D03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2AB5E93-4E5E-96F3-8665-297B141A8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DigCompEdu</a:t>
            </a:r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D21A49A-9A10-2B0D-A047-F1C799B67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6981F6E-DF83-D992-1998-F796C1EA5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351799"/>
            <a:ext cx="9996488" cy="500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982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07618D6-16D6-30BD-AB52-A208F66520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6E8AB44-A834-9D3B-55BC-8515B427EE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35F6822-E703-E107-5AA8-D898B4312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Digitální kompetence v Evropském kontextu</a:t>
            </a:r>
          </a:p>
        </p:txBody>
      </p:sp>
      <p:pic>
        <p:nvPicPr>
          <p:cNvPr id="2050" name="Picture 2" descr="DigComp competence areas">
            <a:extLst>
              <a:ext uri="{FF2B5EF4-FFF2-40B4-BE49-F238E27FC236}">
                <a16:creationId xmlns:a16="http://schemas.microsoft.com/office/drawing/2014/main" id="{A758E558-0505-AEF5-F7CC-51AD0EAEB7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00" y="1566862"/>
            <a:ext cx="4416287" cy="406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igComp 2.2 Figures summary">
            <a:extLst>
              <a:ext uri="{FF2B5EF4-FFF2-40B4-BE49-F238E27FC236}">
                <a16:creationId xmlns:a16="http://schemas.microsoft.com/office/drawing/2014/main" id="{09D7AF3A-B768-0239-FDA4-878743B41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625" y="1566863"/>
            <a:ext cx="4981575" cy="406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457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A30C296-A437-2ECD-10DE-8B7E4B4562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CB657AE-C8F6-BFC3-5CD3-6F60B53B4A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E18092C-F200-4E8D-432E-947AA2228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4C a 4D modely</a:t>
            </a:r>
          </a:p>
        </p:txBody>
      </p:sp>
      <p:pic>
        <p:nvPicPr>
          <p:cNvPr id="4098" name="Picture 2" descr="About | 4D Education">
            <a:extLst>
              <a:ext uri="{FF2B5EF4-FFF2-40B4-BE49-F238E27FC236}">
                <a16:creationId xmlns:a16="http://schemas.microsoft.com/office/drawing/2014/main" id="{3FF9EB69-40EA-653C-4689-2D2F07A58AD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00" y="1709696"/>
            <a:ext cx="4453274" cy="4478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ET:21st Century Learning Skills - UBC Wiki">
            <a:extLst>
              <a:ext uri="{FF2B5EF4-FFF2-40B4-BE49-F238E27FC236}">
                <a16:creationId xmlns:a16="http://schemas.microsoft.com/office/drawing/2014/main" id="{151D901B-0972-21AC-29FE-B6BD56983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274" y="4989431"/>
            <a:ext cx="6910725" cy="172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312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8634CE9-71DE-CBAF-1299-AC82899B41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516EB12-CB6F-FD4C-98B5-E48443F858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F968974-9092-6961-6097-1383F8ACA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Světové ekonomické </a:t>
            </a:r>
            <a:r>
              <a:rPr lang="cs-CZ" dirty="0" err="1"/>
              <a:t>forum</a:t>
            </a:r>
            <a:r>
              <a:rPr lang="cs-CZ"/>
              <a:t> 2016 a CEV</a:t>
            </a:r>
            <a:endParaRPr lang="cs-CZ" dirty="0"/>
          </a:p>
        </p:txBody>
      </p:sp>
      <p:pic>
        <p:nvPicPr>
          <p:cNvPr id="5122" name="Picture 2" descr="    21st-century-skills">
            <a:extLst>
              <a:ext uri="{FF2B5EF4-FFF2-40B4-BE49-F238E27FC236}">
                <a16:creationId xmlns:a16="http://schemas.microsoft.com/office/drawing/2014/main" id="{B8A28076-C0C7-B83A-4D55-86C707D502E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00" y="1900300"/>
            <a:ext cx="5431706" cy="414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21st-century-skills-infographic">
            <a:extLst>
              <a:ext uri="{FF2B5EF4-FFF2-40B4-BE49-F238E27FC236}">
                <a16:creationId xmlns:a16="http://schemas.microsoft.com/office/drawing/2014/main" id="{44A6302B-E01D-22A1-82A0-EA16C388C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175" y="1344516"/>
            <a:ext cx="3619500" cy="551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25124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arts-prezentace-16-9-cz-v11.potx" id="{850E93A8-45C9-4C23-9306-30E4FC2F50F2}" vid="{13F8A24C-E6A5-454D-8F66-47FE17FE1E3B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A8BAC94BA468D488F31B2478A655CDC" ma:contentTypeVersion="2" ma:contentTypeDescription="Vytvoří nový dokument" ma:contentTypeScope="" ma:versionID="08bb5aaad6f00ce25b159fd08d2efb3d">
  <xsd:schema xmlns:xsd="http://www.w3.org/2001/XMLSchema" xmlns:xs="http://www.w3.org/2001/XMLSchema" xmlns:p="http://schemas.microsoft.com/office/2006/metadata/properties" xmlns:ns2="76d5652a-9cd3-465f-98c7-aa8090bd65c7" targetNamespace="http://schemas.microsoft.com/office/2006/metadata/properties" ma:root="true" ma:fieldsID="24f516e8cb82884d3aca393be411b39d" ns2:_="">
    <xsd:import namespace="76d5652a-9cd3-465f-98c7-aa8090bd65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d5652a-9cd3-465f-98c7-aa8090bd65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C6E5B4-B4FC-4F28-8247-821219E2A5F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D92384E-3F8F-47CB-8C76-E8AD097BDCB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BE9073B-39CA-4037-B2EE-0F591172E3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d5652a-9cd3-465f-98c7-aa8090bd65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muni-arts-prezentace-16-9-cz-v11</Template>
  <TotalTime>38</TotalTime>
  <Words>262</Words>
  <Application>Microsoft Office PowerPoint</Application>
  <PresentationFormat>Širokoúhlá obrazovka</PresentationFormat>
  <Paragraphs>43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Tahoma</vt:lpstr>
      <vt:lpstr>Wingdings</vt:lpstr>
      <vt:lpstr>Prezentace_MU_CZ</vt:lpstr>
      <vt:lpstr>Klíčové kompetence</vt:lpstr>
      <vt:lpstr>Klíčové otázky</vt:lpstr>
      <vt:lpstr>Klíčové kompetence dle RVP</vt:lpstr>
      <vt:lpstr>Kompetence digitální</vt:lpstr>
      <vt:lpstr>DigCompEdu</vt:lpstr>
      <vt:lpstr>Digitální kompetence v Evropském kontextu</vt:lpstr>
      <vt:lpstr>4C a 4D modely</vt:lpstr>
      <vt:lpstr>Světové ekonomické forum 2016 a CEV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Klíčové kompetence</dc:title>
  <dc:creator>Michal Černý</dc:creator>
  <cp:lastModifiedBy>Michal Černý</cp:lastModifiedBy>
  <cp:revision>1</cp:revision>
  <cp:lastPrinted>1601-01-01T00:00:00Z</cp:lastPrinted>
  <dcterms:created xsi:type="dcterms:W3CDTF">2023-05-04T19:43:41Z</dcterms:created>
  <dcterms:modified xsi:type="dcterms:W3CDTF">2023-05-04T20:22:16Z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0x0101008A8BAC94BA468D488F31B2478A655CDC</vt:lpwstr>
  </property>
</Properties>
</file>