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Tahom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428">
          <p15:clr>
            <a:srgbClr val="A4A3A4"/>
          </p15:clr>
        </p15:guide>
        <p15:guide id="7" pos="7224">
          <p15:clr>
            <a:srgbClr val="A4A3A4"/>
          </p15:clr>
        </p15:guide>
        <p15:guide id="8" pos="914">
          <p15:clr>
            <a:srgbClr val="A4A3A4"/>
          </p15:clr>
        </p15:guide>
        <p15:guide id="9" pos="3688">
          <p15:clr>
            <a:srgbClr val="A4A3A4"/>
          </p15:clr>
        </p15:guide>
        <p15:guide id="10" pos="3968">
          <p15:clr>
            <a:srgbClr val="A4A3A4"/>
          </p15:clr>
        </p15:guide>
      </p15:sldGuideLst>
    </p:ext>
    <p:ext uri="http://customooxmlschemas.google.com/">
      <go:slidesCustomData xmlns:go="http://customooxmlschemas.google.com/" r:id="rId33" roundtripDataSignature="AMtx7mjz3f6Cq/DTtwAgAhsCXglFGv5x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20" orient="horz"/>
        <p:guide pos="1272" orient="horz"/>
        <p:guide pos="715" orient="horz"/>
        <p:guide pos="3861" orient="horz"/>
        <p:guide pos="3944" orient="horz"/>
        <p:guide pos="428"/>
        <p:guide pos="7224"/>
        <p:guide pos="914"/>
        <p:guide pos="3688"/>
        <p:guide pos="39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regular.fntdata"/><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Tahoma-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c5ae09b2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 name="Google Shape;112;g20c5ae09b2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3" name="Google Shape;113;g20c5ae09b2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9a2ebfbe2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09a2ebfbe2_0_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3" name="Google Shape;183;g209a2ebfbe2_0_8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09a2ebfbe2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09a2ebfbe2_0_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1" name="Google Shape;191;g209a2ebfbe2_0_4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225bc5b69e_1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99" name="Google Shape;199;g2225bc5b69e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0" name="Google Shape;21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09a2ebfbe2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09a2ebfbe2_0_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8" name="Google Shape;218;g209a2ebfbe2_0_1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09a2ebfbe2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09a2ebfbe2_0_1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6" name="Google Shape;226;g209a2ebfbe2_0_1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9a2ebfbe2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9a2ebfbe2_0_1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4" name="Google Shape;234;g209a2ebfbe2_0_1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1" name="Google Shape;2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26b8ca43e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8" name="Google Shape;248;g2226b8ca43e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9" name="Google Shape;249;g2226b8ca43e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29062b70a3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29062b70a3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8" name="Google Shape;258;g229062b70a3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9" name="Google Shape;11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29062b70a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29062b70a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6" name="Google Shape;266;g229062b70a3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29062b70a3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29062b70a3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4" name="Google Shape;274;g229062b70a3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29062b70a3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29062b70a3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2" name="Google Shape;282;g229062b70a3_0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29062b70a3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29062b70a3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0" name="Google Shape;290;g229062b70a3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29062b70a3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29062b70a3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g229062b70a3_0_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29062b70a3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29062b70a3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6" name="Google Shape;306;g229062b70a3_0_4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09a2ebfbe2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09a2ebfbe2_0_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7" name="Google Shape;127;g209a2ebfbe2_0_9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9a2ebfbe2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9a2ebfbe2_0_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 name="Google Shape;135;g209a2ebfbe2_0_10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09a2ebfbe2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09a2ebfbe2_0_1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3" name="Google Shape;143;g209a2ebfbe2_0_1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09a2ebfbe2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09a2ebfbe2_0_1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1" name="Google Shape;151;g209a2ebfbe2_0_1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09a2ebfbe2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09a2ebfbe2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9" name="Google Shape;159;g209a2ebfbe2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9a2ebfbe2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9a2ebfbe2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7" name="Google Shape;167;g209a2ebfbe2_0_3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09a2ebfbe2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09a2ebfbe2_0_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5" name="Google Shape;175;g209a2ebfbe2_0_7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out heading">
  <p:cSld name="Content without heading">
    <p:spTree>
      <p:nvGrpSpPr>
        <p:cNvPr id="14" name="Shape 14"/>
        <p:cNvGrpSpPr/>
        <p:nvPr/>
      </p:nvGrpSpPr>
      <p:grpSpPr>
        <a:xfrm>
          <a:off x="0" y="0"/>
          <a:ext cx="0" cy="0"/>
          <a:chOff x="0" y="0"/>
          <a:chExt cx="0" cy="0"/>
        </a:xfrm>
      </p:grpSpPr>
      <p:sp>
        <p:nvSpPr>
          <p:cNvPr id="15" name="Google Shape;15;p41"/>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1"/>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7" name="Google Shape;17;p41"/>
          <p:cNvSpPr txBox="1"/>
          <p:nvPr>
            <p:ph idx="1" type="body"/>
          </p:nvPr>
        </p:nvSpPr>
        <p:spPr>
          <a:xfrm>
            <a:off x="720000" y="692150"/>
            <a:ext cx="10753200" cy="5139850"/>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18" name="Google Shape;18;p41"/>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436">
          <p15:clr>
            <a:srgbClr val="FBAE40"/>
          </p15:clr>
        </p15:guide>
        <p15:guide id="2"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text without heading">
  <p:cSld name="Content and text without heading">
    <p:spTree>
      <p:nvGrpSpPr>
        <p:cNvPr id="80" name="Shape 80"/>
        <p:cNvGrpSpPr/>
        <p:nvPr/>
      </p:nvGrpSpPr>
      <p:grpSpPr>
        <a:xfrm>
          <a:off x="0" y="0"/>
          <a:ext cx="0" cy="0"/>
          <a:chOff x="0" y="0"/>
          <a:chExt cx="0" cy="0"/>
        </a:xfrm>
      </p:grpSpPr>
      <p:sp>
        <p:nvSpPr>
          <p:cNvPr id="81" name="Google Shape;81;p40"/>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83" name="Google Shape;83;p40"/>
          <p:cNvSpPr txBox="1"/>
          <p:nvPr>
            <p:ph idx="1" type="body"/>
          </p:nvPr>
        </p:nvSpPr>
        <p:spPr>
          <a:xfrm>
            <a:off x="6272212" y="692150"/>
            <a:ext cx="5200987" cy="5139850"/>
          </a:xfrm>
          <a:prstGeom prst="rect">
            <a:avLst/>
          </a:prstGeom>
          <a:noFill/>
          <a:ln>
            <a:noFill/>
          </a:ln>
        </p:spPr>
        <p:txBody>
          <a:bodyPr anchorCtr="0" anchor="t" bIns="0" lIns="0" spcFirstLastPara="1" rIns="0" wrap="square" tIns="0">
            <a:noAutofit/>
          </a:bodyPr>
          <a:lstStyle>
            <a:lvl1pPr indent="-355600" lvl="0" marL="457200" algn="l">
              <a:lnSpc>
                <a:spcPct val="150000"/>
              </a:lnSpc>
              <a:spcBef>
                <a:spcPts val="0"/>
              </a:spcBef>
              <a:spcAft>
                <a:spcPts val="0"/>
              </a:spcAft>
              <a:buClr>
                <a:schemeClr val="dk2"/>
              </a:buClr>
              <a:buSzPts val="2000"/>
              <a:buFont typeface="Arial"/>
              <a:buChar char="̶"/>
              <a:defRPr b="0" sz="2000"/>
            </a:lvl1pPr>
            <a:lvl2pPr indent="-330200" lvl="1" marL="914400" algn="l">
              <a:lnSpc>
                <a:spcPct val="100000"/>
              </a:lnSpc>
              <a:spcBef>
                <a:spcPts val="0"/>
              </a:spcBef>
              <a:spcAft>
                <a:spcPts val="0"/>
              </a:spcAft>
              <a:buClr>
                <a:schemeClr val="dk2"/>
              </a:buClr>
              <a:buSzPts val="1600"/>
              <a:buFont typeface="Arial"/>
              <a:buChar char="̶"/>
              <a:defRPr sz="16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4" name="Google Shape;84;p40"/>
          <p:cNvSpPr txBox="1"/>
          <p:nvPr>
            <p:ph idx="2" type="body"/>
          </p:nvPr>
        </p:nvSpPr>
        <p:spPr>
          <a:xfrm>
            <a:off x="719137" y="692150"/>
            <a:ext cx="5218413" cy="489963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5" name="Google Shape;85;p40"/>
          <p:cNvSpPr txBox="1"/>
          <p:nvPr>
            <p:ph idx="3" type="body"/>
          </p:nvPr>
        </p:nvSpPr>
        <p:spPr>
          <a:xfrm>
            <a:off x="720725" y="5599670"/>
            <a:ext cx="5218412"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i="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86" name="Google Shape;86;p40"/>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3158">
          <p15:clr>
            <a:srgbClr val="FBAE40"/>
          </p15:clr>
        </p15:guide>
        <p15:guide id="2"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text – two columns">
  <p:cSld name="Images, text – two columns">
    <p:spTree>
      <p:nvGrpSpPr>
        <p:cNvPr id="87" name="Shape 87"/>
        <p:cNvGrpSpPr/>
        <p:nvPr/>
      </p:nvGrpSpPr>
      <p:grpSpPr>
        <a:xfrm>
          <a:off x="0" y="0"/>
          <a:ext cx="0" cy="0"/>
          <a:chOff x="0" y="0"/>
          <a:chExt cx="0" cy="0"/>
        </a:xfrm>
      </p:grpSpPr>
      <p:sp>
        <p:nvSpPr>
          <p:cNvPr id="88" name="Google Shape;88;p42"/>
          <p:cNvSpPr txBox="1"/>
          <p:nvPr>
            <p:ph idx="1" type="body"/>
          </p:nvPr>
        </p:nvSpPr>
        <p:spPr>
          <a:xfrm>
            <a:off x="719997"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9" name="Google Shape;89;p4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91" name="Google Shape;91;p42"/>
          <p:cNvSpPr txBox="1"/>
          <p:nvPr>
            <p:ph idx="2" type="body"/>
          </p:nvPr>
        </p:nvSpPr>
        <p:spPr>
          <a:xfrm>
            <a:off x="719999"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2" name="Google Shape;92;p42"/>
          <p:cNvSpPr txBox="1"/>
          <p:nvPr>
            <p:ph idx="3" type="body"/>
          </p:nvPr>
        </p:nvSpPr>
        <p:spPr>
          <a:xfrm>
            <a:off x="720724"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22222"/>
              </a:lnSpc>
              <a:spcBef>
                <a:spcPts val="0"/>
              </a:spcBef>
              <a:spcAft>
                <a:spcPts val="0"/>
              </a:spcAft>
              <a:buSzPts val="900"/>
              <a:buFont typeface="Arial"/>
              <a:buNone/>
              <a:defRPr b="1" sz="9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3" name="Google Shape;93;p42"/>
          <p:cNvSpPr txBox="1"/>
          <p:nvPr>
            <p:ph idx="4" type="body"/>
          </p:nvPr>
        </p:nvSpPr>
        <p:spPr>
          <a:xfrm>
            <a:off x="6251278"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4" name="Google Shape;94;p42"/>
          <p:cNvSpPr txBox="1"/>
          <p:nvPr>
            <p:ph idx="5" type="body"/>
          </p:nvPr>
        </p:nvSpPr>
        <p:spPr>
          <a:xfrm>
            <a:off x="6252003"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22222"/>
              </a:lnSpc>
              <a:spcBef>
                <a:spcPts val="0"/>
              </a:spcBef>
              <a:spcAft>
                <a:spcPts val="0"/>
              </a:spcAft>
              <a:buSzPts val="900"/>
              <a:buFont typeface="Arial"/>
              <a:buNone/>
              <a:defRPr b="1" sz="9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5" name="Google Shape;95;p42"/>
          <p:cNvSpPr txBox="1"/>
          <p:nvPr>
            <p:ph idx="6" type="body"/>
          </p:nvPr>
        </p:nvSpPr>
        <p:spPr>
          <a:xfrm>
            <a:off x="6251278"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96" name="Google Shape;96;p42"/>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erse slide with image">
  <p:cSld name="Inverse slide with image">
    <p:bg>
      <p:bgPr>
        <a:solidFill>
          <a:srgbClr val="0000DC"/>
        </a:solidFill>
      </p:bgPr>
    </p:bg>
    <p:spTree>
      <p:nvGrpSpPr>
        <p:cNvPr id="97" name="Shape 97"/>
        <p:cNvGrpSpPr/>
        <p:nvPr/>
      </p:nvGrpSpPr>
      <p:grpSpPr>
        <a:xfrm>
          <a:off x="0" y="0"/>
          <a:ext cx="0" cy="0"/>
          <a:chOff x="0" y="0"/>
          <a:chExt cx="0" cy="0"/>
        </a:xfrm>
      </p:grpSpPr>
      <p:sp>
        <p:nvSpPr>
          <p:cNvPr id="98" name="Google Shape;98;p4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00" name="Google Shape;100;p44"/>
          <p:cNvSpPr/>
          <p:nvPr>
            <p:ph idx="2" type="pic"/>
          </p:nvPr>
        </p:nvSpPr>
        <p:spPr>
          <a:xfrm>
            <a:off x="0" y="1"/>
            <a:ext cx="12192000" cy="5842000"/>
          </a:xfrm>
          <a:prstGeom prst="rect">
            <a:avLst/>
          </a:prstGeom>
          <a:noFill/>
          <a:ln>
            <a:noFill/>
          </a:ln>
        </p:spPr>
      </p:sp>
      <p:pic>
        <p:nvPicPr>
          <p:cNvPr id="101" name="Google Shape;101;p44"/>
          <p:cNvPicPr preferRelativeResize="0"/>
          <p:nvPr/>
        </p:nvPicPr>
        <p:blipFill rotWithShape="1">
          <a:blip r:embed="rId2">
            <a:alphaModFix/>
          </a:blip>
          <a:srcRect b="0" l="0" r="0" t="0"/>
          <a:stretch/>
        </p:blipFill>
        <p:spPr>
          <a:xfrm>
            <a:off x="10883566" y="6048047"/>
            <a:ext cx="856022" cy="597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CJV slide">
  <p:cSld name="MUNI CJV slide">
    <p:bg>
      <p:bgPr>
        <a:solidFill>
          <a:srgbClr val="0000DC"/>
        </a:solidFill>
      </p:bgPr>
    </p:bg>
    <p:spTree>
      <p:nvGrpSpPr>
        <p:cNvPr id="102" name="Shape 102"/>
        <p:cNvGrpSpPr/>
        <p:nvPr/>
      </p:nvGrpSpPr>
      <p:grpSpPr>
        <a:xfrm>
          <a:off x="0" y="0"/>
          <a:ext cx="0" cy="0"/>
          <a:chOff x="0" y="0"/>
          <a:chExt cx="0" cy="0"/>
        </a:xfrm>
      </p:grpSpPr>
      <p:pic>
        <p:nvPicPr>
          <p:cNvPr id="103" name="Google Shape;103;p45"/>
          <p:cNvPicPr preferRelativeResize="0"/>
          <p:nvPr/>
        </p:nvPicPr>
        <p:blipFill rotWithShape="1">
          <a:blip r:embed="rId2">
            <a:alphaModFix/>
          </a:blip>
          <a:srcRect b="0" l="0" r="0" t="0"/>
          <a:stretch/>
        </p:blipFill>
        <p:spPr>
          <a:xfrm>
            <a:off x="4048731" y="2025162"/>
            <a:ext cx="4069499" cy="2840972"/>
          </a:xfrm>
          <a:prstGeom prst="rect">
            <a:avLst/>
          </a:prstGeom>
          <a:noFill/>
          <a:ln>
            <a:noFill/>
          </a:ln>
        </p:spPr>
      </p:pic>
      <p:sp>
        <p:nvSpPr>
          <p:cNvPr id="104" name="Google Shape;104;p4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0000D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slide">
  <p:cSld name="MUNI slide">
    <p:bg>
      <p:bgPr>
        <a:solidFill>
          <a:schemeClr val="dk2"/>
        </a:solidFill>
      </p:bgPr>
    </p:bg>
    <p:spTree>
      <p:nvGrpSpPr>
        <p:cNvPr id="106" name="Shape 106"/>
        <p:cNvGrpSpPr/>
        <p:nvPr/>
      </p:nvGrpSpPr>
      <p:grpSpPr>
        <a:xfrm>
          <a:off x="0" y="0"/>
          <a:ext cx="0" cy="0"/>
          <a:chOff x="0" y="0"/>
          <a:chExt cx="0" cy="0"/>
        </a:xfrm>
      </p:grpSpPr>
      <p:pic>
        <p:nvPicPr>
          <p:cNvPr id="107" name="Google Shape;107;p46"/>
          <p:cNvPicPr preferRelativeResize="0"/>
          <p:nvPr/>
        </p:nvPicPr>
        <p:blipFill rotWithShape="1">
          <a:blip r:embed="rId2">
            <a:alphaModFix/>
          </a:blip>
          <a:srcRect b="0" l="0" r="0" t="0"/>
          <a:stretch/>
        </p:blipFill>
        <p:spPr>
          <a:xfrm>
            <a:off x="1644028" y="2285079"/>
            <a:ext cx="8890088" cy="2304838"/>
          </a:xfrm>
          <a:prstGeom prst="rect">
            <a:avLst/>
          </a:prstGeom>
          <a:noFill/>
          <a:ln>
            <a:noFill/>
          </a:ln>
        </p:spPr>
      </p:pic>
      <p:sp>
        <p:nvSpPr>
          <p:cNvPr id="108" name="Google Shape;108;p4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0000D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00D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comparison">
  <p:cSld name="Heading and comparison">
    <p:spTree>
      <p:nvGrpSpPr>
        <p:cNvPr id="19" name="Shape 19"/>
        <p:cNvGrpSpPr/>
        <p:nvPr/>
      </p:nvGrpSpPr>
      <p:grpSpPr>
        <a:xfrm>
          <a:off x="0" y="0"/>
          <a:ext cx="0" cy="0"/>
          <a:chOff x="0" y="0"/>
          <a:chExt cx="0" cy="0"/>
        </a:xfrm>
      </p:grpSpPr>
      <p:sp>
        <p:nvSpPr>
          <p:cNvPr id="20" name="Google Shape;20;p37"/>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22" name="Google Shape;22;p37"/>
          <p:cNvSpPr txBox="1"/>
          <p:nvPr>
            <p:ph idx="1" type="body"/>
          </p:nvPr>
        </p:nvSpPr>
        <p:spPr>
          <a:xfrm>
            <a:off x="720725" y="1296001"/>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3" name="Google Shape;23;p3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7"/>
          <p:cNvSpPr txBox="1"/>
          <p:nvPr>
            <p:ph idx="2" type="body"/>
          </p:nvPr>
        </p:nvSpPr>
        <p:spPr>
          <a:xfrm>
            <a:off x="6251278" y="1290515"/>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5" name="Google Shape;25;p37"/>
          <p:cNvSpPr txBox="1"/>
          <p:nvPr>
            <p:ph idx="3" type="body"/>
          </p:nvPr>
        </p:nvSpPr>
        <p:spPr>
          <a:xfrm>
            <a:off x="720000" y="1692001"/>
            <a:ext cx="5219998" cy="4140000"/>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6" name="Google Shape;26;p37"/>
          <p:cNvSpPr txBox="1"/>
          <p:nvPr>
            <p:ph idx="4" type="body"/>
          </p:nvPr>
        </p:nvSpPr>
        <p:spPr>
          <a:xfrm>
            <a:off x="6251280" y="1690271"/>
            <a:ext cx="5219998" cy="4140000"/>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27" name="Google Shape;27;p37"/>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288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8" name="Shape 28"/>
        <p:cNvGrpSpPr/>
        <p:nvPr/>
      </p:nvGrpSpPr>
      <p:grpSpPr>
        <a:xfrm>
          <a:off x="0" y="0"/>
          <a:ext cx="0" cy="0"/>
          <a:chOff x="0" y="0"/>
          <a:chExt cx="0" cy="0"/>
        </a:xfrm>
      </p:grpSpPr>
      <p:sp>
        <p:nvSpPr>
          <p:cNvPr id="29" name="Google Shape;29;g20c5ae09b23_0_8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20c5ae09b23_0_8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g20c5ae09b23_0_8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g20c5ae09b23_0_8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g20c5ae09b23_0_8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34" name="Shape 34"/>
        <p:cNvGrpSpPr/>
        <p:nvPr/>
      </p:nvGrpSpPr>
      <p:grpSpPr>
        <a:xfrm>
          <a:off x="0" y="0"/>
          <a:ext cx="0" cy="0"/>
          <a:chOff x="0" y="0"/>
          <a:chExt cx="0" cy="0"/>
        </a:xfrm>
      </p:grpSpPr>
      <p:sp>
        <p:nvSpPr>
          <p:cNvPr id="35" name="Google Shape;35;p4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pic>
        <p:nvPicPr>
          <p:cNvPr id="37" name="Google Shape;37;p43"/>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content">
  <p:cSld name="Heading and content">
    <p:spTree>
      <p:nvGrpSpPr>
        <p:cNvPr id="38" name="Shape 38"/>
        <p:cNvGrpSpPr/>
        <p:nvPr/>
      </p:nvGrpSpPr>
      <p:grpSpPr>
        <a:xfrm>
          <a:off x="0" y="0"/>
          <a:ext cx="0" cy="0"/>
          <a:chOff x="0" y="0"/>
          <a:chExt cx="0" cy="0"/>
        </a:xfrm>
      </p:grpSpPr>
      <p:sp>
        <p:nvSpPr>
          <p:cNvPr id="39" name="Google Shape;39;p3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41" name="Google Shape;41;p3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4"/>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43" name="Google Shape;43;p34"/>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3997">
          <p15:clr>
            <a:srgbClr val="FBAE40"/>
          </p15:clr>
        </p15:guide>
        <p15:guide id="2" pos="4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nverse" showMasterSp="0">
  <p:cSld name="Title slide – inverse">
    <p:bg>
      <p:bgPr>
        <a:solidFill>
          <a:srgbClr val="0000DC"/>
        </a:solidFill>
      </p:bgPr>
    </p:bg>
    <p:spTree>
      <p:nvGrpSpPr>
        <p:cNvPr id="44" name="Shape 44"/>
        <p:cNvGrpSpPr/>
        <p:nvPr/>
      </p:nvGrpSpPr>
      <p:grpSpPr>
        <a:xfrm>
          <a:off x="0" y="0"/>
          <a:ext cx="0" cy="0"/>
          <a:chOff x="0" y="0"/>
          <a:chExt cx="0" cy="0"/>
        </a:xfrm>
      </p:grpSpPr>
      <p:sp>
        <p:nvSpPr>
          <p:cNvPr id="45" name="Google Shape;45;p3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47" name="Google Shape;47;p35"/>
          <p:cNvSpPr txBox="1"/>
          <p:nvPr>
            <p:ph type="title"/>
          </p:nvPr>
        </p:nvSpPr>
        <p:spPr>
          <a:xfrm>
            <a:off x="398502" y="2900365"/>
            <a:ext cx="11361600"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5"/>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Font typeface="Arial"/>
              <a:buNone/>
              <a:defRPr b="0" sz="2400">
                <a:solidFill>
                  <a:schemeClr val="lt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pic>
        <p:nvPicPr>
          <p:cNvPr id="49" name="Google Shape;49;p35"/>
          <p:cNvPicPr preferRelativeResize="0"/>
          <p:nvPr/>
        </p:nvPicPr>
        <p:blipFill rotWithShape="1">
          <a:blip r:embed="rId2">
            <a:alphaModFix/>
          </a:blip>
          <a:srcRect b="0" l="0" r="0" t="0"/>
          <a:stretch/>
        </p:blipFill>
        <p:spPr>
          <a:xfrm>
            <a:off x="414000" y="414000"/>
            <a:ext cx="1516626" cy="1058777"/>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ubheading and text">
  <p:cSld name="Heading, subheading and text">
    <p:spTree>
      <p:nvGrpSpPr>
        <p:cNvPr id="50" name="Shape 50"/>
        <p:cNvGrpSpPr/>
        <p:nvPr/>
      </p:nvGrpSpPr>
      <p:grpSpPr>
        <a:xfrm>
          <a:off x="0" y="0"/>
          <a:ext cx="0" cy="0"/>
          <a:chOff x="0" y="0"/>
          <a:chExt cx="0" cy="0"/>
        </a:xfrm>
      </p:grpSpPr>
      <p:sp>
        <p:nvSpPr>
          <p:cNvPr id="51" name="Google Shape;51;p36"/>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50000"/>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2" name="Google Shape;52;p3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54" name="Google Shape;54;p36"/>
          <p:cNvSpPr txBox="1"/>
          <p:nvPr>
            <p:ph idx="2"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5" name="Google Shape;55;p36"/>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6" name="Google Shape;56;p36"/>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ontent and text">
  <p:cSld name="Heading, content and text">
    <p:spTree>
      <p:nvGrpSpPr>
        <p:cNvPr id="57" name="Shape 57"/>
        <p:cNvGrpSpPr/>
        <p:nvPr/>
      </p:nvGrpSpPr>
      <p:grpSpPr>
        <a:xfrm>
          <a:off x="0" y="0"/>
          <a:ext cx="0" cy="0"/>
          <a:chOff x="0" y="0"/>
          <a:chExt cx="0" cy="0"/>
        </a:xfrm>
      </p:grpSpPr>
      <p:sp>
        <p:nvSpPr>
          <p:cNvPr id="58" name="Google Shape;58;p38"/>
          <p:cNvSpPr txBox="1"/>
          <p:nvPr>
            <p:ph idx="1" type="body"/>
          </p:nvPr>
        </p:nvSpPr>
        <p:spPr>
          <a:xfrm>
            <a:off x="719137" y="1695074"/>
            <a:ext cx="5218413" cy="38967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9" name="Google Shape;59;p38"/>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61" name="Google Shape;61;p3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8"/>
          <p:cNvSpPr txBox="1"/>
          <p:nvPr>
            <p:ph idx="2" type="body"/>
          </p:nvPr>
        </p:nvSpPr>
        <p:spPr>
          <a:xfrm>
            <a:off x="720725" y="5599670"/>
            <a:ext cx="5218412"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i="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3" name="Google Shape;63;p38"/>
          <p:cNvSpPr txBox="1"/>
          <p:nvPr>
            <p:ph idx="3" type="body"/>
          </p:nvPr>
        </p:nvSpPr>
        <p:spPr>
          <a:xfrm>
            <a:off x="6251280" y="1667024"/>
            <a:ext cx="5219998" cy="4140000"/>
          </a:xfrm>
          <a:prstGeom prst="rect">
            <a:avLst/>
          </a:prstGeom>
          <a:noFill/>
          <a:ln>
            <a:noFill/>
          </a:ln>
        </p:spPr>
        <p:txBody>
          <a:bodyPr anchorCtr="0" anchor="t" bIns="0" lIns="0" spcFirstLastPara="1" rIns="0" wrap="square" tIns="0">
            <a:noAutofit/>
          </a:bodyPr>
          <a:lstStyle>
            <a:lvl1pPr indent="-355600" lvl="0" marL="457200" algn="l">
              <a:lnSpc>
                <a:spcPct val="150000"/>
              </a:lnSpc>
              <a:spcBef>
                <a:spcPts val="0"/>
              </a:spcBef>
              <a:spcAft>
                <a:spcPts val="0"/>
              </a:spcAft>
              <a:buClr>
                <a:schemeClr val="dk2"/>
              </a:buClr>
              <a:buSzPts val="2000"/>
              <a:buFont typeface="Arial"/>
              <a:buChar char="̶"/>
              <a:defRPr b="0" sz="2000"/>
            </a:lvl1pPr>
            <a:lvl2pPr indent="-330200" lvl="1" marL="914400" algn="l">
              <a:lnSpc>
                <a:spcPct val="100000"/>
              </a:lnSpc>
              <a:spcBef>
                <a:spcPts val="0"/>
              </a:spcBef>
              <a:spcAft>
                <a:spcPts val="0"/>
              </a:spcAft>
              <a:buClr>
                <a:schemeClr val="dk2"/>
              </a:buClr>
              <a:buSzPts val="1600"/>
              <a:buFont typeface="Arial"/>
              <a:buChar char="̶"/>
              <a:defRPr sz="1600"/>
            </a:lvl2pPr>
            <a:lvl3pPr indent="-228600" lvl="2" marL="1371600" algn="l">
              <a:lnSpc>
                <a:spcPct val="120000"/>
              </a:lnSpc>
              <a:spcBef>
                <a:spcPts val="0"/>
              </a:spcBef>
              <a:spcAft>
                <a:spcPts val="0"/>
              </a:spcAft>
              <a:buSzPts val="1200"/>
              <a:buFont typeface="Arial"/>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64" name="Google Shape;64;p38"/>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3657">
          <p15:clr>
            <a:srgbClr val="FBAE40"/>
          </p15:clr>
        </p15:guide>
        <p15:guide id="2" pos="72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ubheading and three columns">
  <p:cSld name="Heading, subheading and three columns">
    <p:spTree>
      <p:nvGrpSpPr>
        <p:cNvPr id="65" name="Shape 65"/>
        <p:cNvGrpSpPr/>
        <p:nvPr/>
      </p:nvGrpSpPr>
      <p:grpSpPr>
        <a:xfrm>
          <a:off x="0" y="0"/>
          <a:ext cx="0" cy="0"/>
          <a:chOff x="0" y="0"/>
          <a:chExt cx="0" cy="0"/>
        </a:xfrm>
      </p:grpSpPr>
      <p:sp>
        <p:nvSpPr>
          <p:cNvPr id="66" name="Google Shape;66;p39"/>
          <p:cNvSpPr txBox="1"/>
          <p:nvPr>
            <p:ph idx="1" type="body"/>
          </p:nvPr>
        </p:nvSpPr>
        <p:spPr>
          <a:xfrm>
            <a:off x="4440000"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7" name="Google Shape;67;p3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69" name="Google Shape;69;p39"/>
          <p:cNvSpPr txBox="1"/>
          <p:nvPr>
            <p:ph idx="2" type="body"/>
          </p:nvPr>
        </p:nvSpPr>
        <p:spPr>
          <a:xfrm>
            <a:off x="719999"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0" name="Google Shape;70;p39"/>
          <p:cNvSpPr txBox="1"/>
          <p:nvPr>
            <p:ph idx="3" type="body"/>
          </p:nvPr>
        </p:nvSpPr>
        <p:spPr>
          <a:xfrm>
            <a:off x="4440000"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1" name="Google Shape;71;p39"/>
          <p:cNvSpPr txBox="1"/>
          <p:nvPr>
            <p:ph idx="4" type="body"/>
          </p:nvPr>
        </p:nvSpPr>
        <p:spPr>
          <a:xfrm>
            <a:off x="8161200" y="4414270"/>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2" name="Google Shape;72;p39"/>
          <p:cNvSpPr txBox="1"/>
          <p:nvPr>
            <p:ph idx="5" type="body"/>
          </p:nvPr>
        </p:nvSpPr>
        <p:spPr>
          <a:xfrm>
            <a:off x="72072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3" name="Google Shape;73;p39"/>
          <p:cNvSpPr txBox="1"/>
          <p:nvPr>
            <p:ph idx="6" type="body"/>
          </p:nvPr>
        </p:nvSpPr>
        <p:spPr>
          <a:xfrm>
            <a:off x="444047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4" name="Google Shape;74;p39"/>
          <p:cNvSpPr txBox="1"/>
          <p:nvPr>
            <p:ph idx="7" type="body"/>
          </p:nvPr>
        </p:nvSpPr>
        <p:spPr>
          <a:xfrm>
            <a:off x="8161436"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5" name="Google Shape;75;p39"/>
          <p:cNvSpPr txBox="1"/>
          <p:nvPr>
            <p:ph idx="8" type="body"/>
          </p:nvPr>
        </p:nvSpPr>
        <p:spPr>
          <a:xfrm>
            <a:off x="719999"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6" name="Google Shape;76;p39"/>
          <p:cNvSpPr txBox="1"/>
          <p:nvPr>
            <p:ph idx="9" type="body"/>
          </p:nvPr>
        </p:nvSpPr>
        <p:spPr>
          <a:xfrm>
            <a:off x="8160001"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7" name="Google Shape;77;p39"/>
          <p:cNvSpPr txBox="1"/>
          <p:nvPr>
            <p:ph idx="13"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8" name="Google Shape;78;p3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9" name="Google Shape;79;p39"/>
          <p:cNvPicPr preferRelativeResize="0"/>
          <p:nvPr/>
        </p:nvPicPr>
        <p:blipFill rotWithShape="1">
          <a:blip r:embed="rId2">
            <a:alphaModFix/>
          </a:blip>
          <a:srcRect b="0" l="0" r="0" t="0"/>
          <a:stretch/>
        </p:blipFill>
        <p:spPr>
          <a:xfrm>
            <a:off x="10879841" y="6051060"/>
            <a:ext cx="840326" cy="579825"/>
          </a:xfrm>
          <a:prstGeom prst="rect">
            <a:avLst/>
          </a:prstGeom>
          <a:noFill/>
          <a:ln>
            <a:noFill/>
          </a:ln>
        </p:spPr>
      </p:pic>
    </p:spTree>
  </p:cSld>
  <p:clrMapOvr>
    <a:masterClrMapping/>
  </p:clrMapOvr>
  <p:extLst>
    <p:ext uri="{DCECCB84-F9BA-43D5-87BE-67443E8EF086}">
      <p15:sldGuideLst>
        <p15:guide id="1" orient="horz" pos="1049">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11" name="Google Shape;11;p2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2" name="Google Shape;12;p2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9pPr>
          </a:lstStyle>
          <a:p/>
        </p:txBody>
      </p:sp>
      <p:sp>
        <p:nvSpPr>
          <p:cNvPr id="13" name="Google Shape;13;p29"/>
          <p:cNvSpPr txBox="1"/>
          <p:nvPr>
            <p:ph idx="1" type="body"/>
          </p:nvPr>
        </p:nvSpPr>
        <p:spPr>
          <a:xfrm>
            <a:off x="718800" y="1872000"/>
            <a:ext cx="10753200" cy="3960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20000"/>
              </a:lnSpc>
              <a:spcBef>
                <a:spcPts val="0"/>
              </a:spcBef>
              <a:spcAft>
                <a:spcPts val="0"/>
              </a:spcAft>
              <a:buClr>
                <a:schemeClr val="dk2"/>
              </a:buClr>
              <a:buSzPts val="1500"/>
              <a:buFont typeface="Arial"/>
              <a:buNone/>
              <a:defRPr b="0" i="0" sz="1500" u="none" cap="none" strike="noStrike">
                <a:solidFill>
                  <a:schemeClr val="dk1"/>
                </a:solidFill>
                <a:latin typeface="Arial"/>
                <a:ea typeface="Arial"/>
                <a:cs typeface="Arial"/>
                <a:sym typeface="Arial"/>
              </a:defRPr>
            </a:lvl2pPr>
            <a:lvl3pPr indent="-228600" lvl="2" marL="1371600" marR="0" rtl="0" algn="l">
              <a:lnSpc>
                <a:spcPct val="120000"/>
              </a:lnSpc>
              <a:spcBef>
                <a:spcPts val="0"/>
              </a:spcBef>
              <a:spcAft>
                <a:spcPts val="0"/>
              </a:spcAft>
              <a:buClr>
                <a:schemeClr val="folHlink"/>
              </a:buClr>
              <a:buSzPts val="1200"/>
              <a:buFont typeface="Arial"/>
              <a:buNone/>
              <a:defRPr b="0" i="0" sz="1500" u="none" cap="none" strike="noStrike">
                <a:solidFill>
                  <a:schemeClr val="dk1"/>
                </a:solidFill>
                <a:latin typeface="Arial"/>
                <a:ea typeface="Arial"/>
                <a:cs typeface="Arial"/>
                <a:sym typeface="Arial"/>
              </a:defRPr>
            </a:lvl3pPr>
            <a:lvl4pPr indent="-228600" lvl="3" marL="1828800" marR="0" rtl="0" algn="l">
              <a:lnSpc>
                <a:spcPct val="120000"/>
              </a:lnSpc>
              <a:spcBef>
                <a:spcPts val="0"/>
              </a:spcBef>
              <a:spcAft>
                <a:spcPts val="0"/>
              </a:spcAft>
              <a:buClr>
                <a:schemeClr val="accent2"/>
              </a:buClr>
              <a:buSzPts val="1350"/>
              <a:buFont typeface="Arial"/>
              <a:buNone/>
              <a:defRPr b="0" i="0" sz="1500" u="none" cap="none" strike="noStrike">
                <a:solidFill>
                  <a:schemeClr val="dk1"/>
                </a:solidFill>
                <a:latin typeface="Arial"/>
                <a:ea typeface="Arial"/>
                <a:cs typeface="Arial"/>
                <a:sym typeface="Arial"/>
              </a:defRPr>
            </a:lvl4pPr>
            <a:lvl5pPr indent="-228600" lvl="4" marL="2286000" marR="0" rtl="0" algn="l">
              <a:lnSpc>
                <a:spcPct val="120000"/>
              </a:lnSpc>
              <a:spcBef>
                <a:spcPts val="0"/>
              </a:spcBef>
              <a:spcAft>
                <a:spcPts val="0"/>
              </a:spcAft>
              <a:buClr>
                <a:schemeClr val="accent1"/>
              </a:buClr>
              <a:buSzPts val="1500"/>
              <a:buFont typeface="Arial"/>
              <a:buNone/>
              <a:defRPr b="0" i="0" sz="15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theguardian.com/commentisfree/video/2013/sep/30/arts-degree-tuition-fees-video-debat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s.muni.cz/tudle/fnec"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theguardian.com/commentisfree/video/2013/sep/30/arts-degree-tuition-fees-video-debat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0c5ae09b23_0_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sp>
        <p:nvSpPr>
          <p:cNvPr id="116" name="Google Shape;116;g20c5ae09b23_0_0"/>
          <p:cNvSpPr txBox="1"/>
          <p:nvPr>
            <p:ph idx="1" type="body"/>
          </p:nvPr>
        </p:nvSpPr>
        <p:spPr>
          <a:xfrm>
            <a:off x="720000" y="692150"/>
            <a:ext cx="10753200" cy="5139900"/>
          </a:xfrm>
          <a:prstGeom prst="rect">
            <a:avLst/>
          </a:prstGeom>
          <a:noFill/>
          <a:ln>
            <a:noFill/>
          </a:ln>
        </p:spPr>
        <p:txBody>
          <a:bodyPr anchorCtr="0" anchor="t" bIns="0" lIns="0" spcFirstLastPara="1" rIns="0" wrap="square" tIns="0">
            <a:noAutofit/>
          </a:bodyPr>
          <a:lstStyle/>
          <a:p>
            <a:pPr indent="0" lvl="0" marL="0" rtl="0" algn="ctr">
              <a:lnSpc>
                <a:spcPct val="150000"/>
              </a:lnSpc>
              <a:spcBef>
                <a:spcPts val="0"/>
              </a:spcBef>
              <a:spcAft>
                <a:spcPts val="0"/>
              </a:spcAft>
              <a:buSzPts val="2800"/>
              <a:buNone/>
            </a:pPr>
            <a:r>
              <a:rPr b="1" lang="cs-CZ" sz="4000">
                <a:solidFill>
                  <a:schemeClr val="dk2"/>
                </a:solidFill>
                <a:highlight>
                  <a:schemeClr val="lt1"/>
                </a:highlight>
              </a:rPr>
              <a:t>ISKM09 </a:t>
            </a:r>
            <a:br>
              <a:rPr b="1" lang="cs-CZ" sz="4000">
                <a:solidFill>
                  <a:schemeClr val="dk2"/>
                </a:solidFill>
                <a:highlight>
                  <a:schemeClr val="lt1"/>
                </a:highlight>
              </a:rPr>
            </a:br>
            <a:r>
              <a:rPr b="1" lang="cs-CZ" sz="4000">
                <a:solidFill>
                  <a:schemeClr val="dk2"/>
                </a:solidFill>
                <a:highlight>
                  <a:schemeClr val="lt1"/>
                </a:highlight>
              </a:rPr>
              <a:t>Session 7</a:t>
            </a:r>
            <a:br>
              <a:rPr b="1" lang="cs-CZ" sz="4000">
                <a:solidFill>
                  <a:schemeClr val="dk2"/>
                </a:solidFill>
                <a:highlight>
                  <a:schemeClr val="lt1"/>
                </a:highlight>
              </a:rPr>
            </a:br>
            <a:r>
              <a:rPr b="1" lang="cs-CZ" sz="4000">
                <a:solidFill>
                  <a:schemeClr val="dk2"/>
                </a:solidFill>
                <a:highlight>
                  <a:schemeClr val="lt1"/>
                </a:highlight>
              </a:rPr>
              <a:t>March 31</a:t>
            </a:r>
            <a:endParaRPr b="1" sz="4000">
              <a:solidFill>
                <a:schemeClr val="dk2"/>
              </a:solidFill>
              <a:highlight>
                <a:schemeClr val="lt1"/>
              </a:highlight>
            </a:endParaRPr>
          </a:p>
          <a:p>
            <a:pPr indent="0" lvl="0" marL="0" rtl="0" algn="ctr">
              <a:lnSpc>
                <a:spcPct val="150000"/>
              </a:lnSpc>
              <a:spcBef>
                <a:spcPts val="0"/>
              </a:spcBef>
              <a:spcAft>
                <a:spcPts val="0"/>
              </a:spcAft>
              <a:buSzPts val="2800"/>
              <a:buNone/>
            </a:pPr>
            <a:r>
              <a:rPr b="1" lang="cs-CZ" sz="4000">
                <a:solidFill>
                  <a:schemeClr val="dk2"/>
                </a:solidFill>
                <a:highlight>
                  <a:schemeClr val="lt1"/>
                </a:highlight>
              </a:rPr>
              <a:t>Martina Šindelářová Skupeňová</a:t>
            </a:r>
            <a:endParaRPr b="1" sz="4000">
              <a:solidFill>
                <a:schemeClr val="dk2"/>
              </a:solidFill>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09a2ebfbe2_0_8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Sample text 2</a:t>
            </a:r>
            <a:endParaRPr/>
          </a:p>
        </p:txBody>
      </p:sp>
      <p:sp>
        <p:nvSpPr>
          <p:cNvPr id="186" name="Google Shape;186;g209a2ebfbe2_0_8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cs-CZ" sz="1400">
                <a:solidFill>
                  <a:srgbClr val="374151"/>
                </a:solidFill>
                <a:highlight>
                  <a:srgbClr val="F7F7F8"/>
                </a:highlight>
              </a:rPr>
              <a:t>Whether or not an arts degree is worth the tuition depends on several factors, including your personal goals, career aspirations, and financial situation.</a:t>
            </a:r>
            <a:endParaRPr sz="1400">
              <a:solidFill>
                <a:srgbClr val="374151"/>
              </a:solidFill>
              <a:highlight>
                <a:srgbClr val="F7F7F8"/>
              </a:highlight>
            </a:endParaRPr>
          </a:p>
          <a:p>
            <a:pPr indent="0" lvl="0" marL="0" rtl="0" algn="l">
              <a:lnSpc>
                <a:spcPct val="115000"/>
              </a:lnSpc>
              <a:spcBef>
                <a:spcPts val="1500"/>
              </a:spcBef>
              <a:spcAft>
                <a:spcPts val="0"/>
              </a:spcAft>
              <a:buNone/>
            </a:pPr>
            <a:r>
              <a:rPr lang="cs-CZ" sz="1400">
                <a:solidFill>
                  <a:srgbClr val="374151"/>
                </a:solidFill>
                <a:highlight>
                  <a:srgbClr val="F7F7F8"/>
                </a:highlight>
              </a:rPr>
              <a:t>An arts degree can provide you with a broad range of skills, such as critical thinking, communication, creativity, and problem-solving, which are highly valued by employers in many industries. Additionally, pursuing an arts degree can be a rewarding and intellectually stimulating experience that allows you to explore your interests and passions.</a:t>
            </a:r>
            <a:endParaRPr sz="1400">
              <a:solidFill>
                <a:srgbClr val="374151"/>
              </a:solidFill>
              <a:highlight>
                <a:srgbClr val="F7F7F8"/>
              </a:highlight>
            </a:endParaRPr>
          </a:p>
          <a:p>
            <a:pPr indent="0" lvl="0" marL="0" rtl="0" algn="l">
              <a:lnSpc>
                <a:spcPct val="115000"/>
              </a:lnSpc>
              <a:spcBef>
                <a:spcPts val="1500"/>
              </a:spcBef>
              <a:spcAft>
                <a:spcPts val="0"/>
              </a:spcAft>
              <a:buNone/>
            </a:pPr>
            <a:r>
              <a:rPr lang="cs-CZ" sz="1400">
                <a:solidFill>
                  <a:srgbClr val="374151"/>
                </a:solidFill>
                <a:highlight>
                  <a:srgbClr val="F7F7F8"/>
                </a:highlight>
              </a:rPr>
              <a:t>However, it is important to consider the potential financial implications of pursuing an arts degree. Tuition fees for arts programs can be high, and the job market for graduates in some fields may be competitive or have limited earning potential. Therefore, it is important to research potential career paths and salaries in your desired field to ensure that the financial investment in your education will be worthwhile.</a:t>
            </a:r>
            <a:endParaRPr sz="1400">
              <a:solidFill>
                <a:srgbClr val="374151"/>
              </a:solidFill>
              <a:highlight>
                <a:srgbClr val="F7F7F8"/>
              </a:highlight>
            </a:endParaRPr>
          </a:p>
          <a:p>
            <a:pPr indent="0" lvl="0" marL="0" rtl="0" algn="l">
              <a:lnSpc>
                <a:spcPct val="115000"/>
              </a:lnSpc>
              <a:spcBef>
                <a:spcPts val="1500"/>
              </a:spcBef>
              <a:spcAft>
                <a:spcPts val="0"/>
              </a:spcAft>
              <a:buNone/>
            </a:pPr>
            <a:r>
              <a:rPr lang="cs-CZ" sz="1400">
                <a:solidFill>
                  <a:srgbClr val="374151"/>
                </a:solidFill>
                <a:highlight>
                  <a:srgbClr val="F7F7F8"/>
                </a:highlight>
              </a:rPr>
              <a:t>Ultimately, whether or not an arts degree is worth the tuition will depend on your individual circumstances and goals. It is important to carefully consider your options, do your research, and weigh the potential benefits and costs before making a decision.</a:t>
            </a:r>
            <a:endParaRPr sz="1400">
              <a:solidFill>
                <a:srgbClr val="374151"/>
              </a:solidFill>
              <a:highlight>
                <a:srgbClr val="F7F7F8"/>
              </a:highlight>
            </a:endParaRPr>
          </a:p>
          <a:p>
            <a:pPr indent="0" lvl="0" marL="0" rtl="0" algn="l">
              <a:lnSpc>
                <a:spcPct val="115000"/>
              </a:lnSpc>
              <a:spcBef>
                <a:spcPts val="1200"/>
              </a:spcBef>
              <a:spcAft>
                <a:spcPts val="0"/>
              </a:spcAft>
              <a:buNone/>
            </a:pPr>
            <a:r>
              <a:rPr lang="cs-CZ" sz="1400" u="sng">
                <a:solidFill>
                  <a:schemeClr val="hlink"/>
                </a:solidFill>
                <a:hlinkClick r:id="rId3"/>
              </a:rPr>
              <a:t>Is an arts degree worth the tuition fees? - five-minute video debate | Opinion | The Guardian</a:t>
            </a:r>
            <a:endParaRPr sz="1400" u="sng">
              <a:solidFill>
                <a:schemeClr val="hlink"/>
              </a:solidFill>
            </a:endParaRPr>
          </a:p>
          <a:p>
            <a:pPr indent="0" lvl="0" marL="0" rtl="0" algn="l">
              <a:spcBef>
                <a:spcPts val="1200"/>
              </a:spcBef>
              <a:spcAft>
                <a:spcPts val="0"/>
              </a:spcAft>
              <a:buNone/>
            </a:pPr>
            <a:r>
              <a:t/>
            </a:r>
            <a:endParaRPr/>
          </a:p>
        </p:txBody>
      </p:sp>
      <p:sp>
        <p:nvSpPr>
          <p:cNvPr id="187" name="Google Shape;187;g209a2ebfbe2_0_8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09a2ebfbe2_0_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Planning poster sessions</a:t>
            </a:r>
            <a:endParaRPr/>
          </a:p>
        </p:txBody>
      </p:sp>
      <p:sp>
        <p:nvSpPr>
          <p:cNvPr id="194" name="Google Shape;194;g209a2ebfbe2_0_4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April 7</a:t>
            </a:r>
            <a:endParaRPr/>
          </a:p>
          <a:p>
            <a:pPr indent="0" lvl="0" marL="0" rtl="0" algn="l">
              <a:spcBef>
                <a:spcPts val="1000"/>
              </a:spcBef>
              <a:spcAft>
                <a:spcPts val="0"/>
              </a:spcAft>
              <a:buNone/>
            </a:pPr>
            <a:r>
              <a:rPr lang="cs-CZ"/>
              <a:t>May 5</a:t>
            </a:r>
            <a:endParaRPr/>
          </a:p>
          <a:p>
            <a:pPr indent="0" lvl="0" marL="0" rtl="0" algn="l">
              <a:spcBef>
                <a:spcPts val="1000"/>
              </a:spcBef>
              <a:spcAft>
                <a:spcPts val="0"/>
              </a:spcAft>
              <a:buNone/>
            </a:pPr>
            <a:r>
              <a:rPr lang="cs-CZ"/>
              <a:t>Exam period: May 26, June 2, June 16</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cs-CZ" u="sng">
                <a:solidFill>
                  <a:schemeClr val="hlink"/>
                </a:solidFill>
                <a:hlinkClick r:id="rId3"/>
              </a:rPr>
              <a:t>https://is.muni.cz/tudle/fnec</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95" name="Google Shape;195;g209a2ebfbe2_0_4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pic>
        <p:nvPicPr>
          <p:cNvPr id="196" name="Google Shape;196;g209a2ebfbe2_0_43"/>
          <p:cNvPicPr preferRelativeResize="0"/>
          <p:nvPr/>
        </p:nvPicPr>
        <p:blipFill>
          <a:blip r:embed="rId4">
            <a:alphaModFix/>
          </a:blip>
          <a:stretch>
            <a:fillRect/>
          </a:stretch>
        </p:blipFill>
        <p:spPr>
          <a:xfrm>
            <a:off x="7067550" y="1522750"/>
            <a:ext cx="4286250" cy="428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225bc5b69e_1_10"/>
          <p:cNvSpPr txBox="1"/>
          <p:nvPr>
            <p:ph type="title"/>
          </p:nvPr>
        </p:nvSpPr>
        <p:spPr>
          <a:xfrm>
            <a:off x="720000" y="720000"/>
            <a:ext cx="10753200" cy="45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Designing posters</a:t>
            </a:r>
            <a:endParaRPr/>
          </a:p>
        </p:txBody>
      </p:sp>
      <p:sp>
        <p:nvSpPr>
          <p:cNvPr id="202" name="Google Shape;202;g2225bc5b69e_1_1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pic>
        <p:nvPicPr>
          <p:cNvPr id="203" name="Google Shape;203;g2225bc5b69e_1_10"/>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
        <p:nvSpPr>
          <p:cNvPr id="204" name="Google Shape;204;g2225bc5b69e_1_10"/>
          <p:cNvSpPr txBox="1"/>
          <p:nvPr>
            <p:ph idx="3" type="body"/>
          </p:nvPr>
        </p:nvSpPr>
        <p:spPr>
          <a:xfrm>
            <a:off x="720000" y="1665300"/>
            <a:ext cx="9268500" cy="4140000"/>
          </a:xfrm>
          <a:prstGeom prst="rect">
            <a:avLst/>
          </a:prstGeom>
          <a:noFill/>
          <a:ln>
            <a:noFill/>
          </a:ln>
        </p:spPr>
        <p:txBody>
          <a:bodyPr anchorCtr="0" anchor="t" bIns="0" lIns="0" spcFirstLastPara="1" rIns="0" wrap="square" tIns="0">
            <a:noAutofit/>
          </a:bodyPr>
          <a:lstStyle/>
          <a:p>
            <a:pPr indent="0" lvl="0" marL="50800" rtl="0" algn="l">
              <a:lnSpc>
                <a:spcPct val="100000"/>
              </a:lnSpc>
              <a:spcBef>
                <a:spcPts val="0"/>
              </a:spcBef>
              <a:spcAft>
                <a:spcPts val="0"/>
              </a:spcAft>
              <a:buClr>
                <a:schemeClr val="dk1"/>
              </a:buClr>
              <a:buSzPts val="2800"/>
              <a:buFont typeface="Arial"/>
              <a:buNone/>
            </a:pPr>
            <a:r>
              <a:t/>
            </a:r>
            <a:endParaRPr sz="2000">
              <a:solidFill>
                <a:schemeClr val="dk2"/>
              </a:solidFill>
            </a:endParaRPr>
          </a:p>
          <a:p>
            <a:pPr indent="0" lvl="0" marL="0" rtl="0" algn="l">
              <a:lnSpc>
                <a:spcPct val="100000"/>
              </a:lnSpc>
              <a:spcBef>
                <a:spcPts val="0"/>
              </a:spcBef>
              <a:spcAft>
                <a:spcPts val="0"/>
              </a:spcAft>
              <a:buSzPts val="2800"/>
              <a:buNone/>
            </a:pPr>
            <a:r>
              <a:t/>
            </a:r>
            <a:endParaRPr sz="1100">
              <a:solidFill>
                <a:schemeClr val="dk2"/>
              </a:solidFill>
            </a:endParaRPr>
          </a:p>
        </p:txBody>
      </p:sp>
      <p:pic>
        <p:nvPicPr>
          <p:cNvPr id="205" name="Google Shape;205;g2225bc5b69e_1_10"/>
          <p:cNvPicPr preferRelativeResize="0"/>
          <p:nvPr/>
        </p:nvPicPr>
        <p:blipFill rotWithShape="1">
          <a:blip r:embed="rId4">
            <a:alphaModFix/>
          </a:blip>
          <a:srcRect b="36988" l="36675" r="21792" t="11694"/>
          <a:stretch/>
        </p:blipFill>
        <p:spPr>
          <a:xfrm>
            <a:off x="5734612" y="1261490"/>
            <a:ext cx="5785368" cy="4645393"/>
          </a:xfrm>
          <a:prstGeom prst="rect">
            <a:avLst/>
          </a:prstGeom>
          <a:noFill/>
          <a:ln>
            <a:noFill/>
          </a:ln>
        </p:spPr>
      </p:pic>
      <p:sp>
        <p:nvSpPr>
          <p:cNvPr id="206" name="Google Shape;206;g2225bc5b69e_1_10"/>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225bc5b69e_1_10"/>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pic>
        <p:nvPicPr>
          <p:cNvPr id="213" name="Google Shape;213;p10"/>
          <p:cNvPicPr preferRelativeResize="0"/>
          <p:nvPr/>
        </p:nvPicPr>
        <p:blipFill rotWithShape="1">
          <a:blip r:embed="rId3">
            <a:alphaModFix/>
          </a:blip>
          <a:srcRect b="9185" l="19805" r="19828" t="11694"/>
          <a:stretch/>
        </p:blipFill>
        <p:spPr>
          <a:xfrm>
            <a:off x="1630837" y="692150"/>
            <a:ext cx="7878793" cy="5808685"/>
          </a:xfrm>
          <a:prstGeom prst="rect">
            <a:avLst/>
          </a:prstGeom>
          <a:noFill/>
          <a:ln>
            <a:noFill/>
          </a:ln>
        </p:spPr>
      </p:pic>
      <p:sp>
        <p:nvSpPr>
          <p:cNvPr id="214" name="Google Shape;214;p10"/>
          <p:cNvSpPr/>
          <p:nvPr/>
        </p:nvSpPr>
        <p:spPr>
          <a:xfrm>
            <a:off x="1974870" y="1818641"/>
            <a:ext cx="1428206" cy="32124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09a2ebfbe2_0_125"/>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200"/>
              <a:buFont typeface="Arial"/>
              <a:buNone/>
            </a:pPr>
            <a:fld id="{00000000-1234-1234-1234-123412341234}" type="slidenum">
              <a:rPr lang="cs-CZ"/>
              <a:t>‹#›</a:t>
            </a:fld>
            <a:endParaRPr/>
          </a:p>
        </p:txBody>
      </p:sp>
      <p:sp>
        <p:nvSpPr>
          <p:cNvPr id="221" name="Google Shape;221;g209a2ebfbe2_0_125"/>
          <p:cNvSpPr txBox="1"/>
          <p:nvPr>
            <p:ph idx="1" type="body"/>
          </p:nvPr>
        </p:nvSpPr>
        <p:spPr>
          <a:xfrm>
            <a:off x="720000" y="692150"/>
            <a:ext cx="10753200" cy="51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Group/s A</a:t>
            </a:r>
            <a:endParaRPr/>
          </a:p>
          <a:p>
            <a:pPr indent="0" lvl="0" marL="0" rtl="0" algn="l">
              <a:spcBef>
                <a:spcPts val="0"/>
              </a:spcBef>
              <a:spcAft>
                <a:spcPts val="0"/>
              </a:spcAft>
              <a:buNone/>
            </a:pPr>
            <a:r>
              <a:rPr lang="cs-CZ"/>
              <a:t>Poster´s layout - structure - clarity</a:t>
            </a:r>
            <a:endParaRPr/>
          </a:p>
        </p:txBody>
      </p:sp>
      <p:pic>
        <p:nvPicPr>
          <p:cNvPr descr="No description available." id="222" name="Google Shape;222;g209a2ebfbe2_0_125"/>
          <p:cNvPicPr preferRelativeResize="0"/>
          <p:nvPr/>
        </p:nvPicPr>
        <p:blipFill rotWithShape="1">
          <a:blip r:embed="rId3">
            <a:alphaModFix/>
          </a:blip>
          <a:srcRect b="3707" l="2325" r="1177" t="7804"/>
          <a:stretch/>
        </p:blipFill>
        <p:spPr>
          <a:xfrm rot="-5400000">
            <a:off x="5685861" y="1245648"/>
            <a:ext cx="5806228" cy="4032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09a2ebfbe2_0_132"/>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29" name="Google Shape;229;g209a2ebfbe2_0_132"/>
          <p:cNvSpPr txBox="1"/>
          <p:nvPr>
            <p:ph idx="1" type="body"/>
          </p:nvPr>
        </p:nvSpPr>
        <p:spPr>
          <a:xfrm>
            <a:off x="720000" y="692150"/>
            <a:ext cx="10753200" cy="51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Group/s B</a:t>
            </a:r>
            <a:endParaRPr/>
          </a:p>
          <a:p>
            <a:pPr indent="0" lvl="0" marL="0" rtl="0" algn="l">
              <a:spcBef>
                <a:spcPts val="0"/>
              </a:spcBef>
              <a:spcAft>
                <a:spcPts val="0"/>
              </a:spcAft>
              <a:buNone/>
            </a:pPr>
            <a:r>
              <a:rPr lang="cs-CZ"/>
              <a:t>Text / visuals balance</a:t>
            </a:r>
            <a:endParaRPr/>
          </a:p>
        </p:txBody>
      </p:sp>
      <p:pic>
        <p:nvPicPr>
          <p:cNvPr descr="No description available." id="230" name="Google Shape;230;g209a2ebfbe2_0_132"/>
          <p:cNvPicPr preferRelativeResize="0"/>
          <p:nvPr/>
        </p:nvPicPr>
        <p:blipFill rotWithShape="1">
          <a:blip r:embed="rId3">
            <a:alphaModFix/>
          </a:blip>
          <a:srcRect b="8658" l="1985" r="2091" t="16703"/>
          <a:stretch/>
        </p:blipFill>
        <p:spPr>
          <a:xfrm rot="10800000">
            <a:off x="3699728" y="2347400"/>
            <a:ext cx="6824223" cy="39825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09a2ebfbe2_0_140"/>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37" name="Google Shape;237;g209a2ebfbe2_0_140"/>
          <p:cNvSpPr txBox="1"/>
          <p:nvPr>
            <p:ph idx="1" type="body"/>
          </p:nvPr>
        </p:nvSpPr>
        <p:spPr>
          <a:xfrm>
            <a:off x="720000" y="692150"/>
            <a:ext cx="10753200" cy="51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Group/s C</a:t>
            </a:r>
            <a:endParaRPr/>
          </a:p>
          <a:p>
            <a:pPr indent="0" lvl="0" marL="0" rtl="0" algn="l">
              <a:spcBef>
                <a:spcPts val="0"/>
              </a:spcBef>
              <a:spcAft>
                <a:spcPts val="0"/>
              </a:spcAft>
              <a:buNone/>
            </a:pPr>
            <a:r>
              <a:rPr lang="cs-CZ"/>
              <a:t>Form and formality</a:t>
            </a:r>
            <a:endParaRPr/>
          </a:p>
        </p:txBody>
      </p:sp>
      <p:pic>
        <p:nvPicPr>
          <p:cNvPr descr="No description available." id="238" name="Google Shape;238;g209a2ebfbe2_0_140"/>
          <p:cNvPicPr preferRelativeResize="0"/>
          <p:nvPr/>
        </p:nvPicPr>
        <p:blipFill rotWithShape="1">
          <a:blip r:embed="rId3">
            <a:alphaModFix/>
          </a:blip>
          <a:srcRect b="8038" l="6253" r="4912" t="6992"/>
          <a:stretch/>
        </p:blipFill>
        <p:spPr>
          <a:xfrm>
            <a:off x="5154561" y="653006"/>
            <a:ext cx="4569049" cy="5827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244" name="Google Shape;244;p9"/>
          <p:cNvSpPr txBox="1"/>
          <p:nvPr>
            <p:ph idx="1" type="body"/>
          </p:nvPr>
        </p:nvSpPr>
        <p:spPr>
          <a:xfrm>
            <a:off x="720000" y="692150"/>
            <a:ext cx="10753200" cy="5139850"/>
          </a:xfrm>
          <a:prstGeom prst="rect">
            <a:avLst/>
          </a:prstGeom>
          <a:noFill/>
          <a:ln>
            <a:noFill/>
          </a:ln>
        </p:spPr>
        <p:txBody>
          <a:bodyPr anchorCtr="0" anchor="t" bIns="0" lIns="0" spcFirstLastPara="1" rIns="0" wrap="square" tIns="0">
            <a:noAutofit/>
          </a:bodyPr>
          <a:lstStyle/>
          <a:p>
            <a:pPr indent="-228600" lvl="0" marL="457200" rtl="0" algn="l">
              <a:lnSpc>
                <a:spcPct val="150000"/>
              </a:lnSpc>
              <a:spcBef>
                <a:spcPts val="0"/>
              </a:spcBef>
              <a:spcAft>
                <a:spcPts val="0"/>
              </a:spcAft>
              <a:buClr>
                <a:schemeClr val="dk2"/>
              </a:buClr>
              <a:buSzPts val="2800"/>
              <a:buFont typeface="Arial"/>
              <a:buNone/>
            </a:pPr>
            <a:r>
              <a:rPr lang="cs-CZ"/>
              <a:t>Group/s D</a:t>
            </a:r>
            <a:endParaRPr/>
          </a:p>
          <a:p>
            <a:pPr indent="-228600" lvl="0" marL="457200" rtl="0" algn="l">
              <a:lnSpc>
                <a:spcPct val="150000"/>
              </a:lnSpc>
              <a:spcBef>
                <a:spcPts val="0"/>
              </a:spcBef>
              <a:spcAft>
                <a:spcPts val="0"/>
              </a:spcAft>
              <a:buClr>
                <a:schemeClr val="dk2"/>
              </a:buClr>
              <a:buSzPts val="2800"/>
              <a:buFont typeface="Arial"/>
              <a:buNone/>
            </a:pPr>
            <a:r>
              <a:rPr lang="cs-CZ"/>
              <a:t>Author and audience</a:t>
            </a:r>
            <a:endParaRPr/>
          </a:p>
        </p:txBody>
      </p:sp>
      <p:pic>
        <p:nvPicPr>
          <p:cNvPr id="245" name="Google Shape;245;p9"/>
          <p:cNvPicPr preferRelativeResize="0"/>
          <p:nvPr/>
        </p:nvPicPr>
        <p:blipFill rotWithShape="1">
          <a:blip r:embed="rId3">
            <a:alphaModFix/>
          </a:blip>
          <a:srcRect b="9184" l="10229" r="9539" t="6859"/>
          <a:stretch/>
        </p:blipFill>
        <p:spPr>
          <a:xfrm>
            <a:off x="6579630" y="608667"/>
            <a:ext cx="3766556" cy="5306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226b8ca43e_0_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2270"/>
              </a:spcAft>
              <a:buClr>
                <a:schemeClr val="dk1"/>
              </a:buClr>
              <a:buSzPts val="1100"/>
              <a:buFont typeface="Arial"/>
              <a:buNone/>
            </a:pPr>
            <a:r>
              <a:rPr b="0" lang="cs-CZ" u="sng">
                <a:highlight>
                  <a:schemeClr val="lt1"/>
                </a:highlight>
              </a:rPr>
              <a:t>Presenting a poster - language</a:t>
            </a:r>
            <a:endParaRPr>
              <a:highlight>
                <a:schemeClr val="lt1"/>
              </a:highlight>
            </a:endParaRPr>
          </a:p>
        </p:txBody>
      </p:sp>
      <p:sp>
        <p:nvSpPr>
          <p:cNvPr id="252" name="Google Shape;252;g2226b8ca43e_0_3"/>
          <p:cNvSpPr txBox="1"/>
          <p:nvPr>
            <p:ph idx="1" type="body"/>
          </p:nvPr>
        </p:nvSpPr>
        <p:spPr>
          <a:xfrm>
            <a:off x="441150" y="1484725"/>
            <a:ext cx="105156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2270"/>
              </a:spcBef>
              <a:spcAft>
                <a:spcPts val="0"/>
              </a:spcAft>
              <a:buSzPts val="1800"/>
              <a:buNone/>
            </a:pPr>
            <a:r>
              <a:rPr i="1" lang="cs-CZ" sz="1800"/>
              <a:t>on the picture</a:t>
            </a:r>
            <a:endParaRPr i="1" sz="1800"/>
          </a:p>
          <a:p>
            <a:pPr indent="0" lvl="0" marL="0" rtl="0" algn="l">
              <a:lnSpc>
                <a:spcPct val="100000"/>
              </a:lnSpc>
              <a:spcBef>
                <a:spcPts val="2270"/>
              </a:spcBef>
              <a:spcAft>
                <a:spcPts val="0"/>
              </a:spcAft>
              <a:buSzPts val="1800"/>
              <a:buNone/>
            </a:pPr>
            <a:r>
              <a:rPr i="1" lang="cs-CZ" sz="1800"/>
              <a:t>you know</a:t>
            </a:r>
            <a:endParaRPr i="1" sz="1800"/>
          </a:p>
          <a:p>
            <a:pPr indent="0" lvl="0" marL="0" rtl="0" algn="l">
              <a:lnSpc>
                <a:spcPct val="100000"/>
              </a:lnSpc>
              <a:spcBef>
                <a:spcPts val="2270"/>
              </a:spcBef>
              <a:spcAft>
                <a:spcPts val="0"/>
              </a:spcAft>
              <a:buSzPts val="1800"/>
              <a:buNone/>
            </a:pPr>
            <a:r>
              <a:rPr i="1" lang="cs-CZ" sz="1800"/>
              <a:t>because I like it</a:t>
            </a:r>
            <a:endParaRPr i="1" sz="1800"/>
          </a:p>
          <a:p>
            <a:pPr indent="0" lvl="0" marL="0" rtl="0" algn="l">
              <a:lnSpc>
                <a:spcPct val="100000"/>
              </a:lnSpc>
              <a:spcBef>
                <a:spcPts val="2270"/>
              </a:spcBef>
              <a:spcAft>
                <a:spcPts val="0"/>
              </a:spcAft>
              <a:buSzPts val="1800"/>
              <a:buNone/>
            </a:pPr>
            <a:r>
              <a:rPr i="1" lang="cs-CZ" sz="1800"/>
              <a:t>there is a graph</a:t>
            </a:r>
            <a:endParaRPr i="1" sz="1800"/>
          </a:p>
          <a:p>
            <a:pPr indent="0" lvl="0" marL="0" rtl="0" algn="l">
              <a:lnSpc>
                <a:spcPct val="100000"/>
              </a:lnSpc>
              <a:spcBef>
                <a:spcPts val="2270"/>
              </a:spcBef>
              <a:spcAft>
                <a:spcPts val="0"/>
              </a:spcAft>
              <a:buSzPts val="1800"/>
              <a:buNone/>
            </a:pPr>
            <a:r>
              <a:rPr i="1" lang="cs-CZ" sz="1800"/>
              <a:t>guys</a:t>
            </a:r>
            <a:endParaRPr i="1" sz="1800"/>
          </a:p>
          <a:p>
            <a:pPr indent="0" lvl="0" marL="0" rtl="0" algn="l">
              <a:lnSpc>
                <a:spcPct val="100000"/>
              </a:lnSpc>
              <a:spcBef>
                <a:spcPts val="2270"/>
              </a:spcBef>
              <a:spcAft>
                <a:spcPts val="0"/>
              </a:spcAft>
              <a:buSzPts val="1800"/>
              <a:buNone/>
            </a:pPr>
            <a:r>
              <a:t/>
            </a:r>
            <a:endParaRPr i="1" sz="1800"/>
          </a:p>
          <a:p>
            <a:pPr indent="0" lvl="0" marL="0" rtl="0" algn="l">
              <a:lnSpc>
                <a:spcPct val="100000"/>
              </a:lnSpc>
              <a:spcBef>
                <a:spcPts val="2270"/>
              </a:spcBef>
              <a:spcAft>
                <a:spcPts val="0"/>
              </a:spcAft>
              <a:buSzPts val="1800"/>
              <a:buNone/>
            </a:pPr>
            <a:r>
              <a:t/>
            </a:r>
            <a:endParaRPr sz="1800"/>
          </a:p>
          <a:p>
            <a:pPr indent="0" lvl="0" marL="0" rtl="0" algn="l">
              <a:lnSpc>
                <a:spcPct val="100000"/>
              </a:lnSpc>
              <a:spcBef>
                <a:spcPts val="2270"/>
              </a:spcBef>
              <a:spcAft>
                <a:spcPts val="0"/>
              </a:spcAft>
              <a:buSzPts val="1800"/>
              <a:buNone/>
            </a:pPr>
            <a:r>
              <a:t/>
            </a:r>
            <a:endParaRPr sz="1800"/>
          </a:p>
          <a:p>
            <a:pPr indent="0" lvl="0" marL="0" rtl="0" algn="l">
              <a:lnSpc>
                <a:spcPct val="100000"/>
              </a:lnSpc>
              <a:spcBef>
                <a:spcPts val="2270"/>
              </a:spcBef>
              <a:spcAft>
                <a:spcPts val="0"/>
              </a:spcAft>
              <a:buSzPts val="1800"/>
              <a:buNone/>
            </a:pPr>
            <a:r>
              <a:t/>
            </a:r>
            <a:endParaRPr sz="1200" u="sng"/>
          </a:p>
        </p:txBody>
      </p:sp>
      <p:sp>
        <p:nvSpPr>
          <p:cNvPr id="253" name="Google Shape;253;g2226b8ca43e_0_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pic>
        <p:nvPicPr>
          <p:cNvPr id="254" name="Google Shape;254;g2226b8ca43e_0_3"/>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29062b70a3_0_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Presenting a poster</a:t>
            </a:r>
            <a:endParaRPr/>
          </a:p>
        </p:txBody>
      </p:sp>
      <p:sp>
        <p:nvSpPr>
          <p:cNvPr id="261" name="Google Shape;261;g229062b70a3_0_1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AutoNum type="arabicPeriod"/>
            </a:pPr>
            <a:r>
              <a:rPr lang="cs-CZ"/>
              <a:t>In my talk, I would like to ……………………. that an art degree is worth the tuition fees.</a:t>
            </a:r>
            <a:endParaRPr/>
          </a:p>
        </p:txBody>
      </p:sp>
      <p:sp>
        <p:nvSpPr>
          <p:cNvPr id="262" name="Google Shape;262;g229062b70a3_0_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sz="3200"/>
              <a:t>Outline</a:t>
            </a:r>
            <a:endParaRPr sz="3200"/>
          </a:p>
          <a:p>
            <a:pPr indent="0" lvl="0" marL="0" rtl="0" algn="l">
              <a:lnSpc>
                <a:spcPct val="100000"/>
              </a:lnSpc>
              <a:spcBef>
                <a:spcPts val="0"/>
              </a:spcBef>
              <a:spcAft>
                <a:spcPts val="0"/>
              </a:spcAft>
              <a:buSzPts val="1400"/>
              <a:buNone/>
            </a:pPr>
            <a:r>
              <a:t/>
            </a:r>
            <a:endParaRPr sz="3200"/>
          </a:p>
          <a:p>
            <a:pPr indent="-406400" lvl="0" marL="457200" rtl="0" algn="l">
              <a:lnSpc>
                <a:spcPct val="100000"/>
              </a:lnSpc>
              <a:spcBef>
                <a:spcPts val="0"/>
              </a:spcBef>
              <a:spcAft>
                <a:spcPts val="0"/>
              </a:spcAft>
              <a:buSzPts val="2800"/>
              <a:buChar char="●"/>
            </a:pPr>
            <a:r>
              <a:rPr b="0" lang="cs-CZ" sz="2800"/>
              <a:t>your drafts</a:t>
            </a:r>
            <a:endParaRPr b="0" sz="2800"/>
          </a:p>
          <a:p>
            <a:pPr indent="0" lvl="0" marL="457200" rtl="0" algn="l">
              <a:lnSpc>
                <a:spcPct val="100000"/>
              </a:lnSpc>
              <a:spcBef>
                <a:spcPts val="0"/>
              </a:spcBef>
              <a:spcAft>
                <a:spcPts val="0"/>
              </a:spcAft>
              <a:buSzPts val="1400"/>
              <a:buNone/>
            </a:pPr>
            <a:r>
              <a:t/>
            </a:r>
            <a:endParaRPr b="0" sz="2800"/>
          </a:p>
          <a:p>
            <a:pPr indent="-406400" lvl="0" marL="457200" rtl="0" algn="l">
              <a:lnSpc>
                <a:spcPct val="100000"/>
              </a:lnSpc>
              <a:spcBef>
                <a:spcPts val="0"/>
              </a:spcBef>
              <a:spcAft>
                <a:spcPts val="0"/>
              </a:spcAft>
              <a:buSzPts val="2800"/>
              <a:buChar char="●"/>
            </a:pPr>
            <a:r>
              <a:rPr b="0" lang="cs-CZ" sz="2800"/>
              <a:t>planning poster sessions</a:t>
            </a:r>
            <a:endParaRPr b="0" sz="2800"/>
          </a:p>
          <a:p>
            <a:pPr indent="0" lvl="0" marL="0" rtl="0" algn="l">
              <a:lnSpc>
                <a:spcPct val="100000"/>
              </a:lnSpc>
              <a:spcBef>
                <a:spcPts val="0"/>
              </a:spcBef>
              <a:spcAft>
                <a:spcPts val="0"/>
              </a:spcAft>
              <a:buNone/>
            </a:pPr>
            <a:r>
              <a:t/>
            </a:r>
            <a:endParaRPr b="0" sz="2800"/>
          </a:p>
          <a:p>
            <a:pPr indent="-406400" lvl="0" marL="457200" rtl="0" algn="l">
              <a:lnSpc>
                <a:spcPct val="100000"/>
              </a:lnSpc>
              <a:spcBef>
                <a:spcPts val="0"/>
              </a:spcBef>
              <a:spcAft>
                <a:spcPts val="0"/>
              </a:spcAft>
              <a:buSzPts val="2800"/>
              <a:buChar char="●"/>
            </a:pPr>
            <a:r>
              <a:rPr b="0" lang="cs-CZ" sz="2800"/>
              <a:t>designing a poster - text and visuals</a:t>
            </a:r>
            <a:endParaRPr b="0" sz="2800"/>
          </a:p>
          <a:p>
            <a:pPr indent="0" lvl="0" marL="0" rtl="0" algn="l">
              <a:lnSpc>
                <a:spcPct val="100000"/>
              </a:lnSpc>
              <a:spcBef>
                <a:spcPts val="0"/>
              </a:spcBef>
              <a:spcAft>
                <a:spcPts val="0"/>
              </a:spcAft>
              <a:buNone/>
            </a:pPr>
            <a:r>
              <a:t/>
            </a:r>
            <a:endParaRPr b="0" sz="2800"/>
          </a:p>
          <a:p>
            <a:pPr indent="-406400" lvl="0" marL="457200" rtl="0" algn="l">
              <a:lnSpc>
                <a:spcPct val="100000"/>
              </a:lnSpc>
              <a:spcBef>
                <a:spcPts val="0"/>
              </a:spcBef>
              <a:spcAft>
                <a:spcPts val="0"/>
              </a:spcAft>
              <a:buSzPts val="2800"/>
              <a:buChar char="●"/>
            </a:pPr>
            <a:r>
              <a:rPr b="0" lang="cs-CZ" sz="2800"/>
              <a:t>presenting a poster - language </a:t>
            </a:r>
            <a:r>
              <a:rPr b="0" lang="cs-CZ" sz="2800"/>
              <a:t>and</a:t>
            </a:r>
            <a:r>
              <a:rPr b="0" lang="cs-CZ" sz="2800"/>
              <a:t> voice</a:t>
            </a:r>
            <a:endParaRPr b="0" sz="2800"/>
          </a:p>
          <a:p>
            <a:pPr indent="0" lvl="0" marL="457200" rtl="0" algn="l">
              <a:lnSpc>
                <a:spcPct val="100000"/>
              </a:lnSpc>
              <a:spcBef>
                <a:spcPts val="0"/>
              </a:spcBef>
              <a:spcAft>
                <a:spcPts val="0"/>
              </a:spcAft>
              <a:buSzPts val="1400"/>
              <a:buNone/>
            </a:pPr>
            <a:r>
              <a:t/>
            </a:r>
            <a:endParaRPr b="0" sz="2800"/>
          </a:p>
          <a:p>
            <a:pPr indent="0" lvl="0" marL="0" rtl="0" algn="l">
              <a:lnSpc>
                <a:spcPct val="100000"/>
              </a:lnSpc>
              <a:spcBef>
                <a:spcPts val="0"/>
              </a:spcBef>
              <a:spcAft>
                <a:spcPts val="0"/>
              </a:spcAft>
              <a:buNone/>
            </a:pPr>
            <a:r>
              <a:t/>
            </a:r>
            <a:endParaRPr b="0" sz="2800"/>
          </a:p>
          <a:p>
            <a:pPr indent="0" lvl="0" marL="457200" rtl="0" algn="l">
              <a:lnSpc>
                <a:spcPct val="100000"/>
              </a:lnSpc>
              <a:spcBef>
                <a:spcPts val="0"/>
              </a:spcBef>
              <a:spcAft>
                <a:spcPts val="0"/>
              </a:spcAft>
              <a:buSzPts val="1400"/>
              <a:buNone/>
            </a:pPr>
            <a:r>
              <a:t/>
            </a:r>
            <a:endParaRPr b="0" sz="2800"/>
          </a:p>
        </p:txBody>
      </p:sp>
      <p:sp>
        <p:nvSpPr>
          <p:cNvPr id="122" name="Google Shape;122;p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pic>
        <p:nvPicPr>
          <p:cNvPr id="123" name="Google Shape;123;p8"/>
          <p:cNvPicPr preferRelativeResize="0"/>
          <p:nvPr/>
        </p:nvPicPr>
        <p:blipFill rotWithShape="1">
          <a:blip r:embed="rId3">
            <a:alphaModFix/>
          </a:blip>
          <a:srcRect b="0" l="0" r="0" t="0"/>
          <a:stretch/>
        </p:blipFill>
        <p:spPr>
          <a:xfrm>
            <a:off x="9249669" y="5996879"/>
            <a:ext cx="2942331" cy="8611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29062b70a3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Presenting a poster</a:t>
            </a:r>
            <a:endParaRPr/>
          </a:p>
        </p:txBody>
      </p:sp>
      <p:sp>
        <p:nvSpPr>
          <p:cNvPr id="269" name="Google Shape;269;g229062b70a3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2. As this graph ………………………………, the number of students enrolling in the programme has ………………………….</a:t>
            </a:r>
            <a:endParaRPr/>
          </a:p>
        </p:txBody>
      </p:sp>
      <p:sp>
        <p:nvSpPr>
          <p:cNvPr id="270" name="Google Shape;270;g229062b70a3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29062b70a3_0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Presenting a poster</a:t>
            </a:r>
            <a:endParaRPr/>
          </a:p>
        </p:txBody>
      </p:sp>
      <p:sp>
        <p:nvSpPr>
          <p:cNvPr id="277" name="Google Shape;277;g229062b70a3_0_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3. Let me now …………………..to the following section which is going to …………………. more detailed insight into the problem.</a:t>
            </a:r>
            <a:endParaRPr/>
          </a:p>
          <a:p>
            <a:pPr indent="0" lvl="0" marL="0" rtl="0" algn="l">
              <a:spcBef>
                <a:spcPts val="1000"/>
              </a:spcBef>
              <a:spcAft>
                <a:spcPts val="0"/>
              </a:spcAft>
              <a:buNone/>
            </a:pPr>
            <a:r>
              <a:t/>
            </a:r>
            <a:endParaRPr/>
          </a:p>
        </p:txBody>
      </p:sp>
      <p:sp>
        <p:nvSpPr>
          <p:cNvPr id="278" name="Google Shape;278;g229062b70a3_0_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29062b70a3_0_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Presenting a poster</a:t>
            </a:r>
            <a:endParaRPr/>
          </a:p>
        </p:txBody>
      </p:sp>
      <p:sp>
        <p:nvSpPr>
          <p:cNvPr id="285" name="Google Shape;285;g229062b70a3_0_2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4</a:t>
            </a:r>
            <a:r>
              <a:rPr lang="cs-CZ"/>
              <a:t>. The data collected in the Czech republic was ………………. </a:t>
            </a:r>
            <a:endParaRPr/>
          </a:p>
          <a:p>
            <a:pPr indent="0" lvl="0" marL="0" rtl="0" algn="l">
              <a:spcBef>
                <a:spcPts val="1000"/>
              </a:spcBef>
              <a:spcAft>
                <a:spcPts val="0"/>
              </a:spcAft>
              <a:buNone/>
            </a:pPr>
            <a:r>
              <a:t/>
            </a:r>
            <a:endParaRPr/>
          </a:p>
        </p:txBody>
      </p:sp>
      <p:sp>
        <p:nvSpPr>
          <p:cNvPr id="286" name="Google Shape;286;g229062b70a3_0_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29062b70a3_0_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Presenting a poster</a:t>
            </a:r>
            <a:endParaRPr/>
          </a:p>
        </p:txBody>
      </p:sp>
      <p:sp>
        <p:nvSpPr>
          <p:cNvPr id="293" name="Google Shape;293;g229062b70a3_0_2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5</a:t>
            </a:r>
            <a:r>
              <a:rPr lang="cs-CZ"/>
              <a:t>. The following ……………….. illustrates that the situation has not really  ………………. </a:t>
            </a:r>
            <a:endParaRPr/>
          </a:p>
          <a:p>
            <a:pPr indent="0" lvl="0" marL="0" rtl="0" algn="l">
              <a:spcBef>
                <a:spcPts val="1000"/>
              </a:spcBef>
              <a:spcAft>
                <a:spcPts val="0"/>
              </a:spcAft>
              <a:buNone/>
            </a:pPr>
            <a:r>
              <a:t/>
            </a:r>
            <a:endParaRPr/>
          </a:p>
        </p:txBody>
      </p:sp>
      <p:sp>
        <p:nvSpPr>
          <p:cNvPr id="294" name="Google Shape;294;g229062b70a3_0_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29062b70a3_0_3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Presenting a poster</a:t>
            </a:r>
            <a:endParaRPr/>
          </a:p>
        </p:txBody>
      </p:sp>
      <p:sp>
        <p:nvSpPr>
          <p:cNvPr id="301" name="Google Shape;301;g229062b70a3_0_3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6</a:t>
            </a:r>
            <a:r>
              <a:rPr lang="cs-CZ"/>
              <a:t>. If you have …………………………, I am more than ready to ………………………. </a:t>
            </a:r>
            <a:endParaRPr/>
          </a:p>
          <a:p>
            <a:pPr indent="0" lvl="0" marL="0" rtl="0" algn="l">
              <a:spcBef>
                <a:spcPts val="1000"/>
              </a:spcBef>
              <a:spcAft>
                <a:spcPts val="0"/>
              </a:spcAft>
              <a:buNone/>
            </a:pPr>
            <a:r>
              <a:t/>
            </a:r>
            <a:endParaRPr/>
          </a:p>
        </p:txBody>
      </p:sp>
      <p:sp>
        <p:nvSpPr>
          <p:cNvPr id="302" name="Google Shape;302;g229062b70a3_0_3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29062b70a3_0_4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Presenting a poster</a:t>
            </a:r>
            <a:endParaRPr/>
          </a:p>
        </p:txBody>
      </p:sp>
      <p:sp>
        <p:nvSpPr>
          <p:cNvPr id="309" name="Google Shape;309;g229062b70a3_0_4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a:t>7</a:t>
            </a:r>
            <a:r>
              <a:rPr lang="cs-CZ"/>
              <a:t>. I would like to …………………….. by ……….that the strongest argument for arts </a:t>
            </a:r>
            <a:r>
              <a:rPr lang="cs-CZ"/>
              <a:t>degrees</a:t>
            </a:r>
            <a:r>
              <a:rPr lang="cs-CZ"/>
              <a:t> having a value in contemporary world seems to be the variety of careers that arts graduates succeed in. </a:t>
            </a:r>
            <a:endParaRPr/>
          </a:p>
        </p:txBody>
      </p:sp>
      <p:sp>
        <p:nvSpPr>
          <p:cNvPr id="310" name="Google Shape;310;g229062b70a3_0_4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09a2ebfbe2_0_9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sz="2700">
                <a:highlight>
                  <a:srgbClr val="FFFF00"/>
                </a:highlight>
              </a:rPr>
              <a:t>SUMMARY (original text - verbs?)</a:t>
            </a:r>
            <a:r>
              <a:rPr lang="cs-CZ" sz="2700"/>
              <a:t> </a:t>
            </a:r>
            <a:br>
              <a:rPr lang="cs-CZ" sz="2700"/>
            </a:br>
            <a:r>
              <a:rPr lang="cs-CZ" sz="2700"/>
              <a:t>/ </a:t>
            </a:r>
            <a:r>
              <a:rPr lang="cs-CZ" sz="2700">
                <a:highlight>
                  <a:schemeClr val="accent5"/>
                </a:highlight>
              </a:rPr>
              <a:t>RESPONSE (student´s perspective - adjectives?)</a:t>
            </a:r>
            <a:endParaRPr sz="2700">
              <a:highlight>
                <a:schemeClr val="accent5"/>
              </a:highlight>
            </a:endParaRPr>
          </a:p>
        </p:txBody>
      </p:sp>
      <p:sp>
        <p:nvSpPr>
          <p:cNvPr id="130" name="Google Shape;130;g209a2ebfbe2_0_97"/>
          <p:cNvSpPr txBox="1"/>
          <p:nvPr>
            <p:ph idx="1" type="body"/>
          </p:nvPr>
        </p:nvSpPr>
        <p:spPr>
          <a:xfrm>
            <a:off x="793075" y="1554925"/>
            <a:ext cx="10515600" cy="4351200"/>
          </a:xfrm>
          <a:prstGeom prst="rect">
            <a:avLst/>
          </a:prstGeom>
        </p:spPr>
        <p:txBody>
          <a:bodyPr anchorCtr="0" anchor="t" bIns="45700" lIns="91425" spcFirstLastPara="1" rIns="91425" wrap="square" tIns="45700">
            <a:noAutofit/>
          </a:bodyPr>
          <a:lstStyle/>
          <a:p>
            <a:pPr indent="-323850" lvl="0" marL="457200" rtl="0" algn="just">
              <a:lnSpc>
                <a:spcPct val="150000"/>
              </a:lnSpc>
              <a:spcBef>
                <a:spcPts val="1200"/>
              </a:spcBef>
              <a:spcAft>
                <a:spcPts val="0"/>
              </a:spcAft>
              <a:buSzPts val="1500"/>
              <a:buAutoNum type="arabicPeriod"/>
            </a:pPr>
            <a:r>
              <a:rPr lang="cs-CZ" sz="1500">
                <a:highlight>
                  <a:schemeClr val="lt1"/>
                </a:highlight>
              </a:rPr>
              <a:t>I read this article I found online about the topic INFORMATION NEED. Even though it wasn’t unnecessary long, the author chose very good words to educate people about this topic and it was really easy to get. He used some quality examples. This article is posted on some forum named AGROPEDIA and it was posted under a nickname Pankaj Ojha@BHU, who apparently writes blogs about interesting topics quite often.</a:t>
            </a:r>
            <a:endParaRPr sz="1500">
              <a:highlight>
                <a:schemeClr val="lt1"/>
              </a:highlight>
            </a:endParaRPr>
          </a:p>
          <a:p>
            <a:pPr indent="-323850" lvl="0" marL="457200" rtl="0" algn="just">
              <a:lnSpc>
                <a:spcPct val="150000"/>
              </a:lnSpc>
              <a:spcBef>
                <a:spcPts val="0"/>
              </a:spcBef>
              <a:spcAft>
                <a:spcPts val="0"/>
              </a:spcAft>
              <a:buSzPts val="1500"/>
              <a:buAutoNum type="arabicPeriod"/>
            </a:pPr>
            <a:r>
              <a:rPr lang="cs-CZ" sz="1500">
                <a:highlight>
                  <a:schemeClr val="lt1"/>
                </a:highlight>
              </a:rPr>
              <a:t>I think that the first sentence is very descriptive and tells the reader briefly what is this article about. I’ll shorten the original sentence to: “INFROMATION NEED = desire to locate and obtain information to satisfy a need.” What helped me understand this topic even better was this part in the article, with reference to Robert Taylor’s theory about information need having four levels. It’s hard to put it in the few words, so I strongly advice to read it, if you are interested.</a:t>
            </a:r>
            <a:endParaRPr sz="1500">
              <a:highlight>
                <a:schemeClr val="lt1"/>
              </a:highlight>
            </a:endParaRPr>
          </a:p>
          <a:p>
            <a:pPr indent="-323850" lvl="0" marL="457200" rtl="0" algn="just">
              <a:lnSpc>
                <a:spcPct val="150000"/>
              </a:lnSpc>
              <a:spcBef>
                <a:spcPts val="0"/>
              </a:spcBef>
              <a:spcAft>
                <a:spcPts val="0"/>
              </a:spcAft>
              <a:buSzPts val="1500"/>
              <a:buAutoNum type="arabicPeriod"/>
            </a:pPr>
            <a:r>
              <a:rPr lang="cs-CZ" sz="1500">
                <a:highlight>
                  <a:schemeClr val="lt1"/>
                </a:highlight>
              </a:rPr>
              <a:t>In my opinion, this topic touches every one of us. Either consciously or unconsciously, everyone needs information. As it is written further in the article, there are multiple reasons why we seek information, hence, we have different usage for them. </a:t>
            </a:r>
            <a:br>
              <a:rPr lang="cs-CZ" sz="1500">
                <a:highlight>
                  <a:schemeClr val="lt1"/>
                </a:highlight>
              </a:rPr>
            </a:br>
            <a:r>
              <a:rPr lang="cs-CZ" sz="1500">
                <a:highlight>
                  <a:schemeClr val="lt1"/>
                </a:highlight>
              </a:rPr>
              <a:t>My last point is that information flow is constant and we may receive some even if we don’t seek them at the time. It is only up to us what we decide to do with them.</a:t>
            </a:r>
            <a:endParaRPr sz="3100">
              <a:highlight>
                <a:schemeClr val="lt1"/>
              </a:highlight>
            </a:endParaRPr>
          </a:p>
        </p:txBody>
      </p:sp>
      <p:sp>
        <p:nvSpPr>
          <p:cNvPr id="131" name="Google Shape;131;g209a2ebfbe2_0_9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09a2ebfbe2_0_10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sz="2700">
                <a:highlight>
                  <a:srgbClr val="FFFF00"/>
                </a:highlight>
              </a:rPr>
              <a:t>SUMMARY (original text - verbs?)</a:t>
            </a:r>
            <a:r>
              <a:rPr lang="cs-CZ" sz="2700"/>
              <a:t> </a:t>
            </a:r>
            <a:br>
              <a:rPr lang="cs-CZ" sz="2700"/>
            </a:br>
            <a:r>
              <a:rPr lang="cs-CZ" sz="2700"/>
              <a:t>/ </a:t>
            </a:r>
            <a:r>
              <a:rPr lang="cs-CZ" sz="2700">
                <a:highlight>
                  <a:schemeClr val="accent5"/>
                </a:highlight>
              </a:rPr>
              <a:t>RESPONSE (student´s perspective - adjectives?)</a:t>
            </a:r>
            <a:endParaRPr sz="2700">
              <a:highlight>
                <a:schemeClr val="accent5"/>
              </a:highlight>
            </a:endParaRPr>
          </a:p>
        </p:txBody>
      </p:sp>
      <p:sp>
        <p:nvSpPr>
          <p:cNvPr id="138" name="Google Shape;138;g209a2ebfbe2_0_104"/>
          <p:cNvSpPr txBox="1"/>
          <p:nvPr>
            <p:ph idx="1" type="body"/>
          </p:nvPr>
        </p:nvSpPr>
        <p:spPr>
          <a:xfrm>
            <a:off x="793075" y="1554925"/>
            <a:ext cx="10515600" cy="4351200"/>
          </a:xfrm>
          <a:prstGeom prst="rect">
            <a:avLst/>
          </a:prstGeom>
        </p:spPr>
        <p:txBody>
          <a:bodyPr anchorCtr="0" anchor="t" bIns="45700" lIns="91425" spcFirstLastPara="1" rIns="91425" wrap="square" tIns="45700">
            <a:noAutofit/>
          </a:bodyPr>
          <a:lstStyle/>
          <a:p>
            <a:pPr indent="-323850" lvl="0" marL="457200" rtl="0" algn="just">
              <a:lnSpc>
                <a:spcPct val="150000"/>
              </a:lnSpc>
              <a:spcBef>
                <a:spcPts val="1200"/>
              </a:spcBef>
              <a:spcAft>
                <a:spcPts val="0"/>
              </a:spcAft>
              <a:buSzPts val="1500"/>
              <a:buAutoNum type="arabicPeriod"/>
            </a:pPr>
            <a:r>
              <a:rPr lang="cs-CZ" sz="1500">
                <a:highlight>
                  <a:srgbClr val="FFFF00"/>
                </a:highlight>
              </a:rPr>
              <a:t>I read this article I found online about the topic INFORMATION NEED</a:t>
            </a:r>
            <a:r>
              <a:rPr lang="cs-CZ" sz="1500"/>
              <a:t>. </a:t>
            </a:r>
            <a:r>
              <a:rPr lang="cs-CZ" sz="1500">
                <a:highlight>
                  <a:srgbClr val="FF9900"/>
                </a:highlight>
              </a:rPr>
              <a:t>Even though it wasn’t unnecessary long, the</a:t>
            </a:r>
            <a:r>
              <a:rPr lang="cs-CZ" sz="1500"/>
              <a:t> </a:t>
            </a:r>
            <a:r>
              <a:rPr lang="cs-CZ" sz="1500">
                <a:highlight>
                  <a:srgbClr val="FF9900"/>
                </a:highlight>
              </a:rPr>
              <a:t>author chose very good words to educate people about this topic and it was really easy to get.</a:t>
            </a:r>
            <a:r>
              <a:rPr lang="cs-CZ" sz="1500"/>
              <a:t> </a:t>
            </a:r>
            <a:r>
              <a:rPr lang="cs-CZ" sz="1500">
                <a:highlight>
                  <a:srgbClr val="FF9900"/>
                </a:highlight>
              </a:rPr>
              <a:t>He used some quality examples.</a:t>
            </a:r>
            <a:r>
              <a:rPr lang="cs-CZ" sz="1500"/>
              <a:t> </a:t>
            </a:r>
            <a:r>
              <a:rPr lang="cs-CZ" sz="1500">
                <a:highlight>
                  <a:srgbClr val="FFFF00"/>
                </a:highlight>
              </a:rPr>
              <a:t>This article is posted on some forum named AGROPEDIA and it was posted under a nickname Pankaj Ojha@BHU, </a:t>
            </a:r>
            <a:r>
              <a:rPr lang="cs-CZ" sz="1500">
                <a:highlight>
                  <a:srgbClr val="FF9900"/>
                </a:highlight>
              </a:rPr>
              <a:t>who apparently writes blogs about interesting topics quite often</a:t>
            </a:r>
            <a:r>
              <a:rPr lang="cs-CZ" sz="1500"/>
              <a:t>.</a:t>
            </a:r>
            <a:endParaRPr sz="1500"/>
          </a:p>
          <a:p>
            <a:pPr indent="-323850" lvl="0" marL="457200" rtl="0" algn="just">
              <a:lnSpc>
                <a:spcPct val="150000"/>
              </a:lnSpc>
              <a:spcBef>
                <a:spcPts val="0"/>
              </a:spcBef>
              <a:spcAft>
                <a:spcPts val="0"/>
              </a:spcAft>
              <a:buSzPts val="1500"/>
              <a:buAutoNum type="arabicPeriod"/>
            </a:pPr>
            <a:r>
              <a:rPr lang="cs-CZ" sz="1500">
                <a:highlight>
                  <a:srgbClr val="FF9900"/>
                </a:highlight>
              </a:rPr>
              <a:t>I think that the first sentence is very descriptive and tells the reader briefly what is this article about.</a:t>
            </a:r>
            <a:r>
              <a:rPr lang="cs-CZ" sz="1500"/>
              <a:t> </a:t>
            </a:r>
            <a:r>
              <a:rPr lang="cs-CZ" sz="1500">
                <a:highlight>
                  <a:srgbClr val="FFFF00"/>
                </a:highlight>
              </a:rPr>
              <a:t>I’ll shorten the original sentence to: “INFROMATION NEED = desire to locate and obtain information to satisfy a need.”</a:t>
            </a:r>
            <a:r>
              <a:rPr lang="cs-CZ" sz="1500"/>
              <a:t> </a:t>
            </a:r>
            <a:r>
              <a:rPr lang="cs-CZ" sz="1500">
                <a:highlight>
                  <a:srgbClr val="FF9900"/>
                </a:highlight>
              </a:rPr>
              <a:t>What helped me understand this topic even better was this part in the article, with reference to Robert Taylor’s theory</a:t>
            </a:r>
            <a:r>
              <a:rPr lang="cs-CZ" sz="1500"/>
              <a:t> </a:t>
            </a:r>
            <a:r>
              <a:rPr lang="cs-CZ" sz="1500">
                <a:highlight>
                  <a:srgbClr val="FFFF00"/>
                </a:highlight>
              </a:rPr>
              <a:t>about information need having four levels.</a:t>
            </a:r>
            <a:r>
              <a:rPr lang="cs-CZ" sz="1500"/>
              <a:t> </a:t>
            </a:r>
            <a:r>
              <a:rPr lang="cs-CZ" sz="1500">
                <a:highlight>
                  <a:srgbClr val="FF9900"/>
                </a:highlight>
              </a:rPr>
              <a:t>It’s hard to put it in the few words, so I strongly advice to read it, if you are interested.</a:t>
            </a:r>
            <a:endParaRPr sz="1500">
              <a:highlight>
                <a:srgbClr val="FF9900"/>
              </a:highlight>
            </a:endParaRPr>
          </a:p>
          <a:p>
            <a:pPr indent="-323850" lvl="0" marL="457200" rtl="0" algn="just">
              <a:lnSpc>
                <a:spcPct val="150000"/>
              </a:lnSpc>
              <a:spcBef>
                <a:spcPts val="0"/>
              </a:spcBef>
              <a:spcAft>
                <a:spcPts val="0"/>
              </a:spcAft>
              <a:buSzPts val="1500"/>
              <a:buAutoNum type="arabicPeriod"/>
            </a:pPr>
            <a:r>
              <a:rPr lang="cs-CZ" sz="1500">
                <a:highlight>
                  <a:srgbClr val="FF9900"/>
                </a:highlight>
              </a:rPr>
              <a:t>In my opinion</a:t>
            </a:r>
            <a:r>
              <a:rPr lang="cs-CZ" sz="1500"/>
              <a:t>, </a:t>
            </a:r>
            <a:r>
              <a:rPr lang="cs-CZ" sz="1500">
                <a:highlight>
                  <a:srgbClr val="FF9900"/>
                </a:highlight>
              </a:rPr>
              <a:t>this topic touches every one of us. Either consciously or unconsciously, everyone needs information</a:t>
            </a:r>
            <a:r>
              <a:rPr lang="cs-CZ" sz="1500"/>
              <a:t>. </a:t>
            </a:r>
            <a:r>
              <a:rPr lang="cs-CZ" sz="1500">
                <a:highlight>
                  <a:srgbClr val="FFFF00"/>
                </a:highlight>
              </a:rPr>
              <a:t>As it is written further in the article,</a:t>
            </a:r>
            <a:r>
              <a:rPr lang="cs-CZ" sz="1500"/>
              <a:t> t</a:t>
            </a:r>
            <a:r>
              <a:rPr lang="cs-CZ" sz="1500">
                <a:highlight>
                  <a:srgbClr val="FFFF00"/>
                </a:highlight>
              </a:rPr>
              <a:t>here are multiple reasons why we seek information, hence, we have different usage for them. </a:t>
            </a:r>
            <a:br>
              <a:rPr lang="cs-CZ" sz="1500">
                <a:highlight>
                  <a:srgbClr val="FFFF00"/>
                </a:highlight>
              </a:rPr>
            </a:br>
            <a:r>
              <a:rPr lang="cs-CZ" sz="1500">
                <a:highlight>
                  <a:srgbClr val="FF9900"/>
                </a:highlight>
              </a:rPr>
              <a:t>My last point</a:t>
            </a:r>
            <a:r>
              <a:rPr lang="cs-CZ" sz="1500"/>
              <a:t> </a:t>
            </a:r>
            <a:r>
              <a:rPr lang="cs-CZ" sz="1500">
                <a:highlight>
                  <a:srgbClr val="FF9900"/>
                </a:highlight>
              </a:rPr>
              <a:t>is that information flow is constant and we may receive some even if we don’t seek them at the time. It is only up to us what we decide to do with them.</a:t>
            </a:r>
            <a:endParaRPr sz="3100">
              <a:highlight>
                <a:srgbClr val="FF9900"/>
              </a:highlight>
            </a:endParaRPr>
          </a:p>
        </p:txBody>
      </p:sp>
      <p:sp>
        <p:nvSpPr>
          <p:cNvPr id="139" name="Google Shape;139;g209a2ebfbe2_0_10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09a2ebfbe2_0_11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sz="2700">
                <a:solidFill>
                  <a:srgbClr val="0000DC"/>
                </a:solidFill>
                <a:highlight>
                  <a:srgbClr val="DC00B9"/>
                </a:highlight>
              </a:rPr>
              <a:t>SPECIFIC (clear) </a:t>
            </a:r>
            <a:r>
              <a:rPr lang="cs-CZ" sz="2700"/>
              <a:t>/ </a:t>
            </a:r>
            <a:r>
              <a:rPr lang="cs-CZ" sz="2700">
                <a:highlight>
                  <a:srgbClr val="00FF00"/>
                </a:highlight>
              </a:rPr>
              <a:t>GENERAL (vague)</a:t>
            </a:r>
            <a:endParaRPr sz="2700">
              <a:highlight>
                <a:srgbClr val="00FF00"/>
              </a:highlight>
            </a:endParaRPr>
          </a:p>
        </p:txBody>
      </p:sp>
      <p:sp>
        <p:nvSpPr>
          <p:cNvPr id="146" name="Google Shape;146;g209a2ebfbe2_0_111"/>
          <p:cNvSpPr txBox="1"/>
          <p:nvPr>
            <p:ph idx="1" type="body"/>
          </p:nvPr>
        </p:nvSpPr>
        <p:spPr>
          <a:xfrm>
            <a:off x="793075" y="1554925"/>
            <a:ext cx="10515600" cy="4351200"/>
          </a:xfrm>
          <a:prstGeom prst="rect">
            <a:avLst/>
          </a:prstGeom>
        </p:spPr>
        <p:txBody>
          <a:bodyPr anchorCtr="0" anchor="t" bIns="45700" lIns="91425" spcFirstLastPara="1" rIns="91425" wrap="square" tIns="45700">
            <a:noAutofit/>
          </a:bodyPr>
          <a:lstStyle/>
          <a:p>
            <a:pPr indent="-323850" lvl="0" marL="457200" rtl="0" algn="just">
              <a:lnSpc>
                <a:spcPct val="150000"/>
              </a:lnSpc>
              <a:spcBef>
                <a:spcPts val="1200"/>
              </a:spcBef>
              <a:spcAft>
                <a:spcPts val="0"/>
              </a:spcAft>
              <a:buSzPts val="1500"/>
              <a:buAutoNum type="arabicPeriod"/>
            </a:pPr>
            <a:r>
              <a:rPr lang="cs-CZ" sz="1500"/>
              <a:t>I read this article I found online about the topic INFORMATION NEED. Even though it wasn’t unnecessary long, the author chose very good words to educate people about this topic and it was really easy to get. He used some quality examples. This article is posted on some forum named AGROPEDIA and it was posted under a nickname Pankaj Ojha@BHU, who apparently writes blogs about interesting topics quite often.</a:t>
            </a:r>
            <a:endParaRPr sz="1500"/>
          </a:p>
          <a:p>
            <a:pPr indent="-323850" lvl="0" marL="457200" rtl="0" algn="just">
              <a:lnSpc>
                <a:spcPct val="150000"/>
              </a:lnSpc>
              <a:spcBef>
                <a:spcPts val="0"/>
              </a:spcBef>
              <a:spcAft>
                <a:spcPts val="0"/>
              </a:spcAft>
              <a:buSzPts val="1500"/>
              <a:buAutoNum type="arabicPeriod"/>
            </a:pPr>
            <a:r>
              <a:rPr lang="cs-CZ" sz="1500"/>
              <a:t>I think that the first sentence is very descriptive and tells the reader briefly what is this article about. I’ll shorten the original sentence to: “INFROMATION NEED = desire to locate and obtain information to satisfy a need.” What helped me understand this topic even better was this part in the article, with reference to Robert Taylor’s theory about information need having four levels. It’s hard to put it in the few words, so I strongly advice to read it, if you are interested.</a:t>
            </a:r>
            <a:endParaRPr sz="1500"/>
          </a:p>
          <a:p>
            <a:pPr indent="-323850" lvl="0" marL="457200" rtl="0" algn="just">
              <a:lnSpc>
                <a:spcPct val="150000"/>
              </a:lnSpc>
              <a:spcBef>
                <a:spcPts val="0"/>
              </a:spcBef>
              <a:spcAft>
                <a:spcPts val="0"/>
              </a:spcAft>
              <a:buSzPts val="1500"/>
              <a:buAutoNum type="arabicPeriod"/>
            </a:pPr>
            <a:r>
              <a:rPr lang="cs-CZ" sz="1500"/>
              <a:t>In my opinion, this topic touches every one of us. Either consciously or unconsciously, everyone needs information. As it is written further in the article, there are multiple reasons why we seek information, hence, we have different usage for them. </a:t>
            </a:r>
            <a:br>
              <a:rPr lang="cs-CZ" sz="1500"/>
            </a:br>
            <a:r>
              <a:rPr lang="cs-CZ" sz="1500"/>
              <a:t>My last point is that information flow is constant and we may receive some even if we don’t seek them at the time. It is only up to us what we decide to do with them.</a:t>
            </a:r>
            <a:endParaRPr sz="3100"/>
          </a:p>
        </p:txBody>
      </p:sp>
      <p:sp>
        <p:nvSpPr>
          <p:cNvPr id="147" name="Google Shape;147;g209a2ebfbe2_0_11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09a2ebfbe2_0_1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sz="2700">
                <a:solidFill>
                  <a:srgbClr val="0000DC"/>
                </a:solidFill>
                <a:highlight>
                  <a:srgbClr val="DC00B9"/>
                </a:highlight>
              </a:rPr>
              <a:t>SPECIFIC (clear) </a:t>
            </a:r>
            <a:r>
              <a:rPr lang="cs-CZ" sz="2700"/>
              <a:t>/ </a:t>
            </a:r>
            <a:r>
              <a:rPr lang="cs-CZ" sz="2700">
                <a:highlight>
                  <a:srgbClr val="00FF00"/>
                </a:highlight>
              </a:rPr>
              <a:t>GENERAL (vague)</a:t>
            </a:r>
            <a:endParaRPr sz="2700">
              <a:highlight>
                <a:srgbClr val="00FF00"/>
              </a:highlight>
            </a:endParaRPr>
          </a:p>
        </p:txBody>
      </p:sp>
      <p:sp>
        <p:nvSpPr>
          <p:cNvPr id="154" name="Google Shape;154;g209a2ebfbe2_0_118"/>
          <p:cNvSpPr txBox="1"/>
          <p:nvPr>
            <p:ph idx="1" type="body"/>
          </p:nvPr>
        </p:nvSpPr>
        <p:spPr>
          <a:xfrm>
            <a:off x="793075" y="1554925"/>
            <a:ext cx="10515600" cy="4351200"/>
          </a:xfrm>
          <a:prstGeom prst="rect">
            <a:avLst/>
          </a:prstGeom>
        </p:spPr>
        <p:txBody>
          <a:bodyPr anchorCtr="0" anchor="t" bIns="45700" lIns="91425" spcFirstLastPara="1" rIns="91425" wrap="square" tIns="45700">
            <a:noAutofit/>
          </a:bodyPr>
          <a:lstStyle/>
          <a:p>
            <a:pPr indent="-323850" lvl="0" marL="457200" rtl="0" algn="just">
              <a:lnSpc>
                <a:spcPct val="150000"/>
              </a:lnSpc>
              <a:spcBef>
                <a:spcPts val="1200"/>
              </a:spcBef>
              <a:spcAft>
                <a:spcPts val="0"/>
              </a:spcAft>
              <a:buSzPts val="1500"/>
              <a:buAutoNum type="arabicPeriod"/>
            </a:pPr>
            <a:r>
              <a:rPr lang="cs-CZ" sz="1500"/>
              <a:t>I read this article I found online about the topic INFORMATION NEED. Even though it wasn’t unnecessary long, the author chose very good words to educate people about this topic and it was really easy to get. He used some quality examples. This article is posted on some forum named AGROPEDIA and it was posted under a nickname Pankaj Ojha@BHU, who apparently writes blogs about interesting topics quite often.</a:t>
            </a:r>
            <a:endParaRPr sz="1500"/>
          </a:p>
          <a:p>
            <a:pPr indent="-323850" lvl="0" marL="457200" rtl="0" algn="just">
              <a:lnSpc>
                <a:spcPct val="150000"/>
              </a:lnSpc>
              <a:spcBef>
                <a:spcPts val="0"/>
              </a:spcBef>
              <a:spcAft>
                <a:spcPts val="0"/>
              </a:spcAft>
              <a:buSzPts val="1500"/>
              <a:buAutoNum type="arabicPeriod"/>
            </a:pPr>
            <a:r>
              <a:rPr lang="cs-CZ" sz="1500"/>
              <a:t>I think that the first sentence is very descriptive and tells the reader briefly what is this article about. I’ll shorten the original sentence to: “INFROMATION NEED = desire to locate and obtain information to satisfy a need.” What helped me understand this topic even better was this part in the article, with reference to Robert Taylor’s theory about information need having four levels. It’s hard to put it in the few words, so I strongly advice to read it, if you are interested.</a:t>
            </a:r>
            <a:endParaRPr sz="1500"/>
          </a:p>
          <a:p>
            <a:pPr indent="-323850" lvl="0" marL="457200" rtl="0" algn="just">
              <a:lnSpc>
                <a:spcPct val="150000"/>
              </a:lnSpc>
              <a:spcBef>
                <a:spcPts val="0"/>
              </a:spcBef>
              <a:spcAft>
                <a:spcPts val="0"/>
              </a:spcAft>
              <a:buSzPts val="1500"/>
              <a:buAutoNum type="arabicPeriod"/>
            </a:pPr>
            <a:r>
              <a:rPr lang="cs-CZ" sz="1500"/>
              <a:t>In my opinion, this topic touches every one of us. Either consciously or unconsciously, everyone needs information. As it is written further in the article, there are multiple reasons why we seek information, hence, we have different usage for them. </a:t>
            </a:r>
            <a:br>
              <a:rPr lang="cs-CZ" sz="1500"/>
            </a:br>
            <a:r>
              <a:rPr lang="cs-CZ" sz="1500"/>
              <a:t>My last point is that information flow is constant and we may receive some even if we don’t seek them at the time. It is only up to us what we decide to do with them.</a:t>
            </a:r>
            <a:endParaRPr sz="3100"/>
          </a:p>
        </p:txBody>
      </p:sp>
      <p:sp>
        <p:nvSpPr>
          <p:cNvPr id="155" name="Google Shape;155;g209a2ebfbe2_0_11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09a2ebfbe2_0_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sz="2700">
                <a:highlight>
                  <a:srgbClr val="FFFF00"/>
                </a:highlight>
              </a:rPr>
              <a:t>SUMMARY (original text)</a:t>
            </a:r>
            <a:r>
              <a:rPr lang="cs-CZ" sz="2700"/>
              <a:t> / </a:t>
            </a:r>
            <a:r>
              <a:rPr lang="cs-CZ" sz="2700">
                <a:highlight>
                  <a:schemeClr val="accent5"/>
                </a:highlight>
              </a:rPr>
              <a:t>RESPONSE (student´s perspective)</a:t>
            </a:r>
            <a:endParaRPr sz="2700">
              <a:highlight>
                <a:schemeClr val="accent5"/>
              </a:highlight>
            </a:endParaRPr>
          </a:p>
        </p:txBody>
      </p:sp>
      <p:sp>
        <p:nvSpPr>
          <p:cNvPr id="162" name="Google Shape;162;g209a2ebfbe2_0_8"/>
          <p:cNvSpPr txBox="1"/>
          <p:nvPr>
            <p:ph idx="1" type="body"/>
          </p:nvPr>
        </p:nvSpPr>
        <p:spPr>
          <a:xfrm>
            <a:off x="793075" y="1554925"/>
            <a:ext cx="10515600" cy="4351200"/>
          </a:xfrm>
          <a:prstGeom prst="rect">
            <a:avLst/>
          </a:prstGeom>
        </p:spPr>
        <p:txBody>
          <a:bodyPr anchorCtr="0" anchor="t" bIns="45700" lIns="91425" spcFirstLastPara="1" rIns="91425" wrap="square" tIns="45700">
            <a:noAutofit/>
          </a:bodyPr>
          <a:lstStyle/>
          <a:p>
            <a:pPr indent="-342900" lvl="0" marL="457200" rtl="0" algn="just">
              <a:lnSpc>
                <a:spcPct val="115000"/>
              </a:lnSpc>
              <a:spcBef>
                <a:spcPts val="1200"/>
              </a:spcBef>
              <a:spcAft>
                <a:spcPts val="0"/>
              </a:spcAft>
              <a:buSzPts val="1800"/>
              <a:buAutoNum type="arabicPeriod"/>
            </a:pPr>
            <a:r>
              <a:rPr lang="cs-CZ" sz="1700"/>
              <a:t>My essay is going to deal with position of information giver in information behavior models. </a:t>
            </a:r>
            <a:endParaRPr sz="1700"/>
          </a:p>
          <a:p>
            <a:pPr indent="-342900" lvl="0" marL="457200" rtl="0" algn="just">
              <a:lnSpc>
                <a:spcPct val="115000"/>
              </a:lnSpc>
              <a:spcBef>
                <a:spcPts val="0"/>
              </a:spcBef>
              <a:spcAft>
                <a:spcPts val="0"/>
              </a:spcAft>
              <a:buSzPts val="1800"/>
              <a:buAutoNum type="arabicPeriod"/>
            </a:pPr>
            <a:r>
              <a:rPr lang="cs-CZ" sz="1700"/>
              <a:t>Main source for my work is the article “Absence of Information-Giver in Information Behavior Models” by Ali Hossein Ghasemi</a:t>
            </a:r>
            <a:r>
              <a:rPr lang="cs-CZ" sz="1700">
                <a:latin typeface="Calibri"/>
                <a:ea typeface="Calibri"/>
                <a:cs typeface="Calibri"/>
                <a:sym typeface="Calibri"/>
              </a:rPr>
              <a:t>[1]</a:t>
            </a:r>
            <a:r>
              <a:rPr lang="cs-CZ" sz="1700"/>
              <a:t>, which examines the role of information-giver in information behavior models and proposes a new model that incorporates this concept. </a:t>
            </a:r>
            <a:endParaRPr sz="1700"/>
          </a:p>
          <a:p>
            <a:pPr indent="-342900" lvl="0" marL="457200" rtl="0" algn="just">
              <a:lnSpc>
                <a:spcPct val="115000"/>
              </a:lnSpc>
              <a:spcBef>
                <a:spcPts val="0"/>
              </a:spcBef>
              <a:spcAft>
                <a:spcPts val="0"/>
              </a:spcAft>
              <a:buSzPts val="1800"/>
              <a:buAutoNum type="arabicPeriod"/>
            </a:pPr>
            <a:r>
              <a:rPr lang="cs-CZ" sz="1700"/>
              <a:t>The author argues that most existing models focus on information-seeker and information-source but neglect the human factor of information-giver who can influence the quality and quantity of information exchange. </a:t>
            </a:r>
            <a:endParaRPr sz="1700"/>
          </a:p>
          <a:p>
            <a:pPr indent="-342900" lvl="0" marL="457200" rtl="0" algn="just">
              <a:lnSpc>
                <a:spcPct val="115000"/>
              </a:lnSpc>
              <a:spcBef>
                <a:spcPts val="0"/>
              </a:spcBef>
              <a:spcAft>
                <a:spcPts val="0"/>
              </a:spcAft>
              <a:buSzPts val="1800"/>
              <a:buAutoNum type="arabicPeriod"/>
            </a:pPr>
            <a:r>
              <a:rPr lang="cs-CZ" sz="1700"/>
              <a:t>The author reviews several models of information behavior and identifies their stance to the information-giver position. </a:t>
            </a:r>
            <a:endParaRPr sz="1700"/>
          </a:p>
          <a:p>
            <a:pPr indent="-342900" lvl="0" marL="457200" rtl="0" algn="just">
              <a:lnSpc>
                <a:spcPct val="115000"/>
              </a:lnSpc>
              <a:spcBef>
                <a:spcPts val="0"/>
              </a:spcBef>
              <a:spcAft>
                <a:spcPts val="0"/>
              </a:spcAft>
              <a:buSzPts val="1800"/>
              <a:buAutoNum type="arabicPeriod"/>
            </a:pPr>
            <a:r>
              <a:rPr lang="cs-CZ" sz="1700"/>
              <a:t>Ghasemi argues for a greater focus on information-givers and their impact on information behavior. He suggests that this could lead to a better understanding of how people seek, use, and share information.</a:t>
            </a:r>
            <a:endParaRPr sz="1700"/>
          </a:p>
          <a:p>
            <a:pPr indent="-342900" lvl="0" marL="457200" rtl="0" algn="just">
              <a:lnSpc>
                <a:spcPct val="115000"/>
              </a:lnSpc>
              <a:spcBef>
                <a:spcPts val="0"/>
              </a:spcBef>
              <a:spcAft>
                <a:spcPts val="0"/>
              </a:spcAft>
              <a:buSzPts val="1800"/>
              <a:buAutoNum type="arabicPeriod"/>
            </a:pPr>
            <a:r>
              <a:rPr lang="cs-CZ" sz="1700"/>
              <a:t>In my opinion, it is important to highlight that even if Ghasemi is right in an idea of absence of information giver in information behavior models, not every field of study requires this approach (and Ghasemi is aware of this). </a:t>
            </a:r>
            <a:endParaRPr sz="1700"/>
          </a:p>
          <a:p>
            <a:pPr indent="-342900" lvl="0" marL="457200" rtl="0" algn="just">
              <a:lnSpc>
                <a:spcPct val="115000"/>
              </a:lnSpc>
              <a:spcBef>
                <a:spcPts val="0"/>
              </a:spcBef>
              <a:spcAft>
                <a:spcPts val="0"/>
              </a:spcAft>
              <a:buSzPts val="1800"/>
              <a:buAutoNum type="arabicPeriod"/>
            </a:pPr>
            <a:r>
              <a:rPr lang="cs-CZ" sz="1700"/>
              <a:t>On the other hand, this perspective can open other doors and provide different view on information behavior – which can help us to understand our minds a little bit more.</a:t>
            </a:r>
            <a:r>
              <a:rPr lang="cs-CZ" sz="1800"/>
              <a:t> </a:t>
            </a:r>
            <a:endParaRPr sz="1500"/>
          </a:p>
        </p:txBody>
      </p:sp>
      <p:sp>
        <p:nvSpPr>
          <p:cNvPr id="163" name="Google Shape;163;g209a2ebfbe2_0_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09a2ebfbe2_0_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sz="2700">
                <a:highlight>
                  <a:srgbClr val="FFFF00"/>
                </a:highlight>
              </a:rPr>
              <a:t>SUMMARY (original text)</a:t>
            </a:r>
            <a:r>
              <a:rPr lang="cs-CZ" sz="2700"/>
              <a:t> / </a:t>
            </a:r>
            <a:r>
              <a:rPr lang="cs-CZ" sz="2700">
                <a:highlight>
                  <a:schemeClr val="accent5"/>
                </a:highlight>
              </a:rPr>
              <a:t>RESPONSE (student´s perspective)</a:t>
            </a:r>
            <a:endParaRPr sz="2700">
              <a:highlight>
                <a:schemeClr val="accent5"/>
              </a:highlight>
            </a:endParaRPr>
          </a:p>
        </p:txBody>
      </p:sp>
      <p:sp>
        <p:nvSpPr>
          <p:cNvPr id="170" name="Google Shape;170;g209a2ebfbe2_0_36"/>
          <p:cNvSpPr txBox="1"/>
          <p:nvPr>
            <p:ph idx="1" type="body"/>
          </p:nvPr>
        </p:nvSpPr>
        <p:spPr>
          <a:xfrm>
            <a:off x="793075" y="1554925"/>
            <a:ext cx="10515600" cy="4351200"/>
          </a:xfrm>
          <a:prstGeom prst="rect">
            <a:avLst/>
          </a:prstGeom>
        </p:spPr>
        <p:txBody>
          <a:bodyPr anchorCtr="0" anchor="t" bIns="45700" lIns="91425" spcFirstLastPara="1" rIns="91425" wrap="square" tIns="45700">
            <a:noAutofit/>
          </a:bodyPr>
          <a:lstStyle/>
          <a:p>
            <a:pPr indent="-342900" lvl="0" marL="457200" rtl="0" algn="just">
              <a:lnSpc>
                <a:spcPct val="115000"/>
              </a:lnSpc>
              <a:spcBef>
                <a:spcPts val="1200"/>
              </a:spcBef>
              <a:spcAft>
                <a:spcPts val="0"/>
              </a:spcAft>
              <a:buSzPts val="1800"/>
              <a:buAutoNum type="arabicPeriod"/>
            </a:pPr>
            <a:r>
              <a:rPr lang="cs-CZ" sz="1700">
                <a:highlight>
                  <a:schemeClr val="accent5"/>
                </a:highlight>
              </a:rPr>
              <a:t>My essay is going to deal with position of information giver in information behavior models.</a:t>
            </a:r>
            <a:r>
              <a:rPr lang="cs-CZ" sz="1700"/>
              <a:t> </a:t>
            </a:r>
            <a:endParaRPr sz="1700"/>
          </a:p>
          <a:p>
            <a:pPr indent="-342900" lvl="0" marL="457200" rtl="0" algn="just">
              <a:lnSpc>
                <a:spcPct val="115000"/>
              </a:lnSpc>
              <a:spcBef>
                <a:spcPts val="0"/>
              </a:spcBef>
              <a:spcAft>
                <a:spcPts val="0"/>
              </a:spcAft>
              <a:buSzPts val="1800"/>
              <a:buAutoNum type="arabicPeriod"/>
            </a:pPr>
            <a:r>
              <a:rPr lang="cs-CZ" sz="1700"/>
              <a:t>Main source for my work is </a:t>
            </a:r>
            <a:r>
              <a:rPr lang="cs-CZ" sz="1700">
                <a:highlight>
                  <a:srgbClr val="FFFF00"/>
                </a:highlight>
              </a:rPr>
              <a:t>the article “Absence of Information-Giver in Information Behavior Models” by Ali Hossein Ghasemi</a:t>
            </a:r>
            <a:r>
              <a:rPr lang="cs-CZ" sz="1700">
                <a:highlight>
                  <a:srgbClr val="FFFF00"/>
                </a:highlight>
                <a:latin typeface="Calibri"/>
                <a:ea typeface="Calibri"/>
                <a:cs typeface="Calibri"/>
                <a:sym typeface="Calibri"/>
              </a:rPr>
              <a:t>[1]</a:t>
            </a:r>
            <a:r>
              <a:rPr lang="cs-CZ" sz="1700">
                <a:highlight>
                  <a:srgbClr val="FFFF00"/>
                </a:highlight>
              </a:rPr>
              <a:t>, which examines the role of information-giver in information behavior models and proposes a new model that incorporates this concept. </a:t>
            </a:r>
            <a:endParaRPr sz="1700">
              <a:highlight>
                <a:srgbClr val="FFFF00"/>
              </a:highlight>
            </a:endParaRPr>
          </a:p>
          <a:p>
            <a:pPr indent="-342900" lvl="0" marL="457200" rtl="0" algn="just">
              <a:lnSpc>
                <a:spcPct val="115000"/>
              </a:lnSpc>
              <a:spcBef>
                <a:spcPts val="0"/>
              </a:spcBef>
              <a:spcAft>
                <a:spcPts val="0"/>
              </a:spcAft>
              <a:buSzPts val="1800"/>
              <a:buAutoNum type="arabicPeriod"/>
            </a:pPr>
            <a:r>
              <a:rPr lang="cs-CZ" sz="1700">
                <a:highlight>
                  <a:srgbClr val="FFFF00"/>
                </a:highlight>
              </a:rPr>
              <a:t>The author argues that most existing models focus on information-seeker and information-source but neglect the human factor of information-giver who can influence the quality and quantity of information exchange. </a:t>
            </a:r>
            <a:endParaRPr sz="1700">
              <a:highlight>
                <a:srgbClr val="FFFF00"/>
              </a:highlight>
            </a:endParaRPr>
          </a:p>
          <a:p>
            <a:pPr indent="-342900" lvl="0" marL="457200" rtl="0" algn="just">
              <a:lnSpc>
                <a:spcPct val="115000"/>
              </a:lnSpc>
              <a:spcBef>
                <a:spcPts val="0"/>
              </a:spcBef>
              <a:spcAft>
                <a:spcPts val="0"/>
              </a:spcAft>
              <a:buSzPts val="1800"/>
              <a:buAutoNum type="arabicPeriod"/>
            </a:pPr>
            <a:r>
              <a:rPr lang="cs-CZ" sz="1700">
                <a:highlight>
                  <a:srgbClr val="FFFF00"/>
                </a:highlight>
              </a:rPr>
              <a:t>The author reviews several models of information behavior and identifies their stance to the information-giver position. </a:t>
            </a:r>
            <a:endParaRPr sz="1700">
              <a:highlight>
                <a:srgbClr val="FFFF00"/>
              </a:highlight>
            </a:endParaRPr>
          </a:p>
          <a:p>
            <a:pPr indent="-342900" lvl="0" marL="457200" rtl="0" algn="just">
              <a:lnSpc>
                <a:spcPct val="115000"/>
              </a:lnSpc>
              <a:spcBef>
                <a:spcPts val="0"/>
              </a:spcBef>
              <a:spcAft>
                <a:spcPts val="0"/>
              </a:spcAft>
              <a:buSzPts val="1800"/>
              <a:buAutoNum type="arabicPeriod"/>
            </a:pPr>
            <a:r>
              <a:rPr lang="cs-CZ" sz="1700">
                <a:highlight>
                  <a:srgbClr val="FFFF00"/>
                </a:highlight>
              </a:rPr>
              <a:t>Ghasemi argues for a greater focus on information-givers and their impact on information behavior. He suggests that this could lead to a better understanding of how people seek, use, and share information.</a:t>
            </a:r>
            <a:endParaRPr sz="1700">
              <a:highlight>
                <a:srgbClr val="FFFF00"/>
              </a:highlight>
            </a:endParaRPr>
          </a:p>
          <a:p>
            <a:pPr indent="-342900" lvl="0" marL="457200" rtl="0" algn="just">
              <a:lnSpc>
                <a:spcPct val="115000"/>
              </a:lnSpc>
              <a:spcBef>
                <a:spcPts val="0"/>
              </a:spcBef>
              <a:spcAft>
                <a:spcPts val="0"/>
              </a:spcAft>
              <a:buSzPts val="1800"/>
              <a:buAutoNum type="arabicPeriod"/>
            </a:pPr>
            <a:r>
              <a:rPr lang="cs-CZ" sz="1700">
                <a:highlight>
                  <a:schemeClr val="accent5"/>
                </a:highlight>
              </a:rPr>
              <a:t>In my opinion, it is important to highlight that even if Ghasemi is right in an idea of absence of information giver in information behavior models, not every field of study requires this approach (and Ghasemi is aware of this). </a:t>
            </a:r>
            <a:endParaRPr sz="1700">
              <a:highlight>
                <a:schemeClr val="accent5"/>
              </a:highlight>
            </a:endParaRPr>
          </a:p>
          <a:p>
            <a:pPr indent="-342900" lvl="0" marL="457200" rtl="0" algn="just">
              <a:lnSpc>
                <a:spcPct val="115000"/>
              </a:lnSpc>
              <a:spcBef>
                <a:spcPts val="0"/>
              </a:spcBef>
              <a:spcAft>
                <a:spcPts val="0"/>
              </a:spcAft>
              <a:buSzPts val="1800"/>
              <a:buAutoNum type="arabicPeriod"/>
            </a:pPr>
            <a:r>
              <a:rPr lang="cs-CZ" sz="1700">
                <a:highlight>
                  <a:schemeClr val="accent5"/>
                </a:highlight>
              </a:rPr>
              <a:t>On the other hand, this perspective can open other doors and provide different view on information behavior – which can help us to understand our minds a little bit more.</a:t>
            </a:r>
            <a:r>
              <a:rPr lang="cs-CZ" sz="1800">
                <a:highlight>
                  <a:schemeClr val="accent5"/>
                </a:highlight>
              </a:rPr>
              <a:t> </a:t>
            </a:r>
            <a:endParaRPr sz="1500">
              <a:highlight>
                <a:schemeClr val="accent5"/>
              </a:highlight>
            </a:endParaRPr>
          </a:p>
        </p:txBody>
      </p:sp>
      <p:sp>
        <p:nvSpPr>
          <p:cNvPr id="171" name="Google Shape;171;g209a2ebfbe2_0_3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09a2ebfbe2_0_7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Sample text 1</a:t>
            </a:r>
            <a:endParaRPr/>
          </a:p>
        </p:txBody>
      </p:sp>
      <p:sp>
        <p:nvSpPr>
          <p:cNvPr id="178" name="Google Shape;178;g209a2ebfbe2_0_7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fontScale="40000" lnSpcReduction="10000"/>
          </a:bodyPr>
          <a:lstStyle/>
          <a:p>
            <a:pPr indent="0" lvl="0" marL="0" rtl="0" algn="l">
              <a:lnSpc>
                <a:spcPct val="115000"/>
              </a:lnSpc>
              <a:spcBef>
                <a:spcPts val="0"/>
              </a:spcBef>
              <a:spcAft>
                <a:spcPts val="0"/>
              </a:spcAft>
              <a:buClr>
                <a:schemeClr val="dk1"/>
              </a:buClr>
              <a:buSzPct val="29333"/>
              <a:buFont typeface="Arial"/>
              <a:buNone/>
            </a:pPr>
            <a:r>
              <a:rPr lang="cs-CZ" sz="3750">
                <a:solidFill>
                  <a:srgbClr val="374151"/>
                </a:solidFill>
                <a:highlight>
                  <a:srgbClr val="F7F7F8"/>
                </a:highlight>
              </a:rPr>
              <a:t>The value of an arts degree depends on a variety of factors, including the individual's goals and aspirations, the quality of the program and the institution offering the degree, and the current job market.</a:t>
            </a:r>
            <a:endParaRPr sz="3750">
              <a:solidFill>
                <a:srgbClr val="374151"/>
              </a:solidFill>
              <a:highlight>
                <a:srgbClr val="F7F7F8"/>
              </a:highlight>
            </a:endParaRPr>
          </a:p>
          <a:p>
            <a:pPr indent="0" lvl="0" marL="0" rtl="0" algn="l">
              <a:lnSpc>
                <a:spcPct val="115000"/>
              </a:lnSpc>
              <a:spcBef>
                <a:spcPts val="1500"/>
              </a:spcBef>
              <a:spcAft>
                <a:spcPts val="0"/>
              </a:spcAft>
              <a:buClr>
                <a:schemeClr val="dk1"/>
              </a:buClr>
              <a:buSzPct val="29333"/>
              <a:buFont typeface="Arial"/>
              <a:buNone/>
            </a:pPr>
            <a:r>
              <a:rPr lang="cs-CZ" sz="3750">
                <a:solidFill>
                  <a:srgbClr val="374151"/>
                </a:solidFill>
                <a:highlight>
                  <a:srgbClr val="F7F7F8"/>
                </a:highlight>
              </a:rPr>
              <a:t>In terms of personal growth and development, an arts degree can provide students with a broad range of skills and knowledge that can be valuable in many different areas of life, including critical thinking, creativity, communication, and cultural awareness.</a:t>
            </a:r>
            <a:endParaRPr sz="3750">
              <a:solidFill>
                <a:srgbClr val="374151"/>
              </a:solidFill>
              <a:highlight>
                <a:srgbClr val="F7F7F8"/>
              </a:highlight>
            </a:endParaRPr>
          </a:p>
          <a:p>
            <a:pPr indent="0" lvl="0" marL="0" rtl="0" algn="l">
              <a:lnSpc>
                <a:spcPct val="115000"/>
              </a:lnSpc>
              <a:spcBef>
                <a:spcPts val="1500"/>
              </a:spcBef>
              <a:spcAft>
                <a:spcPts val="0"/>
              </a:spcAft>
              <a:buClr>
                <a:schemeClr val="dk1"/>
              </a:buClr>
              <a:buSzPct val="29333"/>
              <a:buFont typeface="Arial"/>
              <a:buNone/>
            </a:pPr>
            <a:r>
              <a:rPr lang="cs-CZ" sz="3750">
                <a:solidFill>
                  <a:srgbClr val="374151"/>
                </a:solidFill>
                <a:highlight>
                  <a:srgbClr val="F7F7F8"/>
                </a:highlight>
              </a:rPr>
              <a:t>However, in terms of career prospects, the value of an arts degree may be more limited compared to degrees in fields such as science, technology, engineering, and mathematics (STEM) or business. Depending on the specific career path, an arts degree may not provide a direct pathway to a high-paying job, and graduates may need to supplement their degree with additional skills and training.</a:t>
            </a:r>
            <a:endParaRPr sz="3750">
              <a:solidFill>
                <a:srgbClr val="374151"/>
              </a:solidFill>
              <a:highlight>
                <a:srgbClr val="F7F7F8"/>
              </a:highlight>
            </a:endParaRPr>
          </a:p>
          <a:p>
            <a:pPr indent="0" lvl="0" marL="0" rtl="0" algn="l">
              <a:lnSpc>
                <a:spcPct val="115000"/>
              </a:lnSpc>
              <a:spcBef>
                <a:spcPts val="1500"/>
              </a:spcBef>
              <a:spcAft>
                <a:spcPts val="0"/>
              </a:spcAft>
              <a:buClr>
                <a:schemeClr val="dk1"/>
              </a:buClr>
              <a:buSzPct val="29333"/>
              <a:buFont typeface="Arial"/>
              <a:buNone/>
            </a:pPr>
            <a:r>
              <a:rPr lang="cs-CZ" sz="3750">
                <a:solidFill>
                  <a:srgbClr val="374151"/>
                </a:solidFill>
                <a:highlight>
                  <a:srgbClr val="F7F7F8"/>
                </a:highlight>
              </a:rPr>
              <a:t>Ultimately, the decision of whether an arts degree is worth the tuition depends on the individual's personal circumstances and goals. It is important to carefully consider the potential benefits and drawbacks of pursuing an arts degree, as well as the cost and quality of the program, before making a decision.</a:t>
            </a:r>
            <a:endParaRPr sz="3750"/>
          </a:p>
          <a:p>
            <a:pPr indent="0" lvl="0" marL="0" rtl="0" algn="l">
              <a:lnSpc>
                <a:spcPct val="115000"/>
              </a:lnSpc>
              <a:spcBef>
                <a:spcPts val="1200"/>
              </a:spcBef>
              <a:spcAft>
                <a:spcPts val="0"/>
              </a:spcAft>
              <a:buClr>
                <a:schemeClr val="dk1"/>
              </a:buClr>
              <a:buSzPct val="29333"/>
              <a:buFont typeface="Arial"/>
              <a:buNone/>
            </a:pPr>
            <a:r>
              <a:rPr lang="cs-CZ" sz="3750" u="sng">
                <a:solidFill>
                  <a:schemeClr val="hlink"/>
                </a:solidFill>
                <a:hlinkClick r:id="rId3"/>
              </a:rPr>
              <a:t>Is an arts degree worth the tuition fees? - five-minute video debate | Opinion | The Guardian</a:t>
            </a:r>
            <a:endParaRPr sz="3750" u="sng">
              <a:solidFill>
                <a:schemeClr val="hlink"/>
              </a:solidFill>
            </a:endParaRPr>
          </a:p>
          <a:p>
            <a:pPr indent="0" lvl="0" marL="0" rtl="0" algn="l">
              <a:spcBef>
                <a:spcPts val="1200"/>
              </a:spcBef>
              <a:spcAft>
                <a:spcPts val="0"/>
              </a:spcAft>
              <a:buNone/>
            </a:pPr>
            <a:r>
              <a:t/>
            </a:r>
            <a:endParaRPr/>
          </a:p>
        </p:txBody>
      </p:sp>
      <p:sp>
        <p:nvSpPr>
          <p:cNvPr id="179" name="Google Shape;179;g209a2ebfbe2_0_7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2019-01-14T10:39:19Z</dcterms:created>
  <dc:creator>Martina Šindelářová Skupeňová</dc:creator>
</cp:coreProperties>
</file>