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7" r:id="rId4"/>
    <p:sldId id="282" r:id="rId5"/>
    <p:sldId id="258" r:id="rId6"/>
    <p:sldId id="283" r:id="rId7"/>
    <p:sldId id="284" r:id="rId8"/>
    <p:sldId id="259" r:id="rId9"/>
    <p:sldId id="260" r:id="rId10"/>
    <p:sldId id="262" r:id="rId11"/>
    <p:sldId id="263" r:id="rId12"/>
    <p:sldId id="285" r:id="rId13"/>
    <p:sldId id="286" r:id="rId14"/>
    <p:sldId id="266" r:id="rId15"/>
    <p:sldId id="267" r:id="rId16"/>
    <p:sldId id="288" r:id="rId17"/>
    <p:sldId id="261" r:id="rId18"/>
    <p:sldId id="268" r:id="rId19"/>
    <p:sldId id="280" r:id="rId20"/>
    <p:sldId id="289" r:id="rId21"/>
    <p:sldId id="269" r:id="rId22"/>
    <p:sldId id="270" r:id="rId23"/>
    <p:sldId id="271" r:id="rId24"/>
    <p:sldId id="272" r:id="rId25"/>
    <p:sldId id="273" r:id="rId26"/>
    <p:sldId id="274" r:id="rId27"/>
    <p:sldId id="264" r:id="rId28"/>
    <p:sldId id="275" r:id="rId29"/>
    <p:sldId id="276" r:id="rId30"/>
    <p:sldId id="277" r:id="rId31"/>
    <p:sldId id="265" r:id="rId32"/>
    <p:sldId id="278" r:id="rId33"/>
    <p:sldId id="28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58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0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MEZIVÁLEČNÉ ŘECKO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PhDr. Kateřina Kolářová</a:t>
            </a:r>
          </a:p>
        </p:txBody>
      </p:sp>
    </p:spTree>
    <p:extLst>
      <p:ext uri="{BB962C8B-B14F-4D97-AF65-F5344CB8AC3E}">
        <p14:creationId xmlns:p14="http://schemas.microsoft.com/office/powerpoint/2010/main" val="3213760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9283" y="102802"/>
            <a:ext cx="9735329" cy="6222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SITUACE V TURECKU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93340" y="725027"/>
            <a:ext cx="10561590" cy="5951716"/>
          </a:xfrm>
        </p:spPr>
        <p:txBody>
          <a:bodyPr>
            <a:normAutofit/>
          </a:bodyPr>
          <a:lstStyle/>
          <a:p>
            <a:pPr lvl="0" algn="just"/>
            <a:r>
              <a:rPr lang="cs-CZ" dirty="0"/>
              <a:t>v září 1919 Mustafa </a:t>
            </a:r>
            <a:r>
              <a:rPr lang="cs-CZ" dirty="0" err="1"/>
              <a:t>Kemal</a:t>
            </a:r>
            <a:r>
              <a:rPr lang="cs-CZ" dirty="0"/>
              <a:t> svolal nacionalistický kongres, který schválil „Národní pakt“, který měl šest bodů (dokument, který je pro Turky důležitý stejně jako pro Američany ústava George </a:t>
            </a:r>
            <a:r>
              <a:rPr lang="cs-CZ" dirty="0" err="1"/>
              <a:t>Washingtona</a:t>
            </a:r>
            <a:r>
              <a:rPr lang="cs-CZ" dirty="0"/>
              <a:t>):</a:t>
            </a:r>
          </a:p>
          <a:p>
            <a:pPr lvl="2" algn="just"/>
            <a:r>
              <a:rPr lang="cs-CZ" sz="1800" dirty="0"/>
              <a:t>obnovení Turecka na základě principu o sebeurčení národa</a:t>
            </a:r>
          </a:p>
          <a:p>
            <a:pPr lvl="2" algn="just"/>
            <a:r>
              <a:rPr lang="cs-CZ" sz="1800" dirty="0"/>
              <a:t>odmítnutí kapitulace</a:t>
            </a:r>
          </a:p>
          <a:p>
            <a:pPr lvl="2" algn="just"/>
            <a:r>
              <a:rPr lang="cs-CZ" sz="1800" dirty="0"/>
              <a:t>prohlášení, že Cařihrad bude město turecké, ne ruské, anglické nebo nějaké jiné.</a:t>
            </a:r>
          </a:p>
          <a:p>
            <a:pPr lvl="2" algn="just"/>
            <a:r>
              <a:rPr lang="cs-CZ" sz="1800" dirty="0"/>
              <a:t>Ve volbách v říjnu 1919 získalo nacionalistické hnutí většinu. Parlament, který se sešel v ledne 1920 přijal za </a:t>
            </a:r>
            <a:r>
              <a:rPr lang="cs-CZ" sz="1800" dirty="0" err="1"/>
              <a:t>základa</a:t>
            </a:r>
            <a:r>
              <a:rPr lang="cs-CZ" sz="1800" dirty="0"/>
              <a:t> dalšího tureckého vývoje Národní pakt.</a:t>
            </a:r>
          </a:p>
          <a:p>
            <a:pPr lvl="2" algn="just"/>
            <a:r>
              <a:rPr lang="cs-CZ" sz="1800" dirty="0"/>
              <a:t>Spojenci na základě tohoto protivení se jejich vůli okupovali Cařihrad a Dardanely.</a:t>
            </a:r>
          </a:p>
          <a:p>
            <a:pPr lvl="2" algn="just"/>
            <a:r>
              <a:rPr lang="cs-CZ" sz="1800" dirty="0"/>
              <a:t> </a:t>
            </a:r>
            <a:r>
              <a:rPr lang="cs-CZ" dirty="0"/>
              <a:t>nacionalistické hnutí tím ovšem pouze zesílilo, </a:t>
            </a:r>
          </a:p>
          <a:p>
            <a:pPr lvl="0" algn="just"/>
            <a:r>
              <a:rPr lang="cs-CZ" dirty="0"/>
              <a:t>23. dubna 1920 v Ankaře proběhlo velké národní shromáždění, kde Mustafa </a:t>
            </a:r>
            <a:r>
              <a:rPr lang="cs-CZ" dirty="0" err="1"/>
              <a:t>Kemal</a:t>
            </a:r>
            <a:r>
              <a:rPr lang="cs-CZ" dirty="0"/>
              <a:t> odmítl sultánův režim a došlo tak k vytvoření dočasné vlády s prezidentem</a:t>
            </a:r>
          </a:p>
          <a:p>
            <a:pPr lvl="2" algn="just"/>
            <a:r>
              <a:rPr lang="cs-CZ" sz="1800" dirty="0"/>
              <a:t>Tato vzdorovláda měla kupodivu velkou podporu, jakkoli vystupovala striktně sekulárně</a:t>
            </a:r>
          </a:p>
          <a:p>
            <a:pPr lvl="2" algn="just"/>
            <a:r>
              <a:rPr lang="cs-CZ" sz="1800" dirty="0"/>
              <a:t>Využívala rozporů mezi spojenci, a uzavřela smlouvu o přátelství a spolupráci se Sovětským Ruskem, dílčí smlouvy také s Itálií a Francií. Řecko ta s Británií zůstalo osamoceno v dohlížení na naplnění </a:t>
            </a:r>
            <a:r>
              <a:rPr lang="cs-CZ" sz="1800" dirty="0" err="1"/>
              <a:t>Sévreské</a:t>
            </a:r>
            <a:r>
              <a:rPr lang="cs-CZ" sz="1800" dirty="0"/>
              <a:t> smlouvy. </a:t>
            </a:r>
          </a:p>
          <a:p>
            <a:pPr lvl="2" algn="just"/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4929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5999" y="624110"/>
            <a:ext cx="9778614" cy="706910"/>
          </a:xfrm>
        </p:spPr>
        <p:txBody>
          <a:bodyPr/>
          <a:lstStyle/>
          <a:p>
            <a:pPr algn="ctr"/>
            <a:r>
              <a:rPr lang="cs-CZ" b="1" dirty="0"/>
              <a:t>řecká vojska do Malé Asie?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025" y="1331020"/>
            <a:ext cx="10799658" cy="5215868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řecká akce pomohla k tomu, aby se ukázalo, že vojska Mustafa </a:t>
            </a:r>
            <a:r>
              <a:rPr lang="cs-CZ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Kemala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 jsou natolik silná, že si mohou dovolit odmítnout původní mírovou smlouvu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V dubnu roku 1919 se řecká vojska vylodila v Malé </a:t>
            </a:r>
            <a:r>
              <a:rPr lang="cs-CZ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Asii.</a:t>
            </a:r>
            <a:r>
              <a:rPr lang="cs-CZ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ELEFTHERIOS</a:t>
            </a:r>
            <a:r>
              <a:rPr lang="cs-CZ" sz="2200" b="1" dirty="0"/>
              <a:t> </a:t>
            </a:r>
            <a:r>
              <a:rPr lang="cs-CZ" sz="2200" b="1" dirty="0">
                <a:latin typeface="Cambria" panose="02040503050406030204" pitchFamily="18" charset="0"/>
                <a:ea typeface="Cambria" panose="02040503050406030204" pitchFamily="18" charset="0"/>
              </a:rPr>
              <a:t>VENIZELOS se 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zabývá myšlenkou, že území by se mělo rozšířit, aby bylo bezpečnější, a aby mohla být turecká armáda poražena</a:t>
            </a:r>
          </a:p>
          <a:p>
            <a:pPr lvl="2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proti tomuto jednání vystupuje plukovník </a:t>
            </a:r>
            <a:r>
              <a:rPr lang="cs-CZ" sz="2200" b="1" dirty="0">
                <a:latin typeface="Cambria" panose="02040503050406030204" pitchFamily="18" charset="0"/>
                <a:ea typeface="Cambria" panose="02040503050406030204" pitchFamily="18" charset="0"/>
              </a:rPr>
              <a:t>IOANNIS METAXAS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, který zpracoval důvody, proč by se Řecko na Maloasijský poloostrov pouštět nemělo</a:t>
            </a:r>
          </a:p>
          <a:p>
            <a:pPr lvl="2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konkrétně se jednalo o názor, že z počátku by byla řecká armáda ve výhodě, ale dále ve vnitrozemí by se tato výhoda zmenšovala a nakonec by řecká armáda dopadla stejně jako před sto lety francouzská armáda Napoleona Bonaparta (tehdy to bylo pro Napoleona 1 000 kilometrů, nyní pro Řeky 700 kilometrů – takřka stejná situace)</a:t>
            </a:r>
          </a:p>
          <a:p>
            <a:pPr lvl="2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Myšlenka Velkého Řecka na pěti mořích a dvou kontinentech ale byla silnější, než varování.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3846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F739272-3CDC-425E-81C0-DC45C114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cs-CZ" dirty="0"/>
              <a:t>Princ Jiří ve Smyrně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38FDB7-7F14-42EA-87B1-B08837D93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8318498-4027-4FA1-B87C-5F422833AB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7" r="4464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84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BD0852-01BB-4CF9-8198-6DC7D381D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cs-CZ" dirty="0"/>
              <a:t>Řecký útok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625924-57D1-450C-831A-90ABB1303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9180B12-92AC-48C9-9488-AF0047C1D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8" r="-1" b="-1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6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3195" y="135266"/>
            <a:ext cx="9881417" cy="730438"/>
          </a:xfrm>
        </p:spPr>
        <p:txBody>
          <a:bodyPr/>
          <a:lstStyle/>
          <a:p>
            <a:r>
              <a:rPr lang="cs-CZ" b="1" dirty="0"/>
              <a:t>další vývoj v Řecku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49859" y="865704"/>
            <a:ext cx="10778017" cy="5903020"/>
          </a:xfrm>
        </p:spPr>
        <p:txBody>
          <a:bodyPr>
            <a:normAutofit/>
          </a:bodyPr>
          <a:lstStyle/>
          <a:p>
            <a:pPr lvl="2" algn="just"/>
            <a:r>
              <a:rPr lang="cs-CZ" dirty="0"/>
              <a:t>V červnu, po vstupu Řecka do Války, abdikoval král Konstantin a na trůn nastoupil jeho syn Alexandr. Řecko je docela nesmiřitelně rozděleno mezi </a:t>
            </a:r>
            <a:r>
              <a:rPr lang="cs-CZ" dirty="0" err="1"/>
              <a:t>venizelisty</a:t>
            </a:r>
            <a:r>
              <a:rPr lang="cs-CZ" dirty="0"/>
              <a:t> a roajalisty. </a:t>
            </a:r>
          </a:p>
          <a:p>
            <a:pPr lvl="2" algn="just"/>
            <a:r>
              <a:rPr lang="cs-CZ" dirty="0"/>
              <a:t>Na 14. listopadu byly vypsány volby</a:t>
            </a:r>
          </a:p>
          <a:p>
            <a:pPr lvl="2" algn="just"/>
            <a:r>
              <a:rPr lang="cs-CZ" dirty="0"/>
              <a:t>V průběhu volební kampaně umírá na otravu krve král Alexandr.</a:t>
            </a:r>
          </a:p>
          <a:p>
            <a:pPr lvl="2" algn="just"/>
            <a:r>
              <a:rPr lang="cs-CZ" dirty="0"/>
              <a:t>Koruna je nabídnuta nejmladšímu Konstantinovu synovi Pavlovi, který ji odmítá s tím, že jeho starší bratr Jiří a otec </a:t>
            </a:r>
            <a:r>
              <a:rPr lang="cs-CZ" dirty="0" err="1"/>
              <a:t>Konstantitn</a:t>
            </a:r>
            <a:r>
              <a:rPr lang="cs-CZ" dirty="0"/>
              <a:t> se nikdy svého nároku na trůn nezřekli. </a:t>
            </a:r>
          </a:p>
          <a:p>
            <a:pPr lvl="2" algn="just"/>
            <a:r>
              <a:rPr lang="cs-CZ" dirty="0"/>
              <a:t>ve volbách překvapivě zvítězili roajalisté. </a:t>
            </a:r>
            <a:r>
              <a:rPr lang="cs-CZ" dirty="0" err="1"/>
              <a:t>Venizelos</a:t>
            </a:r>
            <a:r>
              <a:rPr lang="cs-CZ" dirty="0"/>
              <a:t> byl poražen a odešel do dobrovolného vyhnanství.</a:t>
            </a:r>
          </a:p>
          <a:p>
            <a:pPr lvl="2" algn="just"/>
            <a:r>
              <a:rPr lang="cs-CZ" dirty="0"/>
              <a:t>Do země se vrací krále Konstantina a stojí před ním otázka, zda má přerušit řeckou intervenci do Turecka nebo ne. </a:t>
            </a:r>
          </a:p>
          <a:p>
            <a:pPr lvl="2"/>
            <a:r>
              <a:rPr lang="cs-CZ" dirty="0"/>
              <a:t>Nadšení pro Velkou ideu převážilo a v intervenci pokračovali</a:t>
            </a:r>
          </a:p>
          <a:p>
            <a:pPr lvl="2"/>
            <a:r>
              <a:rPr lang="cs-CZ" dirty="0"/>
              <a:t>konečný výsledek byl ale drtivá porážka a dochází k národní katastrofě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631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1985" y="180436"/>
            <a:ext cx="10179003" cy="728553"/>
          </a:xfrm>
        </p:spPr>
        <p:txBody>
          <a:bodyPr/>
          <a:lstStyle/>
          <a:p>
            <a:pPr algn="ctr"/>
            <a:r>
              <a:rPr lang="cs-CZ" b="1" dirty="0"/>
              <a:t>ŘEKOVÉ V MALÉ ASII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3191" y="849472"/>
            <a:ext cx="11503043" cy="584350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cs-CZ" dirty="0"/>
              <a:t>operace v Malé Asii začaly v březnu 1921 vše začalo přesně tak, jak </a:t>
            </a:r>
            <a:r>
              <a:rPr lang="cs-CZ" dirty="0" err="1"/>
              <a:t>Metaxas</a:t>
            </a:r>
            <a:r>
              <a:rPr lang="cs-CZ" dirty="0"/>
              <a:t> předpověděl:</a:t>
            </a:r>
          </a:p>
          <a:p>
            <a:pPr lvl="2"/>
            <a:r>
              <a:rPr lang="cs-CZ" dirty="0"/>
              <a:t>čerstvá řecká armáda postupovala do vnitrozemí</a:t>
            </a:r>
          </a:p>
          <a:p>
            <a:pPr lvl="2"/>
            <a:r>
              <a:rPr lang="cs-CZ" dirty="0"/>
              <a:t>Mustafa </a:t>
            </a:r>
            <a:r>
              <a:rPr lang="cs-CZ" dirty="0" err="1"/>
              <a:t>Kemal</a:t>
            </a:r>
            <a:r>
              <a:rPr lang="cs-CZ" dirty="0"/>
              <a:t> Řeky dál lákal do vnitrozemí (jako kdysi </a:t>
            </a:r>
            <a:r>
              <a:rPr lang="cs-CZ" dirty="0" err="1"/>
              <a:t>Kutuzov</a:t>
            </a:r>
            <a:r>
              <a:rPr lang="cs-CZ" dirty="0"/>
              <a:t> Napoleona) a před Ankarou měl opevnění na řece Sakaře</a:t>
            </a:r>
          </a:p>
          <a:p>
            <a:pPr lvl="2"/>
            <a:r>
              <a:rPr lang="cs-CZ" dirty="0"/>
              <a:t>v srpnu 1921 došlo ke krvavé bitvě na Sakaře, kdy Řekové čtrnáct dní bez přestání útočili, ale Turci útoky úspěšně odráželi (obě strany ztratily asi 50 % mužstva)</a:t>
            </a:r>
          </a:p>
          <a:p>
            <a:pPr lvl="2"/>
            <a:r>
              <a:rPr lang="cs-CZ" dirty="0"/>
              <a:t>Řekové byli zastaveni, jednalo se o přelom v průběhu války</a:t>
            </a:r>
          </a:p>
          <a:p>
            <a:pPr lvl="2"/>
            <a:r>
              <a:rPr lang="cs-CZ" dirty="0"/>
              <a:t>začala zima, došlo ke špatnému zásobování, a tak se řecká armáda musela začít stahovat a přitom propadala stále více demoralizaci</a:t>
            </a:r>
          </a:p>
          <a:p>
            <a:pPr lvl="2"/>
            <a:r>
              <a:rPr lang="cs-CZ" dirty="0"/>
              <a:t>26. srpna 1922 nařídil Mustafa </a:t>
            </a:r>
            <a:r>
              <a:rPr lang="cs-CZ" dirty="0" err="1"/>
              <a:t>Kemal</a:t>
            </a:r>
            <a:r>
              <a:rPr lang="cs-CZ" dirty="0"/>
              <a:t> útok</a:t>
            </a:r>
          </a:p>
          <a:p>
            <a:pPr lvl="2"/>
            <a:r>
              <a:rPr lang="cs-CZ" dirty="0"/>
              <a:t>Severní část řecké armády se víceméně organizovaně dostala k </a:t>
            </a:r>
            <a:r>
              <a:rPr lang="cs-CZ" dirty="0" err="1"/>
              <a:t>Marmarskému</a:t>
            </a:r>
            <a:r>
              <a:rPr lang="cs-CZ" dirty="0"/>
              <a:t> moři a byla převezena do Řecka</a:t>
            </a:r>
          </a:p>
          <a:p>
            <a:pPr lvl="2"/>
            <a:r>
              <a:rPr lang="cs-CZ" dirty="0"/>
              <a:t>Jižní část armády se víceméně neorganizovaně dala na ústup</a:t>
            </a:r>
          </a:p>
          <a:p>
            <a:pPr lvl="2"/>
            <a:r>
              <a:rPr lang="cs-CZ" dirty="0"/>
              <a:t>Spolu s ní prchalo i civilní obyvatelstvo do Smyrny</a:t>
            </a:r>
          </a:p>
          <a:p>
            <a:pPr lvl="2"/>
            <a:r>
              <a:rPr lang="cs-CZ" dirty="0"/>
              <a:t>Větší část armády byla evakuována na přilehlé ostrovy před tím, než Mustafa </a:t>
            </a:r>
            <a:r>
              <a:rPr lang="cs-CZ" dirty="0" err="1"/>
              <a:t>Kemal</a:t>
            </a:r>
            <a:r>
              <a:rPr lang="cs-CZ" dirty="0"/>
              <a:t> vjel 9. září 1922 </a:t>
            </a:r>
            <a:r>
              <a:rPr lang="cs-CZ" dirty="0" err="1"/>
              <a:t>tríumfálně</a:t>
            </a:r>
            <a:r>
              <a:rPr lang="cs-CZ" dirty="0"/>
              <a:t> do města. </a:t>
            </a:r>
          </a:p>
          <a:p>
            <a:pPr lvl="1"/>
            <a:r>
              <a:rPr lang="cs-CZ" dirty="0"/>
              <a:t>Vítězství tureckého nacionalismu bylo oslaveno vypálením křesťanských čtvrtí Smyrny</a:t>
            </a:r>
          </a:p>
          <a:p>
            <a:pPr lvl="1"/>
            <a:r>
              <a:rPr lang="cs-CZ" dirty="0"/>
              <a:t>Přitom bylo zmasakrováno, na dohled spojenecké flotily, tisíce lidí. Odhady se pohybují mezi 30 000–100 000 Řeků a Arménů. Další tisíce mužů byly odvlečeny do vnitrozemí, kde vesměs </a:t>
            </a:r>
            <a:r>
              <a:rPr lang="cs-CZ"/>
              <a:t>bídně zahynuly. </a:t>
            </a:r>
          </a:p>
          <a:p>
            <a:pPr lvl="1"/>
            <a:r>
              <a:rPr lang="cs-CZ"/>
              <a:t> </a:t>
            </a:r>
            <a:r>
              <a:rPr lang="cs-CZ" dirty="0"/>
              <a:t>jediný, kdo se do tohoto dění zapojil, byla Francie, která zprostředkovala příměří mezi Řeckem a Tureckem, 11. října 1922</a:t>
            </a:r>
          </a:p>
          <a:p>
            <a:pPr lvl="2"/>
            <a:r>
              <a:rPr lang="cs-CZ" dirty="0"/>
              <a:t>díky vítězství byl svržen turecký sultánský režim, spojenci opustili Cařihrad, poslední turecký sultán </a:t>
            </a:r>
            <a:r>
              <a:rPr lang="cs-CZ" dirty="0" err="1"/>
              <a:t>Mehmed</a:t>
            </a:r>
            <a:r>
              <a:rPr lang="cs-CZ" dirty="0"/>
              <a:t> VI. umírá roku 1926 v emigraci ve Švýcarsku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9991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AE395B-11F0-46A3-9948-F87ACC2F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cs-CZ" dirty="0"/>
              <a:t>Hořící Smyrna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0BF2BA-4600-4444-AF49-A67F5E774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704DED5-8049-4DDC-9AD0-AA68D036C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6" r="10034" b="-2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70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53052" y="624110"/>
            <a:ext cx="5259152" cy="890872"/>
          </a:xfrm>
        </p:spPr>
        <p:txBody>
          <a:bodyPr/>
          <a:lstStyle/>
          <a:p>
            <a:r>
              <a:rPr lang="cs-CZ" b="1" dirty="0"/>
              <a:t>Situace v Řecku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49084" y="1655659"/>
            <a:ext cx="6453992" cy="4923692"/>
          </a:xfrm>
        </p:spPr>
        <p:txBody>
          <a:bodyPr>
            <a:normAutofit/>
          </a:bodyPr>
          <a:lstStyle/>
          <a:p>
            <a:pPr lvl="0" algn="just"/>
            <a:r>
              <a:rPr lang="cs-CZ" dirty="0"/>
              <a:t>katastrofální porážka mezitím vyvolala v Řecku politický otřes:</a:t>
            </a:r>
          </a:p>
          <a:p>
            <a:pPr lvl="2" algn="just"/>
            <a:r>
              <a:rPr lang="cs-CZ" sz="1800" dirty="0"/>
              <a:t>do čela nespokojenců se postavil plukovník </a:t>
            </a:r>
            <a:r>
              <a:rPr lang="cs-CZ" sz="1800" b="1" dirty="0"/>
              <a:t>NIKOLAOS PLASTIRAS</a:t>
            </a:r>
          </a:p>
          <a:p>
            <a:pPr lvl="2" algn="just"/>
            <a:r>
              <a:rPr lang="cs-CZ" sz="1800" dirty="0"/>
              <a:t>dochází k vytvoření revolučního výboru</a:t>
            </a:r>
          </a:p>
          <a:p>
            <a:pPr lvl="2" algn="just"/>
            <a:r>
              <a:rPr lang="cs-CZ" sz="1800" dirty="0"/>
              <a:t>26. září 1922 je královi dáno ultimátum k jeho abdikací, což král udělal a jeho nástupcem se stává jeho nejstarší syn Jiří II.</a:t>
            </a:r>
          </a:p>
          <a:p>
            <a:pPr lvl="2" algn="just"/>
            <a:r>
              <a:rPr lang="cs-CZ" sz="1800" dirty="0"/>
              <a:t>je ale vyvolán státní převrat, </a:t>
            </a:r>
            <a:r>
              <a:rPr lang="cs-CZ" sz="1800" dirty="0" err="1"/>
              <a:t>Plastiras</a:t>
            </a:r>
            <a:r>
              <a:rPr lang="cs-CZ" sz="1800" dirty="0"/>
              <a:t> převzal moc a vytvořil výbor pro národní blaho, který měl rozhodnout o tom, kdo za národní katastrofu může – následně je obviněno šest roajalistických politiků a generálů, kteří jsou popraveni (tato poprava do budoucna řecký národ rozdělí)</a:t>
            </a:r>
          </a:p>
          <a:p>
            <a:endParaRPr lang="cs-CZ" dirty="0"/>
          </a:p>
        </p:txBody>
      </p:sp>
      <p:pic>
        <p:nvPicPr>
          <p:cNvPr id="4098" name="Picture 2" descr="PROKOPIOU-PLASTIRAS-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790" y="945237"/>
            <a:ext cx="3983178" cy="498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010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55659" y="265122"/>
            <a:ext cx="9848953" cy="1152469"/>
          </a:xfrm>
        </p:spPr>
        <p:txBody>
          <a:bodyPr/>
          <a:lstStyle/>
          <a:p>
            <a:pPr algn="ctr"/>
            <a:r>
              <a:rPr lang="cs-CZ" b="1" dirty="0"/>
              <a:t>mírová konference v Lausanne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25221" y="1087541"/>
            <a:ext cx="11070192" cy="5578381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cs-CZ" dirty="0"/>
              <a:t>mírová konference v Lausanne proběhla 22. listopadu 1922</a:t>
            </a:r>
          </a:p>
          <a:p>
            <a:pPr lvl="2" algn="just"/>
            <a:r>
              <a:rPr lang="cs-CZ" dirty="0"/>
              <a:t>mírová smlouva byla podepsána až v červenci 1923</a:t>
            </a:r>
          </a:p>
          <a:p>
            <a:pPr lvl="2" algn="just"/>
            <a:r>
              <a:rPr lang="cs-CZ" dirty="0"/>
              <a:t>šlo o mírovou smlouvu, která nahrazovala původní smlouvu </a:t>
            </a:r>
            <a:r>
              <a:rPr lang="cs-CZ" dirty="0" err="1"/>
              <a:t>sevreskou</a:t>
            </a:r>
            <a:endParaRPr lang="cs-CZ" dirty="0"/>
          </a:p>
          <a:p>
            <a:pPr lvl="2" algn="just"/>
            <a:r>
              <a:rPr lang="cs-CZ" dirty="0"/>
              <a:t>Řekové museli opustit východní Thrákii a Smyrnu</a:t>
            </a:r>
          </a:p>
          <a:p>
            <a:pPr lvl="2" algn="just"/>
            <a:r>
              <a:rPr lang="cs-CZ" dirty="0"/>
              <a:t>hlavním výsledkem bylo, že Turecko bylo uznáno v hranicích Malé Asie a východní Thrákie s Cařihradem a úžinami</a:t>
            </a:r>
          </a:p>
          <a:p>
            <a:pPr lvl="2" algn="just"/>
            <a:r>
              <a:rPr lang="cs-CZ" dirty="0"/>
              <a:t>hlavním cílem však bylo vytvořit mír mezi Řeckem a Tureckem, čehož šlo dosáhnout jen jediným východiskem, a to bylo výměnou obyvatelstva:</a:t>
            </a:r>
          </a:p>
          <a:p>
            <a:pPr lvl="0" algn="just"/>
            <a:r>
              <a:rPr lang="cs-CZ" dirty="0"/>
              <a:t>pravoslavné obyvatelstvo mělo odejít z Turecka do Řecka, problém byl ten, že někteří z nich vůbec neuměli řecky, někdy to nebyli ani Řekové (</a:t>
            </a:r>
            <a:r>
              <a:rPr lang="cs-CZ" dirty="0" err="1"/>
              <a:t>Gagauzové</a:t>
            </a:r>
            <a:r>
              <a:rPr lang="cs-CZ" dirty="0"/>
              <a:t>, pravoslavní Arabové, apod.)</a:t>
            </a:r>
          </a:p>
          <a:p>
            <a:pPr lvl="0" algn="just"/>
            <a:r>
              <a:rPr lang="cs-CZ" dirty="0"/>
              <a:t>muslimové měli odejít z Řecka do Turecka </a:t>
            </a:r>
          </a:p>
          <a:p>
            <a:pPr lvl="0" algn="just"/>
            <a:r>
              <a:rPr lang="cs-CZ" dirty="0"/>
              <a:t>(výjimkou byl Cařihrad)</a:t>
            </a:r>
          </a:p>
          <a:p>
            <a:pPr lvl="1" algn="just"/>
            <a:r>
              <a:rPr lang="cs-CZ" dirty="0"/>
              <a:t>vítězství tureckého nacionalismu</a:t>
            </a:r>
          </a:p>
          <a:p>
            <a:pPr lvl="1" algn="just"/>
            <a:r>
              <a:rPr lang="cs-CZ" dirty="0"/>
              <a:t>definitivní porážka velké řecké ideje, protože byl z maloasijského pobřeží po 3 000 letech vyvrácen z kořenů helenismus (byl zde od 10. století před Kristem, kdy proběhla Trójská válka)</a:t>
            </a:r>
          </a:p>
          <a:p>
            <a:pPr lvl="1" algn="just"/>
            <a:r>
              <a:rPr lang="cs-CZ" dirty="0" err="1"/>
              <a:t>grecizace</a:t>
            </a:r>
            <a:r>
              <a:rPr lang="cs-CZ" dirty="0"/>
              <a:t> Makedonie (centrum revolučních řeckých myšlenek)</a:t>
            </a:r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3600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1327" y="153383"/>
            <a:ext cx="8911687" cy="761017"/>
          </a:xfrm>
        </p:spPr>
        <p:txBody>
          <a:bodyPr/>
          <a:lstStyle/>
          <a:p>
            <a:pPr algn="ctr"/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režim v Turecku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5" y="1098362"/>
            <a:ext cx="10680625" cy="5589202"/>
          </a:xfrm>
        </p:spPr>
        <p:txBody>
          <a:bodyPr>
            <a:normAutofit fontScale="85000" lnSpcReduction="10000"/>
          </a:bodyPr>
          <a:lstStyle/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pod vedením MUSTAFY KEMALA, prvního tureckého prezidenta, si Turci vybudují moderní Tureckou republiku</a:t>
            </a: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ryzí laický stát. V roce 1922 byl zrušen sultanát i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chalifát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od této doby má být islám soukromou věcí každého jednotlivce ve státu a islám má na stát pouze malý vliv</a:t>
            </a: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snaha o rozvoj demokratického systému ve specifických podmínkách</a:t>
            </a: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i tak vládl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Kemal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pouze s jednou stranou, která měla dominantní pozici</a:t>
            </a: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byl sice republikán, měl sice parlament, ale stejně šlo o vládu jednoho muže a nešlo tedy o západoevropský typ demokracie</a:t>
            </a: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pro vývoj Turecka to ale i tak byl modernizační skok</a:t>
            </a: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světský stát, kde náboženství nehraje státní roli</a:t>
            </a: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zrovnoprávnění žen</a:t>
            </a:r>
          </a:p>
          <a:p>
            <a:pPr lvl="0" algn="just"/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Kemal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a Mladoturci jsou proevropští, armáda je ochráncem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kemalovských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tradic</a:t>
            </a:r>
          </a:p>
          <a:p>
            <a:pPr marL="0" lvl="0" indent="0">
              <a:buNone/>
            </a:pPr>
            <a:endParaRPr lang="cs-CZ" dirty="0"/>
          </a:p>
          <a:p>
            <a:pPr lvl="0" algn="just"/>
            <a:r>
              <a:rPr lang="cs-CZ" u="sng" dirty="0">
                <a:latin typeface="Cambria" panose="02040503050406030204" pitchFamily="18" charset="0"/>
                <a:ea typeface="Cambria" panose="02040503050406030204" pitchFamily="18" charset="0"/>
              </a:rPr>
              <a:t>roku 1923 probíhá </a:t>
            </a:r>
            <a:r>
              <a:rPr lang="cs-CZ" i="1" u="sng" dirty="0">
                <a:latin typeface="Cambria" panose="02040503050406030204" pitchFamily="18" charset="0"/>
                <a:ea typeface="Cambria" panose="02040503050406030204" pitchFamily="18" charset="0"/>
              </a:rPr>
              <a:t>konference o Turecku v </a:t>
            </a:r>
            <a:r>
              <a:rPr lang="cs-CZ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Lausainne</a:t>
            </a:r>
            <a:r>
              <a:rPr lang="cs-CZ" u="sng" dirty="0">
                <a:latin typeface="Cambria" panose="02040503050406030204" pitchFamily="18" charset="0"/>
                <a:ea typeface="Cambria" panose="02040503050406030204" pitchFamily="18" charset="0"/>
              </a:rPr>
              <a:t> (v neutrálním Švýcarsku) – revize </a:t>
            </a:r>
            <a:r>
              <a:rPr lang="cs-CZ" u="sng" dirty="0" err="1">
                <a:latin typeface="Cambria" panose="02040503050406030204" pitchFamily="18" charset="0"/>
                <a:ea typeface="Cambria" panose="02040503050406030204" pitchFamily="18" charset="0"/>
              </a:rPr>
              <a:t>Sevreské</a:t>
            </a:r>
            <a:r>
              <a:rPr lang="cs-CZ" u="sng" dirty="0">
                <a:latin typeface="Cambria" panose="02040503050406030204" pitchFamily="18" charset="0"/>
                <a:ea typeface="Cambria" panose="02040503050406030204" pitchFamily="18" charset="0"/>
              </a:rPr>
              <a:t> smlouvy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zde už je Turecko reprezentováno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Kemalem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(ten roku 1922 získal moc a jeho hnutí se zbavilo sultána) –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revizes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mírové smlouvy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výsledkem bylo to, že Turecko získalo území, které známe dnes, na evropském území získalo Turecko svrchovanost nad Istanbulem,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Drinopolskem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a úžinami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znamenalo to polický úspěch, radikální zvrat</a:t>
            </a:r>
          </a:p>
          <a:p>
            <a:pPr lvl="0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5017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Řecko po první světové válce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66285" y="1439233"/>
            <a:ext cx="10144971" cy="5123887"/>
          </a:xfrm>
        </p:spPr>
        <p:txBody>
          <a:bodyPr>
            <a:normAutofit/>
          </a:bodyPr>
          <a:lstStyle/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 první světové války vyšlo Řecko jako vítězný dohodový stát</a:t>
            </a:r>
          </a:p>
          <a:p>
            <a:pPr lvl="2" algn="just"/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přitom se Řecku do války moc nechtělo, protože král Konstantin byl </a:t>
            </a:r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zeťem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císaře Viléma, takže byl germanofilsky zaměřen, ale na nátlak Dohody a díky chytrému a politicky zkušenému premiéru </a:t>
            </a:r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Venizelosovi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do války Řecko nakonec vstoupilo, a to právě na straně Dohody</a:t>
            </a:r>
          </a:p>
          <a:p>
            <a:pPr algn="just"/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Řecko tak přišlo k největšímu území, i když pro průběh války příliš nepřineslo, řecká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rmáda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bojovala na Soluňské frontě spolu s Francouzi, Brity, ruským expedičním sborem a srbskou armádou.</a:t>
            </a:r>
          </a:p>
          <a:p>
            <a:pPr lvl="2" algn="just"/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na základě </a:t>
            </a:r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Sevrevské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mírové smlouvy tak Řecko získalo oblast západní a východní Thrákie, poloostrov Gallipoli a část Malé Asie kolem města Smyrny</a:t>
            </a:r>
          </a:p>
          <a:p>
            <a:pPr lvl="2" algn="just"/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Eleftherios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Venizelos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nebyl v roce 1915, tj. před vstupem Řecka do první světové války přívržencem toho, aby se Řecko dostala až na maloasijský kontinent</a:t>
            </a:r>
          </a:p>
          <a:p>
            <a:pPr lvl="2" algn="just"/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ale po válce došlo ke splnění „</a:t>
            </a:r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Megali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ideji“ – Řecko se stalo zemí dvou kontinentů, pěti moří (Jónské, Středozemní, Egejské, </a:t>
            </a:r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Marmarské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a Černé moře)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0808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6CB93CDE-903F-48F4-B711-17A325479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791" y="643467"/>
            <a:ext cx="45404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72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8896" y="256185"/>
            <a:ext cx="10774174" cy="1280890"/>
          </a:xfrm>
        </p:spPr>
        <p:txBody>
          <a:bodyPr/>
          <a:lstStyle/>
          <a:p>
            <a:r>
              <a:rPr lang="cs-CZ" b="1" dirty="0"/>
              <a:t>etnické změny v řecké části od roku 1912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9811" y="1336431"/>
            <a:ext cx="11223259" cy="5583791"/>
          </a:xfrm>
        </p:spPr>
        <p:txBody>
          <a:bodyPr>
            <a:normAutofit fontScale="92500"/>
          </a:bodyPr>
          <a:lstStyle/>
          <a:p>
            <a:pPr lvl="0" algn="just"/>
            <a:r>
              <a:rPr lang="cs-CZ" dirty="0"/>
              <a:t>roku 1912 ze zabraného území Makedonie a z ostrovů uteklo 100 000  Muslimů, převážně Turků (ale nejen) do Turecka</a:t>
            </a:r>
          </a:p>
          <a:p>
            <a:pPr lvl="0" algn="just"/>
            <a:r>
              <a:rPr lang="cs-CZ" dirty="0"/>
              <a:t>roku 1913 z řeckého území uteklo 50 000 Turků do Turecka, z Makedonie a Thrákie 60 000 Bulharů, z bulharské území 70 000 Řeků</a:t>
            </a:r>
          </a:p>
          <a:p>
            <a:pPr lvl="0" algn="just"/>
            <a:r>
              <a:rPr lang="cs-CZ" dirty="0"/>
              <a:t>během první světové války dále probíhala a pokračovala výměna obyvatelstva</a:t>
            </a:r>
          </a:p>
          <a:p>
            <a:pPr lvl="0" algn="just"/>
            <a:r>
              <a:rPr lang="cs-CZ" dirty="0"/>
              <a:t>roku 1914,1915 z Řecka odešlo 115 000 muslimů do Turecka a 115 000 Řeků se nastěhovalo tam, kde předtím byli Turci</a:t>
            </a:r>
          </a:p>
          <a:p>
            <a:pPr lvl="0" algn="just"/>
            <a:r>
              <a:rPr lang="cs-CZ" dirty="0"/>
              <a:t>po první světové válce odešlo 53 000 Bulharů z Řecka, 30 000 z bulharské částí (</a:t>
            </a:r>
            <a:r>
              <a:rPr lang="cs-CZ" dirty="0" err="1"/>
              <a:t>Strandža</a:t>
            </a:r>
            <a:r>
              <a:rPr lang="cs-CZ" dirty="0"/>
              <a:t>, východní Rodopy) – dobrovolná výměna</a:t>
            </a:r>
          </a:p>
          <a:p>
            <a:pPr lvl="0" algn="just"/>
            <a:r>
              <a:rPr lang="cs-CZ" dirty="0"/>
              <a:t>po roce 1922 odešlo z Řecka půl milionu Turků a 1 300 000  Řeků se dostalo do Řecka a byli umístěni tam, kde to bylo nejjednodušší, a kde nebyli starousedlíci, tj. do severní Makedonie a západní Thrákie</a:t>
            </a:r>
          </a:p>
          <a:p>
            <a:pPr lvl="2" algn="just"/>
            <a:r>
              <a:rPr lang="cs-CZ" dirty="0"/>
              <a:t>problém byl s tím, že se jednalo nejen o rolníky, ale také o lidi z měst a vznikl tady problém se zaměstnáním, protože zde nebylo tolik pracovních pozic</a:t>
            </a:r>
          </a:p>
          <a:p>
            <a:pPr algn="just"/>
            <a:endParaRPr lang="cs-CZ" dirty="0"/>
          </a:p>
          <a:p>
            <a:pPr lvl="0" algn="just"/>
            <a:r>
              <a:rPr lang="cs-CZ" dirty="0"/>
              <a:t>k největší etnické změně došlo v Makedonii, která se tak stalo takřka etnicky homogenní</a:t>
            </a:r>
          </a:p>
          <a:p>
            <a:pPr lvl="2" algn="just"/>
            <a:r>
              <a:rPr lang="cs-CZ" dirty="0"/>
              <a:t>předtím zde žilo asi 40% Řeků, 40% muslimů, 20% Bulharů a dalších</a:t>
            </a:r>
          </a:p>
          <a:p>
            <a:pPr lvl="2" algn="just"/>
            <a:r>
              <a:rPr lang="cs-CZ" dirty="0"/>
              <a:t>poté 90% Řeků, 0,1% muslimů, 4% Bulharů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0243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9144" y="299471"/>
            <a:ext cx="8927574" cy="869230"/>
          </a:xfrm>
        </p:spPr>
        <p:txBody>
          <a:bodyPr/>
          <a:lstStyle/>
          <a:p>
            <a:r>
              <a:rPr lang="cs-CZ" b="1" dirty="0"/>
              <a:t>maloasijská katastrofa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2757" y="1363484"/>
            <a:ext cx="11053960" cy="5269974"/>
          </a:xfrm>
        </p:spPr>
        <p:txBody>
          <a:bodyPr>
            <a:normAutofit/>
          </a:bodyPr>
          <a:lstStyle/>
          <a:p>
            <a:pPr algn="just"/>
            <a:r>
              <a:rPr lang="cs-CZ" sz="2400" dirty="0"/>
              <a:t>snaha o národní sjednocení všech Řeků byla tedy dovršena v roce 1922 tzv. Maloasijskou katastrofou, která je dodnes považována – spolu s kyperskou otázkou - za největší trauma současných Řeků a je zařazena mezi největší etnické čistky v soudobých dějinách lidstva</a:t>
            </a:r>
          </a:p>
          <a:p>
            <a:pPr algn="just"/>
            <a:r>
              <a:rPr lang="cs-CZ" sz="2400" dirty="0"/>
              <a:t>půl druhého milionu Řeků bylo vyhnáno z oblastí, které obývalo bezmála tři tisíciletí</a:t>
            </a:r>
          </a:p>
          <a:p>
            <a:pPr algn="just"/>
            <a:r>
              <a:rPr lang="cs-CZ" sz="2400" dirty="0"/>
              <a:t>většina z nich našla nový domov v současném Řecku, zatímco další početně posílili již existující komunity řecké diaspory.</a:t>
            </a:r>
          </a:p>
          <a:p>
            <a:pPr algn="just"/>
            <a:r>
              <a:rPr lang="cs-CZ" sz="2400" dirty="0"/>
              <a:t>dějiny meziválečného Řecka jsou v tom smyslu především dějinami o adaptaci statisíců maloasijských uprchlíků v nové vlasti.</a:t>
            </a:r>
          </a:p>
        </p:txBody>
      </p:sp>
    </p:spTree>
    <p:extLst>
      <p:ext uri="{BB962C8B-B14F-4D97-AF65-F5344CB8AC3E}">
        <p14:creationId xmlns:p14="http://schemas.microsoft.com/office/powerpoint/2010/main" val="3311166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569248" cy="658214"/>
          </a:xfrm>
        </p:spPr>
        <p:txBody>
          <a:bodyPr/>
          <a:lstStyle/>
          <a:p>
            <a:r>
              <a:rPr lang="cs-CZ" b="1" dirty="0"/>
              <a:t>nestabilita řecké politiky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5415" y="1374305"/>
            <a:ext cx="10788838" cy="5329491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cs-CZ" sz="2400" dirty="0"/>
              <a:t>Řecko svá vítězství z první světové války přetvořilo ve velkou porážku</a:t>
            </a:r>
          </a:p>
          <a:p>
            <a:pPr lvl="0" algn="just"/>
            <a:r>
              <a:rPr lang="cs-CZ" sz="2400" dirty="0"/>
              <a:t>stále zde docházelo k soupeření republikánů a roajalistů</a:t>
            </a:r>
          </a:p>
          <a:p>
            <a:pPr lvl="0" algn="just"/>
            <a:r>
              <a:rPr lang="cs-CZ" sz="2400" dirty="0" err="1"/>
              <a:t>Venizelos</a:t>
            </a:r>
            <a:r>
              <a:rPr lang="cs-CZ" sz="2400" dirty="0"/>
              <a:t> nebyl odpůrcem krále, ale spíše chtěl parlamentní monarchii, ale definitivní porážka zapříčinila to, že se z lidí stali tvrdí antimonarchisté a republikáni, oproti tomu však stáli tvrdí tradiční přívrženci krále</a:t>
            </a:r>
          </a:p>
          <a:p>
            <a:pPr lvl="0" algn="just"/>
            <a:r>
              <a:rPr lang="cs-CZ" sz="2400" dirty="0"/>
              <a:t>otázka způsobu vlády byla komplikovaná tím, že do politiky se pletli vojáci a armáda (nebyli v centru dění, ale stáli v pozadí se svými zbraněmi)</a:t>
            </a:r>
          </a:p>
          <a:p>
            <a:pPr lvl="0" algn="just"/>
            <a:r>
              <a:rPr lang="cs-CZ" sz="2400" dirty="0"/>
              <a:t>všude jinde byli vojáci ve prospěchu moci, ale v Řecku byla situace taková, že kde byla sice skupina roajalistických vojáků, ale větší skupina vojáků byla republikánská (touha po řádu)</a:t>
            </a:r>
          </a:p>
          <a:p>
            <a:pPr lvl="0" algn="just"/>
            <a:r>
              <a:rPr lang="cs-CZ" sz="2400" dirty="0"/>
              <a:t>vojenské převraty v letech 1922, 1925, 1926, 1933, 1936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68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3692" y="302996"/>
            <a:ext cx="8911687" cy="1028024"/>
          </a:xfrm>
        </p:spPr>
        <p:txBody>
          <a:bodyPr/>
          <a:lstStyle/>
          <a:p>
            <a:pPr algn="ctr"/>
            <a:r>
              <a:rPr lang="cs-CZ" b="1" dirty="0"/>
              <a:t>další problémy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0583" y="1331020"/>
            <a:ext cx="11378598" cy="5334902"/>
          </a:xfrm>
        </p:spPr>
        <p:txBody>
          <a:bodyPr/>
          <a:lstStyle/>
          <a:p>
            <a:pPr lvl="0" algn="just"/>
            <a:r>
              <a:rPr lang="cs-CZ" sz="2000" dirty="0"/>
              <a:t>Řecko bylo zemí do značné míry závislé na zemědělství, ale problém byl navíc ten, že na zemědělství specializovaném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sz="2000" dirty="0"/>
              <a:t>v zemědělství pracovalo před druhou světovou válkou přes 60% obyvatel, ale protože se jednalo právě o zemědělství specializované, většinu zemědělských produktů muselo Řecko dovážet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sz="2000" dirty="0"/>
              <a:t>zemědělství bylo zaměřeno na rozinky, váno, tabák, olivy a olivový olej – tyt o produkty představovaly 68% řeckého vývozu, navíc na takové práce bylo nutné mít více pracovních sil (místo dvaceti třeba sto – složité obdělávání, celoroční práce)</a:t>
            </a:r>
          </a:p>
          <a:p>
            <a:pPr marL="0" lvl="0" indent="0" algn="just">
              <a:buNone/>
            </a:pPr>
            <a:endParaRPr lang="cs-CZ" sz="2000" dirty="0"/>
          </a:p>
          <a:p>
            <a:pPr algn="just"/>
            <a:r>
              <a:rPr lang="cs-CZ" sz="2000" dirty="0"/>
              <a:t>dalším problémem byla skutečnost, že ještě ve 30. letech mělo Řecko skoro největší negramotnost z balkánských zemí: v Jugoslávii byla gramotnost 70%, v Řecku v roce 1930 bylo 43% negramotných obyvatel (v Bosně a Hercegovině a v Makedonii byla gramotnost kolem 30%)</a:t>
            </a:r>
          </a:p>
          <a:p>
            <a:pPr marL="0" lvl="0" indent="0">
              <a:buNone/>
            </a:pPr>
            <a:endParaRPr lang="cs-CZ" sz="2000" dirty="0"/>
          </a:p>
          <a:p>
            <a:pPr lvl="1">
              <a:buFont typeface="Wingdings" panose="05000000000000000000" pitchFamily="2" charset="2"/>
              <a:buChar char="q"/>
            </a:pP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8395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15123"/>
          </a:xfrm>
        </p:spPr>
        <p:txBody>
          <a:bodyPr/>
          <a:lstStyle/>
          <a:p>
            <a:pPr algn="ctr"/>
            <a:r>
              <a:rPr lang="cs-CZ" b="1" dirty="0"/>
              <a:t>Řecko v letech 1923–1928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2951" y="1439233"/>
            <a:ext cx="10783428" cy="530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 </a:t>
            </a:r>
          </a:p>
          <a:p>
            <a:pPr lvl="0" algn="just"/>
            <a:r>
              <a:rPr lang="cs-CZ" dirty="0"/>
              <a:t>období ve znamení budování řecké republiky </a:t>
            </a:r>
          </a:p>
          <a:p>
            <a:pPr lvl="0" algn="just"/>
            <a:r>
              <a:rPr lang="cs-CZ" dirty="0"/>
              <a:t>v prosinci 1923 proběhly volny a byla zde touha po ústavním pořádku (</a:t>
            </a:r>
            <a:r>
              <a:rPr lang="cs-CZ" dirty="0" err="1"/>
              <a:t>Venizelos</a:t>
            </a:r>
            <a:r>
              <a:rPr lang="cs-CZ" dirty="0"/>
              <a:t>)</a:t>
            </a:r>
          </a:p>
          <a:p>
            <a:pPr lvl="0" algn="just"/>
            <a:r>
              <a:rPr lang="cs-CZ" dirty="0"/>
              <a:t>král Jiří II. byl přemlouvám, aby odešel ze země než budou volby, poté se uspořádal plebiscit, který nakonec znamenal vítězství</a:t>
            </a:r>
          </a:p>
          <a:p>
            <a:pPr lvl="0" algn="just"/>
            <a:r>
              <a:rPr lang="cs-CZ" dirty="0"/>
              <a:t>v dubnu 1924 se v plebiscitu dvě třetiny Řeků vyjádřily pro republiku, jedna třetina byla proti (důležité je mít na paměti, že všechny volby v této době probíhaly pod nátlakem a byly zmanipulované) X v roce 1936 bylo 90% obyvatelstva totiž zase pro monarchii</a:t>
            </a:r>
          </a:p>
          <a:p>
            <a:pPr algn="just"/>
            <a:r>
              <a:rPr lang="cs-CZ" dirty="0"/>
              <a:t>bylo nutné vytvořit ústavu, ale objevily se zde jiné skutečnosti:</a:t>
            </a:r>
          </a:p>
          <a:p>
            <a:pPr lvl="0" algn="just"/>
            <a:r>
              <a:rPr lang="cs-CZ" dirty="0"/>
              <a:t>proběhl incident s Italy na Korfu</a:t>
            </a:r>
          </a:p>
          <a:p>
            <a:pPr lvl="0" algn="just"/>
            <a:r>
              <a:rPr lang="cs-CZ" dirty="0"/>
              <a:t>další incident měli Řekové roku 1925 s komity v Bulharsku, kam násilně vpadli, ale následně pak museli zaplatit škody</a:t>
            </a:r>
          </a:p>
          <a:p>
            <a:pPr lvl="0" algn="just"/>
            <a:r>
              <a:rPr lang="cs-CZ" dirty="0"/>
              <a:t>spory s Tureckem jsou zřejmé, po výměně obyvatelstva šlo především o spor Fanariotů a Řeků v Cařihradu</a:t>
            </a:r>
          </a:p>
          <a:p>
            <a:pPr lvl="0" algn="just"/>
            <a:r>
              <a:rPr lang="cs-CZ" dirty="0"/>
              <a:t>Řecko nemělo přátelské vztahy ani s Jugoslávií, i když to byli dlouhověcí spojenci</a:t>
            </a:r>
          </a:p>
          <a:p>
            <a:pPr lvl="0" algn="just"/>
            <a:r>
              <a:rPr lang="cs-CZ" dirty="0"/>
              <a:t>od první balkánské války spolu měli uzavřený pakt o spojenectví</a:t>
            </a:r>
          </a:p>
          <a:p>
            <a:pPr lvl="0" algn="just"/>
            <a:r>
              <a:rPr lang="cs-CZ" dirty="0"/>
              <a:t>v roce 1915, kdy Německo a Rakousko-Uhersko nejvíce tlačilo na Srbsko, ale Řekové nepřišli na pomoc a došlo k ochlazení vztahů</a:t>
            </a:r>
          </a:p>
          <a:p>
            <a:pPr lvl="0" algn="just"/>
            <a:r>
              <a:rPr lang="cs-CZ" dirty="0"/>
              <a:t>dalším sporem ve vztahu Řecka a Jugoslávie byl přístav Soluň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3429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9283" y="294060"/>
            <a:ext cx="9242959" cy="679857"/>
          </a:xfrm>
        </p:spPr>
        <p:txBody>
          <a:bodyPr/>
          <a:lstStyle/>
          <a:p>
            <a:pPr algn="ctr"/>
            <a:r>
              <a:rPr lang="cs-CZ" b="1" dirty="0"/>
              <a:t>Řecko v letech 1923–1925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78575" y="1137644"/>
            <a:ext cx="7699356" cy="5470168"/>
          </a:xfrm>
        </p:spPr>
        <p:txBody>
          <a:bodyPr>
            <a:normAutofit fontScale="85000" lnSpcReduction="10000"/>
          </a:bodyPr>
          <a:lstStyle/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/>
              <a:t>politická nestabilita a korupce, které </a:t>
            </a:r>
            <a:r>
              <a:rPr lang="cs-CZ" sz="1700" dirty="0" err="1"/>
              <a:t>Venizelosova</a:t>
            </a:r>
            <a:r>
              <a:rPr lang="cs-CZ" sz="1700" dirty="0"/>
              <a:t> strana podléhala – proti nim stála: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1700" dirty="0"/>
              <a:t>národní strana (roajalistická) v čele:  </a:t>
            </a:r>
            <a:r>
              <a:rPr lang="cs-CZ" sz="1700" b="1" dirty="0"/>
              <a:t>PANAGIS TSALDARIS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1700" dirty="0"/>
              <a:t>ultranacionalistická strana v čele s METAXASEM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/>
              <a:t>vlády se pořád měnily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/>
              <a:t>v červnu 1925 republikánský vojenský generál </a:t>
            </a:r>
            <a:r>
              <a:rPr lang="cs-CZ" sz="1700" b="1" dirty="0"/>
              <a:t>THEODOROS PANGALOS </a:t>
            </a:r>
            <a:r>
              <a:rPr lang="cs-CZ" sz="1700" dirty="0"/>
              <a:t>provedl první vojenský puč a zavedl vojenskou diktaturu s cílem politickém smíru a zachování hospodářství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/>
              <a:t>na jednu stranu šlo o republikána, ale na stranu druhou ničil některé noviny, někteří politikové byli posláni do vyhnanství, probíhaly válečné soudy, apod.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/>
              <a:t>ale i přesto bylo vidět, že to myslí dobře a v historiografii nebývá odsuzován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/>
              <a:t>různá opatření typu: ženy nesměly nosit sukně kratší než 14 centimetrů od země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/>
              <a:t>po roce jeho snah ho svrhla jeho vlastní republikánská garda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/>
              <a:t>vypsány nové volby, kde zvítězili řečtí demokraté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 err="1"/>
              <a:t>Venizelos</a:t>
            </a:r>
            <a:r>
              <a:rPr lang="cs-CZ" sz="1700" dirty="0"/>
              <a:t> se vrací z vyhnanství, kde byl od roku 1920 a ujal se vlády jako premiér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1700" dirty="0"/>
              <a:t>snažil se nezasahovat do vnitřní politiky a zaměřil se především na politiku zahraniční: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1700" dirty="0"/>
              <a:t>obnovení diplomatických vztahů s Tureckem a vztahů, které byly přátelské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1700" dirty="0"/>
              <a:t>roku 1935 vznikl „Balkánský svaz Jugoslávie, Řecka a Turecka“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1700" dirty="0"/>
              <a:t>Řecko zaplatilo i odškodnění Turkům, kteří museli z Řecka odejít ještě před </a:t>
            </a:r>
            <a:r>
              <a:rPr lang="cs-CZ" sz="1700" dirty="0" err="1"/>
              <a:t>laussainskou</a:t>
            </a:r>
            <a:r>
              <a:rPr lang="cs-CZ" sz="1700" dirty="0"/>
              <a:t> smlouvou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1700" dirty="0"/>
              <a:t>upevnění mezinárodního postavení Řecka</a:t>
            </a:r>
          </a:p>
          <a:p>
            <a:pPr lvl="0" algn="just"/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124" name="Picture 4" descr="Theodoros Pangalo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931" y="1368895"/>
            <a:ext cx="3590537" cy="472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857236" y="6238480"/>
            <a:ext cx="3002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Theodoros</a:t>
            </a:r>
            <a:r>
              <a:rPr lang="cs-CZ" dirty="0"/>
              <a:t> </a:t>
            </a:r>
            <a:r>
              <a:rPr lang="cs-CZ" dirty="0" err="1"/>
              <a:t>Pangalos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7285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2037" y="119035"/>
            <a:ext cx="10415501" cy="49778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800" b="1" dirty="0">
                <a:latin typeface="Cambria" panose="02040503050406030204" pitchFamily="18" charset="0"/>
                <a:ea typeface="Cambria" panose="02040503050406030204" pitchFamily="18" charset="0"/>
              </a:rPr>
              <a:t>ELEFTHERIOS</a:t>
            </a:r>
            <a:r>
              <a:rPr lang="cs-CZ" sz="2800" b="1" dirty="0"/>
              <a:t> </a:t>
            </a:r>
            <a:r>
              <a:rPr lang="cs-CZ" sz="2800" b="1" dirty="0">
                <a:latin typeface="Cambria" panose="02040503050406030204" pitchFamily="18" charset="0"/>
                <a:ea typeface="Cambria" panose="02040503050406030204" pitchFamily="18" charset="0"/>
              </a:rPr>
              <a:t>VENIZELOS (1864–1936)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025524" y="660100"/>
            <a:ext cx="8067281" cy="6135678"/>
          </a:xfrm>
        </p:spPr>
        <p:txBody>
          <a:bodyPr>
            <a:normAutofit fontScale="55000" lnSpcReduction="20000"/>
          </a:bodyPr>
          <a:lstStyle/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významný řecký revolucionář, proslulý státník 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zastával několikrát za sebou post předsedy vlády řeckého státu (1910–1920 a 1928–1932)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jeho význačný vliv na vnitřní i vnější záležitosti řeckého státu mu vynesl titul </a:t>
            </a:r>
            <a:r>
              <a:rPr lang="cs-CZ" sz="2200" i="1" dirty="0">
                <a:latin typeface="Cambria" panose="02040503050406030204" pitchFamily="18" charset="0"/>
                <a:ea typeface="Cambria" panose="02040503050406030204" pitchFamily="18" charset="0"/>
              </a:rPr>
              <a:t>"tvůrce moderního Řecka, 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někdy je též známý pod dalším titulem </a:t>
            </a:r>
            <a:r>
              <a:rPr lang="cs-CZ" sz="2200" i="1" dirty="0">
                <a:latin typeface="Cambria" panose="02040503050406030204" pitchFamily="18" charset="0"/>
                <a:ea typeface="Cambria" panose="02040503050406030204" pitchFamily="18" charset="0"/>
              </a:rPr>
              <a:t>Velký Kréťan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poprvé se objevil na mezinárodní scéně v souvislosti se svojí významnou rolí ohledně autonomie Kréty v rámci Osmanské říše a posléze jejím spojení (</a:t>
            </a:r>
            <a:r>
              <a:rPr lang="cs-CZ" sz="2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enosis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)  s Řeckem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brzy poté pozván do samotného Řecka, aby vyřešil tehdejší problematickou politickou situaci a stal se premiérem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jeho zásluhou uskutečněny nejen ústavní a hospodářské reformy, ale také reorganizace armády a námořnictva = modernizace řecké společnosti a příprava vojenské složky na nadcházející ozbrojené konflikty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během balkánských válek měl zásadní podíl na vytvoření balkánské ligy (aliance balkánských států proti Osmanské říši)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díky jeho vedení se populace a územní rozsah Řeckého království takřka zdvojnásobily – Řecko získalo Makedonii, </a:t>
            </a:r>
            <a:r>
              <a:rPr lang="cs-CZ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Epirus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 a zbytek Egejských ostrovů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během první světové války se rozhodl přiklonit na stranu Trojdohody a podařilo se mu tak znovu dosáhnout územních zisků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spolu s tím se však dostal do sporu s tehdejším řeckým králem Konstantinem I., což vedlo k takzvanému národnímu rozkolu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populace země se tak rozdělila na dva tábory – </a:t>
            </a:r>
            <a:r>
              <a:rPr lang="cs-CZ" sz="2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venizelisty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 a </a:t>
            </a:r>
            <a:r>
              <a:rPr lang="cs-CZ" sz="2200" i="1" dirty="0">
                <a:latin typeface="Cambria" panose="02040503050406030204" pitchFamily="18" charset="0"/>
                <a:ea typeface="Cambria" panose="02040503050406030204" pitchFamily="18" charset="0"/>
              </a:rPr>
              <a:t>roajalisty</a:t>
            </a: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mocenský boj, který tak v Řecku vypukl, následně po několik desetiletí ovlivňoval další politický a společenský vývoj země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přes své úspěchy byl </a:t>
            </a:r>
            <a:r>
              <a:rPr lang="cs-CZ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Venizelos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 roku 1920 poražen ve volbách, což později způsobilo prohru v řecko-turecké válce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během následujícího působení ve funkci ministerského předsedy (1928-1932) </a:t>
            </a:r>
            <a:r>
              <a:rPr lang="cs-CZ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Venizelos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 úspěšně normalizoval vztahy se sousedními státy a dále prohloubil své ústavní a hospodářské reformy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roku 1935 se zúčastnil nezdařeného pokusu o puč, následně vystoupil z politického života a odjel ze země</a:t>
            </a:r>
          </a:p>
          <a:p>
            <a:endParaRPr lang="cs-CZ" dirty="0"/>
          </a:p>
        </p:txBody>
      </p:sp>
      <p:pic>
        <p:nvPicPr>
          <p:cNvPr id="2050" name="Picture 2" descr="Ελευθέριος Βενιζέλο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90" y="546475"/>
            <a:ext cx="3641028" cy="580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550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9910" y="234542"/>
            <a:ext cx="10179003" cy="798892"/>
          </a:xfrm>
        </p:spPr>
        <p:txBody>
          <a:bodyPr/>
          <a:lstStyle/>
          <a:p>
            <a:pPr algn="ctr"/>
            <a:r>
              <a:rPr lang="cs-CZ" b="1" dirty="0"/>
              <a:t>třicátá léta v Řecku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901" y="1179522"/>
            <a:ext cx="11367777" cy="5678478"/>
          </a:xfrm>
        </p:spPr>
        <p:txBody>
          <a:bodyPr>
            <a:normAutofit lnSpcReduction="10000"/>
          </a:bodyPr>
          <a:lstStyle/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na počátku třicátých let však dochází v Evropě k velké hospodářské krizi: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dirty="0"/>
              <a:t>tato krize silně poškodila i tak špatné řecké hospodářství (nebyla poptávka na tak specializované produkty jako jsou olivový olej, rozinky, apod.)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dirty="0"/>
              <a:t>v letech 1929-1931 se řecký vývoz zmenšil až o 40%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cs-CZ" dirty="0"/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dirty="0" err="1"/>
              <a:t>Venizelos</a:t>
            </a:r>
            <a:r>
              <a:rPr lang="cs-CZ" dirty="0"/>
              <a:t> byl politikem 19. století, byl romantickým nacionalistou, uměl vyburcovat masy lidí, ale  neuměl s ekonomickou krizí bojovat; tentokrát šlo o peníze, hospodářství a ekonomii, navíc už nebyl tak silným vůdcem (korupce)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volby v roce 1932  ukázaly, že se politické klima změnilo v neprospěch republikánů a </a:t>
            </a:r>
            <a:r>
              <a:rPr lang="cs-CZ" dirty="0" err="1"/>
              <a:t>Venizelose</a:t>
            </a:r>
            <a:r>
              <a:rPr lang="cs-CZ" dirty="0"/>
              <a:t>, naopak úspěch slavil </a:t>
            </a:r>
            <a:r>
              <a:rPr lang="cs-CZ" dirty="0" err="1"/>
              <a:t>Panajis</a:t>
            </a:r>
            <a:r>
              <a:rPr lang="cs-CZ" dirty="0"/>
              <a:t> </a:t>
            </a:r>
            <a:r>
              <a:rPr lang="cs-CZ" dirty="0" err="1"/>
              <a:t>Tsaldaris</a:t>
            </a:r>
            <a:endParaRPr lang="cs-CZ" dirty="0"/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ten však nebyl schopen kvůli systému sestavit roajalistickou vládu, a tak u moci zůstal </a:t>
            </a:r>
            <a:r>
              <a:rPr lang="cs-CZ" dirty="0" err="1"/>
              <a:t>Venizelos</a:t>
            </a:r>
            <a:r>
              <a:rPr lang="cs-CZ" dirty="0"/>
              <a:t>, ale už byl slabým představitelem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obnovené volby v roce 1933 </a:t>
            </a:r>
            <a:r>
              <a:rPr lang="cs-CZ" dirty="0" err="1"/>
              <a:t>Venizelos</a:t>
            </a:r>
            <a:r>
              <a:rPr lang="cs-CZ" dirty="0"/>
              <a:t> prohrává a je zde snaha o nastolení královské moci – 2 puče v letech 1933 a 1935: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dirty="0"/>
              <a:t>puče organizované za spásu republiky v její prospěch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dirty="0"/>
              <a:t>skončily ale neúspěchem a přispěly naopak k pádu republiky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dirty="0"/>
              <a:t>po volbách v červnu 1935, kdy roajalisté měli opět většinu, vojáci do puče zatáhli i už zoufalého </a:t>
            </a:r>
            <a:r>
              <a:rPr lang="cs-CZ" dirty="0" err="1"/>
              <a:t>Venizelose</a:t>
            </a:r>
            <a:r>
              <a:rPr lang="cs-CZ" dirty="0"/>
              <a:t>, ale došlo k neúspěchu a republikánská vláda byla zcela zkompromitována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7069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3485" y="624110"/>
            <a:ext cx="10141128" cy="641982"/>
          </a:xfrm>
        </p:spPr>
        <p:txBody>
          <a:bodyPr/>
          <a:lstStyle/>
          <a:p>
            <a:pPr algn="ctr"/>
            <a:r>
              <a:rPr lang="cs-CZ" b="1" dirty="0"/>
              <a:t>třicátá léta v Řecku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419" y="1331019"/>
            <a:ext cx="11059370" cy="5264563"/>
          </a:xfrm>
        </p:spPr>
        <p:txBody>
          <a:bodyPr>
            <a:normAutofit/>
          </a:bodyPr>
          <a:lstStyle/>
          <a:p>
            <a:pPr lvl="0" algn="just"/>
            <a:r>
              <a:rPr lang="cs-CZ" dirty="0"/>
              <a:t>nastal čas, kdy se do čela dostávají roajalisté, kteří nakonec vypsali referendum o návratu krále</a:t>
            </a:r>
          </a:p>
          <a:p>
            <a:pPr lvl="0" algn="just"/>
            <a:r>
              <a:rPr lang="cs-CZ" dirty="0"/>
              <a:t>v Řecku se začínají v této době objevovat komunisté (do té doby byli zanedbatelní), které krize povzbudila a získávali čím dál větší počet příznivců a roajalisté v nich právem viděli nebezpečí</a:t>
            </a:r>
          </a:p>
          <a:p>
            <a:pPr lvl="0" algn="just"/>
            <a:r>
              <a:rPr lang="cs-CZ" dirty="0"/>
              <a:t>komunisté a republikáni vytvářejí národní frontu proti reakční monarchii, čehož využil </a:t>
            </a:r>
            <a:r>
              <a:rPr lang="cs-CZ" dirty="0" err="1"/>
              <a:t>Metaxas</a:t>
            </a:r>
            <a:r>
              <a:rPr lang="cs-CZ" dirty="0"/>
              <a:t>: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/>
              <a:t>jeho radikální strana nebyla silná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/>
              <a:t>přesvědčil však krále, aby udělal vládu silné ruky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 err="1"/>
              <a:t>Metaxas</a:t>
            </a:r>
            <a:r>
              <a:rPr lang="cs-CZ" dirty="0"/>
              <a:t> udělal něco, s čím nikdo nepočítal, a sice úspěšný vojenský převrat ve prospěch roajalistů </a:t>
            </a:r>
          </a:p>
          <a:p>
            <a:pPr lvl="0" algn="just"/>
            <a:r>
              <a:rPr lang="cs-CZ" dirty="0"/>
              <a:t>tento převrat se uskutečnil </a:t>
            </a:r>
            <a:r>
              <a:rPr lang="cs-CZ" u="sng" dirty="0"/>
              <a:t>4. srpna 1936</a:t>
            </a:r>
            <a:r>
              <a:rPr lang="cs-CZ" dirty="0"/>
              <a:t> a šlo o převrat nekrvavý, král ho jmenoval do čela parlamentu, a ten </a:t>
            </a:r>
            <a:r>
              <a:rPr lang="cs-CZ" dirty="0" err="1"/>
              <a:t>Metaxas</a:t>
            </a:r>
            <a:r>
              <a:rPr lang="cs-CZ" dirty="0"/>
              <a:t> pak následně rozpustil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/>
              <a:t>začal vládnout jako </a:t>
            </a:r>
            <a:r>
              <a:rPr lang="cs-CZ" dirty="0" err="1"/>
              <a:t>Mussollini</a:t>
            </a:r>
            <a:endParaRPr lang="cs-CZ" dirty="0"/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/>
              <a:t>měl titul „</a:t>
            </a:r>
            <a:r>
              <a:rPr lang="cs-CZ" dirty="0" err="1"/>
              <a:t>archigos</a:t>
            </a:r>
            <a:r>
              <a:rPr lang="cs-CZ" dirty="0"/>
              <a:t>“, tedy vůdce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/>
              <a:t>počátek „</a:t>
            </a:r>
            <a:r>
              <a:rPr lang="cs-CZ" dirty="0" err="1"/>
              <a:t>Metaxasovy</a:t>
            </a:r>
            <a:r>
              <a:rPr lang="cs-CZ" dirty="0"/>
              <a:t> diktatury“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997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AC4B43-62B7-4907-BBF1-1EE47EF1D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Venizelos</a:t>
            </a:r>
            <a:r>
              <a:rPr lang="cs-CZ" dirty="0"/>
              <a:t> při jednáních v Paříži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35FB020-5B5B-4506-8F2B-020A5DF2E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Zástupný obsah 4" descr="Obsah obrázku osoba, muž, stojící, pózování&#10;&#10;Popis byl vytvořen automaticky">
            <a:extLst>
              <a:ext uri="{FF2B5EF4-FFF2-40B4-BE49-F238E27FC236}">
                <a16:creationId xmlns:a16="http://schemas.microsoft.com/office/drawing/2014/main" id="{2714559C-E8EF-47B7-872B-42F857937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501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16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90123" y="218311"/>
            <a:ext cx="8911687" cy="733964"/>
          </a:xfrm>
        </p:spPr>
        <p:txBody>
          <a:bodyPr/>
          <a:lstStyle/>
          <a:p>
            <a:r>
              <a:rPr lang="cs-CZ" b="1" dirty="0" err="1"/>
              <a:t>Metaxasova</a:t>
            </a:r>
            <a:r>
              <a:rPr lang="cs-CZ" b="1" dirty="0"/>
              <a:t> fašistická diktatura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6043" y="1363483"/>
            <a:ext cx="10945746" cy="5361955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cs-CZ" dirty="0"/>
              <a:t>v čele své diktatury stál až do své smrti roku 1941</a:t>
            </a:r>
          </a:p>
          <a:p>
            <a:pPr lvl="0"/>
            <a:r>
              <a:rPr lang="cs-CZ" dirty="0"/>
              <a:t>neměl se o co opírat, proto vytvořil novou státní teorii, a to tu, že Řecko mělo tři období národní velikosti, konkrétně: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i="1" dirty="0"/>
              <a:t>antické období</a:t>
            </a:r>
            <a:r>
              <a:rPr lang="cs-CZ" dirty="0"/>
              <a:t> (v 5. století za Perikla, který v demokratickém Řecku vládl jako diktátor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i="1" dirty="0"/>
              <a:t>byzantské období</a:t>
            </a:r>
            <a:r>
              <a:rPr lang="cs-CZ" dirty="0"/>
              <a:t> (také autokratický režim)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tzv. </a:t>
            </a:r>
            <a:r>
              <a:rPr lang="cs-CZ" i="1" dirty="0"/>
              <a:t>režim 4. srpna</a:t>
            </a:r>
            <a:r>
              <a:rPr lang="cs-CZ" dirty="0"/>
              <a:t> (= jeho vlastní režim)</a:t>
            </a:r>
          </a:p>
          <a:p>
            <a:endParaRPr lang="cs-CZ" dirty="0"/>
          </a:p>
          <a:p>
            <a:pPr lvl="0"/>
            <a:r>
              <a:rPr lang="cs-CZ" dirty="0"/>
              <a:t>rozpustil politické strany (i zákaz komunistů)  a parlament, vyhlásil výjimečný stav</a:t>
            </a:r>
          </a:p>
          <a:p>
            <a:pPr lvl="0"/>
            <a:r>
              <a:rPr lang="cs-CZ" dirty="0"/>
              <a:t>vydal ustanovení, která omezovala základní lidská práva</a:t>
            </a:r>
          </a:p>
          <a:p>
            <a:pPr lvl="0"/>
            <a:r>
              <a:rPr lang="cs-CZ" dirty="0"/>
              <a:t>zatýkání opozičních vůdců</a:t>
            </a:r>
          </a:p>
          <a:p>
            <a:pPr lvl="0"/>
            <a:r>
              <a:rPr lang="cs-CZ" dirty="0"/>
              <a:t>zákaz stávek </a:t>
            </a:r>
          </a:p>
          <a:p>
            <a:pPr lvl="0"/>
            <a:r>
              <a:rPr lang="cs-CZ" dirty="0"/>
              <a:t>vláda tvrdé ruky, způsobem fašistickým jako v Itálii</a:t>
            </a:r>
          </a:p>
          <a:p>
            <a:pPr lvl="0"/>
            <a:r>
              <a:rPr lang="cs-CZ" dirty="0"/>
              <a:t>podobné symboly mládežnické organizace</a:t>
            </a:r>
          </a:p>
          <a:p>
            <a:pPr lvl="0"/>
            <a:r>
              <a:rPr lang="cs-CZ" dirty="0"/>
              <a:t>vydal nařízení, která zaměstnavatelům nařizovala základní minimální platy práva zaměstnanců na dovolenou</a:t>
            </a:r>
          </a:p>
          <a:p>
            <a:pPr lvl="0"/>
            <a:r>
              <a:rPr lang="cs-CZ" dirty="0"/>
              <a:t>zrušil odbory – dvojsečné (Mussolini také udělal zákaz odborů a dal lidem práci)</a:t>
            </a:r>
          </a:p>
          <a:p>
            <a:pPr lvl="0"/>
            <a:r>
              <a:rPr lang="cs-CZ" dirty="0"/>
              <a:t>soudy vyháněly nevhodné osoby do vyhnanství na ostrovy</a:t>
            </a:r>
          </a:p>
          <a:p>
            <a:pPr lvl="0"/>
            <a:r>
              <a:rPr lang="cs-CZ" dirty="0"/>
              <a:t>policie bez udání důvodu mohla vpadnout do jakéhokoliv domu a mohla si dělat co chtěla</a:t>
            </a:r>
          </a:p>
          <a:p>
            <a:pPr lvl="0"/>
            <a:r>
              <a:rPr lang="cs-CZ" dirty="0"/>
              <a:t>zdravotnická reforma – byla povinná zdravotní péče (= nacionální a národní spravedlnost)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931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1632" y="21643"/>
            <a:ext cx="9832721" cy="63845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IOANNIS METAXAS (1871–1941)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77993" y="703385"/>
            <a:ext cx="6947276" cy="6103214"/>
          </a:xfrm>
        </p:spPr>
        <p:txBody>
          <a:bodyPr>
            <a:normAutofit fontScale="25000" lnSpcReduction="20000"/>
          </a:bodyPr>
          <a:lstStyle/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řecký generál a diktátor, předseda vlády v letech 1936–1941.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armádní důstojník (1897) v řecko-turecké válce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před balkánskými válkami byla reorganizována armáda – jeho aktivní účast (v roce 1913 byl jmenován hlavním velitelem řeckého generálního štábu)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Metaxas</a:t>
            </a: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 podporován řeckým králem Konstantinem I.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roku 1917 byl král sesazen a </a:t>
            </a:r>
            <a:r>
              <a:rPr lang="cs-CZ" sz="4600" dirty="0" err="1">
                <a:latin typeface="Cambria" panose="02040503050406030204" pitchFamily="18" charset="0"/>
                <a:ea typeface="Cambria" panose="02040503050406030204" pitchFamily="18" charset="0"/>
              </a:rPr>
              <a:t>Metaxas</a:t>
            </a: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 ho následoval do exilu, vrátil se až v roce 1920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roku 1923 řídil ze zákulisí pokus o státní převrat </a:t>
            </a:r>
            <a:r>
              <a:rPr lang="cs-CZ" sz="4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ten se však nezdařil a </a:t>
            </a:r>
            <a:r>
              <a:rPr lang="cs-CZ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Metaxas</a:t>
            </a: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 musel opět načas odejít ze země.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v roce 1935 bylo v pochybném referendu většinou 97% hlasů rozhodnuto,  že se země vrátí k monarchistickému zřízení a na trůn dosedl Jiří II.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v roce 1936 jmenoval Jiří II. </a:t>
            </a:r>
            <a:r>
              <a:rPr lang="cs-CZ" sz="4600" dirty="0" err="1">
                <a:latin typeface="Cambria" panose="02040503050406030204" pitchFamily="18" charset="0"/>
                <a:ea typeface="Cambria" panose="02040503050406030204" pitchFamily="18" charset="0"/>
              </a:rPr>
              <a:t>Metaxase</a:t>
            </a: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 prozatímním ministerským předsedou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ten poté za podpory krále na sebe strhl veškerou moc a prosadil vyloučení některých prvků z ústavy zaručujících občanům demokratická práva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jeho režim se zaměřil na postupnou likvidaci opozice, zejména komunistů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proslavil se tím, že se postavil na odpor italskému diktátorovi Mussolinimu, který rozhodl o vpádu italských vojsk do Řecka 28. října1940.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sebevědomí Italové narazili na tvrdý odpor řeckých vojsk.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italské jednotky daleko lépe vyzbrojeny, i tak nedokázali udržet nad situací kontrolu a po řecké ofenzívě byla fronta zatlačena zpět na albánské hranice (50 km od města </a:t>
            </a:r>
            <a:r>
              <a:rPr lang="cs-CZ" sz="4600" dirty="0" err="1">
                <a:latin typeface="Cambria" panose="02040503050406030204" pitchFamily="18" charset="0"/>
                <a:ea typeface="Cambria" panose="02040503050406030204" pitchFamily="18" charset="0"/>
              </a:rPr>
              <a:t>Berat</a:t>
            </a: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Italům na pomoc Německo – toho se již </a:t>
            </a:r>
            <a:r>
              <a:rPr lang="cs-CZ" sz="4600" dirty="0" err="1">
                <a:latin typeface="Cambria" panose="02040503050406030204" pitchFamily="18" charset="0"/>
                <a:ea typeface="Cambria" panose="02040503050406030204" pitchFamily="18" charset="0"/>
              </a:rPr>
              <a:t>Metaxas</a:t>
            </a: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 nedožil (hnisavý zánět hrtanu – otrava krve)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cs-CZ" sz="4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cs-CZ" sz="4800" u="sng" dirty="0">
                <a:latin typeface="Cambria" panose="02040503050406030204" pitchFamily="18" charset="0"/>
                <a:ea typeface="Cambria" panose="02040503050406030204" pitchFamily="18" charset="0"/>
              </a:rPr>
              <a:t>jeho politika: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Podporoval mezi lidem populární, názory, např. zavedl osmihodinový pracovní den a povinné zlepšení pracovních podmínek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řecký sociální zabezpečovací fond (IKA), zlepšen stav opevnění (</a:t>
            </a:r>
            <a:r>
              <a:rPr lang="cs-CZ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Metaxasova</a:t>
            </a: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 linie na řecko-bulharské hranici).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v zahraniční politice – probritský postoj (v době ohrožení zejména Itálií hledaní ochrany u Velké Británie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po Mussoliniho nátlaku na řecké strategické území se </a:t>
            </a:r>
            <a:r>
              <a:rPr lang="cs-CZ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Metaxas</a:t>
            </a: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 nechal slyšet: </a:t>
            </a:r>
            <a:r>
              <a:rPr lang="cs-CZ" sz="4800" i="1" dirty="0">
                <a:latin typeface="Cambria" panose="02040503050406030204" pitchFamily="18" charset="0"/>
                <a:ea typeface="Cambria" panose="02040503050406030204" pitchFamily="18" charset="0"/>
              </a:rPr>
              <a:t>„</a:t>
            </a:r>
            <a:r>
              <a:rPr lang="cs-CZ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Alors</a:t>
            </a:r>
            <a:r>
              <a:rPr lang="cs-CZ" sz="4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c´est</a:t>
            </a:r>
            <a:r>
              <a:rPr lang="cs-CZ" sz="4800" i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cs-CZ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guerre</a:t>
            </a:r>
            <a:r>
              <a:rPr lang="cs-CZ" sz="4800" i="1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 (pak bude válka)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celé jeho prohlášení bylo veřejností shrnuto do slavného </a:t>
            </a:r>
            <a:r>
              <a:rPr lang="cs-CZ" sz="4800" i="1" dirty="0">
                <a:latin typeface="Cambria" panose="02040503050406030204" pitchFamily="18" charset="0"/>
                <a:ea typeface="Cambria" panose="02040503050406030204" pitchFamily="18" charset="0"/>
              </a:rPr>
              <a:t>„</a:t>
            </a:r>
            <a:r>
              <a:rPr lang="cs-CZ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Ochi</a:t>
            </a:r>
            <a:r>
              <a:rPr lang="cs-CZ" sz="4800" i="1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 (ne) dnes se v Řecku každoročně oslavuje Den </a:t>
            </a:r>
            <a:r>
              <a:rPr lang="cs-CZ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Ochi</a:t>
            </a:r>
            <a:endParaRPr lang="cs-CZ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/>
          </a:p>
        </p:txBody>
      </p:sp>
      <p:pic>
        <p:nvPicPr>
          <p:cNvPr id="3074" name="Picture 2" descr="Ioannis Metaxas 1937 croppe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5" y="1051069"/>
            <a:ext cx="4540445" cy="568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088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17731"/>
          </a:xfrm>
        </p:spPr>
        <p:txBody>
          <a:bodyPr/>
          <a:lstStyle/>
          <a:p>
            <a:r>
              <a:rPr lang="cs-CZ" b="1" dirty="0" err="1"/>
              <a:t>Metaxasova</a:t>
            </a:r>
            <a:r>
              <a:rPr lang="cs-CZ" b="1" dirty="0"/>
              <a:t> fašistická diktatura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76138" y="1439234"/>
            <a:ext cx="6341282" cy="5221277"/>
          </a:xfrm>
        </p:spPr>
        <p:txBody>
          <a:bodyPr>
            <a:normAutofit fontScale="85000" lnSpcReduction="10000"/>
          </a:bodyPr>
          <a:lstStyle/>
          <a:p>
            <a:pPr lvl="0" algn="just"/>
            <a:r>
              <a:rPr lang="cs-CZ" dirty="0"/>
              <a:t>důvodem, proč </a:t>
            </a:r>
            <a:r>
              <a:rPr lang="cs-CZ" dirty="0" err="1"/>
              <a:t>Metaxas</a:t>
            </a:r>
            <a:r>
              <a:rPr lang="cs-CZ" dirty="0"/>
              <a:t> byl tak dlouho u moci, když mu chyběla podpora, byl fakt, že po roce 1936 zemřeli všichni důležití političtí představitelé (</a:t>
            </a:r>
            <a:r>
              <a:rPr lang="cs-CZ" dirty="0" err="1"/>
              <a:t>Venizelos</a:t>
            </a:r>
            <a:r>
              <a:rPr lang="cs-CZ" dirty="0"/>
              <a:t>, </a:t>
            </a:r>
            <a:r>
              <a:rPr lang="cs-CZ" dirty="0" err="1"/>
              <a:t>Tsaldaris</a:t>
            </a:r>
            <a:r>
              <a:rPr lang="cs-CZ" dirty="0"/>
              <a:t>, a další), takže v tuto chvíli neměl žádnou konkurenci</a:t>
            </a:r>
          </a:p>
          <a:p>
            <a:pPr lvl="0" algn="just"/>
            <a:r>
              <a:rPr lang="cs-CZ" dirty="0"/>
              <a:t>sám ovšem politické schopnosti neměl, měl pouze schopnosti vojenské</a:t>
            </a:r>
          </a:p>
          <a:p>
            <a:pPr lvl="0" algn="just"/>
            <a:r>
              <a:rPr lang="cs-CZ" dirty="0"/>
              <a:t>když převzal od krále Jiřího II. moc, tak měl v parlamentu jen 6 příznivců (z celkového počtu 250)</a:t>
            </a:r>
          </a:p>
          <a:p>
            <a:pPr lvl="0" algn="just"/>
            <a:r>
              <a:rPr lang="cs-CZ" dirty="0"/>
              <a:t>po všech událostech od roku 1918 to ale byla první doba, kdy v Řecku zavládla stabilita (sice na principech diktatury a teroru, ale nepopravovalo se jako dříve)</a:t>
            </a:r>
          </a:p>
          <a:p>
            <a:pPr lvl="0" algn="just"/>
            <a:r>
              <a:rPr lang="cs-CZ" dirty="0"/>
              <a:t>v roce 1941 po </a:t>
            </a:r>
            <a:r>
              <a:rPr lang="cs-CZ" dirty="0" err="1"/>
              <a:t>Metaxasově</a:t>
            </a:r>
            <a:r>
              <a:rPr lang="cs-CZ" dirty="0"/>
              <a:t> smrti se Řecko dostalo do německé okupace</a:t>
            </a:r>
          </a:p>
          <a:p>
            <a:pPr marL="0" indent="0" algn="just">
              <a:buNone/>
            </a:pPr>
            <a:endParaRPr lang="cs-CZ" dirty="0"/>
          </a:p>
          <a:p>
            <a:pPr lvl="0" algn="just"/>
            <a:r>
              <a:rPr lang="cs-CZ" u="sng" dirty="0"/>
              <a:t>Bulharsko</a:t>
            </a:r>
            <a:r>
              <a:rPr lang="cs-CZ" dirty="0"/>
              <a:t>: osobní moc cara Borise</a:t>
            </a:r>
          </a:p>
          <a:p>
            <a:pPr lvl="0" algn="just"/>
            <a:r>
              <a:rPr lang="cs-CZ" u="sng" dirty="0"/>
              <a:t>Jugoslávie:</a:t>
            </a:r>
            <a:r>
              <a:rPr lang="cs-CZ" dirty="0"/>
              <a:t> od roku 1929 královská diktatura</a:t>
            </a:r>
          </a:p>
          <a:p>
            <a:pPr lvl="0" algn="just"/>
            <a:r>
              <a:rPr lang="cs-CZ" u="sng" dirty="0"/>
              <a:t>Albánie</a:t>
            </a:r>
            <a:r>
              <a:rPr lang="cs-CZ" dirty="0"/>
              <a:t>: král </a:t>
            </a:r>
            <a:r>
              <a:rPr lang="cs-CZ" dirty="0" err="1"/>
              <a:t>Zogua</a:t>
            </a:r>
            <a:r>
              <a:rPr lang="cs-CZ" dirty="0"/>
              <a:t>, který vládl na podobných principech jako </a:t>
            </a:r>
            <a:r>
              <a:rPr lang="cs-CZ" dirty="0" err="1"/>
              <a:t>Metaxas</a:t>
            </a:r>
            <a:r>
              <a:rPr lang="cs-CZ" dirty="0"/>
              <a:t> ¨</a:t>
            </a:r>
          </a:p>
          <a:p>
            <a:pPr algn="just"/>
            <a:r>
              <a:rPr lang="cs-CZ" dirty="0"/>
              <a:t>X </a:t>
            </a:r>
            <a:r>
              <a:rPr lang="cs-CZ" u="sng" dirty="0"/>
              <a:t>Turecko</a:t>
            </a:r>
            <a:r>
              <a:rPr lang="cs-CZ" dirty="0"/>
              <a:t>: republika s prezidentem (paradox)</a:t>
            </a:r>
          </a:p>
          <a:p>
            <a:endParaRPr lang="cs-CZ" dirty="0"/>
          </a:p>
        </p:txBody>
      </p:sp>
      <p:pic>
        <p:nvPicPr>
          <p:cNvPr id="7170" name="Picture 2" descr="August 4th 1936 - Ioannis Metaxas suspends the parliament and Greece turns  into a fascist state - The &quot;4th August Regime&quot; : euro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28" y="2380688"/>
            <a:ext cx="4710544" cy="276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783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8092" y="367925"/>
            <a:ext cx="7665669" cy="817008"/>
          </a:xfrm>
        </p:spPr>
        <p:txBody>
          <a:bodyPr/>
          <a:lstStyle/>
          <a:p>
            <a:pPr algn="ctr"/>
            <a:r>
              <a:rPr lang="cs-CZ" b="1" dirty="0"/>
              <a:t>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5366" y="1358073"/>
            <a:ext cx="11010674" cy="5242921"/>
          </a:xfrm>
        </p:spPr>
        <p:txBody>
          <a:bodyPr>
            <a:normAutofit fontScale="92500"/>
          </a:bodyPr>
          <a:lstStyle/>
          <a:p>
            <a:r>
              <a:rPr lang="cs-CZ" dirty="0"/>
              <a:t>DEJMEK, Jindřich: </a:t>
            </a:r>
            <a:r>
              <a:rPr lang="cs-CZ" i="1" dirty="0"/>
              <a:t>Zrod nové Evropy: Versailles, St-</a:t>
            </a:r>
            <a:r>
              <a:rPr lang="cs-CZ" i="1" dirty="0" err="1"/>
              <a:t>Germain</a:t>
            </a:r>
            <a:r>
              <a:rPr lang="cs-CZ" i="1" dirty="0"/>
              <a:t>, Trianon a dotváření poválečného mírového systému</a:t>
            </a:r>
            <a:r>
              <a:rPr lang="cs-CZ" dirty="0"/>
              <a:t>. Praha 2011. </a:t>
            </a:r>
          </a:p>
          <a:p>
            <a:r>
              <a:rPr lang="cs-CZ" dirty="0"/>
              <a:t>DOSTÁLOVÁ, Růžena – OLIVA, Pavel – VAVŘÍNEK, Vladimír: </a:t>
            </a:r>
            <a:r>
              <a:rPr lang="cs-CZ" i="1" dirty="0"/>
              <a:t>Stručná historie států ŘECKO. </a:t>
            </a:r>
            <a:r>
              <a:rPr lang="cs-CZ" dirty="0"/>
              <a:t>Praha 2002.</a:t>
            </a:r>
          </a:p>
          <a:p>
            <a:r>
              <a:rPr lang="cs-CZ" dirty="0"/>
              <a:t>HRADEČNÝ, Pavel a kol. </a:t>
            </a:r>
            <a:r>
              <a:rPr lang="cs-CZ" i="1" dirty="0"/>
              <a:t>Dějiny Řecka</a:t>
            </a:r>
            <a:r>
              <a:rPr lang="cs-CZ" dirty="0"/>
              <a:t>. Praha 2004. </a:t>
            </a:r>
          </a:p>
          <a:p>
            <a:r>
              <a:rPr lang="cs-CZ" dirty="0"/>
              <a:t>HRADEČNÝ, Pavel: </a:t>
            </a:r>
            <a:r>
              <a:rPr lang="cs-CZ" i="1" dirty="0"/>
              <a:t>Řekové a Turci: nepřátelé nebo spojenci?</a:t>
            </a:r>
            <a:r>
              <a:rPr lang="cs-CZ" dirty="0"/>
              <a:t> Praha 2000. </a:t>
            </a:r>
          </a:p>
          <a:p>
            <a:r>
              <a:rPr lang="cs-CZ" dirty="0"/>
              <a:t>KREISER, Klaus – NEUMANN, </a:t>
            </a:r>
            <a:r>
              <a:rPr lang="cs-CZ" dirty="0" err="1"/>
              <a:t>Christoph</a:t>
            </a:r>
            <a:r>
              <a:rPr lang="cs-CZ" dirty="0"/>
              <a:t> – KUČERA, Petr: </a:t>
            </a:r>
            <a:r>
              <a:rPr lang="cs-CZ" i="1" dirty="0"/>
              <a:t>Dějiny Turecka</a:t>
            </a:r>
            <a:r>
              <a:rPr lang="cs-CZ" dirty="0"/>
              <a:t>. Praha 2010. </a:t>
            </a:r>
          </a:p>
          <a:p>
            <a:r>
              <a:rPr lang="cs-CZ" dirty="0"/>
              <a:t>PRAVEC, Karel: </a:t>
            </a:r>
            <a:r>
              <a:rPr lang="cs-CZ" i="1" dirty="0"/>
              <a:t>Portréty </a:t>
            </a:r>
            <a:r>
              <a:rPr lang="cs-CZ" i="1" dirty="0" err="1"/>
              <a:t>Kemal</a:t>
            </a:r>
            <a:r>
              <a:rPr lang="cs-CZ" i="1" dirty="0"/>
              <a:t> </a:t>
            </a:r>
            <a:r>
              <a:rPr lang="cs-CZ" i="1" dirty="0" err="1"/>
              <a:t>Atatürk</a:t>
            </a:r>
            <a:r>
              <a:rPr lang="cs-CZ" dirty="0"/>
              <a:t>. Praha 1967. </a:t>
            </a:r>
          </a:p>
          <a:p>
            <a:r>
              <a:rPr lang="cs-CZ" dirty="0"/>
              <a:t>ŘOUTIL, Michal – KOŠŤÁLOVÁ, Petra – NOVÁK, Petr: </a:t>
            </a:r>
            <a:r>
              <a:rPr lang="cs-CZ" i="1" dirty="0"/>
              <a:t>Katastrofa křesťanů: likvidace Arménů, Asyřanů a Řeků v Osmanské říši v letech 1914-1923.</a:t>
            </a:r>
            <a:r>
              <a:rPr lang="cs-CZ" dirty="0"/>
              <a:t> Červený Kostelec 2017. </a:t>
            </a:r>
          </a:p>
          <a:p>
            <a:r>
              <a:rPr lang="cs-CZ" dirty="0"/>
              <a:t>ŠTĚPÁNEK, Václav: </a:t>
            </a:r>
            <a:r>
              <a:rPr lang="cs-CZ" i="1" dirty="0"/>
              <a:t>Východní otázka Od počátků do konce 60. let 19. století</a:t>
            </a:r>
            <a:r>
              <a:rPr lang="cs-CZ" dirty="0"/>
              <a:t>. Brno 2014. </a:t>
            </a:r>
          </a:p>
          <a:p>
            <a:r>
              <a:rPr lang="cs-CZ" dirty="0"/>
              <a:t>TEJCHMAN, Miroslav: </a:t>
            </a:r>
            <a:r>
              <a:rPr lang="cs-CZ" i="1" dirty="0"/>
              <a:t>Balkán ve 20. století.</a:t>
            </a:r>
            <a:r>
              <a:rPr lang="cs-CZ" dirty="0"/>
              <a:t> Praha 2016. </a:t>
            </a:r>
          </a:p>
          <a:p>
            <a:r>
              <a:rPr lang="cs-CZ" dirty="0"/>
              <a:t>VITÁKOVÁ, Alena:  </a:t>
            </a:r>
            <a:r>
              <a:rPr lang="cs-CZ" dirty="0" err="1"/>
              <a:t>Metaxasova</a:t>
            </a:r>
            <a:r>
              <a:rPr lang="cs-CZ" dirty="0"/>
              <a:t> diktatura v Řecku (1936-1941). </a:t>
            </a:r>
            <a:r>
              <a:rPr lang="cs-CZ" i="1" dirty="0"/>
              <a:t>Historický obzor</a:t>
            </a:r>
            <a:r>
              <a:rPr lang="cs-CZ" dirty="0"/>
              <a:t>, 2010, 21 (5/6), s. 110–120. </a:t>
            </a:r>
          </a:p>
          <a:p>
            <a:r>
              <a:rPr lang="cs-CZ" dirty="0"/>
              <a:t>WANNER, Jan: </a:t>
            </a:r>
            <a:r>
              <a:rPr lang="cs-CZ" i="1" dirty="0"/>
              <a:t>Krvavý zrod moderního Turecka: Ankara mezi Londýnem a Moskvou</a:t>
            </a:r>
            <a:r>
              <a:rPr lang="cs-CZ" dirty="0"/>
              <a:t>. Praha 2009.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354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5110BE4-6648-4D2E-95B6-BBFB2593B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146" y="0"/>
            <a:ext cx="9515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46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63678" y="624110"/>
            <a:ext cx="5556739" cy="1280890"/>
          </a:xfrm>
        </p:spPr>
        <p:txBody>
          <a:bodyPr/>
          <a:lstStyle/>
          <a:p>
            <a:r>
              <a:rPr lang="cs-CZ" b="1" dirty="0" err="1">
                <a:latin typeface="Cambria" panose="02040503050406030204" pitchFamily="18" charset="0"/>
                <a:ea typeface="Cambria" panose="02040503050406030204" pitchFamily="18" charset="0"/>
              </a:rPr>
              <a:t>Sevreská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 mírová smlouva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0921" y="1320199"/>
            <a:ext cx="6227659" cy="5405240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cs-CZ" dirty="0"/>
              <a:t>roku 1920 v </a:t>
            </a:r>
            <a:r>
              <a:rPr lang="cs-CZ" dirty="0" err="1"/>
              <a:t>Sevres</a:t>
            </a:r>
            <a:r>
              <a:rPr lang="cs-CZ" dirty="0"/>
              <a:t> (Francie) byla sestavena </a:t>
            </a:r>
            <a:r>
              <a:rPr lang="cs-CZ" i="1" dirty="0"/>
              <a:t>mírová smlouva s Tureckem</a:t>
            </a:r>
            <a:endParaRPr lang="cs-CZ" dirty="0"/>
          </a:p>
          <a:p>
            <a:pPr lvl="0" algn="just"/>
            <a:r>
              <a:rPr lang="cs-CZ" dirty="0"/>
              <a:t>mírová dohoda, která byla založena ještě se sultánovým režimem, který zde stál jako poražený</a:t>
            </a:r>
          </a:p>
          <a:p>
            <a:pPr lvl="0" algn="just"/>
            <a:r>
              <a:rPr lang="cs-CZ" dirty="0"/>
              <a:t>tato dohoda se blížila parcelaci, která byla v tajných dohodách, Turecku odnímala velká území</a:t>
            </a:r>
          </a:p>
          <a:p>
            <a:pPr lvl="0" algn="just"/>
            <a:r>
              <a:rPr lang="cs-CZ" dirty="0"/>
              <a:t>Blízký východ měl připadnout Francii a Velké Británii</a:t>
            </a:r>
          </a:p>
          <a:p>
            <a:pPr lvl="0" algn="just"/>
            <a:r>
              <a:rPr lang="cs-CZ" dirty="0"/>
              <a:t>jižní Turecko mělo být italskou okupační zónou</a:t>
            </a:r>
          </a:p>
          <a:p>
            <a:pPr lvl="0" algn="just"/>
            <a:r>
              <a:rPr lang="cs-CZ" dirty="0"/>
              <a:t>Řecko mělo dostat východní Thrákii a maloasijské pobřeží se Smyrnou</a:t>
            </a:r>
          </a:p>
          <a:p>
            <a:pPr lvl="0" algn="just"/>
            <a:r>
              <a:rPr lang="cs-CZ" dirty="0"/>
              <a:t>tato mírová dohoda zmrzačila Osmanskou říši, protože ji zbavila arabského světa a velké části Maloasijského poloostrova (Řecko, Itálie, Francie)</a:t>
            </a:r>
          </a:p>
          <a:p>
            <a:pPr lvl="0" algn="just"/>
            <a:r>
              <a:rPr lang="cs-CZ" dirty="0"/>
              <a:t>Turecku zůstalo jen vnitrozemí Anatolie</a:t>
            </a:r>
          </a:p>
          <a:p>
            <a:pPr lvl="0" algn="just"/>
            <a:r>
              <a:rPr lang="cs-CZ" dirty="0"/>
              <a:t>reakcí na tento výsledek je to, že po první světové válce to vybudí k silnému nacionalistickému hnutí, zaměřenému prosti spojencům a sultánovi</a:t>
            </a:r>
          </a:p>
          <a:p>
            <a:pPr lvl="0" algn="just"/>
            <a:r>
              <a:rPr lang="cs-CZ" dirty="0"/>
              <a:t>úžiny měly původně připadnout Rusku, ale vzhledem k bolševické revoluci to nepřipadalo v úvahu. Úžiny tedy formálně zůstaly osmanské říši, a de facto se dostaly pod mezinárodní správu</a:t>
            </a:r>
          </a:p>
          <a:p>
            <a:endParaRPr lang="cs-CZ" dirty="0"/>
          </a:p>
        </p:txBody>
      </p:sp>
      <p:pic>
        <p:nvPicPr>
          <p:cNvPr id="1026" name="Picture 2" descr="https://upload.wikimedia.org/wikipedia/commons/thumb/b/b5/Map_Greece_expansion_1832-1947-cs-2.svg/800px-Map_Greece_expansion_1832-1947-cs-2.sv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755" y="88144"/>
            <a:ext cx="4688439" cy="614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593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0F4F090-1E01-4EBF-AF66-ACA65599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252" y="643467"/>
            <a:ext cx="774949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58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67FCDA5-DECC-4C10-8BCE-401A1DA52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031" y="643467"/>
            <a:ext cx="424793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45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9621" y="183962"/>
            <a:ext cx="9664992" cy="58435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SITUACE V TURECKU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7879" y="898168"/>
            <a:ext cx="10848355" cy="5816450"/>
          </a:xfrm>
        </p:spPr>
        <p:txBody>
          <a:bodyPr>
            <a:normAutofit/>
          </a:bodyPr>
          <a:lstStyle/>
          <a:p>
            <a:pPr lvl="0" algn="just"/>
            <a:r>
              <a:rPr lang="sr-Cyrl-CS" dirty="0"/>
              <a:t>Turecko </a:t>
            </a:r>
            <a:r>
              <a:rPr lang="cs-CZ" dirty="0"/>
              <a:t>tedy </a:t>
            </a:r>
            <a:r>
              <a:rPr lang="sr-Cyrl-CS" dirty="0"/>
              <a:t>zůstalo na straně poražených</a:t>
            </a:r>
            <a:r>
              <a:rPr lang="cs-CZ" dirty="0"/>
              <a:t> </a:t>
            </a:r>
            <a:r>
              <a:rPr lang="sr-Cyrl-CS" dirty="0"/>
              <a:t>– Turecko tak fakticky přestalo existovat jako mocnost, ale také jako stát, navíc, kdyby mírová smlouva vstoupila v platnost jak měla, tak se Cařihrad stal mezinárodním městem a Thrákie by patřila Řecku</a:t>
            </a:r>
            <a:endParaRPr lang="cs-CZ" sz="1600" dirty="0"/>
          </a:p>
          <a:p>
            <a:pPr lvl="2" algn="just"/>
            <a:r>
              <a:rPr lang="sr-Cyrl-CS" dirty="0"/>
              <a:t>turecký sultán Mehmed VI. sice mírovou smlouvu podepsal, ale v té době byl sultán už jen lout</a:t>
            </a:r>
            <a:r>
              <a:rPr lang="cs-CZ" dirty="0" err="1"/>
              <a:t>kou</a:t>
            </a:r>
            <a:r>
              <a:rPr lang="cs-CZ" dirty="0"/>
              <a:t> v rukou spojenců. Do čela odporu proti smlouvě se postavil Mustafa </a:t>
            </a:r>
            <a:r>
              <a:rPr lang="cs-CZ" dirty="0" err="1"/>
              <a:t>Kemal</a:t>
            </a:r>
            <a:r>
              <a:rPr lang="cs-CZ" dirty="0"/>
              <a:t>, hrdina od Dardanel. </a:t>
            </a:r>
            <a:endParaRPr lang="cs-CZ" sz="1200" dirty="0"/>
          </a:p>
          <a:p>
            <a:pPr lvl="2" algn="just"/>
            <a:r>
              <a:rPr lang="sr-Cyrl-CS" dirty="0"/>
              <a:t>Řekové se</a:t>
            </a:r>
            <a:r>
              <a:rPr lang="cs-CZ" dirty="0"/>
              <a:t> již v roce 1919</a:t>
            </a:r>
            <a:r>
              <a:rPr lang="sr-Cyrl-CS" dirty="0"/>
              <a:t> vylodili ve Smyrně a obsadili </a:t>
            </a:r>
            <a:r>
              <a:rPr lang="cs-CZ" dirty="0"/>
              <a:t>západní Anatolii, podobně i Itálie. Tato situace vyvolala mezi Turky rozhořčení </a:t>
            </a:r>
          </a:p>
          <a:p>
            <a:pPr lvl="2" algn="just"/>
            <a:r>
              <a:rPr lang="cs-CZ" dirty="0"/>
              <a:t>Mustafa </a:t>
            </a:r>
            <a:r>
              <a:rPr lang="cs-CZ" dirty="0" err="1"/>
              <a:t>Kemal</a:t>
            </a:r>
            <a:r>
              <a:rPr lang="cs-CZ" dirty="0"/>
              <a:t>, jako inspektor maloasijské třetí armády získává ve vnitrozemí </a:t>
            </a:r>
            <a:r>
              <a:rPr lang="cs-CZ" dirty="0" err="1"/>
              <a:t>přívržencu</a:t>
            </a:r>
            <a:r>
              <a:rPr lang="cs-CZ" dirty="0"/>
              <a:t> pro plán obnovit Turecko na republikánských a sekulárních základech. Jeho centrem se stala </a:t>
            </a:r>
            <a:r>
              <a:rPr lang="sr-Cyrl-CS" dirty="0"/>
              <a:t>Ankara</a:t>
            </a:r>
            <a:endParaRPr lang="cs-CZ" sz="1200" dirty="0"/>
          </a:p>
          <a:p>
            <a:pPr lvl="1" algn="just"/>
            <a:r>
              <a:rPr lang="cs-CZ" dirty="0"/>
              <a:t>Jde o </a:t>
            </a:r>
            <a:r>
              <a:rPr lang="sr-Cyrl-CS" dirty="0"/>
              <a:t>počátek tureckého nacionalistického hnutí a obrození, kdy Mustafa vidí, že sultánský režim je neschopný, a že už dál nemůže existovat, že už nemůže existovat spojení státu s náboženstvím, protože jde o regres, který se musí odmítnout, aby bylo Turecko schopno v nových podmínkách přežít</a:t>
            </a:r>
            <a:endParaRPr lang="cs-CZ" sz="1400" dirty="0"/>
          </a:p>
          <a:p>
            <a:pPr lvl="1" algn="just"/>
            <a:r>
              <a:rPr lang="sr-Cyrl-CS" dirty="0"/>
              <a:t>využil tedy příležitosti, protože viděl, že neturecké evropské </a:t>
            </a:r>
            <a:r>
              <a:rPr lang="cs-CZ" dirty="0"/>
              <a:t>i asijské </a:t>
            </a:r>
            <a:r>
              <a:rPr lang="sr-Cyrl-CS" dirty="0"/>
              <a:t>oblasti se prostě musí Spojencům přepustit, ale nepřijal plány na rozdělení Anatolie</a:t>
            </a:r>
            <a:endParaRPr lang="cs-CZ" dirty="0"/>
          </a:p>
          <a:p>
            <a:pPr lvl="1" algn="just"/>
            <a:r>
              <a:rPr lang="sr-Cyrl-CS" dirty="0"/>
              <a:t>v létě 1919 Mustafa začal objíždět zemi a organizoval přívržence nacionalistického hnutí, přičemž všude nacházel pozitivní přijetí a ohlasy</a:t>
            </a:r>
            <a:endParaRPr lang="cs-CZ" sz="1400" dirty="0"/>
          </a:p>
          <a:p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7509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4" y="238069"/>
            <a:ext cx="8911687" cy="103884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dirty="0"/>
              <a:t>Poslední turecký sultán </a:t>
            </a:r>
            <a:r>
              <a:rPr lang="cs-CZ" sz="3200" dirty="0" err="1"/>
              <a:t>Mehmed</a:t>
            </a:r>
            <a:r>
              <a:rPr lang="cs-CZ" sz="3200" dirty="0"/>
              <a:t> VI. (1918–1922) a Mustafa </a:t>
            </a:r>
            <a:r>
              <a:rPr lang="cs-CZ" sz="3200" dirty="0" err="1"/>
              <a:t>Kemal</a:t>
            </a:r>
            <a:r>
              <a:rPr lang="cs-CZ" sz="3200" dirty="0"/>
              <a:t> „</a:t>
            </a:r>
            <a:r>
              <a:rPr lang="cs-CZ" sz="3200" dirty="0" err="1"/>
              <a:t>Atat</a:t>
            </a:r>
            <a:r>
              <a:rPr lang="cs-CZ" sz="32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űrk</a:t>
            </a:r>
            <a:r>
              <a:rPr lang="cs-CZ" sz="3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“</a:t>
            </a:r>
            <a:r>
              <a:rPr lang="cs-CZ" sz="3200" dirty="0"/>
              <a:t>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747" y="1438871"/>
            <a:ext cx="3565620" cy="515232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BBF6308-A3E2-41C9-9EBC-E06706D4C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1438871"/>
            <a:ext cx="3565620" cy="518106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089AA6F-08BC-4537-A194-72D1FD753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805" y="1438870"/>
            <a:ext cx="3565620" cy="541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38431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547</TotalTime>
  <Words>4396</Words>
  <Application>Microsoft Office PowerPoint</Application>
  <PresentationFormat>Širokoúhlá obrazovka</PresentationFormat>
  <Paragraphs>277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0" baseType="lpstr">
      <vt:lpstr>Arial</vt:lpstr>
      <vt:lpstr>Cambria</vt:lpstr>
      <vt:lpstr>Century Gothic</vt:lpstr>
      <vt:lpstr>Ebrima</vt:lpstr>
      <vt:lpstr>Wingdings</vt:lpstr>
      <vt:lpstr>Wingdings 3</vt:lpstr>
      <vt:lpstr>Stébla</vt:lpstr>
      <vt:lpstr>MEZIVÁLEČNÉ ŘECKO</vt:lpstr>
      <vt:lpstr>Řecko po první světové válce</vt:lpstr>
      <vt:lpstr>Venizelos při jednáních v Paříži</vt:lpstr>
      <vt:lpstr>Prezentace aplikace PowerPoint</vt:lpstr>
      <vt:lpstr>Sevreská mírová smlouva </vt:lpstr>
      <vt:lpstr>Prezentace aplikace PowerPoint</vt:lpstr>
      <vt:lpstr>Prezentace aplikace PowerPoint</vt:lpstr>
      <vt:lpstr>SITUACE V TURECKU</vt:lpstr>
      <vt:lpstr>Poslední turecký sultán Mehmed VI. (1918–1922) a Mustafa Kemal „Atatűrk“ </vt:lpstr>
      <vt:lpstr>SITUACE V TURECKU </vt:lpstr>
      <vt:lpstr>řecká vojska do Malé Asie?</vt:lpstr>
      <vt:lpstr>Princ Jiří ve Smyrně</vt:lpstr>
      <vt:lpstr>Řecký útok</vt:lpstr>
      <vt:lpstr>další vývoj v Řecku</vt:lpstr>
      <vt:lpstr>ŘEKOVÉ V MALÉ ASII</vt:lpstr>
      <vt:lpstr>Hořící Smyrna</vt:lpstr>
      <vt:lpstr>Situace v Řecku</vt:lpstr>
      <vt:lpstr>mírová konference v Lausanne </vt:lpstr>
      <vt:lpstr>režim v Turecku</vt:lpstr>
      <vt:lpstr>Prezentace aplikace PowerPoint</vt:lpstr>
      <vt:lpstr>etnické změny v řecké části od roku 1912</vt:lpstr>
      <vt:lpstr>maloasijská katastrofa </vt:lpstr>
      <vt:lpstr>nestabilita řecké politiky</vt:lpstr>
      <vt:lpstr>další problémy</vt:lpstr>
      <vt:lpstr>Řecko v letech 1923–1928 </vt:lpstr>
      <vt:lpstr>Řecko v letech 1923–1925 </vt:lpstr>
      <vt:lpstr>ELEFTHERIOS VENIZELOS (1864–1936)</vt:lpstr>
      <vt:lpstr>třicátá léta v Řecku</vt:lpstr>
      <vt:lpstr>třicátá léta v Řecku</vt:lpstr>
      <vt:lpstr>Metaxasova fašistická diktatura</vt:lpstr>
      <vt:lpstr>IOANNIS METAXAS (1871–1941)</vt:lpstr>
      <vt:lpstr>Metaxasova fašistická diktatura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MEZIVÁLEČNÉ ŘECKO</dc:title>
  <dc:creator>User</dc:creator>
  <cp:lastModifiedBy>Václav Štěpánek</cp:lastModifiedBy>
  <cp:revision>33</cp:revision>
  <dcterms:created xsi:type="dcterms:W3CDTF">2021-04-25T12:05:13Z</dcterms:created>
  <dcterms:modified xsi:type="dcterms:W3CDTF">2021-05-13T10:01:44Z</dcterms:modified>
</cp:coreProperties>
</file>