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7" r:id="rId2"/>
    <p:sldId id="311" r:id="rId3"/>
    <p:sldId id="257" r:id="rId4"/>
    <p:sldId id="258" r:id="rId5"/>
    <p:sldId id="259" r:id="rId6"/>
    <p:sldId id="260" r:id="rId7"/>
    <p:sldId id="261" r:id="rId8"/>
    <p:sldId id="262" r:id="rId9"/>
    <p:sldId id="269" r:id="rId10"/>
    <p:sldId id="270" r:id="rId11"/>
    <p:sldId id="274" r:id="rId12"/>
    <p:sldId id="271" r:id="rId13"/>
    <p:sldId id="272" r:id="rId14"/>
    <p:sldId id="273" r:id="rId15"/>
    <p:sldId id="263" r:id="rId16"/>
    <p:sldId id="264" r:id="rId17"/>
    <p:sldId id="265" r:id="rId18"/>
    <p:sldId id="275" r:id="rId19"/>
    <p:sldId id="291" r:id="rId20"/>
    <p:sldId id="278" r:id="rId21"/>
    <p:sldId id="280" r:id="rId22"/>
    <p:sldId id="290" r:id="rId23"/>
    <p:sldId id="277" r:id="rId24"/>
    <p:sldId id="279" r:id="rId25"/>
    <p:sldId id="276" r:id="rId26"/>
    <p:sldId id="266" r:id="rId27"/>
    <p:sldId id="292" r:id="rId28"/>
    <p:sldId id="293" r:id="rId29"/>
    <p:sldId id="297" r:id="rId30"/>
    <p:sldId id="312" r:id="rId31"/>
    <p:sldId id="314" r:id="rId32"/>
    <p:sldId id="315" r:id="rId33"/>
    <p:sldId id="316" r:id="rId34"/>
    <p:sldId id="294" r:id="rId35"/>
    <p:sldId id="299" r:id="rId36"/>
    <p:sldId id="298" r:id="rId37"/>
    <p:sldId id="300" r:id="rId38"/>
    <p:sldId id="295" r:id="rId39"/>
    <p:sldId id="301" r:id="rId40"/>
    <p:sldId id="296" r:id="rId41"/>
    <p:sldId id="302" r:id="rId42"/>
    <p:sldId id="303" r:id="rId43"/>
    <p:sldId id="304" r:id="rId44"/>
    <p:sldId id="309" r:id="rId45"/>
    <p:sldId id="305" r:id="rId46"/>
    <p:sldId id="306" r:id="rId47"/>
    <p:sldId id="307" r:id="rId48"/>
    <p:sldId id="308" r:id="rId49"/>
    <p:sldId id="310" r:id="rId50"/>
    <p:sldId id="267" r:id="rId51"/>
    <p:sldId id="281" r:id="rId52"/>
    <p:sldId id="268" r:id="rId53"/>
    <p:sldId id="282" r:id="rId54"/>
    <p:sldId id="283" r:id="rId55"/>
    <p:sldId id="284" r:id="rId56"/>
    <p:sldId id="286" r:id="rId57"/>
    <p:sldId id="288" r:id="rId58"/>
    <p:sldId id="285" r:id="rId59"/>
    <p:sldId id="287" r:id="rId60"/>
    <p:sldId id="289" r:id="rId61"/>
    <p:sldId id="313" r:id="rId6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734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CEDAC-8EF1-4337-9726-850BB3B89D2A}" type="datetimeFigureOut">
              <a:rPr lang="cs-CZ" smtClean="0"/>
              <a:pPr/>
              <a:t>15.02.2023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DDE65-AFE6-439C-AE3B-58E5F2CA0BE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CEDAC-8EF1-4337-9726-850BB3B89D2A}" type="datetimeFigureOut">
              <a:rPr lang="cs-CZ" smtClean="0"/>
              <a:pPr/>
              <a:t>15.02.2023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DDE65-AFE6-439C-AE3B-58E5F2CA0BE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CEDAC-8EF1-4337-9726-850BB3B89D2A}" type="datetimeFigureOut">
              <a:rPr lang="cs-CZ" smtClean="0"/>
              <a:pPr/>
              <a:t>15.02.2023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DDE65-AFE6-439C-AE3B-58E5F2CA0BE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CEDAC-8EF1-4337-9726-850BB3B89D2A}" type="datetimeFigureOut">
              <a:rPr lang="cs-CZ" smtClean="0"/>
              <a:pPr/>
              <a:t>15.02.2023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DDE65-AFE6-439C-AE3B-58E5F2CA0BE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CEDAC-8EF1-4337-9726-850BB3B89D2A}" type="datetimeFigureOut">
              <a:rPr lang="cs-CZ" smtClean="0"/>
              <a:pPr/>
              <a:t>15.02.2023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DDE65-AFE6-439C-AE3B-58E5F2CA0BE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CEDAC-8EF1-4337-9726-850BB3B89D2A}" type="datetimeFigureOut">
              <a:rPr lang="cs-CZ" smtClean="0"/>
              <a:pPr/>
              <a:t>15.02.2023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DDE65-AFE6-439C-AE3B-58E5F2CA0BE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CEDAC-8EF1-4337-9726-850BB3B89D2A}" type="datetimeFigureOut">
              <a:rPr lang="cs-CZ" smtClean="0"/>
              <a:pPr/>
              <a:t>15.02.2023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DDE65-AFE6-439C-AE3B-58E5F2CA0BE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CEDAC-8EF1-4337-9726-850BB3B89D2A}" type="datetimeFigureOut">
              <a:rPr lang="cs-CZ" smtClean="0"/>
              <a:pPr/>
              <a:t>15.02.2023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DDE65-AFE6-439C-AE3B-58E5F2CA0BE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CEDAC-8EF1-4337-9726-850BB3B89D2A}" type="datetimeFigureOut">
              <a:rPr lang="cs-CZ" smtClean="0"/>
              <a:pPr/>
              <a:t>15.02.2023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DDE65-AFE6-439C-AE3B-58E5F2CA0BE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CEDAC-8EF1-4337-9726-850BB3B89D2A}" type="datetimeFigureOut">
              <a:rPr lang="cs-CZ" smtClean="0"/>
              <a:pPr/>
              <a:t>15.02.2023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DDE65-AFE6-439C-AE3B-58E5F2CA0BE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CEDAC-8EF1-4337-9726-850BB3B89D2A}" type="datetimeFigureOut">
              <a:rPr lang="cs-CZ" smtClean="0"/>
              <a:pPr/>
              <a:t>15.02.2023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DDE65-AFE6-439C-AE3B-58E5F2CA0BE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CEDAC-8EF1-4337-9726-850BB3B89D2A}" type="datetimeFigureOut">
              <a:rPr lang="cs-CZ" smtClean="0"/>
              <a:pPr/>
              <a:t>15.02.2023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DDE65-AFE6-439C-AE3B-58E5F2CA0BE7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inet.muni.cz/app/proj/projekt?info=45219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gif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gi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585788" y="1768475"/>
            <a:ext cx="8280400" cy="3016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800" b="1" dirty="0">
                <a:solidFill>
                  <a:srgbClr val="0066FF"/>
                </a:solidFill>
              </a:rPr>
              <a:t>Základy římské archeologie </a:t>
            </a:r>
          </a:p>
          <a:p>
            <a:pPr algn="ctr" eaLnBrk="1" hangingPunct="1"/>
            <a:endParaRPr lang="cs-CZ" altLang="cs-CZ" b="1" dirty="0"/>
          </a:p>
          <a:p>
            <a:pPr algn="ctr" eaLnBrk="1" hangingPunct="1"/>
            <a:endParaRPr lang="cs-CZ" altLang="cs-CZ" b="1" dirty="0"/>
          </a:p>
          <a:p>
            <a:pPr algn="ctr" eaLnBrk="1" hangingPunct="1"/>
            <a:endParaRPr lang="cs-CZ" altLang="cs-CZ" b="1" dirty="0"/>
          </a:p>
          <a:p>
            <a:pPr algn="ctr"/>
            <a:r>
              <a:rPr lang="pl-PL" b="1" dirty="0"/>
              <a:t>Římské umění od počátků do konce republiky</a:t>
            </a:r>
          </a:p>
          <a:p>
            <a:pPr algn="ctr"/>
            <a:endParaRPr lang="cs-CZ" altLang="cs-CZ" b="1" dirty="0"/>
          </a:p>
          <a:p>
            <a:pPr algn="ctr" eaLnBrk="1" hangingPunct="1"/>
            <a:r>
              <a:rPr lang="cs-CZ" altLang="cs-CZ" b="1" dirty="0"/>
              <a:t>Přednáška 3</a:t>
            </a:r>
          </a:p>
          <a:p>
            <a:pPr algn="ctr" eaLnBrk="1" hangingPunct="1"/>
            <a:endParaRPr lang="cs-CZ" altLang="cs-CZ" b="1" dirty="0"/>
          </a:p>
          <a:p>
            <a:pPr algn="ctr"/>
            <a:r>
              <a:rPr lang="cs-CZ" b="1" dirty="0" err="1"/>
              <a:t>Orientalizujúce</a:t>
            </a:r>
            <a:r>
              <a:rPr lang="cs-CZ" b="1" dirty="0"/>
              <a:t> </a:t>
            </a:r>
            <a:r>
              <a:rPr lang="cs-CZ" b="1" dirty="0" err="1"/>
              <a:t>obdobie</a:t>
            </a:r>
            <a:r>
              <a:rPr lang="cs-CZ" b="1" dirty="0"/>
              <a:t>, </a:t>
            </a:r>
            <a:r>
              <a:rPr lang="cs-CZ" b="1" dirty="0" err="1"/>
              <a:t>Etruskovia</a:t>
            </a:r>
            <a:r>
              <a:rPr lang="cs-CZ" b="1" dirty="0"/>
              <a:t>, </a:t>
            </a:r>
            <a:r>
              <a:rPr lang="cs-CZ" b="1" dirty="0" err="1"/>
              <a:t>Gréci</a:t>
            </a:r>
            <a:endParaRPr lang="cs-CZ" altLang="cs-CZ" b="1" dirty="0">
              <a:solidFill>
                <a:srgbClr val="660033"/>
              </a:solidFill>
            </a:endParaRPr>
          </a:p>
          <a:p>
            <a:pPr algn="ctr" eaLnBrk="1" hangingPunct="1"/>
            <a:endParaRPr lang="cs-CZ" altLang="cs-CZ" b="1" dirty="0">
              <a:solidFill>
                <a:srgbClr val="660033"/>
              </a:solidFill>
            </a:endParaRPr>
          </a:p>
        </p:txBody>
      </p:sp>
      <p:sp>
        <p:nvSpPr>
          <p:cNvPr id="2051" name="TextovéPole 1"/>
          <p:cNvSpPr txBox="1">
            <a:spLocks noChangeArrowheads="1"/>
          </p:cNvSpPr>
          <p:nvPr/>
        </p:nvSpPr>
        <p:spPr bwMode="auto">
          <a:xfrm>
            <a:off x="755650" y="5589588"/>
            <a:ext cx="81099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Mgr. Ing. Monika </a:t>
            </a:r>
            <a:r>
              <a:rPr lang="cs-CZ" altLang="cs-CZ" sz="1800" dirty="0" err="1"/>
              <a:t>Koróniová</a:t>
            </a:r>
            <a:r>
              <a:rPr lang="cs-CZ" altLang="cs-CZ" sz="1800" dirty="0"/>
              <a:t>		č. projektu: </a:t>
            </a:r>
            <a:r>
              <a:rPr lang="cs-CZ" altLang="cs-CZ" sz="1800" dirty="0">
                <a:hlinkClick r:id="rId2"/>
              </a:rPr>
              <a:t>MUNI/FR/1080/2018</a:t>
            </a:r>
            <a:endParaRPr lang="cs-CZ" altLang="cs-CZ" sz="1800" dirty="0"/>
          </a:p>
        </p:txBody>
      </p:sp>
      <p:pic>
        <p:nvPicPr>
          <p:cNvPr id="2052" name="Obrázek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34950"/>
            <a:ext cx="2801938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Obrázek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09538"/>
            <a:ext cx="1116012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7921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-20009"/>
            <a:ext cx="90364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Ženský pohreb</a:t>
            </a:r>
          </a:p>
          <a:p>
            <a:pPr lvl="0"/>
            <a:endParaRPr lang="sk-SK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šperky – diskovitá spona, dva náramky – granulované</a:t>
            </a:r>
          </a:p>
          <a:p>
            <a:pPr marL="285750" lvl="0" indent="-28575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slonovinové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pyxidy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náprsný štít </a:t>
            </a:r>
          </a:p>
          <a:p>
            <a:pPr marL="285750" lvl="0" indent="-285750">
              <a:buFontTx/>
              <a:buChar char="-"/>
            </a:pP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impasto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keramika</a:t>
            </a:r>
          </a:p>
          <a:p>
            <a:pPr marL="285750" lvl="0" indent="-28575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strieborné nádoby 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Zlatá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fibula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motív - Blízky Východ a Egypt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Fibula_Regolini_Galass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3024336" cy="416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anina_fibula_front_and_side_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76873"/>
            <a:ext cx="4032448" cy="416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651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regolinigalassi.files.wordpress.com/2011/10/pettor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9" y="188640"/>
            <a:ext cx="4057592" cy="305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regolinigalassi.files.wordpress.com/2012/12/inv-20553-da-ekta-580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188641"/>
            <a:ext cx="3240360" cy="319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fibu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9" y="3429000"/>
            <a:ext cx="4078993" cy="305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regolinigalassi.files.wordpress.com/2011/12/disc_fibul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7" b="4556"/>
          <a:stretch/>
        </p:blipFill>
        <p:spPr bwMode="auto">
          <a:xfrm>
            <a:off x="5220073" y="3573016"/>
            <a:ext cx="2664296" cy="308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742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bulae RG tom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620688"/>
            <a:ext cx="4518063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0" y="11663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Dva zlaté kruhy – náušnice alebo náramky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File:Bracciale d'oro, da tomba regolini-galassi di cerveteri, 650 ac ca.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92896"/>
            <a:ext cx="4486458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ilver pate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56792"/>
            <a:ext cx="4121277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399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lassconnection.s3.amazonaws.com/1711/flashcards/13631/jpg/Cauldron%20-%20Regolini-Galassi%20Tomb%20Cerveteri%20-%20650B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7048"/>
            <a:ext cx="4320480" cy="280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regolinigalassi.files.wordpress.com/2011/10/tomb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708920"/>
            <a:ext cx="5298149" cy="399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984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ilver bow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0541"/>
            <a:ext cx="369465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ilver koty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33388"/>
            <a:ext cx="4667250" cy="27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silver pitch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22" y="3007223"/>
            <a:ext cx="2693894" cy="372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silver va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37" y="3134293"/>
            <a:ext cx="3637517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590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AutoNum type="arabicPeriod" startAt="3"/>
            </a:pP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650 – 550 BC – Rané archaické obdobie</a:t>
            </a:r>
          </a:p>
          <a:p>
            <a:pPr marL="342900" lvl="0" indent="-342900">
              <a:buAutoNum type="arabicPeriod" startAt="3"/>
            </a:pP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monumentálne umenia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- 7. stor. BC – prvé, veľké kamenné reliéfy (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Cori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mon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. hrobky – Veje, maľované vázy s mytologickými scénami, chrámová monumentálna architektúra (Veje), palácová architektúra (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Murlo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voľná plastika -  nadväzuje na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daidalský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štýl, materiál – vápenec, tuf, málo alabaster (pre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funerálne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účely a 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ex-vota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), mramor (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Vetulonia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Vulci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Chiusi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bronzové votívne figúrky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- 600 BC – figurálne fresky, urny s vekom v tvare ľudskej hlavy, tzv.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kanopy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keramika – import gréckej keramiky do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Etrúrie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z Korintu, potom etrusko-korintská keramika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bucchero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http://www.louvre.fr/sites/default/files/imagecache/940x768/medias/medias_images/images/louvre-vase-canop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73" y="3699012"/>
            <a:ext cx="2125894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Bucchero vessels, 7th-6th century B.C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839" y="3284984"/>
            <a:ext cx="5231904" cy="348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24838"/>
            <a:ext cx="9144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AutoNum type="arabicPeriod" startAt="4"/>
            </a:pPr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Pozdne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 archaické 550 – 460 BC</a:t>
            </a:r>
          </a:p>
          <a:p>
            <a:pPr marL="342900" lvl="0" indent="-342900">
              <a:buAutoNum type="arabicPeriod" startAt="4"/>
            </a:pPr>
            <a:endParaRPr lang="sk-SK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vrcholný rozkvet</a:t>
            </a:r>
          </a:p>
          <a:p>
            <a:pPr marL="285750" lvl="0" indent="-28575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pravouhlá sieť uličnej zástavby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Marzabotto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lvl="0" indent="-28575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podrobne rozvrhnuté aj hrobky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Caere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Orvieto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átriový typ domu</a:t>
            </a:r>
          </a:p>
          <a:p>
            <a:pPr marL="285750" lvl="0" indent="-28575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chrámy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keramika: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Caerske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hydrie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(mizne vplyv Korintu),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Nothinghamské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amfory,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čiernofigurová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keramika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Pontské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vázy, maliar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Micali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červenofigurová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nástenná maľba </a:t>
            </a:r>
          </a:p>
          <a:p>
            <a:pPr marL="285750" lvl="0" indent="-28575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kamenná/hlinená plastika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Vulci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reliéfne hlinené sarkofágy</a:t>
            </a:r>
          </a:p>
          <a:p>
            <a:pPr marL="285750" lvl="0" indent="-28575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výroba zrkadiel</a:t>
            </a:r>
          </a:p>
          <a:p>
            <a:pPr marL="285750" indent="-28575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hroby imitujú domy živých, vytesané do skaly,</a:t>
            </a:r>
          </a:p>
          <a:p>
            <a:pPr marL="285750" indent="-28575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niekedy zoradené do ulíc -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Orvieto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https://classconnection.s3.amazonaws.com/665/flashcards/776665/jpg/6.8613221616444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348880"/>
            <a:ext cx="3883174" cy="432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-media-cache-ak0.pinimg.com/736x/d7/f2/20/d7f220e1021efd44ea4c731dd5209f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41511"/>
            <a:ext cx="4036424" cy="265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55081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Architektúra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najstaršie domy – San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Giovenale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pol. 7. stor. BC – pravouhlé domy - San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Giovenale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6. storočie BC – široký typ domu, niekoľko komôr a jedna veľká miestnosť </a:t>
            </a:r>
          </a:p>
          <a:p>
            <a:pPr marL="285750" indent="-28575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jednoduché domy – séria navzájom prepojených obytných miestností a dielní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vývoj domu smeroval k átriovému domu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San Giovenale l'abitato Etrus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212977"/>
            <a:ext cx="4049482" cy="315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etruriameridionale.beniculturali.it/getImage.php?id=568&amp;w=300&amp;h=2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88640"/>
            <a:ext cx="331236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Borgo San Giovenal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5" y="3212975"/>
            <a:ext cx="4720609" cy="315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-54321" y="0"/>
            <a:ext cx="9144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Chrámy</a:t>
            </a:r>
          </a:p>
          <a:p>
            <a:endParaRPr lang="sk-SK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druhá štvrtina 6. storočia BC -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Acquarossa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Regia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Segni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Murlo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pred chrámom - oltár, 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pestro pomaľované reliéfy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cs-CZ" u="sng" dirty="0" err="1">
                <a:latin typeface="Arial" panose="020B0604020202020204" pitchFamily="34" charset="0"/>
                <a:cs typeface="Arial" panose="020B0604020202020204" pitchFamily="34" charset="0"/>
              </a:rPr>
              <a:t>Pyrgi</a:t>
            </a:r>
            <a:endParaRPr lang="cs-CZ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   skúmané od 50tych rokov 20. storočia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Massimo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Pallottino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Giovanni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Colonna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   severná (chrám 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B) a južná svätyňa – 6. stor. BC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  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peripteros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 sine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postico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chrám A (460 BC)</a:t>
            </a:r>
            <a:endParaRPr lang="cs-CZ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jediná výnimka v Etruskom prostredí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Pyrgi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peripterálny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chrám, chrám B (510 BC)</a:t>
            </a:r>
          </a:p>
          <a:p>
            <a:pPr marL="285750" indent="-285750">
              <a:buFontTx/>
              <a:buChar char="-"/>
            </a:pP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prístav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Caere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4" name="Picture 4" descr="A reconstruction of Temple A and Temple B in Pyrgi, drawing, Lazio, Italy. Etruscan civilization, 6th-5th century BC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202" y="3167156"/>
            <a:ext cx="4979478" cy="369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s://classconnection.s3.amazonaws.com/355/flashcards/762355/png/khlglhgl-1418A7F396F288277E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167156"/>
            <a:ext cx="4172020" cy="369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9141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786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Chrám A</a:t>
            </a:r>
          </a:p>
          <a:p>
            <a:endParaRPr lang="sk-SK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etruský typ chrámu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hlboký reliéf – námet: Sedem proti Tébam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154" name="Picture 2" descr="https://mashrabiyya.files.wordpress.com/2011/03/pediment-2.jpg"/>
          <p:cNvPicPr>
            <a:picLocks noChangeAspect="1" noChangeArrowheads="1"/>
          </p:cNvPicPr>
          <p:nvPr/>
        </p:nvPicPr>
        <p:blipFill>
          <a:blip r:embed="rId2" cstate="print"/>
          <a:srcRect r="6126"/>
          <a:stretch>
            <a:fillRect/>
          </a:stretch>
        </p:blipFill>
        <p:spPr bwMode="auto">
          <a:xfrm>
            <a:off x="5327500" y="142852"/>
            <a:ext cx="3816500" cy="3071834"/>
          </a:xfrm>
          <a:prstGeom prst="rect">
            <a:avLst/>
          </a:prstGeom>
          <a:noFill/>
        </p:spPr>
      </p:pic>
      <p:pic>
        <p:nvPicPr>
          <p:cNvPr id="49156" name="Picture 4" descr="https://classconnection.s3.amazonaws.com/247/flashcards/271247/jpg/picture913173638910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484698"/>
            <a:ext cx="5857916" cy="4171980"/>
          </a:xfrm>
          <a:prstGeom prst="rect">
            <a:avLst/>
          </a:prstGeom>
          <a:noFill/>
        </p:spPr>
      </p:pic>
      <p:pic>
        <p:nvPicPr>
          <p:cNvPr id="49158" name="Picture 6" descr="https://s-media-cache-ak0.pinimg.com/736x/4e/bb/1d/4ebb1d0c66d423edf851c07d60ff57a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3357562"/>
            <a:ext cx="2916227" cy="32545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ile:Palatine Hill.House of Romulu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688" y="332656"/>
            <a:ext cx="3714776" cy="2786082"/>
          </a:xfrm>
          <a:prstGeom prst="rect">
            <a:avLst/>
          </a:prstGeom>
          <a:noFill/>
        </p:spPr>
      </p:pic>
      <p:pic>
        <p:nvPicPr>
          <p:cNvPr id="5" name="Picture 2" descr="https://upload.wikimedia.org/wikipedia/commons/thumb/4/4f/Altes_Museum_-_Daunisches_Prunkgef%C3%A4%C3%9F.jpg/800px-Altes_Museum_-_Daunisches_Prunkgef%C3%A4%C3%9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3286124"/>
            <a:ext cx="2686576" cy="3345484"/>
          </a:xfrm>
          <a:prstGeom prst="rect">
            <a:avLst/>
          </a:prstGeom>
          <a:noFill/>
        </p:spPr>
      </p:pic>
      <p:pic>
        <p:nvPicPr>
          <p:cNvPr id="6" name="Obrázek 5" descr="&quot;&quot;Benvenuti&quot;&quot; situla, laminated bronze situla with lid and embossed and engraved decoration, Etruscan civilization, circa 600 b.c.  - stock photo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286124"/>
            <a:ext cx="2786082" cy="3377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File:Roman Lictor Clothes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3636" y="857232"/>
            <a:ext cx="2702242" cy="4774513"/>
          </a:xfrm>
          <a:prstGeom prst="rect">
            <a:avLst/>
          </a:prstGeom>
          <a:noFill/>
        </p:spPr>
      </p:pic>
      <p:sp>
        <p:nvSpPr>
          <p:cNvPr id="2" name="TextovéPole 1"/>
          <p:cNvSpPr txBox="1"/>
          <p:nvPr/>
        </p:nvSpPr>
        <p:spPr>
          <a:xfrm>
            <a:off x="0" y="64297"/>
            <a:ext cx="2485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Opakovanie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ile:Louvre-Lens - Les Étrusques et la Méditerranée - 233 - Rome, université la Sapienza, musée des antiquités étrusques et italiques (Maquette du temple B de Pyrgi) (A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16632"/>
            <a:ext cx="4704457" cy="299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Santa Severa, parco archeologico di Pyrgi: santuario di Ilizia-Leucotea (Astarte), resti del Tempio 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3357562"/>
            <a:ext cx="4238656" cy="3178992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4929190" y="285728"/>
            <a:ext cx="40719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Chrám B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architektonické dekorácie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Herkulove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práce, nebeské božstvá (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Aurora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Slnko)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2" name="Picture 4" descr="https://40.media.tumblr.com/a083a8de44371cce2c575232e95b4510/tumblr_nf8vqqbfkd1tv79izo1_12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429000"/>
            <a:ext cx="4191028" cy="3143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02823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-45267" y="-10536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Chrám </a:t>
            </a:r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Portonaccio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, Veje ( 500 – 490 BC)</a:t>
            </a:r>
          </a:p>
          <a:p>
            <a:endParaRPr lang="sk-SK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zasvätený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Minerve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rozmery 5:6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dve časti: hlboká predsieň a cela rozdelená na tri časti (Jupiter,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Juno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Minerva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terakotová výzdoba: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antefixy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dekoratívne detaily, obloženie, sochy na streche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Apollón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Herakles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Hermes, Leto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 descr="portonaccio_temple_plan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29274" y="2642537"/>
            <a:ext cx="4716135" cy="342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ttps://s3.amazonaws.com/classconnection/274/flashcards/6387274/jpg/9-02-14A51319838640B80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2857496"/>
            <a:ext cx="5151616" cy="33096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25578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54292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Apolón z </a:t>
            </a:r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Vejí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 (510 - 500 BC)</a:t>
            </a:r>
          </a:p>
          <a:p>
            <a:endParaRPr lang="sk-SK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Vulka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Vejí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nadživotná terakotová socha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jedna z centrálnych postáv na streche chrámu 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(s Herkulom)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etruská inovácia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daidalský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štýl, archaický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usmev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vlasy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nakročenie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130" name="Picture 2" descr="Apulu (Apollo of Veii), from the roof of the Portonaccio Temple, Veii, Italy, c. 510-500 B.C.E., painted terra-cotta, 5 feet 11inches high (Museo Nazionale di Villa Giulia, Rome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6" y="214289"/>
            <a:ext cx="3917660" cy="6387489"/>
          </a:xfrm>
          <a:prstGeom prst="rect">
            <a:avLst/>
          </a:prstGeom>
          <a:noFill/>
        </p:spPr>
      </p:pic>
      <p:pic>
        <p:nvPicPr>
          <p:cNvPr id="48132" name="Picture 4" descr="Apulu (Apollo of Veii) detail, from the roof of the Portonaccio Temple, Veii, Italy, c. 510-500 B.C.E., painted terra-cotta, 5 feet 11inches high (Museo Nazionale di Villa Giulia, Rome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214686"/>
            <a:ext cx="4643438" cy="32496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0" y="0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Murlo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Tx/>
              <a:buChar char="-"/>
            </a:pP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orientalizujúca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 archaická fáza</a:t>
            </a:r>
          </a:p>
          <a:p>
            <a:pPr marL="285750" lvl="0" indent="-285750">
              <a:buFontTx/>
              <a:buChar char="-"/>
            </a:pP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orientalizujúca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: rezidencia, dielne, prvý chrám (7. stor. BC)</a:t>
            </a:r>
          </a:p>
          <a:p>
            <a:pPr marL="285750" lvl="0" indent="-28575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archaická fáza: komplex – palác? (2. štvrtina 6. storočia BC)</a:t>
            </a:r>
          </a:p>
          <a:p>
            <a:pPr marL="285750" lvl="0" indent="-28575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špeciálna stavba zo 6.stor. BC najprv považovaná za budovu určenú pre správu, svätyňu, neskôr rezidencia nejakej aristokratickej rodiny, etruská verzia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agory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(kombinácia budov z predchádzajúceho obdobia</a:t>
            </a:r>
          </a:p>
          <a:p>
            <a:pPr marL="285750" lvl="0" indent="-28575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terakotové vlysy na rôzne témy</a:t>
            </a:r>
          </a:p>
          <a:p>
            <a:pPr marL="285750" lvl="0" indent="-28575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trónna miestnosť</a:t>
            </a:r>
          </a:p>
        </p:txBody>
      </p:sp>
      <p:pic>
        <p:nvPicPr>
          <p:cNvPr id="12290" name="Picture 2" descr="https://upload.wikimedia.org/wikipedia/commons/thumb/4/4b/Lastra_di_rivestimento_fittile_con_scena_di_banchetto%2C_murlo%2C_antiquarium_di_poggio_civitate%2C_VI_sec._ac..JPG/1280px-Lastra_di_rivestimento_fittile_con_scena_di_banchetto%2C_murlo%2C_antiquarium_di_poggio_civitate%2C_VI_sec._ac..JPG?14446825170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140968"/>
            <a:ext cx="8519592" cy="356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2281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degruyter.com/view/j/etst.2014.17.issue-2/etst-2014-0016/graphic/etst-2014-0016-fig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429000"/>
            <a:ext cx="7267575" cy="313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1" descr="OBR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520" y="188640"/>
            <a:ext cx="5256584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011097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116632"/>
            <a:ext cx="914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Urbanistika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 technické stavby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Inžinierske stavby – kanály, odvodňovanie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bažín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Veje,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Cerveteri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Orvieto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Rím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Klenby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Plánovanie mesta – ulice, stred mesta -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Marzabotto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2" name="Picture 2" descr="https://classconnection.s3.amazonaws.com/15/flashcards/1314015/png/63136172547056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549" y="1340768"/>
            <a:ext cx="5638994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1058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2071678"/>
            <a:ext cx="41433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Sochárstvo</a:t>
            </a:r>
          </a:p>
          <a:p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u="sng" dirty="0" err="1">
                <a:latin typeface="Arial" panose="020B0604020202020204" pitchFamily="34" charset="0"/>
                <a:cs typeface="Arial" panose="020B0604020202020204" pitchFamily="34" charset="0"/>
              </a:rPr>
              <a:t>Kentaur</a:t>
            </a:r>
            <a:r>
              <a:rPr lang="sk-SK" u="sng" dirty="0"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sk-SK" u="sng" dirty="0" err="1">
                <a:latin typeface="Arial" panose="020B0604020202020204" pitchFamily="34" charset="0"/>
                <a:cs typeface="Arial" panose="020B0604020202020204" pitchFamily="34" charset="0"/>
              </a:rPr>
              <a:t>Vulci</a:t>
            </a:r>
            <a:endParaRPr lang="sk-SK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prvý doklad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mon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. kam. sochy v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Etrúrii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6.stor. BC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orientalizujúce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obdobie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prvý doklad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grécky námet a prevedenie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 descr="Tuff statue of centaur, from Vulci, Viterbo province, Italy"/>
          <p:cNvPicPr>
            <a:picLocks noChangeAspect="1" noChangeArrowheads="1"/>
          </p:cNvPicPr>
          <p:nvPr/>
        </p:nvPicPr>
        <p:blipFill>
          <a:blip r:embed="rId2"/>
          <a:srcRect l="13750" r="13750"/>
          <a:stretch>
            <a:fillRect/>
          </a:stretch>
        </p:blipFill>
        <p:spPr bwMode="auto">
          <a:xfrm>
            <a:off x="4143372" y="571480"/>
            <a:ext cx="4714908" cy="53652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u="sng" dirty="0" err="1">
                <a:latin typeface="Arial" panose="020B0604020202020204" pitchFamily="34" charset="0"/>
                <a:cs typeface="Arial" panose="020B0604020202020204" pitchFamily="34" charset="0"/>
              </a:rPr>
              <a:t>Volná</a:t>
            </a:r>
            <a:r>
              <a:rPr lang="sk-SK" u="sng" dirty="0">
                <a:latin typeface="Arial" panose="020B0604020202020204" pitchFamily="34" charset="0"/>
                <a:cs typeface="Arial" panose="020B0604020202020204" pitchFamily="34" charset="0"/>
              </a:rPr>
              <a:t> plastika a reliéf – vulkanický kameň, </a:t>
            </a:r>
            <a:r>
              <a:rPr lang="sk-SK" u="sng" dirty="0" err="1">
                <a:latin typeface="Arial" panose="020B0604020202020204" pitchFamily="34" charset="0"/>
                <a:cs typeface="Arial" panose="020B0604020202020204" pitchFamily="34" charset="0"/>
              </a:rPr>
              <a:t>daidalský</a:t>
            </a:r>
            <a:r>
              <a:rPr lang="sk-SK" u="sng" dirty="0">
                <a:latin typeface="Arial" panose="020B0604020202020204" pitchFamily="34" charset="0"/>
                <a:cs typeface="Arial" panose="020B0604020202020204" pitchFamily="34" charset="0"/>
              </a:rPr>
              <a:t> štýl</a:t>
            </a:r>
          </a:p>
          <a:p>
            <a:endParaRPr lang="sk-SK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 súvislosti s kultom a pohrebným rítom</a:t>
            </a:r>
          </a:p>
          <a:p>
            <a:pPr marL="342900" indent="-342900">
              <a:buAutoNum type="arabicPeriod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Kanopy s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Chiusi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7.- 6.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stor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 BC –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mäkký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vápenec,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ľudské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hlavy,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zvieratá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polozvieracie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námety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(od 2.pol. 6.stor. – zač. 5.stor. BC)</a:t>
            </a:r>
          </a:p>
          <a:p>
            <a:pPr marL="342900" indent="-342900">
              <a:buAutoNum type="arabicPeriod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Apollón z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Vejí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akrotéria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Vulka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Vejí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okolo 500 BC</a:t>
            </a:r>
          </a:p>
          <a:p>
            <a:pPr marL="342900" indent="-342900">
              <a:buFontTx/>
              <a:buAutoNum type="arabicPeriod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Hlava Diany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Nemorensis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500 BC</a:t>
            </a:r>
          </a:p>
          <a:p>
            <a:pPr marL="342900" indent="-342900">
              <a:buFontTx/>
              <a:buAutoNum type="arabicPeriod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Hrobové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stély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kamenné, 8. – 5. stor. BC – Bologna,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Volterra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život mŕtveho, životné osudy, cesta do podsvetia, postavy v zbroji</a:t>
            </a:r>
          </a:p>
          <a:p>
            <a:pPr marL="342900" indent="-342900">
              <a:buFontTx/>
              <a:buAutoNum type="arabicPeriod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Dekorovanie vstupných priestorov v hrobkách, zač. 7.stor. – 520 BC – strážcovia (zvieratá, bájne postavy)</a:t>
            </a:r>
          </a:p>
        </p:txBody>
      </p:sp>
      <p:pic>
        <p:nvPicPr>
          <p:cNvPr id="54276" name="Picture 4" descr="http://s.ipernity.com/T/L/z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54278" name="Picture 6" descr="http://cdn.ipernity.com/134/73/65/24387365.67fc4593.640.jpg?r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4048" y="2821370"/>
            <a:ext cx="3123849" cy="3974680"/>
          </a:xfrm>
          <a:prstGeom prst="rect">
            <a:avLst/>
          </a:prstGeom>
          <a:noFill/>
        </p:spPr>
      </p:pic>
      <p:pic>
        <p:nvPicPr>
          <p:cNvPr id="54282" name="Picture 10" descr="https://farm2.staticflickr.com/1163/756514877_26caab39e7_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35696" y="3316550"/>
            <a:ext cx="2609625" cy="3479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214290"/>
            <a:ext cx="58578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u="sng" dirty="0">
                <a:latin typeface="Arial" panose="020B0604020202020204" pitchFamily="34" charset="0"/>
                <a:cs typeface="Arial" panose="020B0604020202020204" pitchFamily="34" charset="0"/>
              </a:rPr>
              <a:t>Architektonické terakoty</a:t>
            </a:r>
            <a:endParaRPr lang="cs-CZ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ochrana drevených konštrukcií</a:t>
            </a:r>
          </a:p>
          <a:p>
            <a:pPr lvl="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od 7. stor. – strešné (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Aquarossa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Poggio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Civitate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akrotériá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z formy</a:t>
            </a:r>
          </a:p>
          <a:p>
            <a:pPr lvl="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6. stor.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koroplastické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dielne (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Kampánia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Latio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J.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Etrúria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kon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. 6. stor.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antefixy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 ľudskými hlavami</a:t>
            </a:r>
          </a:p>
          <a:p>
            <a:pPr lvl="0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258" name="Picture 10" descr="Roof tile antefi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10259" y="0"/>
            <a:ext cx="3333741" cy="2500306"/>
          </a:xfrm>
          <a:prstGeom prst="rect">
            <a:avLst/>
          </a:prstGeom>
          <a:noFill/>
        </p:spPr>
      </p:pic>
      <p:pic>
        <p:nvPicPr>
          <p:cNvPr id="53262" name="Picture 14" descr="https://farm1.staticflickr.com/252/518790108_f174a553f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714620"/>
            <a:ext cx="2668210" cy="3214710"/>
          </a:xfrm>
          <a:prstGeom prst="rect">
            <a:avLst/>
          </a:prstGeom>
          <a:noFill/>
        </p:spPr>
      </p:pic>
      <p:pic>
        <p:nvPicPr>
          <p:cNvPr id="53264" name="Picture 16" descr="AN ETRUSCAN TERRACOTTA ANTEFIX  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34075" y="2714620"/>
            <a:ext cx="3209925" cy="3238501"/>
          </a:xfrm>
          <a:prstGeom prst="rect">
            <a:avLst/>
          </a:prstGeom>
          <a:noFill/>
        </p:spPr>
      </p:pic>
      <p:pic>
        <p:nvPicPr>
          <p:cNvPr id="53266" name="Picture 18" descr="http://www.antiques.com/vendor_item_images/ori__1074616326_1062627_Etruscan_Satyr_s_Head_Antefix_-_LO.92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00364" y="2714620"/>
            <a:ext cx="2786082" cy="32259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285728"/>
            <a:ext cx="5929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u="sng" dirty="0">
                <a:latin typeface="Arial" panose="020B0604020202020204" pitchFamily="34" charset="0"/>
                <a:cs typeface="Arial" panose="020B0604020202020204" pitchFamily="34" charset="0"/>
              </a:rPr>
              <a:t>Votívne terakoty</a:t>
            </a:r>
            <a:endParaRPr lang="cs-CZ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 hlavne z hrobiek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Tarquinia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Cerveteri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8" descr="Etruscan terracotta votive head of a yout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29454" y="214290"/>
            <a:ext cx="1987533" cy="2805929"/>
          </a:xfrm>
          <a:prstGeom prst="rect">
            <a:avLst/>
          </a:prstGeom>
          <a:noFill/>
        </p:spPr>
      </p:pic>
      <p:pic>
        <p:nvPicPr>
          <p:cNvPr id="4" name="Picture 2" descr="Votive in form of a swaddled chi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85926"/>
            <a:ext cx="3009971" cy="4866120"/>
          </a:xfrm>
          <a:prstGeom prst="rect">
            <a:avLst/>
          </a:prstGeom>
          <a:noFill/>
        </p:spPr>
      </p:pic>
      <p:pic>
        <p:nvPicPr>
          <p:cNvPr id="5" name="Picture 4" descr="Etruscan terracotta votive hand. 5th-4th century B.C.: 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0694" y="3143248"/>
            <a:ext cx="2503306" cy="3534080"/>
          </a:xfrm>
          <a:prstGeom prst="rect">
            <a:avLst/>
          </a:prstGeom>
          <a:noFill/>
        </p:spPr>
      </p:pic>
      <p:pic>
        <p:nvPicPr>
          <p:cNvPr id="6" name="Picture 6" descr="Etruscan Votive Statuette. Terracotta. 400-300 BC. Worshippers with physical ailments appeased the gods with small terracotta models of the afflicted body part.  The dedicator perhaps suffered from stomach or intestinal problems. The model is a schematic version of the human anatomy rather than an exact replica, but the relative placement, size, and shape of organs is generally correct. Source: The Getty Museum: 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14678" y="1785926"/>
            <a:ext cx="3273625" cy="48951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vaso canopi da chius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4186944"/>
            <a:ext cx="2000264" cy="2667019"/>
          </a:xfrm>
          <a:prstGeom prst="rect">
            <a:avLst/>
          </a:prstGeom>
          <a:noFill/>
        </p:spPr>
      </p:pic>
      <p:sp>
        <p:nvSpPr>
          <p:cNvPr id="2" name="TextovéPole 1"/>
          <p:cNvSpPr txBox="1"/>
          <p:nvPr/>
        </p:nvSpPr>
        <p:spPr>
          <a:xfrm>
            <a:off x="0" y="0"/>
            <a:ext cx="59293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Orientalizujúce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 obdobie</a:t>
            </a:r>
          </a:p>
          <a:p>
            <a:pPr lvl="0"/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7. storočie BC – prudký nárast bohatstva, komorové hrobky s mnohými keramickými, bronzovými nádobami aj nádoby z drahých kovov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importy – Grécko, Egypt, severná Sýria, Fenícia a napodobeniny predmetov v gréckom a orientálnom štýle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kon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7.storočia BC – prevládajú grécke vplyvy a tie určujú hlavný smer  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Kanopy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z 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Chiusi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7. stor. BC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File:Canopo da chiusi, prima metà VI secolo ac. 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3024160"/>
            <a:ext cx="1785950" cy="2381267"/>
          </a:xfrm>
          <a:prstGeom prst="rect">
            <a:avLst/>
          </a:prstGeom>
          <a:noFill/>
        </p:spPr>
      </p:pic>
      <p:pic>
        <p:nvPicPr>
          <p:cNvPr id="8196" name="Picture 4" descr="File:Aschenurne Chiusi re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74625" y="857232"/>
            <a:ext cx="1969375" cy="3500462"/>
          </a:xfrm>
          <a:prstGeom prst="rect">
            <a:avLst/>
          </a:prstGeom>
          <a:noFill/>
        </p:spPr>
      </p:pic>
      <p:pic>
        <p:nvPicPr>
          <p:cNvPr id="8200" name="Picture 8" descr="IW_Testa_di_canopo_etrusco_0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504" y="3429000"/>
            <a:ext cx="2357454" cy="3163391"/>
          </a:xfrm>
          <a:prstGeom prst="rect">
            <a:avLst/>
          </a:prstGeom>
          <a:noFill/>
        </p:spPr>
      </p:pic>
      <p:pic>
        <p:nvPicPr>
          <p:cNvPr id="8204" name="Picture 12" descr="IW_Testa_di_canopo_etrusco_0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57422" y="4214794"/>
            <a:ext cx="2489487" cy="2643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u="sng" dirty="0">
                <a:latin typeface="Arial" panose="020B0604020202020204" pitchFamily="34" charset="0"/>
                <a:cs typeface="Arial" panose="020B0604020202020204" pitchFamily="34" charset="0"/>
              </a:rPr>
              <a:t>Sarkofágy</a:t>
            </a:r>
          </a:p>
          <a:p>
            <a:r>
              <a:rPr lang="sk-SK" u="sng" dirty="0">
                <a:latin typeface="Arial" panose="020B0604020202020204" pitchFamily="34" charset="0"/>
                <a:cs typeface="Arial" panose="020B0604020202020204" pitchFamily="34" charset="0"/>
              </a:rPr>
              <a:t>Sarkofág manželov z </a:t>
            </a:r>
            <a:r>
              <a:rPr lang="sk-SK" u="sng" dirty="0" err="1">
                <a:latin typeface="Arial" panose="020B0604020202020204" pitchFamily="34" charset="0"/>
                <a:cs typeface="Arial" panose="020B0604020202020204" pitchFamily="34" charset="0"/>
              </a:rPr>
              <a:t>Banditaccie</a:t>
            </a:r>
            <a:r>
              <a:rPr lang="sk-SK" u="sng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k-SK" u="sng" dirty="0" err="1">
                <a:latin typeface="Arial" panose="020B0604020202020204" pitchFamily="34" charset="0"/>
                <a:cs typeface="Arial" panose="020B0604020202020204" pitchFamily="34" charset="0"/>
              </a:rPr>
              <a:t>Cerveteri</a:t>
            </a:r>
            <a:r>
              <a:rPr lang="sk-SK" u="sng" dirty="0">
                <a:latin typeface="Arial" panose="020B0604020202020204" pitchFamily="34" charset="0"/>
                <a:cs typeface="Arial" panose="020B0604020202020204" pitchFamily="34" charset="0"/>
              </a:rPr>
              <a:t>) 525 BC</a:t>
            </a:r>
          </a:p>
          <a:p>
            <a:endParaRPr lang="cs-CZ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 nohy nízky reliéf, od pása nahor vysoký reliéf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detaily – vrásky, drapérie, záhyby, oči, vlasy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vzory gréckych archaických sôch – mandľové oči, špicatá brada, úzky nos, dlhšie vlasy po ramená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terakota - väčšia voľnosť v tvarovaní (ležiaca pozícia na posteli -veľmi dobre vystihnutá)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 mŕtvi držali v ruke drobné predmety – malá fľaška na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parfém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girlandy, poháre na víno alebo vajíčka (toto všetko sa našlo v iných hrobkách)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ttp://media-cache-ec0.pinimg.com/736x/65/c6/78/65c678c9466f5987130e03267c935ae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2857496"/>
            <a:ext cx="5024426" cy="38257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Nástenné maliarstvo</a:t>
            </a:r>
          </a:p>
          <a:p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Tarquinia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u="sng" dirty="0">
                <a:latin typeface="Arial" panose="020B0604020202020204" pitchFamily="34" charset="0"/>
                <a:cs typeface="Arial" panose="020B0604020202020204" pitchFamily="34" charset="0"/>
              </a:rPr>
              <a:t>Hrobka býkov 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560 BC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grécke vzory - farba mužov, žien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etruské vzory - strach z prázdneho priestoru, výpravnosť, rozdelenie na panely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mýtus o Achillovi - zabije trójskeho princa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Troila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pri fontáne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Achilles in ambush. Mid-6th century BCE. Tarquinia, Tomb of the Bull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" y="2564904"/>
            <a:ext cx="4271741" cy="3786214"/>
          </a:xfrm>
          <a:prstGeom prst="rect">
            <a:avLst/>
          </a:prstGeom>
          <a:noFill/>
        </p:spPr>
      </p:pic>
      <p:pic>
        <p:nvPicPr>
          <p:cNvPr id="1028" name="Picture 4" descr="https://upload.wikimedia.org/wikipedia/commons/f/fc/Tomb_of_the_Bulls_back_wall_main_chamb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7971" y="3194486"/>
            <a:ext cx="4886029" cy="36635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u="sng" dirty="0">
                <a:latin typeface="Arial" panose="020B0604020202020204" pitchFamily="34" charset="0"/>
                <a:cs typeface="Arial" panose="020B0604020202020204" pitchFamily="34" charset="0"/>
              </a:rPr>
              <a:t>Hrobka Augurov 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- 530 BC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funerálne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hry (prvý príklad zobrazenia – rôzne typy hier, napr. gladiátorské) 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augurovia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veštia z letu vtákov 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4754" name="Picture 2" descr="http://cdpe.tripod.com/photos/Augersrecon.jpg"/>
          <p:cNvPicPr>
            <a:picLocks noChangeAspect="1" noChangeArrowheads="1"/>
          </p:cNvPicPr>
          <p:nvPr/>
        </p:nvPicPr>
        <p:blipFill>
          <a:blip r:embed="rId2"/>
          <a:srcRect l="1379"/>
          <a:stretch>
            <a:fillRect/>
          </a:stretch>
        </p:blipFill>
        <p:spPr bwMode="auto">
          <a:xfrm>
            <a:off x="71406" y="1214422"/>
            <a:ext cx="4643470" cy="3115843"/>
          </a:xfrm>
          <a:prstGeom prst="rect">
            <a:avLst/>
          </a:prstGeom>
          <a:noFill/>
        </p:spPr>
      </p:pic>
      <p:pic>
        <p:nvPicPr>
          <p:cNvPr id="74756" name="Picture 4" descr="http://www.personal.kent.edu/%7Ejlarson/images3/Etruscan006.jpg"/>
          <p:cNvPicPr>
            <a:picLocks noChangeAspect="1" noChangeArrowheads="1"/>
          </p:cNvPicPr>
          <p:nvPr/>
        </p:nvPicPr>
        <p:blipFill>
          <a:blip r:embed="rId3"/>
          <a:srcRect b="26530"/>
          <a:stretch>
            <a:fillRect/>
          </a:stretch>
        </p:blipFill>
        <p:spPr bwMode="auto">
          <a:xfrm>
            <a:off x="2786050" y="3869907"/>
            <a:ext cx="6357950" cy="29880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u="sng" dirty="0">
                <a:latin typeface="Arial" panose="020B0604020202020204" pitchFamily="34" charset="0"/>
                <a:cs typeface="Arial" panose="020B0604020202020204" pitchFamily="34" charset="0"/>
              </a:rPr>
              <a:t>Hrobka lovu a rybolovu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530 BC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banket s dvojicou – muž a žena s menšími sluhami, hudobníkmi a nosičmi pohárov 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muž so ženou – etruský motív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najväčšia scéna – lov a rybolov, 4 muži v malej loďke, delfíny, vtáky, ryby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3730" name="Picture 2" descr="https://classconnection.s3.amazonaws.com/510/flashcards/1411510/jpg/picture6913337557950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571612"/>
            <a:ext cx="6156646" cy="48958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Keramika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u="sng" dirty="0" err="1">
                <a:latin typeface="Arial" panose="020B0604020202020204" pitchFamily="34" charset="0"/>
                <a:cs typeface="Arial" panose="020B0604020202020204" pitchFamily="34" charset="0"/>
              </a:rPr>
              <a:t>Impasto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protovillanovská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 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villanovská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doba, hrubá stena, zo začiatku vyrobené v ruke, od 8. stor. – hrnčiarsky kruh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Tvary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: 2-uché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amforovité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nádoby s vydutým hrdlom – používané ako urny, rytá výzdoba,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inkrustovaná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bielou farbou,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picie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nádoby s uchom, misky</a:t>
            </a:r>
          </a:p>
          <a:p>
            <a:pPr lvl="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vázy s červeným alebo žltým povlakom s maľovanou výzdobou, imitácia gréckych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skyfov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kylix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kotylé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Caere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- 7. Stor. červené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impasto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zdobené bielou maľbou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228" name="Picture 4" descr="http://www.royalathena.com/media/Etruscan/Vases/MLG17JEre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818" y="3144839"/>
            <a:ext cx="3286148" cy="3713161"/>
          </a:xfrm>
          <a:prstGeom prst="rect">
            <a:avLst/>
          </a:prstGeom>
          <a:noFill/>
        </p:spPr>
      </p:pic>
      <p:pic>
        <p:nvPicPr>
          <p:cNvPr id="7" name="Picture 6" descr="http://www.charlesede.com/custom_images/1200x1000/usr/images/artworks/main_image/9415/8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411295"/>
            <a:ext cx="4500594" cy="34467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www.louvre.fr/sites/default/files/imagecache/940x768/medias/medias_images/images/louvre-amphore-decor-incise-spirales.jpg"/>
          <p:cNvPicPr>
            <a:picLocks noChangeAspect="1" noChangeArrowheads="1"/>
          </p:cNvPicPr>
          <p:nvPr/>
        </p:nvPicPr>
        <p:blipFill>
          <a:blip r:embed="rId2"/>
          <a:srcRect t="5682" b="10510"/>
          <a:stretch>
            <a:fillRect/>
          </a:stretch>
        </p:blipFill>
        <p:spPr bwMode="auto">
          <a:xfrm>
            <a:off x="4572000" y="1166846"/>
            <a:ext cx="4572000" cy="4405294"/>
          </a:xfrm>
          <a:prstGeom prst="rect">
            <a:avLst/>
          </a:prstGeom>
          <a:noFill/>
        </p:spPr>
      </p:pic>
      <p:pic>
        <p:nvPicPr>
          <p:cNvPr id="3" name="Picture 2" descr="http://www.galeriegolconda.com/wp-content/uploads/2013/09/D8A0565-800x8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42984"/>
            <a:ext cx="4429132" cy="44291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14337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u="sng" dirty="0" err="1">
                <a:latin typeface="Arial" panose="020B0604020202020204" pitchFamily="34" charset="0"/>
                <a:cs typeface="Arial" panose="020B0604020202020204" pitchFamily="34" charset="0"/>
              </a:rPr>
              <a:t>Bucchero</a:t>
            </a:r>
            <a:endParaRPr lang="sk-SK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2.pol. 7. stor. BC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bucchero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ale tvary stále napodobňujú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impasto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najcharakteristickejšia keramika archaickej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Etrúrie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čierne,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svetlošedé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červené</a:t>
            </a:r>
          </a:p>
          <a:p>
            <a:pPr lvl="0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Tri stupne: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Bucchero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sottile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- 675 - 625 BC -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Caerre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Veje,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Tarquinia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Bucchero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transizionale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 – 625 - 575</a:t>
            </a:r>
            <a:endParaRPr lang="cs-CZ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Bucchero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pesante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- 575 - zač. 5. stor. BC – zdobené vysokým reliéfom</a:t>
            </a:r>
          </a:p>
          <a:p>
            <a:pPr lvl="0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Tvary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: kalich,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kantharos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kyathos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oinochoe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amfora – napodobňovanie kovových predlôh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2.pol. 7.stor. – vejárovitý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dekor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vtlačený hrebeňom,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od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kon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. 7.stor. – figurálna výzdoba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export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322" name="Picture 2" descr="http://www.alexanderancientart.com/cat/c0764/c0764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18" y="214290"/>
            <a:ext cx="4714908" cy="628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s://ka-perseus-images.s3.amazonaws.com/4788b3a76152676d4fa50d1ac75a1a02a87ac53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3442042" cy="2643206"/>
          </a:xfrm>
          <a:prstGeom prst="rect">
            <a:avLst/>
          </a:prstGeom>
          <a:noFill/>
        </p:spPr>
      </p:pic>
      <p:pic>
        <p:nvPicPr>
          <p:cNvPr id="57348" name="Picture 4" descr="https://www.gmcoinart.de/templates/images/muenzen/00102/00413q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171" y="3143248"/>
            <a:ext cx="3157159" cy="3429024"/>
          </a:xfrm>
          <a:prstGeom prst="rect">
            <a:avLst/>
          </a:prstGeom>
          <a:noFill/>
        </p:spPr>
      </p:pic>
      <p:pic>
        <p:nvPicPr>
          <p:cNvPr id="57350" name="Picture 6" descr="https://ka-perseus-images.s3.amazonaws.com/52a50c2fea56e223a88f7f2021cbd4ce3504b3b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44208" y="3143248"/>
            <a:ext cx="2667000" cy="3429000"/>
          </a:xfrm>
          <a:prstGeom prst="rect">
            <a:avLst/>
          </a:prstGeom>
          <a:noFill/>
        </p:spPr>
      </p:pic>
      <p:pic>
        <p:nvPicPr>
          <p:cNvPr id="57352" name="Picture 8" descr="Fig. 1. Cylinder-impressed chalice, bucchero, late seventh - early sixth century BCE, from Tarquinia?, Italy, Diam. 15 cm, H. 145 cm.: Marburg Collection, KM 259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0" y="3143248"/>
            <a:ext cx="2721768" cy="3456214"/>
          </a:xfrm>
          <a:prstGeom prst="rect">
            <a:avLst/>
          </a:prstGeom>
          <a:noFill/>
        </p:spPr>
      </p:pic>
      <p:pic>
        <p:nvPicPr>
          <p:cNvPr id="57354" name="Picture 10" descr="https://www.gmcoinart.de/templates/images/muenzen/00102/00414q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3372" y="142852"/>
            <a:ext cx="4855803" cy="26634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u="sng" dirty="0">
                <a:latin typeface="Arial" panose="020B0604020202020204" pitchFamily="34" charset="0"/>
                <a:cs typeface="Arial" panose="020B0604020202020204" pitchFamily="34" charset="0"/>
              </a:rPr>
              <a:t>Maľovaná keramika,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nadväzovala na grécke vzory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AutoNum type="alphaLcParenR"/>
            </a:pP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geometrický štýl </a:t>
            </a:r>
          </a:p>
          <a:p>
            <a:pPr marL="342900" lvl="0" indent="-34290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1.pol. 8.stor.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Euboja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Attika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Kyklady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Pithekoussai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Cumae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Tarquinia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metópový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vzor,</a:t>
            </a:r>
          </a:p>
          <a:p>
            <a:pPr marL="342900" lvl="0" indent="-34290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prelom 8./7.stor. – Korint sa stáva hlavnou inšpiráciou </a:t>
            </a:r>
          </a:p>
          <a:p>
            <a:pPr marL="342900" indent="-34290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7.stor.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subgeometrický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štýl – lokálne školy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Caere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(volavky),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Tarqunia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(ryby)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04" name="Picture 4" descr="Etruscan terracotta neck-amphora c.750BC: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72162" y="2585323"/>
            <a:ext cx="3071802" cy="3934668"/>
          </a:xfrm>
          <a:prstGeom prst="rect">
            <a:avLst/>
          </a:prstGeom>
          <a:noFill/>
        </p:spPr>
      </p:pic>
      <p:pic>
        <p:nvPicPr>
          <p:cNvPr id="51206" name="Picture 6" descr="Etruscan geometric  pottery C.775B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2571744"/>
            <a:ext cx="2600325" cy="3810000"/>
          </a:xfrm>
          <a:prstGeom prst="rect">
            <a:avLst/>
          </a:prstGeom>
          <a:noFill/>
        </p:spPr>
      </p:pic>
      <p:pic>
        <p:nvPicPr>
          <p:cNvPr id="51208" name="Picture 8" descr="http://www.metmuseum.org/toah/images/h2/h2_1975.363.jpg"/>
          <p:cNvPicPr>
            <a:picLocks noChangeAspect="1" noChangeArrowheads="1"/>
          </p:cNvPicPr>
          <p:nvPr/>
        </p:nvPicPr>
        <p:blipFill>
          <a:blip r:embed="rId4"/>
          <a:srcRect l="14999" r="12501"/>
          <a:stretch>
            <a:fillRect/>
          </a:stretch>
        </p:blipFill>
        <p:spPr bwMode="auto">
          <a:xfrm>
            <a:off x="179512" y="2590438"/>
            <a:ext cx="2428892" cy="39308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talo-Geometric pottery trefoil oinocho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857364"/>
            <a:ext cx="3082824" cy="4714908"/>
          </a:xfrm>
          <a:prstGeom prst="rect">
            <a:avLst/>
          </a:prstGeom>
          <a:noFill/>
        </p:spPr>
      </p:pic>
      <p:pic>
        <p:nvPicPr>
          <p:cNvPr id="59394" name="Picture 2" descr="https://p3.liveauctioneers.com/1103/55580/27124608_2_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00706" y="1857364"/>
            <a:ext cx="3329011" cy="4563966"/>
          </a:xfrm>
          <a:prstGeom prst="rect">
            <a:avLst/>
          </a:prstGeom>
          <a:noFill/>
        </p:spPr>
      </p:pic>
      <p:pic>
        <p:nvPicPr>
          <p:cNvPr id="59396" name="Picture 4" descr="Italic Sub-Geometric pottery miniature krat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64" y="214290"/>
            <a:ext cx="3214710" cy="32147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s-media-cache-ak0.pinimg.com/originals/d8/a8/cd/d8a8cd8eece875530d86a2277b1db0a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571480"/>
            <a:ext cx="3357586" cy="2981537"/>
          </a:xfrm>
          <a:prstGeom prst="rect">
            <a:avLst/>
          </a:prstGeom>
          <a:noFill/>
        </p:spPr>
      </p:pic>
      <p:pic>
        <p:nvPicPr>
          <p:cNvPr id="7172" name="Picture 4" descr="https://s-media-cache-ak0.pinimg.com/736x/7c/8a/d7/7c8ad790c7c296b4f40789494935534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428604"/>
            <a:ext cx="3143272" cy="3031897"/>
          </a:xfrm>
          <a:prstGeom prst="rect">
            <a:avLst/>
          </a:prstGeom>
          <a:noFill/>
        </p:spPr>
      </p:pic>
      <p:pic>
        <p:nvPicPr>
          <p:cNvPr id="7174" name="Picture 6" descr="plaque Bernardini tomb Assyri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4071942"/>
            <a:ext cx="4714908" cy="2668438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0" y="71414"/>
            <a:ext cx="7429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Hrobka Bernardini – 3.štvrtina 7.stor. BC,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Praeneste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6" name="Picture 8" descr="http://cdn.20m.es/img2/recortes/2014/09/17/189601-944-94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2132" y="3571876"/>
            <a:ext cx="3143271" cy="3143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u="sng" dirty="0">
                <a:latin typeface="Arial" panose="020B0604020202020204" pitchFamily="34" charset="0"/>
                <a:cs typeface="Arial" panose="020B0604020202020204" pitchFamily="34" charset="0"/>
              </a:rPr>
              <a:t>Etrusko-korintská keramika</a:t>
            </a:r>
          </a:p>
          <a:p>
            <a:pPr lvl="0"/>
            <a:endParaRPr lang="cs-CZ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oinochoe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olpé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aryballos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alabastron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dva typy: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AutoNum type="alphaLcParenR"/>
            </a:pP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Polychrómna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 maľba -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maliar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Castellani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maliar Herkula, maliar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Code-Anodatte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sk-SK" u="sng" dirty="0">
                <a:latin typeface="Arial" panose="020B0604020202020204" pitchFamily="34" charset="0"/>
                <a:cs typeface="Arial" panose="020B0604020202020204" pitchFamily="34" charset="0"/>
              </a:rPr>
              <a:t>tri podskupiny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: skupina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antithetických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vtákov, skupina vtákov a skupina ľudských 	masiek</a:t>
            </a:r>
          </a:p>
          <a:p>
            <a:pPr marL="342900" lvl="0" indent="-342900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570/60 – 550-40 BC - zníženie umeleckej úrovne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alabastron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aryballos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pyxis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Čiernofigurová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- maliar fúzatých sfíng, dielňa šupinatých amfor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tyrhénske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amfory – zvieracie vlysy, hrnčiar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Nihosthenes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tvary podľa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bucchera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caerske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hydrie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kampánske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dinoi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maliar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Micali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- dionýzovské motívy, tanec, zápasy, slávnostné sprievody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v pol. 5.stor. BC končí produkcia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Polychrómna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maľba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42" name="Picture 2" descr="https://s-media-cache-ak0.pinimg.com/736x/68/9f/6d/689f6db76c3bf7cf3d14884bc093070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357166"/>
            <a:ext cx="2928958" cy="3040441"/>
          </a:xfrm>
          <a:prstGeom prst="rect">
            <a:avLst/>
          </a:prstGeom>
          <a:noFill/>
        </p:spPr>
      </p:pic>
      <p:pic>
        <p:nvPicPr>
          <p:cNvPr id="61444" name="Picture 4" descr="https://s-media-cache-ak0.pinimg.com/736x/39/6e/20/396e20bc551e605c5c6ad3d396aef28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4143380"/>
            <a:ext cx="4438632" cy="2406270"/>
          </a:xfrm>
          <a:prstGeom prst="rect">
            <a:avLst/>
          </a:prstGeom>
          <a:noFill/>
        </p:spPr>
      </p:pic>
      <p:pic>
        <p:nvPicPr>
          <p:cNvPr id="61452" name="Picture 12" descr="http://images.metmuseum.org/CRDImages/gr/original/DP2457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214290"/>
            <a:ext cx="2790793" cy="37222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8643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Čiernofigurová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keramika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418" name="Picture 2" descr="Olpe with animal-style decorat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57884" y="1643050"/>
            <a:ext cx="3064689" cy="4643469"/>
          </a:xfrm>
          <a:prstGeom prst="rect">
            <a:avLst/>
          </a:prstGeom>
          <a:noFill/>
        </p:spPr>
      </p:pic>
      <p:pic>
        <p:nvPicPr>
          <p:cNvPr id="60420" name="Picture 4" descr="Pontic Oinochoe by the Anfiarao Painter. Black-figure pottery from Vulci (Lazio). Etruscan Civilisation, 6th Century BC.  Rome, Museo Nazionale Etrusc..."/>
          <p:cNvPicPr>
            <a:picLocks noChangeAspect="1" noChangeArrowheads="1"/>
          </p:cNvPicPr>
          <p:nvPr/>
        </p:nvPicPr>
        <p:blipFill>
          <a:blip r:embed="rId3"/>
          <a:srcRect t="2778" r="4545"/>
          <a:stretch>
            <a:fillRect/>
          </a:stretch>
        </p:blipFill>
        <p:spPr bwMode="auto">
          <a:xfrm>
            <a:off x="2928926" y="1643050"/>
            <a:ext cx="2786102" cy="4643470"/>
          </a:xfrm>
          <a:prstGeom prst="rect">
            <a:avLst/>
          </a:prstGeom>
          <a:noFill/>
        </p:spPr>
      </p:pic>
      <p:pic>
        <p:nvPicPr>
          <p:cNvPr id="60422" name="Picture 6" descr="AN ETRUSCO-CORINTHIAN BLACK-FIGURED OLPE Circa 6th Century B.C. The body with five registers of animals, including seventeen panthers with their heads turned frontal, seven goats, four bulls, two rams, and a feline, all with their heads lowered, and a swan, with dotted rosettes in the field, rays above the foot, a molded ring at the join of the neck to the body, and a white dotted rosette on the rim in front of the handle and on the rotellae: "/>
          <p:cNvPicPr>
            <a:picLocks noChangeAspect="1" noChangeArrowheads="1"/>
          </p:cNvPicPr>
          <p:nvPr/>
        </p:nvPicPr>
        <p:blipFill>
          <a:blip r:embed="rId4"/>
          <a:srcRect l="16113" r="19434"/>
          <a:stretch>
            <a:fillRect/>
          </a:stretch>
        </p:blipFill>
        <p:spPr bwMode="auto">
          <a:xfrm>
            <a:off x="133269" y="1643050"/>
            <a:ext cx="2652749" cy="46784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Attic Black-figure Tyrrhenian Amphora by the Timiades paint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428604"/>
            <a:ext cx="3920652" cy="5857916"/>
          </a:xfrm>
          <a:prstGeom prst="rect">
            <a:avLst/>
          </a:prstGeom>
          <a:noFill/>
        </p:spPr>
      </p:pic>
      <p:pic>
        <p:nvPicPr>
          <p:cNvPr id="62468" name="Picture 4" descr="http://shelton.berkeley.edu/painting/FinalReview/41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714356"/>
            <a:ext cx="4857784" cy="54828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ttp://imageshack.us/a/img849/7350/etruscan1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285860"/>
            <a:ext cx="7429552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Výrobky z bronzu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u="sng" dirty="0">
                <a:latin typeface="Arial" panose="020B0604020202020204" pitchFamily="34" charset="0"/>
                <a:cs typeface="Arial" panose="020B0604020202020204" pitchFamily="34" charset="0"/>
              </a:rPr>
              <a:t>Zrkadlá </a:t>
            </a:r>
          </a:p>
          <a:p>
            <a:pPr lvl="0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poznávanie etruskej mytologickej ikonografie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okrúhle s tŕňom</a:t>
            </a:r>
          </a:p>
          <a:p>
            <a:pPr lvl="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zač. produkcie 6. stor. BC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5.stor. BC – stredisko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Vulci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4.stor. BC – hruškovitý tvar -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Volsínia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koniec produkcie 2. stor. BC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7588" name="Picture 4" descr="https://upload.wikimedia.org/wikipedia/commons/thumb/5/5f/Mirror_Judgement_of_Paris_Louvre_Bj1734.jpg/800px-Mirror_Judgement_of_Paris_Louvre_Bj17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8432" y="2585323"/>
            <a:ext cx="3369574" cy="4211968"/>
          </a:xfrm>
          <a:prstGeom prst="rect">
            <a:avLst/>
          </a:prstGeom>
          <a:noFill/>
        </p:spPr>
      </p:pic>
      <p:pic>
        <p:nvPicPr>
          <p:cNvPr id="67590" name="Picture 6" descr="http://images.metmuseum.org/CRDImages/gr/original/DP2546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395575"/>
            <a:ext cx="3345737" cy="4462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u="sng" dirty="0">
                <a:latin typeface="Arial" panose="020B0604020202020204" pitchFamily="34" charset="0"/>
                <a:cs typeface="Arial" panose="020B0604020202020204" pitchFamily="34" charset="0"/>
              </a:rPr>
              <a:t>Bronzové sošky </a:t>
            </a:r>
          </a:p>
          <a:p>
            <a:pPr lvl="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sk-SK" u="sng" dirty="0">
                <a:latin typeface="Arial" panose="020B0604020202020204" pitchFamily="34" charset="0"/>
                <a:cs typeface="Arial" panose="020B0604020202020204" pitchFamily="34" charset="0"/>
              </a:rPr>
              <a:t>od 8. stor. BC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foinicko-sýrske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 grécke vplyvy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Cerveteri</a:t>
            </a:r>
            <a:r>
              <a:rPr lang="sk-SK" u="sng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Vulci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Tarquinia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Populonia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Chiusi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sk-SK" u="sng" dirty="0">
                <a:latin typeface="Arial" panose="020B0604020202020204" pitchFamily="34" charset="0"/>
                <a:cs typeface="Arial" panose="020B0604020202020204" pitchFamily="34" charset="0"/>
              </a:rPr>
              <a:t>7.stor. BC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subgeometrická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tradícia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daidalského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štýlu, veľký rozmach výroby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Črty: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abstrakcia, štylizácia, pretiahnutie postavy, nedbanie na anatómiu, podobné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kuroi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 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korai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sk-SK" u="sng" dirty="0">
                <a:latin typeface="Arial" panose="020B0604020202020204" pitchFamily="34" charset="0"/>
                <a:cs typeface="Arial" panose="020B0604020202020204" pitchFamily="34" charset="0"/>
              </a:rPr>
              <a:t>5.stor. BC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umbro-sabellské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bronzy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veľké bronzové sochy len veľmi sporadicky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562" name="Picture 2" descr="http://www.goddess-athena.org/Museum/Sculptures/Alone/Minerva_Etruscan_bronze_detai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9775" y="1557767"/>
            <a:ext cx="2207966" cy="5300233"/>
          </a:xfrm>
          <a:prstGeom prst="rect">
            <a:avLst/>
          </a:prstGeom>
          <a:noFill/>
        </p:spPr>
      </p:pic>
      <p:pic>
        <p:nvPicPr>
          <p:cNvPr id="66564" name="Picture 4" descr="http://factsanddetails.com/media/2/20120223-Etruscan%20BM%20Votive%20statuett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017" y="1570851"/>
            <a:ext cx="2039154" cy="5287150"/>
          </a:xfrm>
          <a:prstGeom prst="rect">
            <a:avLst/>
          </a:prstGeom>
          <a:noFill/>
        </p:spPr>
      </p:pic>
      <p:pic>
        <p:nvPicPr>
          <p:cNvPr id="66566" name="Picture 6" descr="Etruscan Bronze Statuette of a Warrior | 5th Century BC | Price $17,000.00 | Etruscan | Bronze | Sculpture | eTiquities by Phoenix Ancient Art: 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544" y="2364740"/>
            <a:ext cx="3010415" cy="45005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00049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u="sng" dirty="0">
                <a:latin typeface="Arial" panose="020B0604020202020204" pitchFamily="34" charset="0"/>
                <a:cs typeface="Arial" panose="020B0604020202020204" pitchFamily="34" charset="0"/>
              </a:rPr>
              <a:t>Bronzové nádoby, náčinie, časti nábytku</a:t>
            </a:r>
            <a:endParaRPr lang="cs-CZ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oinochoe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olpe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stammoi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amfory,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hydrie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kotle, misy,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patery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sitá,...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pevné kontúry, bohatší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dekor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ako grécke</a:t>
            </a:r>
          </a:p>
          <a:p>
            <a:pPr lvl="0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u="sng" dirty="0">
                <a:latin typeface="Arial" panose="020B0604020202020204" pitchFamily="34" charset="0"/>
                <a:cs typeface="Arial" panose="020B0604020202020204" pitchFamily="34" charset="0"/>
              </a:rPr>
              <a:t>námety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: slnečný hrdina, Pán zvierat držiaci za chvosty levy, kvety lotosu,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palmety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trojnožky, kandelábre, podstavce pod lampy</a:t>
            </a:r>
          </a:p>
          <a:p>
            <a:pPr lvl="0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zbrane: kopije, meče, dýky, hroty šípov, ochranná zbroj – prilby, štíty, panciere,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knemidy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plechové časti pohrebných vozov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Monteleone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 descr="16509158158_cf9fe027ef_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887" y="0"/>
            <a:ext cx="4495113" cy="3251465"/>
          </a:xfrm>
          <a:prstGeom prst="rect">
            <a:avLst/>
          </a:prstGeom>
        </p:spPr>
      </p:pic>
      <p:pic>
        <p:nvPicPr>
          <p:cNvPr id="65540" name="Picture 4" descr="Etruscan bronze rod tripod, from Cyprus The Metropolitan Museum of Art: 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9766" y="3714752"/>
            <a:ext cx="2624234" cy="3143248"/>
          </a:xfrm>
          <a:prstGeom prst="rect">
            <a:avLst/>
          </a:prstGeom>
          <a:noFill/>
        </p:spPr>
      </p:pic>
      <p:pic>
        <p:nvPicPr>
          <p:cNvPr id="65542" name="Picture 6" descr="AN ETRUSCAN BRONZE CANDELABRUM  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6182" y="4000203"/>
            <a:ext cx="2681285" cy="28577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14285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Cisty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 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Praeneste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rytá figurálna výzdoba</a:t>
            </a:r>
          </a:p>
        </p:txBody>
      </p:sp>
      <p:pic>
        <p:nvPicPr>
          <p:cNvPr id="64514" name="Picture 2" descr="Dionysos with two satyrs. Handle of the Ficoroni Cist. Bronze. About 300 BCE. Rome, National Etruscan Museum of Villa Jul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500438"/>
            <a:ext cx="4347717" cy="3129178"/>
          </a:xfrm>
          <a:prstGeom prst="rect">
            <a:avLst/>
          </a:prstGeom>
          <a:noFill/>
        </p:spPr>
      </p:pic>
      <p:pic>
        <p:nvPicPr>
          <p:cNvPr id="4" name="Obrázek 3" descr="13223919985_f65aa050c9_z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1071546"/>
            <a:ext cx="4135590" cy="557216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500562" y="1214422"/>
            <a:ext cx="4357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Cista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Ficorini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340 BC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výprava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Argonautov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nápis: vyrobené v Ríme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572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Šperky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kon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. 8.stor. BC - vzostup bohatstva : vznik zlatníctva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Vetulónia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Caere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	- granulácia, filigrán</a:t>
            </a:r>
          </a:p>
          <a:p>
            <a:pPr lvl="0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spony - aplikované geometrické motívy, malé figúrky vtákov a zvierat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náušnice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terčovité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loďkovité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ihlice, zlaté gombíky, náprsné štíty...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Glyptika</a:t>
            </a:r>
            <a:endParaRPr lang="sk-SK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 tvar egyptských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skarabov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motívy: okrídlené bytosti, tajomní démoni, mýtické príšery, 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šperky, nie pečatidlá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od 4. stor. BC – metóda 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a 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globollo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– jamky vytvárajúce obraz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8610" name="Picture 2" descr="http://ganoksin.com/blog/anju/files/2009/08/etruscan-fibula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42" y="0"/>
            <a:ext cx="3714768" cy="1968827"/>
          </a:xfrm>
          <a:prstGeom prst="rect">
            <a:avLst/>
          </a:prstGeom>
          <a:noFill/>
        </p:spPr>
      </p:pic>
      <p:pic>
        <p:nvPicPr>
          <p:cNvPr id="68612" name="Picture 4" descr="disc fibula British Muse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2143116"/>
            <a:ext cx="3667118" cy="2088013"/>
          </a:xfrm>
          <a:prstGeom prst="rect">
            <a:avLst/>
          </a:prstGeom>
          <a:noFill/>
        </p:spPr>
      </p:pic>
      <p:pic>
        <p:nvPicPr>
          <p:cNvPr id="68614" name="Picture 6" descr="http://www.sixbid.com/images/auction_images/2159/1834370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0" y="4429132"/>
            <a:ext cx="3571868" cy="22681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142852"/>
            <a:ext cx="9001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Prvé pokusy o monumentálne sochárstvo – 7. storočie BC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Vetulonia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kamenné sochy so stopami orientálneho vplyvu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8" name="Picture 4" descr="http://foto.tuttomaremma.com/images/vetulonia/02/Busto%20della%20Pietrera-vetulonia.jpg"/>
          <p:cNvPicPr>
            <a:picLocks noChangeAspect="1" noChangeArrowheads="1"/>
          </p:cNvPicPr>
          <p:nvPr/>
        </p:nvPicPr>
        <p:blipFill>
          <a:blip r:embed="rId2"/>
          <a:srcRect l="8135" r="17028" b="4374"/>
          <a:stretch>
            <a:fillRect/>
          </a:stretch>
        </p:blipFill>
        <p:spPr bwMode="auto">
          <a:xfrm>
            <a:off x="5000628" y="2000240"/>
            <a:ext cx="2835108" cy="3143272"/>
          </a:xfrm>
          <a:prstGeom prst="rect">
            <a:avLst/>
          </a:prstGeom>
          <a:noFill/>
        </p:spPr>
      </p:pic>
      <p:pic>
        <p:nvPicPr>
          <p:cNvPr id="6152" name="Picture 8" descr="http://4.bp.blogspot.com/-D1CAoL9pAS0/UN3Fi5llT1I/AAAAAAAAEKk/IyP2mTnT8oM/s1600/princess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1000108"/>
            <a:ext cx="3429024" cy="55391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535781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Grécka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kolonizácia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8. stor. BC – počiatky (stopy aj v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orientalizujúcej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fáze)</a:t>
            </a:r>
          </a:p>
          <a:p>
            <a:pPr lvl="1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Pithekoussai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(770 BC)</a:t>
            </a:r>
          </a:p>
          <a:p>
            <a:pPr lvl="1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Cumae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(o generáciu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pozdejšie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        Gréci z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Euboje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(keramika)</a:t>
            </a:r>
          </a:p>
          <a:p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7. a 6. stor. BC – Sicília, juh Francúzska, Španielsko</a:t>
            </a:r>
          </a:p>
          <a:p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Magna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Graecia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juh Talianska – 5. stor. BC</a:t>
            </a:r>
          </a:p>
          <a:p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- 1. kolónie na pevnine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Ischia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Cumae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Poseidonia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Metaponto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obchodné posty: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Pyrgi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Gravsisca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keramika: etrusko-geometrická keramika,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vázové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maliarstvo – grécka mytológia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Nález podpísaného kráteru – oslepenie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Polyféma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Aristonothos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 descr="řec. architekrura 05_0021.jpg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5214942" y="1000108"/>
            <a:ext cx="3813449" cy="4786346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Bohatstvo ľudí pozostávalo z výmeny darov, prestížne kovové predmety zo zlata, striebra, bronzu – trojnožky, misky, kotlíky, zbroj a zbrane – aj ich vystavovali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Ficana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kompletný jedálenský servis (dôkaz, že oslavy nie len pri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funerálnych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príležitostiach)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Hrobka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FondoArtiaco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Cumae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720BC – v 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Euboji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šesť veľmi podobných hrobiek</a:t>
            </a:r>
          </a:p>
          <a:p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Gréci ovplyvňovali takmer všetky aspekty života od 8. Stor. – umenie, architektúra, náboženstvo, politika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Cerveteri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Banditaccia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Spojovacie miesto medzi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Etrúriou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Gréckom a Stredozemným svetom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Chrámy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Héra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Herakles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Kolonizovali okolité územie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Tolfa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Sarkofág manželov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kon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. 6.stor. na 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ine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(nábytok používaný počas sympózií)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Hrobka štítov – zobrazenie každodenného života a predmetov v ňom využívaných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Pyrgi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Bohatý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kozmopolitný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prístav, etruské chrámy, výzdoba gréckeho štýlu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Chiusi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Kontakty s 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Keltami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bronzové nádoby nájdené vo Francúzsku, Nemecku, v povodí Dunaja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142852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0" y="0"/>
            <a:ext cx="514350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Pithekoussai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najstaršia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grécka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kolónia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ostrov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Ischia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moreplavci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Euboje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George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Buchner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David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Ridg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way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70te roky 20.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stor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723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hrobiek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od 8.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stor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 BC</a:t>
            </a:r>
          </a:p>
          <a:p>
            <a:pPr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ťažba a spracovanie železnej rudy – Monte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Vico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keramika: dovezená 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	a) domáca (žltkasté sfarbenie podľa ílu) – 	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arybaly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export do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Etrúrie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Látia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Apúlie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	Kalábrie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	b) importovaná – Korint,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Euboia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Atény, 	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Foinícia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Sýria</a:t>
            </a:r>
          </a:p>
          <a:p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črep s nákresom viditeľných hviezd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rodská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amfora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foinícky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nápis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aramejské nápisy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miery a váhy – amfora (54,8 l), menová jednotka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statér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8,72 g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od roku 700 BC – lokalita upadá, vidiecke sídlo</a:t>
            </a:r>
          </a:p>
        </p:txBody>
      </p:sp>
      <p:pic>
        <p:nvPicPr>
          <p:cNvPr id="3074" name="Picture 2" descr="http://cir.campania.beniculturali.it/archeoischia/history-of-site/sitoischia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96098" y="3836133"/>
            <a:ext cx="4014741" cy="2633670"/>
          </a:xfrm>
          <a:prstGeom prst="rect">
            <a:avLst/>
          </a:prstGeom>
          <a:noFill/>
        </p:spPr>
      </p:pic>
      <p:pic>
        <p:nvPicPr>
          <p:cNvPr id="3076" name="Picture 4" descr="https://upload.wikimedia.org/wikipedia/commons/7/73/Capri_and_Ischia_ma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0912" y="743016"/>
            <a:ext cx="4071934" cy="2639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Nestorov pohár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hrob v údolí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Santa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Montana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jedna z najstarších grécky písaných pamiatok – 730 – 720 BC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1953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najstaršia zmienka o Iliade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nápis: „Ja som Nestorov pohár. Ten, kto pije z tejto čaše, ten bude pohltený láskou Afrodity.“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6" name="AutoShape 2" descr="data:image/jpeg;base64,/9j/4AAQSkZJRgABAQAAAQABAAD/2wCEAAkGBxMTEhMUEhQWFhUXFxoaFhgYGBsaGBwbGx0XGxwaGxocHCggGhomGx4XITEhJyorLi8uGiAzODQsNygtLisBCgoKDg0OGxAQGzQlHyUvLCwvLCwsLzQvLCwsLCw1LDQsLCwsLC0sLCwsLjQsLCwsLCwsLCw0LCwsLCwsLCwsLP/AABEIAMIBAwMBIgACEQEDEQH/xAAcAAEAAQUBAQAAAAAAAAAAAAAABQMEBgcIAgH/xABEEAACAQIEAgYFCgUCBgMBAAABAhEAAwQSITEFQQYTIlFhcQgydIGxByM0NUKRocHC0RRSYnLh8PEVQ3OCkrIzY5Mk/8QAGQEBAAMBAQAAAAAAAAAAAAAAAAECAwQF/8QAJhEBAQACAgIBBAIDAQAAAAAAAAECEQMhEjFBBBMiUWGhMnHwkf/aAAwDAQACEQMRAD8A0bSlKDoX0bfoWK9o/QlberUPo2/QsV7R+hK29QKUpQKUpQKVSu4hVME6nYDVj5AamrTF44qrMewo3JGZ/ci8yNp112oJCvjMAJOgFQb4kvazpLEXAji60ZNQDK2uy5AIOUnzgiKsLJz4sBbSm1bYQy2uw2ZW1VxoMm5kwcyxqJIZH/H2+TZvFQWH3qDVdHBAIMgiQfCrGzhXV2JJcdggsxjNL5yBrEKRA20HnVXhTg2lgyFlJHPISk/hQVsRfVFLMYAj8SABr3kgVatxVRm7LdiM3atkidpGeQfDnVlieK2bjIOtAUXgi5dc9xCJUnbKD2fPy194K9h16y4bkDOVPWFVCtmzkCQPtNOutBd2eL2WywxGYAjMrLoQSNwOQb/xPdVZcdaJgXEJmIzCZ7t96s8Pgrc2oZGe1aK8jo+XtETMHKfOas7HDRbw62/m27TKWAA1u3e0FHIQTI8BQT7GATE+FfLbhgGGxAI8jXqrK8zWldlUOgzNEhWG5IBOhEzuRFBe0qKvcdtrAYMrtlCIwIZixAgCNQJWWEgTV7asGcztmMQABCjvgSTPiT5RJkLilKUClKUClKUCuafSE+tR7Pb+Nyulq5p9IT61Hs9v43KDWVKUoFKUoFKUoOhfRt+hYr2j9CVt6tQ+jb9CxXtH6Erb1B4u3AsTsSB5ToPxge+vdebiBgQRIIgjwqjh3IORtSBof5h3+Y5+YPOKC4qz4hxAWxEFnIJRBoXjkDtpue4a1eGo7EcTtZkgZzJysBKqfVJz7DU5SR3xQWd0XLz3QjEDL824ACpKAoytuWJZ5GoiNtM3uzg1+dF7QXl7aNBQntFiGI1kGCrTosDQVarxC838UttQlxWUqCCZhEzKBGsHKMwGubTvr7ZjFPcK3AbDqgZcwYh7bSyqORnsvvGWBrOUKl97Nm2y2wWQJ1tzUnOuWFGcmDmgCdsqkd1VWvX1W4EVJRhJJJL5gCSBl7MZpAk7ZdNxJWMFbRMirCxB3kiI1O500mao3bd5QOrZWEjR5zZZGYBgdTlkCRvEmgs24dcdsQLhJt3BA7bgiDIIhhkMMRKwZQEkk6Y/0RzYe/iOGl2Ko/WW2LEt1dyW6sEDskRM/wBTR31PX8fcVmJLAdZbC28oDFTlnLvmOYgEzAE7b16w/CWL2rri2Li3LrOcssVbrAoDzMAMuhB25UEXxfoVZu3TcJBtjKWw5gWpQRm09VypgnmABpvUpY4VaysqNcQ9YtxlZ2YgqVI0YnTsCDqNNKp8Q4Jcu27qNdBzliIWAxyKqZ5kQIJMDUwRERVTH8Hz3jeLDRQqySABPzgYah1YBZXQHKuxGaguLfB1ViwuXATm/l+2QW+zrJA32iBFWq8Ma0sKVKqwacmoUNmgKgGwS2NJnuEVbjFXD1AJK9tnvAFs0dpgEAINxJyqOyQQeR2qYnH3PmLNxSDfHbMeoMpZ002MDKDrJYUHtONXA9pWQN12YoFlWCiSDDSDKDNqVjaJqscbbxBRQ4CMQYOjXNM2UK2uWIJ01Gm01WwuMt30GhGcPkmMxUQrMCpMDUc+Yrxj+GC4cyFVdFKqQNQxEAnvAUmFOnaNB7ucMzM5LQpR0UDU/OFWZiW5gjQDQSd5EQfFluYO3msC2ty46WrdtZFksQ0Fl5ZjEkagAatGvnhV+4i2UVla0HuF7lsa3ChOfTXJbF0qmkkj+UDtXo4uRae9dAupbti7C2iCH5IgYnM/IDeSNddAvcJxjULdAUksocGUYoQr76rDSNRGm+om9GOt5cwdSJgQZk9wjc+A1qhw/Cr2rjIFe764KgECAMhiZjmZM+URFnhTWS7WFKHIzO+h6252cvZhzAgjYECAJGwT1i4Wk5So5TufEjkNvHwFVaguj/HWxFpbhtkBiwUeq/YOVptsZGVpGkzG0RMxZxCtOU6jcbEeYOo99BVpSlArmn0hPrUez2/jcrpUGa5q9IT61Hs9v43KDWVKUoFKUoFKUoOhfRt+hYr2j9CVt6tQ+jb9CxXtH6Erb1AqlftSNNGGqnx/blVo3FB1kRKR2rg2UzGvKJkEzoRr3iQoI84XrVIukhv5QRCHcEadoyBBadthJFeLfDbSAgwQhzqJggGCc2uoZ1ZjOhOvKrTH8TzN80wTq2dWdlJBdY+aCggtm1Mj+WBJ2p3WHWnrSoFxWW4GbK6qy9kdxQFGAYECSdJJNB54lxm3Nq5baUuELcIBDC3lZwV0zCRJ8VDEaqKuhw0u8Oq9WAApAywoWIVYlWzy2adAFA3NeOjFtHV76uLq3GPVvAHYUuOQ1lmutP8A9hG1TlBapdZIVwWGgFwEc9BmGkEmNgR5Vd1TvW8wjxB79iD+VVKCzbB5zmuesDKQfU5SD/MRMnuJGxM3NuY7UT3j9q90oFUb9jMQCezzXvPKfDw5/GtSg8XLYYQwBHcRIq0v8OBAyMVgggE5l0IIEHUCQNARV9Sgh3w4jIS1ksqpIOmQT2bb/ZJnfRvuBFjdw9zDrZt2+wuYveuDKFEsJG0QFLGWAHYXnpWSuoIIIkHcHaozEcDRriXOsvrk2RL1xbZ80Bg+W1BRsY9EzObYUEB2KKoK2yWCvcJIJmCYAMQffH43528P4Z0uIvaZFOZBcUsQZnIr5sjCZEqSVJAqeXhdnMrlAzr6rPLsNjozEkCQDAqNfhbkYpUcK9xwQSJCodRAj+frG1nUt4QEVbv3bN+92bhuMBluXu2oXSF7JypLl2LDKMqqIYggSvDeJG92LyBldmUGACcgklkJkA7zpBYCNmPzHYJ7TWTaYlZVBbLAZRlCgoerZiQFzEEgEBpBqnjcTbZGVjbt3LwKo5IQ3kUgFQQc4kaAiSAwZZ2AWmGt3DeZ7VtbWEtBcj27s9akBzkQdlFmJMnNljfVb97q4l0uWIdFWS6sVLg6gK4III849YGKtOLIwwjWLc5rgIdzCu2f/wCRkQx2jqBOUSVEnaqPCMO2DtCxaJuKZa4QPnLU+sxXQR3DTvggGAm7N9mM2GzIphw8nUbopOocc80gEZd5K+buIN2F7eV1BtqsqGUgHM1zlE+qIPg016MEKMKQHgawSoXvuLIJPdqGPfE17wmFuZUW5AFttCDLMBtrlAXTQ6a67UF7hlYKA5BI0kCAfGOXlXN3pCfWo9nt/G5XS1c0+kJ9aj2e38blBrKlKUClKUClKUHQvo2/QsV7R+hK29WofRt+hYr2j9CVt6gsMFgls5yGJzawSZgACImDAgTAMZZkiajVx1zEENhmGUxlLKctt10dbgDA3GILCAQAVGswav8AE4bryCCVVZCkFhmOkggEA29NjMnwHavLGFRCxRQpaM0aTAAH4AUETwbhbqW6681wrCdkdWp1ZwYXUtDwdYJkgDapX+DtxGRdwdhuNQfOq9KClh8OqKFRQqiYA2EkkwOWpNVaUoFKUoFKUoFKUoFKUoFKUoFW2JQgi4upAhl/mXfT+objzI5yLmlB4BDAEagjQ+B7vdVg/BrZuB2kgKAq7BcuilYiCJaDuCx12iQRABAEDw8daXEkESRIIkbjxHjQYrcvzdz3Q2hyYVtAznvO4ylgTOxChiBCk12xfV51bTFr2mb7LKSAHgnW1PZCEyCCJ+3UliMErZk6tXGUJDrNtE07OU+tyMDeBJECvNjB9W6Ie0klg7auzgAAOecAEg/0qPs6h84Pg8oNxXBLmXiCpIkHUfa8jHhUtXwCvtArmn0hPrUez2/jcrpauafSE+tR7Pb+Nyg1lSlKBSlKBSlKDoX0bfoWK9o/QlberUPo2/QsV7R+hK29QfAI0FfaUoFKUoFKUoFKoX8XbQw7qpPIkCvI4haiesT/AMh+9RuJ1VzSoq/0jwiEhsRbBG8sKo3el2BXRsTbBHeaeU/ZqpulY83Tjh43xVr7z+1eW6d8OEzirem/rftTyhqsjpWNWen3DnOVcUjE8gGJ/wDWr670mwi+teUec/tUXPGe6mY2/CXpUDd6ZYFSFbE2wSQADMyeW1SR4rYzKnW28z+quYZj5DenlL8o8b+l5SleLt1VBLEKBuSYH31ZD3So3/j+EmP4mz/+ifvV3Yxlt/UdG/tYH4Go3E6qvSlKlBSlKBXNPpCfWo9nt/G5XS1c0+kJ9aj2e38blBrKlKUClKUClKUHQvo2/QsV7R+hK2ticdbtkB3VSdgTr929ap9G36FivaP0JWN9MOLXrPE8Sl0NrclNSCVOqR3jKY90VnyZZYz8YvhjLe2/MNi0ueoyt5Gq1ad4B0jtvdts022DKSPtMAdZ28RGtbRwnG8PcErdTbNBYAwNzB5eO1U4ubz6vVX5eLw7ncQPTfpUcJAHZBA7UZjJzaRsBpM1b9GvlDwty0P4i8q3QSD2WAI5H1YGlap6d9JGxuIulDNoMcgB0hRlBHeTqffUVwq8UQAoZmZ76pc8sbb/AEtMJZI6NwnSTCXSFt4i0zHZQ4zHntM7VIWMQjiUZWHepBH4Vzet3nB7v9edbU+TLFAqgHNWDDbUGR+HxqcfqLcpLDLh1NyqfSXjafx91B2urtorHkGBdiJ8mG1MJxZTmhARPP8ALv8A8Vh+KxQC4zENBLXrkKVJaSzZY9xmagLPGFJ0kHzIj74rlz88srY3wmMklZJ0q6a2wxtqgJEEGNIIGnxrD7vGS4Yv2TBjXUnlGlXzG3dVh1YkDNm0JEDw3EHbwFe7OGtKCrrbzLEkwRBGZSD3EEGrzPWPftHh30xS7jTz7XPbSlrGzauqRDGCDrO4kVmtnAYV9clvz0Fff+HYEZsy299RJ/I+6p+/j+qj7N/bBuEPF62W0UMCZ2ga1mvFOOXCJtLnXQSQYnXXlIq9wXCOHXFuIqor5ZDBicvmJI7ql+F4SxkCslolDrHqkxOZQTpIO3KSKpyZ452XS/HjcJZtgnDrlzGXRYTD5ydgqlSDzJM6COZitx9A/k5t4J+vuMXvkREyqeXNj41b8Ou27ebqoSYzFZE+8b1IW8fO7E+c1vhZPhhntmlau+Wbi94CzhrCswYF7mVWY6GFGnLUmPAVkNu5I1+FfRdI2B9wrTLO2a0zxxku9tFrwrGtr/D3YnSUYfEVJ8M6PY5jmFvKJ1JYA/Ga2+brEjsmJ5z+1YnxEMiNbLtlkyI108eYiK58ttsctpro7xu+j9W1xMiEAIO0wUkCWc/AbeNbDrTPBcKHaUU9omSY1HhzHnWaJ0lv21Cugc6hdGnQHeJnbfT7zVuLlmE1lUcnHc7vGMyqzxXE7Vswza9w1I84299YW/GMTfGtxravOXKgXbzOYT58qscbjLOGQTmZmMKs9onvY/nWt59/4/2z+zr3/TZGExSXFzIwImPf3Hxrm/0hPrUez2/jcreHQaxc6prjrkFyCqREADf39/OtH+kJ9aj2e38blbYW3HdZ5TV01lSlKsqUpSgUpSg6F9G36FivaP0JWedMOh9jHovWSl1P/jur6684/qWfsn8N6wP0bfoWK9o/QlbepZsaH6VcGxOAUteBy7C7anIe6f5D4H3E1g+P4w95Sp9UrqDv5b611bdtKylWAZSIIIkEHkQdxWlunXyUtbufxGAXNbmWsjVk7zb5sv8ATuOU8uf7OOPbb7uV6awwV4qs793u0NTvDiCqjkF/x+9QV0FGuDVSGOm48QamuF3fmxO5HcfHn5VnzTrbXivwv21E/dU/0K48bNxWmV7p85BPvYedYy1/w/2q1W3kzqs5WDMD3abfnWEjWpLiOLY3WjMiJ1rBJLBTJHrRqQNAeYmrG3du5Edr4kicrKNfLY1ZYe8xaGJJyXhPOQTr51X/AI+2wTtqItmV3ObTl4Ca0uNiJZUlg8e6NJNsykrlHanOgnuiCfvr1jgXcXQlpmAKtbmVZZkMARowJbT7tdDYW9TZiRKse7lz199U8DZtdXaCMnrA3CSA0STrrvIA91U9drfwnrd63DWyiAIoJ5CDJj8JqwvgLfyW7Nk/NqwBJB1J279uVVL+UriySPV1nSVyTqw896vuGWQt0Hn1SrPcByrLfj218d9PHDcWc4UYayAwIPbExsZBGo0nyir84u5bYMtvDKsBSQxIJYgL2QN5O/dV0t20xIKjs7koY1GsEiDoeVUOI8PtNlOS3lzRc0hssciCDpAPPbwqJn2tePpMcJ4o723YoqlGIjbYeI0qbwWLaTtyjWeQk/fNY3g8OBZuhSRJftHVpPOefvqT4c8dZJ9VtzzEDXfz7qt9276Z3jmu02+MMgTq0x7t6LioOQtBI7J5mPzqLtMJLHRmkKJBlQdx4HQ/dXqzeV4G5UBlaORmDPfoZp92s/tRKLiCSRJ0I/EVgvS7HvYvgjVW7UHbYKRPu/HxrKUftsR/Kska7ZtIju51HdKVtvZhzBkbDtZeZA3MGDp3Cox5O+03DUUeD8SVWfKBAHI84XTTfUkT4Vb9IePP6gjOVJEasBEye7T96xXAlgCsQIABbSdPjqD7qz7oD0JS6iYjEAlSOykntjvb+nkF5x3VvjjcvxjLKyfkhOiuE4hjD83paBjrrmi8tBzbbYe8itmcG6KWbJV3+duDZmAgf2ryPiZPjU9bthQAoAA0AAgAeAr1XXjw4y7+XPly5Wa+CuafSE+tR7Pb+Nyulq5p9IT61Hs9v43K1ZtZUpSgUpSgUpSg6F9G36FivaP0JW3q1D6Nv0LFe0foStvUClKUGjvlY6Mrh8Qb1pfm8QGZhyDgy0d0yD5zWGYexEQwnKwHvytoPCa6E6c8D/i8JctgS69u3/cs6e8SPfXPSjLod0YT/adPwkf+NcvLjquniu1Tfw/xX0HMCDBER7/9or4WgwRodj+VfFiRHnvWLde8I6NXTZtYhe3HWlkg5xrGg+1qs9+uxqhbxg1NxQCurf0/yzP2qzbofemwATs7fGfzrx0n6MW8QGZBlecxAgLcI2DHl51E/O9pv4Tpgdy3ddhdBBZdUQHQppInmTpUhh2sNb6zKmXn2RoRpB8QZFY/euMpOaVdWBZip+bYTFqP5Y0953mp3hTq7OSClyB1lvlPJwOc99OTGyIwylq5JXqnGULNss0DQaaSOenLwq/wWpX/AKYI08NjVrhLKhbhTd5O+snz1HlX3ABvmzP/ACdp56R/vXPfl0RcW8SqpMyC55knUkR+Ue6r/GTNogwA4J1jkdu81DYK7kw6G4Rq0kmG3aTqND3z4VIYfHW3cW5HWDtBZB5esp5iD/tVbNXc/lMy3NInj2Pe0iG25XMbsiZDduIqDu9KcUUZWeEbeAATtOsc6kem+JUW7QtgSrMDpESASI8d/HfnWE3XZt67uDjmWMtji5uS45albV6I4oYm2pvFy5Bgm48Ea6QGrNUUCMvZ1knQ7RpJ1kjn4VpHolxY2bvVsYDHQ9zf5rcvDr+dQw2O+vPu91cf1GFwz/h0cOUzxXFu123bXthZk6CJEDxiKw3p9dDXUQfZBJ/7ojy0B++s1zDX3TWDccvpdvXG3bPlHgqCJ7tT8Kjh/wAtnL609dGcA1+4tiRlYTJMgHYGY3Mx4ZuVb3wlkIiINlUD7hFYL8nfBMoFw7ntEeH2B8TWwK9H6fH3k4ebL4KUpXSxK5p9IT61Hs9v43K6Wrmn0hPrUez2/jcoNZUpSgUpSgUpSg6F9G36FivaP0JW3q1D6Nv0LFe0foStvUClKUCtG/Kr0f8A4fEm6i/NX5PgG+2v4yP7vCt5VCdMeALjcLcsnRozWz3ONj5cj4GqZ47i2GWq5rxF1ohihnkSQdOY+NMLibu5QPMfaHLz2NfL+a2Wt3EkhsrKRqCDB9/7V6wyWWGYDLqRpK7acq57NT06pd32v7eOuoZUuumgzbRy0NSCdMsQkSCw2jKpEe6KgLmUE9tgF8ZEfnXvqs0EPM7bftVdT2tu+l7xjiYxL52sDPETkdZgaTqVJA0Eiao2LrZllCpXZxBI207yu2lVsBw17jqouAbSWGijvJq+OF6tmyvKmBmgaxzjlqSfKqZ5RbHFSt8RBPZBD6z2SUYDc940/wBGrnCY9WQFxk7JB7hyIneedFzDZx76iOP2ntXXHaAaGAB0I+0O/edPKsZjjldNd2dr63iLKIuW/dCqezCqYkEAerJ351I2bCFwWW67Lqp6sKZ5kMI1PdtptUFhVN7MCyhV1AjU9xI02PjV3Zw7lPpLgAQWHgxJO+hG091TlJPn/v8AxEq545wi9jEARiAHzReyrEiBlyiSNefhUZZ6APEvfQf2qzfCr1LOUKzYu5lggGT2tyTHOJ/CrwYBD1StfusDmAYMYJIzSTMbDvqZyZYzUvX+lLhjld2d/wC2tcbZNq6yzJRomCJjY5TqOWhrYPRXprcIFvqMxJAkNzOmgjw2qIHQrF4l7txsiSx0du1rqBA20K1kPRPg/UlusQgjsoCNDMy34HXYVrz58eWPfdjLhwzxy/UZNY4rmVmdWt5WJKneFWfiRp3x5VEYXChXAKguW8SQYB8iZP3+VXLoxtdqczFtv6mJ89Aq+6so6DdH5u9aw7K6ie/kPzP+aw4cfK6jXly1Ns06P4E2bKq3rnV/M8vdtUlSlerJJNR59u7spSlSgrmn0hPrUez2/jcrpauafSE+tR7Pb+Nyg1lSlKBSlKBSlKDoX0bfoWK9o/QlberUPo2/QsV7R+hK29QKUpQKUpQah+WDovkY46yvZOl4Dk2mV/I6A+Md5rVdvEIxmCDP47HblXV2IsK6sjqGVgQykSCDoQR3RXN3ymdBrnDr3WWpOGc/NtzQ79Wx+B5jxmssuONceSyIS5ZVlYAzz8ttPhVXDYXUsdZ5fseVQg4lcHOfAiaksDxhZhhlBnWdPv8Av/Cs8sMpG2OeFrJLbgW4tAidWJ1++vhiRl9T79e7yio/DYzrFm32deZiIifPerVrrITDHfXx8xXN4braZJuwwBP4VX4rhje6oAxGaWInyAqJs8RUIWdG7O8bEeB+81QbpHYIIyXNd9e7/u0qk4897kWvJjJqp+zwsAoQ0EJkbTcHeDupkCrn/giZlIdoGuWdSREEkRNYra49ZEZbR/7m/wA1e4Pj6HQWlUbkzHm0iNduc0y4+RE5MGT2uGWhmnUNPrHv3H+u6q1rAWerS3C5UIYQJ2Om8mY0mZqCHS21rJPmFnb3jxqW4Zxy1eMJnY5gT2YAjX8qyuHJO60mWF9Ji7MkdW75h2iCoXWBrLAyAAJ7qqYXEGdraiIAVixldgTAAjWvK4hW0AJPiDHn/ruqtbxBzZFWWJ5d/gOdZyWr5WTtIYLDM7qiiTt8JP3VnuBwi2kCLy38TzNWPAOFdSsvrcYa+HgKlq9X6bh8Ju+3m8/L53U9FKUrpYFKUoFc0+kJ9aj2e38bldLVzT6Qn1qPZ7fxuUGsqUpQKUpQKUpQdC+jb9CxXtH6Erb1ah9G36FivaP0JW3qBSlKBSlKBVtxLAW79p7V5A9txDKdiPyPjVzSg5o+Ub5O7vD3Ny3NzCsey+5Sfs3PybY+BrAzXZ9+yrqyuoZWEMpEgg7gg7itJ/KB8kLJmv8ADgWTdsPPaX/pn7Q/pOvdO1QlqjCYrKCsmDBMfd+f4CrleKrtBVe8ATUXcUgkEQQYII1BG4IOxrz1m/Ke6q3CVaclnSdPEywyC4MviAtW2IsZtVEnnAkf3b6fCo5bZ7jHfsKqIB3+4f6iqzCT0t52+11Z4e5IAAk8pH71IHhjJpdTKI01Gp8Y3r1wzgodBcz9nmAJM92h0qXXg63O2xcnYZjGg5REisM+WS622x4+mNvhHGpU9+mo/Css6NqbNlnJZC7QOwTpGkeGo+6vVnglkbr5domfuOlZHwDg73CLVlI1mBss7ksSYFZZ8nnPGL44+HdecJZa46i25LEawI3EQIG8d/fWzujHR0WAHfW5EAclHcPHvNXHR7o+mGX+a4d2j4Dl8ama34fp/HvL2w5eby6hSlK6mBSlKBSlKBXNPpCfWo9nt/G5XS1c0+kJ9aj2e38blBrKlKUClKUClKUHQvo2/QsV7R+hK29WofRt+hYr2j9CVt6gUpSgUpSgUpSgUpSg56+Xu9a/j0W0gFxbQ65gB2ixJWe8hef9Q7q1vbZgZXSPAV0501+TnCcRbrHzW70AdYh3A2DKdGj3HxrW3EPkUxyiLOIsXVnQPmQ/dDCffVamNV3hccy2terWFbuNZ6fkl4qv/LtN5XV/OKqr8mfE0UEYcl/C5ay/+/41W2xeSX2xng63kDIg1bXUGAfuq5//AKs5W5bObbKQ3ugCsmwPQbi4JP8ADBe6blrwnXP+VZfhuhWPuKBcZbcbQ4MDuHZYz7657jd+m8ymvbWSWrqSXHVx3CNt9CZmK3J8keO6zDXBljK+53MjmfCPxrxw/wCTCyDmv3Gunu/z/is14fgLdlAlpAijkPie81px8dmW7GWecs0uaUpXQxKUpQKUpQKUpQK5p9IT61Hs9v43K6Wrmn0hPrUez2/jcoNZUpSgUpSgUpSg6F9G36FivaP0JW3qUoFKUoFKUoFKUoFKUoFKUoFKUoFKUoFKUoFKUoFKUoFKUoFKUoFc0+kJ9aj2e38blKUGsqUpQKUpQf/Z"/>
          <p:cNvSpPr>
            <a:spLocks noChangeAspect="1" noChangeArrowheads="1"/>
          </p:cNvSpPr>
          <p:nvPr/>
        </p:nvSpPr>
        <p:spPr bwMode="auto">
          <a:xfrm>
            <a:off x="155575" y="-2963863"/>
            <a:ext cx="8239125" cy="61817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https://classconnection.s3.amazonaws.com/456/flashcards/3010456/png/89-141ED4D5FCE41A9B718.png"/>
          <p:cNvPicPr>
            <a:picLocks noChangeAspect="1" noChangeArrowheads="1"/>
          </p:cNvPicPr>
          <p:nvPr/>
        </p:nvPicPr>
        <p:blipFill>
          <a:blip r:embed="rId2"/>
          <a:srcRect l="7804" r="9826"/>
          <a:stretch>
            <a:fillRect/>
          </a:stretch>
        </p:blipFill>
        <p:spPr bwMode="auto">
          <a:xfrm>
            <a:off x="2000232" y="1857364"/>
            <a:ext cx="5357850" cy="48803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42912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Južné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Taliansko</a:t>
            </a: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Tx/>
              <a:buChar char="-"/>
            </a:pP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600" dirty="0" err="1">
                <a:latin typeface="Arial" panose="020B0604020202020204" pitchFamily="34" charset="0"/>
                <a:cs typeface="Arial" panose="020B0604020202020204" pitchFamily="34" charset="0"/>
              </a:rPr>
              <a:t>obtiažne</a:t>
            </a: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600" dirty="0" err="1">
                <a:latin typeface="Arial" panose="020B0604020202020204" pitchFamily="34" charset="0"/>
                <a:cs typeface="Arial" panose="020B0604020202020204" pitchFamily="34" charset="0"/>
              </a:rPr>
              <a:t>datovateľné</a:t>
            </a: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 – odlišnosti v použití dórskeho rádu aj medzi jednotlivými mestami</a:t>
            </a:r>
          </a:p>
          <a:p>
            <a:pPr lvl="0">
              <a:buFontTx/>
              <a:buChar char="-"/>
            </a:pP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 neexistuje štandard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Tx/>
              <a:buChar char="-"/>
            </a:pP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 dominantný vplyv Sicílie</a:t>
            </a:r>
          </a:p>
          <a:p>
            <a:pPr lvl="0">
              <a:buFontTx/>
              <a:buChar char="-"/>
            </a:pP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 iónske prvky</a:t>
            </a:r>
          </a:p>
          <a:p>
            <a:pPr lvl="0">
              <a:buFontTx/>
              <a:buChar char="-"/>
            </a:pP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 mnohé stavby sú experimenty – ďalšie využitie len v niektorých prípadoch</a:t>
            </a:r>
          </a:p>
          <a:p>
            <a:pPr lvl="0">
              <a:buFontTx/>
              <a:buChar char="-"/>
            </a:pP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 stavebný materiál: miestny kameň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sk-SK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Tx/>
              <a:buChar char="-"/>
            </a:pPr>
            <a:endParaRPr lang="sk-SK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Paestum</a:t>
            </a:r>
            <a:r>
              <a:rPr lang="sk-SK" sz="16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k-SK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Poseidónia</a:t>
            </a:r>
            <a:r>
              <a:rPr lang="sk-SK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0"/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Tx/>
              <a:buChar char="-"/>
            </a:pP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 600 BC – založenie, nápis pri chráme </a:t>
            </a:r>
            <a:r>
              <a:rPr lang="sk-SK" sz="1600" dirty="0" err="1">
                <a:latin typeface="Arial" panose="020B0604020202020204" pitchFamily="34" charset="0"/>
                <a:cs typeface="Arial" panose="020B0604020202020204" pitchFamily="34" charset="0"/>
              </a:rPr>
              <a:t>Ceres</a:t>
            </a:r>
            <a:endParaRPr lang="sk-SK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Tx/>
              <a:buChar char="-"/>
            </a:pP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 skupina </a:t>
            </a:r>
            <a:r>
              <a:rPr lang="sk-SK" sz="1600" dirty="0" err="1">
                <a:latin typeface="Arial" panose="020B0604020202020204" pitchFamily="34" charset="0"/>
                <a:cs typeface="Arial" panose="020B0604020202020204" pitchFamily="34" charset="0"/>
              </a:rPr>
              <a:t>achájskych</a:t>
            </a: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 kolonistov</a:t>
            </a:r>
          </a:p>
          <a:p>
            <a:pPr lvl="0">
              <a:buFontTx/>
              <a:buChar char="-"/>
            </a:pP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 pol. 6. stor. – najväčší rozvoj – </a:t>
            </a:r>
            <a:r>
              <a:rPr lang="sk-SK" sz="1600" dirty="0" err="1">
                <a:latin typeface="Arial" panose="020B0604020202020204" pitchFamily="34" charset="0"/>
                <a:cs typeface="Arial" panose="020B0604020202020204" pitchFamily="34" charset="0"/>
              </a:rPr>
              <a:t>dlaždenie</a:t>
            </a: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, odvodňovacie kanály, nové domy</a:t>
            </a:r>
          </a:p>
          <a:p>
            <a:pPr lvl="0">
              <a:buFontTx/>
              <a:buChar char="-"/>
            </a:pP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 dôležitosť – do 5. stor. BC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Tx/>
              <a:buChar char="-"/>
            </a:pP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 tri chrámy</a:t>
            </a:r>
          </a:p>
          <a:p>
            <a:pPr lvl="0"/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- obdobie expanzie skončilo - 480-470BC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- posledné dve dekády 5.stor. – ovládnutie ľuďmi </a:t>
            </a:r>
            <a:r>
              <a:rPr lang="sk-SK" sz="1600" dirty="0" err="1">
                <a:latin typeface="Arial" panose="020B0604020202020204" pitchFamily="34" charset="0"/>
                <a:cs typeface="Arial" panose="020B0604020202020204" pitchFamily="34" charset="0"/>
              </a:rPr>
              <a:t>Samn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sk-SK" sz="1600" dirty="0" err="1">
                <a:latin typeface="Arial" panose="020B0604020202020204" pitchFamily="34" charset="0"/>
                <a:cs typeface="Arial" panose="020B0604020202020204" pitchFamily="34" charset="0"/>
              </a:rPr>
              <a:t>ského</a:t>
            </a: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 pôvodu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- 273 BC  - štatút kolónie, spojenec Ríma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- znovu získalo dôležitosť počas kresťanstva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 descr="Paestum - plán 01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0" y="428604"/>
            <a:ext cx="4413049" cy="5929354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Chrám Atény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kon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. 6.stor., opravený 520/510 BC</a:t>
            </a:r>
          </a:p>
          <a:p>
            <a:pPr lvl="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pôvodne identifikovaný ako chrám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Ceres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votívny materiál a sošky pre Aténu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peripterálny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hexastylos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– 6x 13 stĺpov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 pronaos a cela</a:t>
            </a:r>
          </a:p>
          <a:p>
            <a:pPr lvl="0"/>
            <a:r>
              <a:rPr lang="cs-CZ" u="sng" dirty="0">
                <a:latin typeface="Arial" panose="020B0604020202020204" pitchFamily="34" charset="0"/>
                <a:cs typeface="Arial" panose="020B0604020202020204" pitchFamily="34" charset="0"/>
              </a:rPr>
              <a:t> neobvyklé </a:t>
            </a:r>
            <a:r>
              <a:rPr lang="cs-CZ" u="sng" dirty="0" err="1">
                <a:latin typeface="Arial" panose="020B0604020202020204" pitchFamily="34" charset="0"/>
                <a:cs typeface="Arial" panose="020B0604020202020204" pitchFamily="34" charset="0"/>
              </a:rPr>
              <a:t>konstrukčné</a:t>
            </a:r>
            <a:r>
              <a:rPr lang="cs-CZ" u="sng" dirty="0">
                <a:latin typeface="Arial" panose="020B0604020202020204" pitchFamily="34" charset="0"/>
                <a:cs typeface="Arial" panose="020B0604020202020204" pitchFamily="34" charset="0"/>
              </a:rPr>
              <a:t> prvky: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a)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kombinácia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dórskych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iónskych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stĺpov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vonkajšie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dórske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vnútorné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pred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pronaom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iónske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(8)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b)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kombinácia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materiálov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vo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vlyse – vápenec a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pieskovec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c) absencia horizontálneho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geisonu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nahradený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kymou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       	</a:t>
            </a:r>
          </a:p>
          <a:p>
            <a:pPr lvl="0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vnútorné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schodisko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viedlo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na horný balkón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vo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vnútri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celly	</a:t>
            </a:r>
          </a:p>
        </p:txBody>
      </p:sp>
      <p:pic>
        <p:nvPicPr>
          <p:cNvPr id="3" name="Obrázek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14" y="3429000"/>
            <a:ext cx="6000792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48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2853"/>
            <a:ext cx="4500594" cy="3000396"/>
          </a:xfrm>
          <a:prstGeom prst="rect">
            <a:avLst/>
          </a:prstGeom>
        </p:spPr>
      </p:pic>
      <p:pic>
        <p:nvPicPr>
          <p:cNvPr id="3" name="Obrázek 2" descr="IMG_48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06" y="142852"/>
            <a:ext cx="4500594" cy="3000396"/>
          </a:xfrm>
          <a:prstGeom prst="rect">
            <a:avLst/>
          </a:prstGeom>
        </p:spPr>
      </p:pic>
      <p:pic>
        <p:nvPicPr>
          <p:cNvPr id="4" name="Obrázek 3" descr="IMG_48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643314"/>
            <a:ext cx="4500562" cy="3000374"/>
          </a:xfrm>
          <a:prstGeom prst="rect">
            <a:avLst/>
          </a:prstGeom>
        </p:spPr>
      </p:pic>
      <p:pic>
        <p:nvPicPr>
          <p:cNvPr id="5" name="Obrázek 4" descr="IMG_4818.JPG"/>
          <p:cNvPicPr>
            <a:picLocks noChangeAspect="1"/>
          </p:cNvPicPr>
          <p:nvPr/>
        </p:nvPicPr>
        <p:blipFill>
          <a:blip r:embed="rId5" cstate="print"/>
          <a:srcRect l="10937" t="6640"/>
          <a:stretch>
            <a:fillRect/>
          </a:stretch>
        </p:blipFill>
        <p:spPr>
          <a:xfrm rot="5400000">
            <a:off x="5270087" y="3731045"/>
            <a:ext cx="3429026" cy="2396308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Chrám </a:t>
            </a:r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Héry</a:t>
            </a:r>
            <a:endParaRPr lang="sk-SK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sk-SK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530 BC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ex-votá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 nápisy</a:t>
            </a:r>
          </a:p>
          <a:p>
            <a:pPr lvl="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 budove - bronzové vázy, stále plné medu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najstarší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Paestu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vápenec</a:t>
            </a:r>
          </a:p>
          <a:p>
            <a:pPr lvl="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peripterálny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(takmer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pseudodipteros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enneastylos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9 x 18 stĺpov</a:t>
            </a:r>
          </a:p>
          <a:p>
            <a:pPr lvl="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tristylový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pronaos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cela,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adyton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rozdelenie cely na dve lode – rada so 7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stĺpami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chrám pre dve božstvá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Héra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 Zeus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 descr="Paestum - Basilika - plán 01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00232" y="3143248"/>
            <a:ext cx="5282898" cy="3471481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29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76749" cy="3357562"/>
          </a:xfrm>
          <a:prstGeom prst="rect">
            <a:avLst/>
          </a:prstGeom>
        </p:spPr>
      </p:pic>
      <p:pic>
        <p:nvPicPr>
          <p:cNvPr id="3" name="Obrázek 2" descr="IMG_29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089795" y="1268001"/>
            <a:ext cx="5572163" cy="4179122"/>
          </a:xfrm>
          <a:prstGeom prst="rect">
            <a:avLst/>
          </a:prstGeom>
        </p:spPr>
      </p:pic>
      <p:pic>
        <p:nvPicPr>
          <p:cNvPr id="4" name="Obrázek 3" descr="IMG_297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3482578"/>
            <a:ext cx="4500562" cy="3375422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Sicília</a:t>
            </a:r>
          </a:p>
          <a:p>
            <a:endParaRPr lang="sk-SK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žiadne ložiská mramoru – miestny kameň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skoré chrámy – málo známe: vysoko poškodené, zle vykopané, datovanie odhadované, pôdorysy neznáme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 chrámy: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napr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Selinus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megaron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chrámy C, D, F</a:t>
            </a:r>
          </a:p>
          <a:p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Syrakúzy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u="sng" dirty="0" err="1">
                <a:latin typeface="Arial" panose="020B0604020202020204" pitchFamily="34" charset="0"/>
                <a:cs typeface="Arial" panose="020B0604020202020204" pitchFamily="34" charset="0"/>
              </a:rPr>
              <a:t>Apolónov</a:t>
            </a:r>
            <a:r>
              <a:rPr lang="cs-CZ" u="sng" dirty="0">
                <a:latin typeface="Arial" panose="020B0604020202020204" pitchFamily="34" charset="0"/>
                <a:cs typeface="Arial" panose="020B0604020202020204" pitchFamily="34" charset="0"/>
              </a:rPr>
              <a:t> chrám</a:t>
            </a:r>
          </a:p>
          <a:p>
            <a:endParaRPr lang="cs-CZ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570 – 560 BC, architekt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Epiklés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najskorší príklad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mon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. kamennej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archit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ek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túry v Magna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Graecia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peripterálny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hexastylos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6 x 17 stĺpov (nejednotná veľkosť, priemer sa líši aj o 30 cm), blízko pri sebe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intecolumnia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rôzne na kratších a dlhších stranách (iónsky štýl)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pred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pronaom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ešte jeden rad stĺpov, zdôraznenie priečelia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cella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adyton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(nie je jasné)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nad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architrávom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sa nič nezachovalo, len úlomky terakotového obloženia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Špecifické črty etruského umenia</a:t>
            </a:r>
          </a:p>
          <a:p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veristický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spôsob zobrazenia pohrebu</a:t>
            </a:r>
            <a:r>
              <a:rPr lang="sk-SK">
                <a:latin typeface="Arial" panose="020B0604020202020204" pitchFamily="34" charset="0"/>
                <a:cs typeface="Arial" panose="020B0604020202020204" pitchFamily="34" charset="0"/>
              </a:rPr>
              <a:t>, posmrtný život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Tx/>
              <a:buChar char="-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nápadné prežívanie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orientalizujúcej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fázy</a:t>
            </a:r>
          </a:p>
          <a:p>
            <a:pPr lvl="0">
              <a:buFontTx/>
              <a:buChar char="-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bezprostredné vzťahy k umeniu východného Grécka</a:t>
            </a:r>
          </a:p>
          <a:p>
            <a:pPr lvl="0">
              <a:buFontTx/>
              <a:buChar char="-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vystúpenie výrazných umeleckých osobností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bronziari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maliari (známe sú mená)</a:t>
            </a:r>
          </a:p>
          <a:p>
            <a:pPr lvl="0">
              <a:buFontTx/>
              <a:buChar char="-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preberali len určité znaky a importovali ich do svojej špecifickosti, umenie konca klasickej a helenistickej doby zreteľne smeruje k rímskemu umeniu: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a) individualizácia zobrazenia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b) smerovanie k portrétu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c) rozprávanie historických udalostí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optickosť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yrakusy - Apollónův chrám - plán 02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4282" y="0"/>
            <a:ext cx="3857620" cy="3429000"/>
          </a:xfrm>
          <a:prstGeom prst="rect">
            <a:avLst/>
          </a:prstGeom>
        </p:spPr>
      </p:pic>
      <p:pic>
        <p:nvPicPr>
          <p:cNvPr id="3" name="Obrázek 2" descr="Syrakusy - Apollónův chrám - letecké foto 01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29125" y="2857496"/>
            <a:ext cx="4714876" cy="4000504"/>
          </a:xfrm>
          <a:prstGeom prst="rect">
            <a:avLst/>
          </a:prstGeom>
        </p:spPr>
      </p:pic>
      <p:pic>
        <p:nvPicPr>
          <p:cNvPr id="4" name="Obrázek 3" descr="Syrakusy - Apollónův chrám - foto 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9" y="1"/>
            <a:ext cx="3714776" cy="2786082"/>
          </a:xfrm>
          <a:prstGeom prst="rect">
            <a:avLst/>
          </a:prstGeom>
        </p:spPr>
      </p:pic>
      <p:pic>
        <p:nvPicPr>
          <p:cNvPr id="5" name="Obrázek 4" descr="Syrakusy - Apollónův chrám - rekonstrukce 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3556070"/>
            <a:ext cx="3786214" cy="330193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u="sng" dirty="0">
                <a:latin typeface="Arial" panose="020B0604020202020204" pitchFamily="34" charset="0"/>
                <a:cs typeface="Arial" panose="020B0604020202020204" pitchFamily="34" charset="0"/>
              </a:rPr>
              <a:t>Dórsky chrám v </a:t>
            </a:r>
            <a:r>
              <a:rPr lang="sk-SK" u="sng" dirty="0" err="1">
                <a:latin typeface="Arial" panose="020B0604020202020204" pitchFamily="34" charset="0"/>
                <a:cs typeface="Arial" panose="020B0604020202020204" pitchFamily="34" charset="0"/>
              </a:rPr>
              <a:t>Pompejách</a:t>
            </a:r>
            <a:endParaRPr lang="sk-SK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- 600 - 550 BC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kombinácia etruských, gréckych a 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italických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znakov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Pompeje - začiatok svojej existencie v tomto období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grécke znaky: 3 stupňová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krepida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kolonáda okolo celého chrámu, dórske hlavice, kamenné 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etruské znaky: terakotové dosky podobné ako v 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Cumae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cela – dve časti (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Minerva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 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Hercules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- obvyklá skupina v tomto období)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://www.archeolog-home.com/medias/images/dn24875-2-1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3383652"/>
            <a:ext cx="4071966" cy="3328391"/>
          </a:xfrm>
          <a:prstGeom prst="rect">
            <a:avLst/>
          </a:prstGeom>
          <a:noFill/>
        </p:spPr>
      </p:pic>
      <p:pic>
        <p:nvPicPr>
          <p:cNvPr id="2052" name="Picture 4" descr="http://sights.seindal.dk/img/orig/96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357562"/>
            <a:ext cx="4478013" cy="33575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550069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AutoNum type="arabicPeriod"/>
            </a:pP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760 – 690/650 – geometrický štýl </a:t>
            </a:r>
          </a:p>
          <a:p>
            <a:pPr lvl="0"/>
            <a:endParaRPr lang="sk-SK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kontakt so strednou Európou, Sýriou,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Foiníciou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grécke kolónie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Pithekoussai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Cumae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Poseidonia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keramika: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Eubojskou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školou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bronzová plastika: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Villanova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 grécke geometrické umenie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architektúra: domy oválneho tvaru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kamenná plastika: náhrobné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stély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Biconical Cinerary Urn, Geometric Pottery. Etruscan Civilization, 725-700 BC Giclee Print"/>
          <p:cNvPicPr>
            <a:picLocks noChangeAspect="1" noChangeArrowheads="1"/>
          </p:cNvPicPr>
          <p:nvPr/>
        </p:nvPicPr>
        <p:blipFill>
          <a:blip r:embed="rId2"/>
          <a:srcRect l="8174" t="9221" r="8038" b="9323"/>
          <a:stretch>
            <a:fillRect/>
          </a:stretch>
        </p:blipFill>
        <p:spPr bwMode="auto">
          <a:xfrm>
            <a:off x="4499992" y="2838783"/>
            <a:ext cx="2928958" cy="3786214"/>
          </a:xfrm>
          <a:prstGeom prst="rect">
            <a:avLst/>
          </a:prstGeom>
          <a:noFill/>
        </p:spPr>
      </p:pic>
      <p:pic>
        <p:nvPicPr>
          <p:cNvPr id="8196" name="Picture 4" descr="Villanovan bronze horse and rid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4883" y="2620263"/>
            <a:ext cx="3033705" cy="4223255"/>
          </a:xfrm>
          <a:prstGeom prst="rect">
            <a:avLst/>
          </a:prstGeom>
          <a:noFill/>
        </p:spPr>
      </p:pic>
      <p:pic>
        <p:nvPicPr>
          <p:cNvPr id="3" name="Picture 2" descr="Terracotta skyphos (deep drinking cup)"/>
          <p:cNvPicPr>
            <a:picLocks noChangeAspect="1" noChangeArrowheads="1"/>
          </p:cNvPicPr>
          <p:nvPr/>
        </p:nvPicPr>
        <p:blipFill>
          <a:blip r:embed="rId4"/>
          <a:srcRect l="10000" t="21635" r="7499" b="23557"/>
          <a:stretch>
            <a:fillRect/>
          </a:stretch>
        </p:blipFill>
        <p:spPr bwMode="auto">
          <a:xfrm>
            <a:off x="5395210" y="198326"/>
            <a:ext cx="3735173" cy="21505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2.      720 – 625 BC – </a:t>
            </a:r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Orientalizujúce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 obdobie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fascinácia exotickými motívmi a príšerami, adaptovali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- 4-hranná hrobová komora, pravouhlé domy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architektonická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urbanistika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zlatý šperk – granulácia, filigrán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strieborné nádoby</a:t>
            </a:r>
          </a:p>
          <a:p>
            <a:pPr lvl="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rezby zo slonoviny</a:t>
            </a:r>
          </a:p>
          <a:p>
            <a:pPr lvl="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reliéfy vytesane z plechu</a:t>
            </a:r>
          </a:p>
          <a:p>
            <a:pPr lvl="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keramika: prvé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bucchero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Najprednešie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stredisko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Caere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https://upload.wikimedia.org/wikipedia/commons/6/64/Etruscan_-_Bulla_with_Daedalus_and_Icarus_-_Walters_57371_-_Side_A.jpg"/>
          <p:cNvPicPr>
            <a:picLocks noChangeAspect="1" noChangeArrowheads="1"/>
          </p:cNvPicPr>
          <p:nvPr/>
        </p:nvPicPr>
        <p:blipFill>
          <a:blip r:embed="rId2" cstate="print"/>
          <a:srcRect l="12500" t="16432" r="12499" b="8450"/>
          <a:stretch>
            <a:fillRect/>
          </a:stretch>
        </p:blipFill>
        <p:spPr bwMode="auto">
          <a:xfrm>
            <a:off x="0" y="2928910"/>
            <a:ext cx="2946818" cy="3929090"/>
          </a:xfrm>
          <a:prstGeom prst="rect">
            <a:avLst/>
          </a:prstGeom>
          <a:noFill/>
        </p:spPr>
      </p:pic>
      <p:pic>
        <p:nvPicPr>
          <p:cNvPr id="7172" name="Picture 4" descr="https://s-media-cache-ak0.pinimg.com/236x/c5/16/1b/c5161bf11f3e5026abfa4c26d99b668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90926" y="1052736"/>
            <a:ext cx="2247900" cy="2266951"/>
          </a:xfrm>
          <a:prstGeom prst="rect">
            <a:avLst/>
          </a:prstGeom>
          <a:noFill/>
        </p:spPr>
      </p:pic>
      <p:pic>
        <p:nvPicPr>
          <p:cNvPr id="7176" name="Picture 8" descr="https://figures.boundless.com/14295/large/mma-etruscan-plate-6.jpe"/>
          <p:cNvPicPr>
            <a:picLocks noChangeAspect="1" noChangeArrowheads="1"/>
          </p:cNvPicPr>
          <p:nvPr/>
        </p:nvPicPr>
        <p:blipFill>
          <a:blip r:embed="rId4"/>
          <a:srcRect l="7018" t="5194" r="8772"/>
          <a:stretch>
            <a:fillRect/>
          </a:stretch>
        </p:blipFill>
        <p:spPr bwMode="auto">
          <a:xfrm>
            <a:off x="3000364" y="4000504"/>
            <a:ext cx="3429024" cy="2571744"/>
          </a:xfrm>
          <a:prstGeom prst="rect">
            <a:avLst/>
          </a:prstGeom>
          <a:noFill/>
        </p:spPr>
      </p:pic>
      <p:pic>
        <p:nvPicPr>
          <p:cNvPr id="7174" name="Picture 6" descr="https://figures.boundless.com/14291/large/alters-71489-three-quarter.jp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53461" y="142853"/>
            <a:ext cx="2988675" cy="45005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0.wp.com/regolinigalassi.files.wordpress.com/2011/08/italieancienne_028.jpg?fit=1000%2C1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112" y="3960144"/>
            <a:ext cx="5482580" cy="276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0" y="0"/>
            <a:ext cx="48600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Regollini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Galassi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lvl="0" indent="-285750">
              <a:buFontTx/>
              <a:buChar char="-"/>
            </a:pP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Cerveteri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hrobka 650 BC, vytesaná do tufu/postavená</a:t>
            </a:r>
          </a:p>
          <a:p>
            <a:pPr marL="285750" lvl="0" indent="-28575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1836 objavená, nedotknutá </a:t>
            </a:r>
          </a:p>
          <a:p>
            <a:pPr marL="285750" lvl="0" indent="-28575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3 (?) pohreby – 1 kremácia,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inhumácia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ženy (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Larthia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?),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predsieň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pohreb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na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bronzovej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posteli</a:t>
            </a:r>
          </a:p>
          <a:p>
            <a:pPr marL="285750" indent="-28575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okrúhla mohyla, nepravá klenba, prístupová chodba (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drom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Ďalšie hrobky: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Vetulonia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Tomba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della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Pietrera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26" name="Picture 2" descr="http://classicalwisdom.com/wp-content/uploads/2014/06/Etruscan-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056" y="692696"/>
            <a:ext cx="3809628" cy="2466491"/>
          </a:xfrm>
          <a:prstGeom prst="rect">
            <a:avLst/>
          </a:prstGeom>
          <a:noFill/>
        </p:spPr>
      </p:pic>
      <p:pic>
        <p:nvPicPr>
          <p:cNvPr id="6" name="Picture 2" descr="http://mv.vatican.va/1_CommonFiles/media/photographs/MGE/070_MGE_a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80" y="3827136"/>
            <a:ext cx="4068850" cy="290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1586</TotalTime>
  <Words>3033</Words>
  <Application>Microsoft Office PowerPoint</Application>
  <PresentationFormat>Předvádění na obrazovce (4:3)</PresentationFormat>
  <Paragraphs>419</Paragraphs>
  <Slides>61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61</vt:i4>
      </vt:variant>
    </vt:vector>
  </HeadingPairs>
  <TitlesOfParts>
    <vt:vector size="64" baseType="lpstr">
      <vt:lpstr>Arial</vt:lpstr>
      <vt:lpstr>Calibri</vt:lpstr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Římské umění od počátků do konce republiky</dc:title>
  <dc:creator>Monika</dc:creator>
  <cp:lastModifiedBy>Monika Koróniová</cp:lastModifiedBy>
  <cp:revision>145</cp:revision>
  <dcterms:created xsi:type="dcterms:W3CDTF">2015-10-09T13:00:07Z</dcterms:created>
  <dcterms:modified xsi:type="dcterms:W3CDTF">2023-02-15T14:36:46Z</dcterms:modified>
</cp:coreProperties>
</file>